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4"/>
  </p:notesMasterIdLst>
  <p:handoutMasterIdLst>
    <p:handoutMasterId r:id="rId55"/>
  </p:handoutMasterIdLst>
  <p:sldIdLst>
    <p:sldId id="1572" r:id="rId2"/>
    <p:sldId id="2530" r:id="rId3"/>
    <p:sldId id="2536" r:id="rId4"/>
    <p:sldId id="2537" r:id="rId5"/>
    <p:sldId id="2539" r:id="rId6"/>
    <p:sldId id="2540" r:id="rId7"/>
    <p:sldId id="2541" r:id="rId8"/>
    <p:sldId id="2543" r:id="rId9"/>
    <p:sldId id="2603" r:id="rId10"/>
    <p:sldId id="2544" r:id="rId11"/>
    <p:sldId id="2545" r:id="rId12"/>
    <p:sldId id="2595" r:id="rId13"/>
    <p:sldId id="2624" r:id="rId14"/>
    <p:sldId id="2546" r:id="rId15"/>
    <p:sldId id="2547" r:id="rId16"/>
    <p:sldId id="2625" r:id="rId17"/>
    <p:sldId id="2551" r:id="rId18"/>
    <p:sldId id="2548" r:id="rId19"/>
    <p:sldId id="2549" r:id="rId20"/>
    <p:sldId id="2550" r:id="rId21"/>
    <p:sldId id="2611" r:id="rId22"/>
    <p:sldId id="2627" r:id="rId23"/>
    <p:sldId id="2553" r:id="rId24"/>
    <p:sldId id="2554" r:id="rId25"/>
    <p:sldId id="2555" r:id="rId26"/>
    <p:sldId id="2556" r:id="rId27"/>
    <p:sldId id="2557" r:id="rId28"/>
    <p:sldId id="2558" r:id="rId29"/>
    <p:sldId id="2560" r:id="rId30"/>
    <p:sldId id="2561" r:id="rId31"/>
    <p:sldId id="2563" r:id="rId32"/>
    <p:sldId id="2626" r:id="rId33"/>
    <p:sldId id="2564" r:id="rId34"/>
    <p:sldId id="2565" r:id="rId35"/>
    <p:sldId id="2566" r:id="rId36"/>
    <p:sldId id="2600" r:id="rId37"/>
    <p:sldId id="2568" r:id="rId38"/>
    <p:sldId id="2569" r:id="rId39"/>
    <p:sldId id="2570" r:id="rId40"/>
    <p:sldId id="2571" r:id="rId41"/>
    <p:sldId id="2572" r:id="rId42"/>
    <p:sldId id="2604" r:id="rId43"/>
    <p:sldId id="2605" r:id="rId44"/>
    <p:sldId id="2606" r:id="rId45"/>
    <p:sldId id="2609" r:id="rId46"/>
    <p:sldId id="2607" r:id="rId47"/>
    <p:sldId id="2608" r:id="rId48"/>
    <p:sldId id="2578" r:id="rId49"/>
    <p:sldId id="2580" r:id="rId50"/>
    <p:sldId id="2616" r:id="rId51"/>
    <p:sldId id="2619" r:id="rId52"/>
    <p:sldId id="2621"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3C2710"/>
    <a:srgbClr val="7C4B21"/>
    <a:srgbClr val="67431B"/>
    <a:srgbClr val="34411B"/>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3" autoAdjust="0"/>
    <p:restoredTop sz="95423" autoAdjust="0"/>
  </p:normalViewPr>
  <p:slideViewPr>
    <p:cSldViewPr>
      <p:cViewPr varScale="1">
        <p:scale>
          <a:sx n="81" d="100"/>
          <a:sy n="81" d="100"/>
        </p:scale>
        <p:origin x="1036" y="68"/>
      </p:cViewPr>
      <p:guideLst>
        <p:guide orient="horz" pos="2160"/>
        <p:guide pos="2880"/>
      </p:guideLst>
    </p:cSldViewPr>
  </p:slideViewPr>
  <p:outlineViewPr>
    <p:cViewPr>
      <p:scale>
        <a:sx n="33" d="100"/>
        <a:sy n="33" d="100"/>
      </p:scale>
      <p:origin x="0" y="2154"/>
    </p:cViewPr>
  </p:outlineViewPr>
  <p:notesTextViewPr>
    <p:cViewPr>
      <p:scale>
        <a:sx n="100" d="100"/>
        <a:sy n="100" d="100"/>
      </p:scale>
      <p:origin x="0" y="0"/>
    </p:cViewPr>
  </p:notesTextViewPr>
  <p:sorterViewPr>
    <p:cViewPr>
      <p:scale>
        <a:sx n="151" d="100"/>
        <a:sy n="151" d="100"/>
      </p:scale>
      <p:origin x="0" y="-31548"/>
    </p:cViewPr>
  </p:sorterViewPr>
  <p:notesViewPr>
    <p:cSldViewPr>
      <p:cViewPr varScale="1">
        <p:scale>
          <a:sx n="88" d="100"/>
          <a:sy n="88" d="100"/>
        </p:scale>
        <p:origin x="382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Acts 9 	Jesus 1 on 1 J Jesus and Saul</a:t>
            </a:r>
          </a:p>
          <a:p>
            <a:r>
              <a:rPr lang="en-US" dirty="0"/>
              <a:t>	Ben Foust</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0BB51A9-F30F-4443-8920-E48DA35118AB}" type="datetimeFigureOut">
              <a:rPr lang="en-US" smtClean="0"/>
              <a:pPr/>
              <a:t>6/24/2021</a:t>
            </a:fld>
            <a:endParaRPr lang="en-US" dirty="0"/>
          </a:p>
          <a:p>
            <a:r>
              <a:rPr lang="en-US" dirty="0"/>
              <a:t>Sunday AM – Café </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B76E2AC-58CB-4AA7-A907-96BB768BAF24}" type="slidenum">
              <a:rPr lang="en-US" smtClean="0"/>
              <a:pPr/>
              <a:t>‹#›</a:t>
            </a:fld>
            <a:endParaRPr lang="en-US"/>
          </a:p>
        </p:txBody>
      </p:sp>
    </p:spTree>
    <p:extLst>
      <p:ext uri="{BB962C8B-B14F-4D97-AF65-F5344CB8AC3E}">
        <p14:creationId xmlns:p14="http://schemas.microsoft.com/office/powerpoint/2010/main" val="1075284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DCF098-C625-45DD-8CB5-5E7BB529C93D}" type="datetimeFigureOut">
              <a:rPr lang="en-US" smtClean="0"/>
              <a:pPr/>
              <a:t>6/24/2021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3E04EB-DE03-482D-8573-6FF6F3F249A2}" type="slidenum">
              <a:rPr lang="en-US" smtClean="0"/>
              <a:pPr/>
              <a:t>‹#›</a:t>
            </a:fld>
            <a:endParaRPr lang="en-US"/>
          </a:p>
        </p:txBody>
      </p:sp>
    </p:spTree>
    <p:extLst>
      <p:ext uri="{BB962C8B-B14F-4D97-AF65-F5344CB8AC3E}">
        <p14:creationId xmlns:p14="http://schemas.microsoft.com/office/powerpoint/2010/main" val="90838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26A3E5-9C27-4AF7-B645-157D8B1DD0C5}"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26A3E5-9C27-4AF7-B645-157D8B1DD0C5}"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6A3E5-9C27-4AF7-B645-157D8B1DD0C5}"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6A3E5-9C27-4AF7-B645-157D8B1DD0C5}"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6A3E5-9C27-4AF7-B645-157D8B1DD0C5}" type="datetimeFigureOut">
              <a:rPr lang="en-US" smtClean="0"/>
              <a:pPr/>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6A3E5-9C27-4AF7-B645-157D8B1DD0C5}" type="datetimeFigureOut">
              <a:rPr lang="en-US" smtClean="0"/>
              <a:pPr/>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6A3E5-9C27-4AF7-B645-157D8B1DD0C5}" type="datetimeFigureOut">
              <a:rPr lang="en-US" smtClean="0"/>
              <a:pPr/>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6A3E5-9C27-4AF7-B645-157D8B1DD0C5}"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B85F-F6E2-4F84-B5B3-5A0F5B9F0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6A3E5-9C27-4AF7-B645-157D8B1DD0C5}" type="datetimeFigureOut">
              <a:rPr lang="en-US" smtClean="0"/>
              <a:pPr/>
              <a:t>6/24/2021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B85F-F6E2-4F84-B5B3-5A0F5B9F0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1000"/>
            <a:ext cx="5334000" cy="1143000"/>
          </a:xfrm>
          <a:prstGeom prst="rect">
            <a:avLst/>
          </a:prstGeom>
          <a:noFill/>
          <a:ln>
            <a:noFill/>
          </a:ln>
        </p:spPr>
        <p:txBody>
          <a:bodyPr wrap="square" anchor="ctr" anchorCtr="0">
            <a:noAutofit/>
          </a:bodyPr>
          <a:lstStyle/>
          <a:p>
            <a:pPr algn="ctr"/>
            <a:r>
              <a:rPr lang="en-US" sz="4800" b="1" dirty="0">
                <a:solidFill>
                  <a:schemeClr val="bg1"/>
                </a:solidFill>
                <a:cs typeface="Andalus" pitchFamily="18" charset="-78"/>
              </a:rPr>
              <a:t>Jesus One on One</a:t>
            </a:r>
            <a:endParaRPr lang="en-US" sz="4000" b="1" dirty="0">
              <a:solidFill>
                <a:schemeClr val="bg1"/>
              </a:solidFill>
            </a:endParaRPr>
          </a:p>
        </p:txBody>
      </p:sp>
      <p:sp>
        <p:nvSpPr>
          <p:cNvPr id="9" name="TextBox 8"/>
          <p:cNvSpPr txBox="1"/>
          <p:nvPr/>
        </p:nvSpPr>
        <p:spPr>
          <a:xfrm>
            <a:off x="-533400" y="5181600"/>
            <a:ext cx="4419600" cy="1143000"/>
          </a:xfrm>
          <a:prstGeom prst="rect">
            <a:avLst/>
          </a:prstGeom>
          <a:noFill/>
          <a:ln>
            <a:noFill/>
          </a:ln>
        </p:spPr>
        <p:txBody>
          <a:bodyPr wrap="square" anchor="ctr" anchorCtr="0">
            <a:noAutofit/>
          </a:bodyPr>
          <a:lstStyle/>
          <a:p>
            <a:pPr algn="ctr"/>
            <a:r>
              <a:rPr lang="en-US" sz="6600" b="1" i="1" dirty="0">
                <a:solidFill>
                  <a:schemeClr val="bg1"/>
                </a:solidFill>
                <a:cs typeface="Andalus" pitchFamily="18" charset="-78"/>
              </a:rPr>
              <a:t>Acts 9 </a:t>
            </a:r>
            <a:endParaRPr lang="en-US" sz="48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riding on the back of a horse&#10;&#10;Description generated with high confidence">
            <a:extLst>
              <a:ext uri="{FF2B5EF4-FFF2-40B4-BE49-F238E27FC236}">
                <a16:creationId xmlns:a16="http://schemas.microsoft.com/office/drawing/2014/main" xmlns="" id="{B6EAA441-E9E5-4D9F-86AA-80F2CB873C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515" y="2"/>
            <a:ext cx="9144000" cy="579287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201066"/>
            <a:ext cx="9163030" cy="2656934"/>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8:2</a:t>
            </a:r>
            <a:r>
              <a:rPr lang="en-US" sz="3400" baseline="30000" dirty="0"/>
              <a:t> </a:t>
            </a:r>
            <a:r>
              <a:rPr lang="en-US" sz="3400" dirty="0"/>
              <a:t>Some devout men buried Stephen, and made loud lamentation over him. </a:t>
            </a:r>
            <a:r>
              <a:rPr lang="en-US" sz="3400" b="1" baseline="30000" dirty="0"/>
              <a:t>3</a:t>
            </a:r>
            <a:r>
              <a:rPr lang="en-US" sz="3400" baseline="30000" dirty="0"/>
              <a:t> </a:t>
            </a:r>
            <a:r>
              <a:rPr lang="en-US" sz="3400" dirty="0"/>
              <a:t>But Saul began ravaging the church, </a:t>
            </a:r>
            <a:r>
              <a:rPr lang="en-US" sz="3400" b="1" u="sng" dirty="0">
                <a:solidFill>
                  <a:srgbClr val="002060"/>
                </a:solidFill>
              </a:rPr>
              <a:t>entering house after house</a:t>
            </a:r>
            <a:r>
              <a:rPr lang="en-US" sz="3400" dirty="0"/>
              <a:t>, and dragging off men and women, he would put them in prison.</a:t>
            </a:r>
          </a:p>
          <a:p>
            <a:endParaRPr lang="en-US" sz="3600" b="1" dirty="0">
              <a:solidFill>
                <a:schemeClr val="bg1"/>
              </a:solidFill>
            </a:endParaRPr>
          </a:p>
          <a:p>
            <a:endParaRPr lang="en-US" sz="3600" dirty="0"/>
          </a:p>
        </p:txBody>
      </p:sp>
      <p:sp>
        <p:nvSpPr>
          <p:cNvPr id="10" name="TextBox 9">
            <a:extLst>
              <a:ext uri="{FF2B5EF4-FFF2-40B4-BE49-F238E27FC236}">
                <a16:creationId xmlns:a16="http://schemas.microsoft.com/office/drawing/2014/main" xmlns="" id="{7A721871-36AE-49AC-91EC-9F5864530FCC}"/>
              </a:ext>
            </a:extLst>
          </p:cNvPr>
          <p:cNvSpPr txBox="1"/>
          <p:nvPr/>
        </p:nvSpPr>
        <p:spPr>
          <a:xfrm>
            <a:off x="0" y="4201065"/>
            <a:ext cx="9163030" cy="265693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8:2</a:t>
            </a:r>
            <a:r>
              <a:rPr lang="en-US" sz="3400" baseline="30000" dirty="0"/>
              <a:t> </a:t>
            </a:r>
            <a:r>
              <a:rPr lang="en-US" sz="3400" dirty="0"/>
              <a:t>Some devout men buried Stephen, and made loud lamentation over him. </a:t>
            </a:r>
            <a:r>
              <a:rPr lang="en-US" sz="3400" b="1" baseline="30000" dirty="0"/>
              <a:t>3</a:t>
            </a:r>
            <a:r>
              <a:rPr lang="en-US" sz="3400" baseline="30000" dirty="0"/>
              <a:t> </a:t>
            </a:r>
            <a:r>
              <a:rPr lang="en-US" sz="3400" dirty="0"/>
              <a:t>But Saul began ravaging the church, entering house after house, and </a:t>
            </a:r>
            <a:r>
              <a:rPr lang="en-US" sz="3400" b="1" u="sng" dirty="0">
                <a:solidFill>
                  <a:srgbClr val="002060"/>
                </a:solidFill>
              </a:rPr>
              <a:t>dragging off men and women</a:t>
            </a:r>
            <a:r>
              <a:rPr lang="en-US" sz="3400" dirty="0"/>
              <a:t>, he would put them in prison.</a:t>
            </a:r>
          </a:p>
          <a:p>
            <a:endParaRPr lang="en-US" sz="3600" b="1" dirty="0">
              <a:solidFill>
                <a:schemeClr val="bg1"/>
              </a:solidFill>
            </a:endParaRPr>
          </a:p>
          <a:p>
            <a:endParaRPr lang="en-US" sz="3600" dirty="0"/>
          </a:p>
        </p:txBody>
      </p:sp>
      <p:sp>
        <p:nvSpPr>
          <p:cNvPr id="12" name="TextBox 11">
            <a:extLst>
              <a:ext uri="{FF2B5EF4-FFF2-40B4-BE49-F238E27FC236}">
                <a16:creationId xmlns:a16="http://schemas.microsoft.com/office/drawing/2014/main" xmlns="" id="{F884ABA9-CD71-41FB-ADBD-CA33CAF10299}"/>
              </a:ext>
            </a:extLst>
          </p:cNvPr>
          <p:cNvSpPr txBox="1"/>
          <p:nvPr/>
        </p:nvSpPr>
        <p:spPr>
          <a:xfrm>
            <a:off x="2" y="4202544"/>
            <a:ext cx="9153515"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8:2</a:t>
            </a:r>
            <a:r>
              <a:rPr lang="en-US" sz="3400" baseline="30000" dirty="0"/>
              <a:t> </a:t>
            </a:r>
            <a:r>
              <a:rPr lang="en-US" sz="3400" dirty="0"/>
              <a:t>Some devout men buried Stephen, and made loud lamentation over him. </a:t>
            </a:r>
            <a:r>
              <a:rPr lang="en-US" sz="3400" b="1" baseline="30000" dirty="0"/>
              <a:t>3</a:t>
            </a:r>
            <a:r>
              <a:rPr lang="en-US" sz="3400" baseline="30000" dirty="0"/>
              <a:t> </a:t>
            </a:r>
            <a:r>
              <a:rPr lang="en-US" sz="3400" dirty="0"/>
              <a:t>But Saul began ravaging the church, entering house after house, and dragging off men and women, </a:t>
            </a:r>
            <a:r>
              <a:rPr lang="en-US" sz="3400" b="1" u="sng" dirty="0">
                <a:solidFill>
                  <a:srgbClr val="002060"/>
                </a:solidFill>
              </a:rPr>
              <a:t>he would put them in prison</a:t>
            </a:r>
            <a:r>
              <a:rPr lang="en-US" sz="3400" dirty="0"/>
              <a:t>.</a:t>
            </a:r>
          </a:p>
          <a:p>
            <a:endParaRPr lang="en-US" sz="3600" b="1" dirty="0">
              <a:solidFill>
                <a:schemeClr val="bg1"/>
              </a:solidFill>
            </a:endParaRPr>
          </a:p>
          <a:p>
            <a:endParaRPr lang="en-US" sz="3600" dirty="0"/>
          </a:p>
        </p:txBody>
      </p:sp>
      <p:sp>
        <p:nvSpPr>
          <p:cNvPr id="15" name="TextBox 14">
            <a:extLst>
              <a:ext uri="{FF2B5EF4-FFF2-40B4-BE49-F238E27FC236}">
                <a16:creationId xmlns:a16="http://schemas.microsoft.com/office/drawing/2014/main" xmlns="" id="{F71AE763-B350-4F77-B465-C288B5CE1119}"/>
              </a:ext>
            </a:extLst>
          </p:cNvPr>
          <p:cNvSpPr txBox="1"/>
          <p:nvPr/>
        </p:nvSpPr>
        <p:spPr>
          <a:xfrm>
            <a:off x="2" y="4202544"/>
            <a:ext cx="9153515"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8:2</a:t>
            </a:r>
            <a:r>
              <a:rPr lang="en-US" sz="3400" baseline="30000" dirty="0"/>
              <a:t> </a:t>
            </a:r>
            <a:r>
              <a:rPr lang="en-US" sz="3400" dirty="0"/>
              <a:t>Some devout men buried Stephen, and made loud lamentation over him. </a:t>
            </a:r>
            <a:r>
              <a:rPr lang="en-US" sz="3400" b="1" baseline="30000" dirty="0"/>
              <a:t>3</a:t>
            </a:r>
            <a:r>
              <a:rPr lang="en-US" sz="3400" baseline="30000" dirty="0"/>
              <a:t> </a:t>
            </a:r>
            <a:r>
              <a:rPr lang="en-US" sz="3400" dirty="0"/>
              <a:t>But </a:t>
            </a:r>
            <a:r>
              <a:rPr lang="en-US" sz="3400" b="1" u="sng" dirty="0">
                <a:solidFill>
                  <a:srgbClr val="002060"/>
                </a:solidFill>
              </a:rPr>
              <a:t>Saul began ravaging the church</a:t>
            </a:r>
            <a:r>
              <a:rPr lang="en-US" sz="3400" dirty="0"/>
              <a:t>, entering house after house, and dragging off men and women, he would put them in prison.</a:t>
            </a: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168246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riding on the back of a horse&#10;&#10;Description generated with high confidence">
            <a:extLst>
              <a:ext uri="{FF2B5EF4-FFF2-40B4-BE49-F238E27FC236}">
                <a16:creationId xmlns:a16="http://schemas.microsoft.com/office/drawing/2014/main" xmlns="" id="{B6EAA441-E9E5-4D9F-86AA-80F2CB873C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515" y="2"/>
            <a:ext cx="9144000" cy="5792873"/>
          </a:xfrm>
          <a:prstGeom prst="rect">
            <a:avLst/>
          </a:prstGeom>
        </p:spPr>
      </p:pic>
      <p:sp>
        <p:nvSpPr>
          <p:cNvPr id="15" name="TextBox 14">
            <a:extLst>
              <a:ext uri="{FF2B5EF4-FFF2-40B4-BE49-F238E27FC236}">
                <a16:creationId xmlns:a16="http://schemas.microsoft.com/office/drawing/2014/main" xmlns="" id="{D0FD3791-4DBC-4C01-B7F5-97105C639230}"/>
              </a:ext>
            </a:extLst>
          </p:cNvPr>
          <p:cNvSpPr txBox="1"/>
          <p:nvPr/>
        </p:nvSpPr>
        <p:spPr>
          <a:xfrm>
            <a:off x="-19030" y="3657600"/>
            <a:ext cx="9163030" cy="3200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a:t>
            </a:r>
            <a:endParaRPr lang="en-US" sz="3600" dirty="0"/>
          </a:p>
        </p:txBody>
      </p:sp>
      <p:sp>
        <p:nvSpPr>
          <p:cNvPr id="14" name="TextBox 13">
            <a:extLst>
              <a:ext uri="{FF2B5EF4-FFF2-40B4-BE49-F238E27FC236}">
                <a16:creationId xmlns:a16="http://schemas.microsoft.com/office/drawing/2014/main" xmlns="" id="{E919D64F-867A-4E93-903D-CCD074890E7B}"/>
              </a:ext>
            </a:extLst>
          </p:cNvPr>
          <p:cNvSpPr txBox="1"/>
          <p:nvPr/>
        </p:nvSpPr>
        <p:spPr>
          <a:xfrm>
            <a:off x="-19030" y="3657600"/>
            <a:ext cx="9163030" cy="3200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 </a:t>
            </a:r>
            <a:r>
              <a:rPr lang="en-US" sz="3400" dirty="0"/>
              <a:t>Now Saul, </a:t>
            </a:r>
            <a:r>
              <a:rPr lang="en-US" sz="3400" b="1" u="sng" dirty="0">
                <a:solidFill>
                  <a:srgbClr val="002060"/>
                </a:solidFill>
              </a:rPr>
              <a:t>still breathing threats and murder against the disciples of the Lord</a:t>
            </a:r>
            <a:r>
              <a:rPr lang="en-US" sz="3400" dirty="0"/>
              <a:t>, went to the high priest, </a:t>
            </a:r>
            <a:r>
              <a:rPr lang="en-US" sz="3400" b="1" baseline="30000" dirty="0"/>
              <a:t>2 </a:t>
            </a:r>
            <a:r>
              <a:rPr lang="en-US" sz="3400" dirty="0"/>
              <a:t>and asked for letters from him to the synagogues at Damascus, so that if he found any belonging to the Way, both men and women, he might bring them bound to Jerusalem.</a:t>
            </a:r>
          </a:p>
          <a:p>
            <a:endParaRPr lang="en-US" sz="3400" b="1" dirty="0">
              <a:solidFill>
                <a:schemeClr val="bg1"/>
              </a:solidFill>
            </a:endParaRPr>
          </a:p>
          <a:p>
            <a:endParaRPr lang="en-US" sz="3600" dirty="0"/>
          </a:p>
        </p:txBody>
      </p:sp>
      <p:sp>
        <p:nvSpPr>
          <p:cNvPr id="19" name="TextBox 18">
            <a:extLst>
              <a:ext uri="{FF2B5EF4-FFF2-40B4-BE49-F238E27FC236}">
                <a16:creationId xmlns:a16="http://schemas.microsoft.com/office/drawing/2014/main" xmlns="" id="{0FB3664C-B733-455C-94C0-59E1FACCC8E6}"/>
              </a:ext>
            </a:extLst>
          </p:cNvPr>
          <p:cNvSpPr txBox="1"/>
          <p:nvPr/>
        </p:nvSpPr>
        <p:spPr>
          <a:xfrm>
            <a:off x="-19030" y="3657600"/>
            <a:ext cx="9163030" cy="3200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 </a:t>
            </a:r>
            <a:r>
              <a:rPr lang="en-US" sz="3400" dirty="0"/>
              <a:t>Now Saul, still breathing threats and murder against the disciples of the Lord, went to the high priest, </a:t>
            </a:r>
            <a:r>
              <a:rPr lang="en-US" sz="3400" b="1" baseline="30000" dirty="0"/>
              <a:t>2 </a:t>
            </a:r>
            <a:r>
              <a:rPr lang="en-US" sz="3400" dirty="0"/>
              <a:t>and asked for letters from him to the synagogues at </a:t>
            </a:r>
            <a:r>
              <a:rPr lang="en-US" sz="3400" b="1" u="sng" dirty="0">
                <a:solidFill>
                  <a:srgbClr val="002060"/>
                </a:solidFill>
              </a:rPr>
              <a:t>Damascus</a:t>
            </a:r>
            <a:r>
              <a:rPr lang="en-US" sz="3400" dirty="0"/>
              <a:t>, so that if he found </a:t>
            </a:r>
            <a:r>
              <a:rPr lang="en-US" sz="3400" b="1" u="sng" dirty="0">
                <a:solidFill>
                  <a:srgbClr val="002060"/>
                </a:solidFill>
              </a:rPr>
              <a:t>any belonging to the Way</a:t>
            </a:r>
            <a:r>
              <a:rPr lang="en-US" sz="3400" dirty="0"/>
              <a:t>, both men and women, he might bring them bound to Jerusalem.</a:t>
            </a:r>
            <a:endParaRPr lang="en-US" sz="3600" dirty="0"/>
          </a:p>
        </p:txBody>
      </p:sp>
      <p:sp>
        <p:nvSpPr>
          <p:cNvPr id="17" name="TextBox 16">
            <a:extLst>
              <a:ext uri="{FF2B5EF4-FFF2-40B4-BE49-F238E27FC236}">
                <a16:creationId xmlns:a16="http://schemas.microsoft.com/office/drawing/2014/main" xmlns="" id="{EB2FC96F-5156-4481-B192-6E4BF09AD025}"/>
              </a:ext>
            </a:extLst>
          </p:cNvPr>
          <p:cNvSpPr txBox="1"/>
          <p:nvPr/>
        </p:nvSpPr>
        <p:spPr>
          <a:xfrm>
            <a:off x="-19030" y="3657600"/>
            <a:ext cx="9163030" cy="3200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 </a:t>
            </a:r>
            <a:r>
              <a:rPr lang="en-US" sz="3400" dirty="0"/>
              <a:t>Now Saul, still breathing threats and murder against the disciples of the Lord, </a:t>
            </a:r>
            <a:r>
              <a:rPr lang="en-US" sz="3400" b="1" u="sng" dirty="0">
                <a:solidFill>
                  <a:srgbClr val="002060"/>
                </a:solidFill>
              </a:rPr>
              <a:t>went to the high priest, </a:t>
            </a:r>
            <a:r>
              <a:rPr lang="en-US" sz="3400" b="1" u="sng" baseline="30000" dirty="0">
                <a:solidFill>
                  <a:srgbClr val="002060"/>
                </a:solidFill>
              </a:rPr>
              <a:t>2 </a:t>
            </a:r>
            <a:r>
              <a:rPr lang="en-US" sz="3400" b="1" u="sng" dirty="0">
                <a:solidFill>
                  <a:srgbClr val="002060"/>
                </a:solidFill>
              </a:rPr>
              <a:t>and asked for letters</a:t>
            </a:r>
            <a:r>
              <a:rPr lang="en-US" sz="3400" dirty="0"/>
              <a:t> from him to the synagogues at Damascus, so that if he found any belonging to the Way, both men and women, he might bring them bound to Jerusalem.</a:t>
            </a:r>
            <a:endParaRPr lang="en-US" sz="3600" dirty="0"/>
          </a:p>
        </p:txBody>
      </p:sp>
      <p:sp>
        <p:nvSpPr>
          <p:cNvPr id="18" name="TextBox 17">
            <a:extLst>
              <a:ext uri="{FF2B5EF4-FFF2-40B4-BE49-F238E27FC236}">
                <a16:creationId xmlns:a16="http://schemas.microsoft.com/office/drawing/2014/main" xmlns="" id="{62785117-EC7E-407C-BD0A-F05EE1D8C314}"/>
              </a:ext>
            </a:extLst>
          </p:cNvPr>
          <p:cNvSpPr txBox="1"/>
          <p:nvPr/>
        </p:nvSpPr>
        <p:spPr>
          <a:xfrm>
            <a:off x="-19030" y="3657600"/>
            <a:ext cx="9163030" cy="32004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 </a:t>
            </a:r>
            <a:r>
              <a:rPr lang="en-US" sz="3400" dirty="0"/>
              <a:t>Now Saul, still breathing threats and murder against the disciples of the Lord, went to the high priest, </a:t>
            </a:r>
            <a:r>
              <a:rPr lang="en-US" sz="3400" b="1" baseline="30000" dirty="0"/>
              <a:t>2 </a:t>
            </a:r>
            <a:r>
              <a:rPr lang="en-US" sz="3400" dirty="0"/>
              <a:t>and asked for letters from him to the synagogues at Damascus, so that if he found any belonging to the Way, both men and women, he might </a:t>
            </a:r>
            <a:r>
              <a:rPr lang="en-US" sz="3400" b="1" u="sng" dirty="0">
                <a:solidFill>
                  <a:srgbClr val="002060"/>
                </a:solidFill>
              </a:rPr>
              <a:t>bring them bound to Jerusalem.</a:t>
            </a:r>
            <a:endParaRPr lang="en-US" sz="3400" b="1" dirty="0">
              <a:solidFill>
                <a:srgbClr val="002060"/>
              </a:solidFill>
            </a:endParaRPr>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403561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17" grpId="0" animBg="1"/>
      <p:bldP spid="18" grpId="0" animBg="1"/>
      <p:bldP spid="1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glasses&#10;&#10;Description generated with very high confidence">
            <a:extLst>
              <a:ext uri="{FF2B5EF4-FFF2-40B4-BE49-F238E27FC236}">
                <a16:creationId xmlns:a16="http://schemas.microsoft.com/office/drawing/2014/main" xmlns="" id="{E0D2D76C-2AB3-49D8-AA11-6D823F8F8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73600"/>
            <a:ext cx="9144000" cy="5143500"/>
          </a:xfrm>
          <a:prstGeom prst="rect">
            <a:avLst/>
          </a:prstGeom>
        </p:spPr>
      </p:pic>
    </p:spTree>
    <p:extLst>
      <p:ext uri="{BB962C8B-B14F-4D97-AF65-F5344CB8AC3E}">
        <p14:creationId xmlns:p14="http://schemas.microsoft.com/office/powerpoint/2010/main" val="274261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008FE67-9514-43F1-8911-F8D2814D8A80}"/>
              </a:ext>
            </a:extLst>
          </p:cNvPr>
          <p:cNvSpPr/>
          <p:nvPr/>
        </p:nvSpPr>
        <p:spPr>
          <a:xfrm>
            <a:off x="0" y="1676400"/>
            <a:ext cx="91440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t>What is going to happen with this guy???</a:t>
            </a:r>
          </a:p>
        </p:txBody>
      </p:sp>
    </p:spTree>
    <p:extLst>
      <p:ext uri="{BB962C8B-B14F-4D97-AF65-F5344CB8AC3E}">
        <p14:creationId xmlns:p14="http://schemas.microsoft.com/office/powerpoint/2010/main" val="344363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riding on the back of a horse&#10;&#10;Description generated with high confidence">
            <a:extLst>
              <a:ext uri="{FF2B5EF4-FFF2-40B4-BE49-F238E27FC236}">
                <a16:creationId xmlns:a16="http://schemas.microsoft.com/office/drawing/2014/main" xmlns="" id="{B6EAA441-E9E5-4D9F-86AA-80F2CB873C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515" y="2"/>
            <a:ext cx="9144000" cy="5792873"/>
          </a:xfrm>
          <a:prstGeom prst="rect">
            <a:avLst/>
          </a:prstGeom>
        </p:spPr>
      </p:pic>
      <p:pic>
        <p:nvPicPr>
          <p:cNvPr id="4" name="Picture 3" descr="A picture containing sky, outdoor&#10;&#10;Description generated with high confidence">
            <a:extLst>
              <a:ext uri="{FF2B5EF4-FFF2-40B4-BE49-F238E27FC236}">
                <a16:creationId xmlns:a16="http://schemas.microsoft.com/office/drawing/2014/main" xmlns="" id="{1B6FE069-6BC1-464D-8C08-8DFA656BE8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297"/>
          <a:stretch/>
        </p:blipFill>
        <p:spPr>
          <a:xfrm>
            <a:off x="1" y="0"/>
            <a:ext cx="9144000" cy="4354944"/>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191000"/>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9:3 </a:t>
            </a:r>
            <a:r>
              <a:rPr lang="en-US" sz="3400" dirty="0"/>
              <a:t>As he was traveling, it happened that he was approaching Damascus, and suddenly a light from heaven flashed around him; </a:t>
            </a:r>
            <a:r>
              <a:rPr lang="en-US" sz="3400" b="1" baseline="30000" dirty="0"/>
              <a:t>4 </a:t>
            </a:r>
            <a:r>
              <a:rPr lang="en-US" sz="3400" dirty="0"/>
              <a:t>and he fell to the ground and heard a voice saying to him, “Saul, Saul, why are you persecuting Me?” </a:t>
            </a:r>
          </a:p>
          <a:p>
            <a:endParaRPr lang="en-US" sz="3400" b="1" dirty="0">
              <a:solidFill>
                <a:schemeClr val="bg1"/>
              </a:solidFill>
            </a:endParaRPr>
          </a:p>
          <a:p>
            <a:endParaRPr lang="en-US" sz="3600" dirty="0"/>
          </a:p>
        </p:txBody>
      </p:sp>
      <p:sp>
        <p:nvSpPr>
          <p:cNvPr id="12" name="TextBox 11">
            <a:extLst>
              <a:ext uri="{FF2B5EF4-FFF2-40B4-BE49-F238E27FC236}">
                <a16:creationId xmlns:a16="http://schemas.microsoft.com/office/drawing/2014/main" xmlns="" id="{E1247483-FFEA-4D56-8CE6-C426B5510DF0}"/>
              </a:ext>
            </a:extLst>
          </p:cNvPr>
          <p:cNvSpPr txBox="1"/>
          <p:nvPr/>
        </p:nvSpPr>
        <p:spPr>
          <a:xfrm>
            <a:off x="0" y="4191000"/>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9:3 </a:t>
            </a:r>
            <a:r>
              <a:rPr lang="en-US" sz="3400" dirty="0"/>
              <a:t>As he was traveling, it happened that he was approaching Damascus, and </a:t>
            </a:r>
            <a:r>
              <a:rPr lang="en-US" sz="3400" b="1" u="sng" dirty="0">
                <a:solidFill>
                  <a:srgbClr val="002060"/>
                </a:solidFill>
              </a:rPr>
              <a:t>suddenly a light from heaven flashed around him</a:t>
            </a:r>
            <a:r>
              <a:rPr lang="en-US" sz="3400" dirty="0"/>
              <a:t>; </a:t>
            </a:r>
            <a:r>
              <a:rPr lang="en-US" sz="3400" b="1" baseline="30000" dirty="0"/>
              <a:t>4 </a:t>
            </a:r>
            <a:r>
              <a:rPr lang="en-US" sz="3400" dirty="0"/>
              <a:t>and he fell to the ground and heard a voice saying to him, “Saul, Saul, why are you persecuting Me?” </a:t>
            </a:r>
          </a:p>
          <a:p>
            <a:endParaRPr lang="en-US" sz="3400" b="1" dirty="0">
              <a:solidFill>
                <a:schemeClr val="bg1"/>
              </a:solidFill>
            </a:endParaRPr>
          </a:p>
          <a:p>
            <a:endParaRPr lang="en-US" sz="3600" dirty="0"/>
          </a:p>
        </p:txBody>
      </p:sp>
      <p:sp>
        <p:nvSpPr>
          <p:cNvPr id="20" name="TextBox 19">
            <a:extLst>
              <a:ext uri="{FF2B5EF4-FFF2-40B4-BE49-F238E27FC236}">
                <a16:creationId xmlns:a16="http://schemas.microsoft.com/office/drawing/2014/main" xmlns="" id="{DE8B2476-6318-4B63-B8F1-30E6A4BF7957}"/>
              </a:ext>
            </a:extLst>
          </p:cNvPr>
          <p:cNvSpPr txBox="1"/>
          <p:nvPr/>
        </p:nvSpPr>
        <p:spPr>
          <a:xfrm>
            <a:off x="0" y="4191000"/>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9:3 </a:t>
            </a:r>
            <a:r>
              <a:rPr lang="en-US" sz="3400" dirty="0"/>
              <a:t>As he was traveling, it happened that he was approaching Damascus, and suddenly a light from heaven flashed around him; </a:t>
            </a:r>
            <a:r>
              <a:rPr lang="en-US" sz="3400" b="1" baseline="30000" dirty="0"/>
              <a:t>4 </a:t>
            </a:r>
            <a:r>
              <a:rPr lang="en-US" sz="3400" b="1" u="sng" dirty="0">
                <a:solidFill>
                  <a:srgbClr val="002060"/>
                </a:solidFill>
              </a:rPr>
              <a:t>and he fell to the ground</a:t>
            </a:r>
            <a:r>
              <a:rPr lang="en-US" sz="3400" dirty="0"/>
              <a:t> and heard a voice saying to him, “Saul, Saul, why are you persecuting Me?” </a:t>
            </a:r>
          </a:p>
          <a:p>
            <a:endParaRPr lang="en-US" sz="3400" b="1" dirty="0">
              <a:solidFill>
                <a:schemeClr val="bg1"/>
              </a:solidFill>
            </a:endParaRPr>
          </a:p>
          <a:p>
            <a:endParaRPr lang="en-US" sz="3600" dirty="0"/>
          </a:p>
        </p:txBody>
      </p:sp>
      <p:sp>
        <p:nvSpPr>
          <p:cNvPr id="21" name="TextBox 20">
            <a:extLst>
              <a:ext uri="{FF2B5EF4-FFF2-40B4-BE49-F238E27FC236}">
                <a16:creationId xmlns:a16="http://schemas.microsoft.com/office/drawing/2014/main" xmlns="" id="{DBDBA842-6AE2-47B7-95BA-D0F593164BEB}"/>
              </a:ext>
            </a:extLst>
          </p:cNvPr>
          <p:cNvSpPr txBox="1"/>
          <p:nvPr/>
        </p:nvSpPr>
        <p:spPr>
          <a:xfrm>
            <a:off x="0" y="4191000"/>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9:3 </a:t>
            </a:r>
            <a:r>
              <a:rPr lang="en-US" sz="3400" dirty="0"/>
              <a:t>As he was traveling, it happened that he was approaching Damascus, and suddenly a light from heaven flashed around him; </a:t>
            </a:r>
            <a:r>
              <a:rPr lang="en-US" sz="3400" b="1" baseline="30000" dirty="0"/>
              <a:t>4 </a:t>
            </a:r>
            <a:r>
              <a:rPr lang="en-US" sz="3400" dirty="0"/>
              <a:t>and he fell to the ground </a:t>
            </a:r>
            <a:r>
              <a:rPr lang="en-US" sz="3400" b="1" u="sng" dirty="0">
                <a:solidFill>
                  <a:srgbClr val="002060"/>
                </a:solidFill>
              </a:rPr>
              <a:t>and heard a voice</a:t>
            </a:r>
            <a:r>
              <a:rPr lang="en-US" sz="3400" b="1" dirty="0">
                <a:solidFill>
                  <a:srgbClr val="002060"/>
                </a:solidFill>
              </a:rPr>
              <a:t> </a:t>
            </a:r>
            <a:r>
              <a:rPr lang="en-US" sz="3400" dirty="0"/>
              <a:t>saying to him, “Saul, Saul, why are you persecuting Me?” </a:t>
            </a:r>
            <a:endParaRPr lang="en-US" sz="3600" dirty="0"/>
          </a:p>
        </p:txBody>
      </p:sp>
      <p:sp>
        <p:nvSpPr>
          <p:cNvPr id="8" name="TextBox 7">
            <a:extLst>
              <a:ext uri="{FF2B5EF4-FFF2-40B4-BE49-F238E27FC236}">
                <a16:creationId xmlns:a16="http://schemas.microsoft.com/office/drawing/2014/main" xmlns="" id="{E493F9C7-A9EE-48CE-B194-A49E83817807}"/>
              </a:ext>
            </a:extLst>
          </p:cNvPr>
          <p:cNvSpPr txBox="1"/>
          <p:nvPr/>
        </p:nvSpPr>
        <p:spPr>
          <a:xfrm>
            <a:off x="0" y="4191000"/>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9:3 </a:t>
            </a:r>
            <a:r>
              <a:rPr lang="en-US" sz="3400" dirty="0"/>
              <a:t>As he was traveling, it happened that he was approaching Damascus, and suddenly a light from heaven flashed around him; </a:t>
            </a:r>
            <a:r>
              <a:rPr lang="en-US" sz="3400" b="1" baseline="30000" dirty="0"/>
              <a:t>4 </a:t>
            </a:r>
            <a:r>
              <a:rPr lang="en-US" sz="3400" dirty="0"/>
              <a:t>and he fell to the ground and heard a voice saying to him,</a:t>
            </a:r>
            <a:r>
              <a:rPr lang="en-US" sz="3400" b="1" dirty="0">
                <a:solidFill>
                  <a:srgbClr val="002060"/>
                </a:solidFill>
              </a:rPr>
              <a:t> </a:t>
            </a:r>
            <a:r>
              <a:rPr lang="en-US" sz="3400" b="1" u="sng" dirty="0">
                <a:solidFill>
                  <a:srgbClr val="002060"/>
                </a:solidFill>
              </a:rPr>
              <a:t>“Saul, Saul, why are you persecuting Me?”</a:t>
            </a:r>
            <a:r>
              <a:rPr lang="en-US" sz="3400" dirty="0"/>
              <a:t> </a:t>
            </a:r>
            <a:endParaRPr lang="en-US" sz="3600" dirty="0"/>
          </a:p>
        </p:txBody>
      </p:sp>
    </p:spTree>
    <p:extLst>
      <p:ext uri="{BB962C8B-B14F-4D97-AF65-F5344CB8AC3E}">
        <p14:creationId xmlns:p14="http://schemas.microsoft.com/office/powerpoint/2010/main" val="180948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0" grpId="1" animBg="1"/>
      <p:bldP spid="2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10;&#10;Description generated with high confidence">
            <a:extLst>
              <a:ext uri="{FF2B5EF4-FFF2-40B4-BE49-F238E27FC236}">
                <a16:creationId xmlns:a16="http://schemas.microsoft.com/office/drawing/2014/main" xmlns="" id="{1B6FE069-6BC1-464D-8C08-8DFA656BE8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297"/>
          <a:stretch/>
        </p:blipFill>
        <p:spPr>
          <a:xfrm>
            <a:off x="1" y="0"/>
            <a:ext cx="9144000" cy="4354944"/>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600" b="1" baseline="30000" dirty="0"/>
              <a:t>Acts 9:5 </a:t>
            </a:r>
            <a:r>
              <a:rPr lang="en-US" sz="3600" dirty="0"/>
              <a:t>And he said, “Who are You, Lord?” </a:t>
            </a:r>
          </a:p>
          <a:p>
            <a:endParaRPr lang="en-US" sz="2000" dirty="0"/>
          </a:p>
          <a:p>
            <a:endParaRPr lang="en-US" sz="34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D1214EDB-94B1-4A85-AFAA-617341DF7372}"/>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600" b="1" baseline="30000" dirty="0"/>
              <a:t>Acts 9:5 </a:t>
            </a:r>
            <a:r>
              <a:rPr lang="en-US" sz="3600" dirty="0"/>
              <a:t>And he said, “Who are You, Lord?” </a:t>
            </a:r>
          </a:p>
          <a:p>
            <a:endParaRPr lang="en-US" sz="2000" dirty="0"/>
          </a:p>
          <a:p>
            <a:r>
              <a:rPr lang="en-US" sz="3600" dirty="0"/>
              <a:t>And He said, “I am Jesus whom you are persecuting,” </a:t>
            </a:r>
          </a:p>
          <a:p>
            <a:endParaRPr lang="en-US" sz="3400" b="1" dirty="0">
              <a:solidFill>
                <a:schemeClr val="bg1"/>
              </a:solidFill>
            </a:endParaRPr>
          </a:p>
          <a:p>
            <a:endParaRPr lang="en-US" sz="3600" dirty="0"/>
          </a:p>
        </p:txBody>
      </p:sp>
      <p:pic>
        <p:nvPicPr>
          <p:cNvPr id="5" name="Picture 4">
            <a:extLst>
              <a:ext uri="{FF2B5EF4-FFF2-40B4-BE49-F238E27FC236}">
                <a16:creationId xmlns:a16="http://schemas.microsoft.com/office/drawing/2014/main" xmlns="" id="{82B30FE7-F25F-43D1-AB8D-BF6CB61E2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1455"/>
            <a:ext cx="4223999" cy="4223999"/>
          </a:xfrm>
          <a:prstGeom prst="rect">
            <a:avLst/>
          </a:prstGeom>
        </p:spPr>
      </p:pic>
      <p:sp>
        <p:nvSpPr>
          <p:cNvPr id="2" name="Rectangle 1">
            <a:extLst>
              <a:ext uri="{FF2B5EF4-FFF2-40B4-BE49-F238E27FC236}">
                <a16:creationId xmlns:a16="http://schemas.microsoft.com/office/drawing/2014/main" xmlns="" id="{9FBEC656-B537-4815-AD11-871635DFB783}"/>
              </a:ext>
            </a:extLst>
          </p:cNvPr>
          <p:cNvSpPr/>
          <p:nvPr/>
        </p:nvSpPr>
        <p:spPr>
          <a:xfrm>
            <a:off x="-19030" y="0"/>
            <a:ext cx="9182062" cy="8382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One on One: Jesus and Saul</a:t>
            </a:r>
          </a:p>
        </p:txBody>
      </p:sp>
    </p:spTree>
    <p:extLst>
      <p:ext uri="{BB962C8B-B14F-4D97-AF65-F5344CB8AC3E}">
        <p14:creationId xmlns:p14="http://schemas.microsoft.com/office/powerpoint/2010/main" val="263920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10;&#10;Description generated with high confidence">
            <a:extLst>
              <a:ext uri="{FF2B5EF4-FFF2-40B4-BE49-F238E27FC236}">
                <a16:creationId xmlns:a16="http://schemas.microsoft.com/office/drawing/2014/main" xmlns="" id="{1B6FE069-6BC1-464D-8C08-8DFA656BE8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297"/>
          <a:stretch/>
        </p:blipFill>
        <p:spPr>
          <a:xfrm>
            <a:off x="1" y="0"/>
            <a:ext cx="9144000" cy="4354944"/>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600" b="1" baseline="30000" dirty="0"/>
              <a:t>Acts 9:5 </a:t>
            </a:r>
            <a:r>
              <a:rPr lang="en-US" sz="3600" dirty="0"/>
              <a:t>And he said, “Who are You, Lord?” </a:t>
            </a:r>
          </a:p>
          <a:p>
            <a:endParaRPr lang="en-US" sz="2000" dirty="0"/>
          </a:p>
          <a:p>
            <a:endParaRPr lang="en-US" sz="34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D1214EDB-94B1-4A85-AFAA-617341DF7372}"/>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600" b="1" baseline="30000" dirty="0"/>
              <a:t>Acts 9:5 </a:t>
            </a:r>
            <a:r>
              <a:rPr lang="en-US" sz="3600" dirty="0"/>
              <a:t>And he said, “Who are You, Lord?” </a:t>
            </a:r>
          </a:p>
          <a:p>
            <a:endParaRPr lang="en-US" sz="2000" dirty="0"/>
          </a:p>
          <a:p>
            <a:r>
              <a:rPr lang="en-US" sz="3600" dirty="0"/>
              <a:t>And He said, “I am Jesus whom you are persecuting,” </a:t>
            </a:r>
          </a:p>
          <a:p>
            <a:endParaRPr lang="en-US" sz="3400" b="1" dirty="0">
              <a:solidFill>
                <a:schemeClr val="bg1"/>
              </a:solidFill>
            </a:endParaRPr>
          </a:p>
          <a:p>
            <a:endParaRPr lang="en-US" sz="3600" dirty="0"/>
          </a:p>
        </p:txBody>
      </p:sp>
      <p:sp>
        <p:nvSpPr>
          <p:cNvPr id="11" name="TextBox 10">
            <a:extLst>
              <a:ext uri="{FF2B5EF4-FFF2-40B4-BE49-F238E27FC236}">
                <a16:creationId xmlns:a16="http://schemas.microsoft.com/office/drawing/2014/main" xmlns="" id="{A02BE560-0316-4526-823E-FCF44EA40CE8}"/>
              </a:ext>
            </a:extLst>
          </p:cNvPr>
          <p:cNvSpPr txBox="1"/>
          <p:nvPr/>
        </p:nvSpPr>
        <p:spPr>
          <a:xfrm>
            <a:off x="-1903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400" b="1" baseline="30000" dirty="0"/>
          </a:p>
          <a:p>
            <a:r>
              <a:rPr lang="en-US" sz="3600" b="1" baseline="30000" dirty="0"/>
              <a:t>Acts 9:5 </a:t>
            </a:r>
            <a:r>
              <a:rPr lang="en-US" sz="3600" dirty="0"/>
              <a:t>And he said, “Who are You, Lord?” </a:t>
            </a:r>
          </a:p>
          <a:p>
            <a:endParaRPr lang="en-US" sz="2000" dirty="0"/>
          </a:p>
          <a:p>
            <a:r>
              <a:rPr lang="en-US" sz="3600" dirty="0"/>
              <a:t>And He said, “I am Jesus </a:t>
            </a:r>
            <a:r>
              <a:rPr lang="en-US" sz="3600" b="1" u="sng" dirty="0">
                <a:solidFill>
                  <a:srgbClr val="002060"/>
                </a:solidFill>
              </a:rPr>
              <a:t>whom you are persecuting</a:t>
            </a:r>
            <a:r>
              <a:rPr lang="en-US" sz="3600" dirty="0"/>
              <a:t>,” </a:t>
            </a:r>
          </a:p>
          <a:p>
            <a:endParaRPr lang="en-US" sz="3400" b="1" dirty="0">
              <a:solidFill>
                <a:schemeClr val="bg1"/>
              </a:solidFill>
            </a:endParaRPr>
          </a:p>
          <a:p>
            <a:endParaRPr lang="en-US" sz="3600" dirty="0"/>
          </a:p>
        </p:txBody>
      </p:sp>
      <p:sp>
        <p:nvSpPr>
          <p:cNvPr id="6" name="Rectangle 5">
            <a:extLst>
              <a:ext uri="{FF2B5EF4-FFF2-40B4-BE49-F238E27FC236}">
                <a16:creationId xmlns:a16="http://schemas.microsoft.com/office/drawing/2014/main" xmlns="" id="{5050E2EC-88EC-4681-A2DE-BFD8E6208F90}"/>
              </a:ext>
            </a:extLst>
          </p:cNvPr>
          <p:cNvSpPr/>
          <p:nvPr/>
        </p:nvSpPr>
        <p:spPr>
          <a:xfrm>
            <a:off x="-19030" y="0"/>
            <a:ext cx="9182062" cy="8382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Jesus One on One: Jesus and Saul</a:t>
            </a:r>
          </a:p>
        </p:txBody>
      </p:sp>
    </p:spTree>
    <p:extLst>
      <p:ext uri="{BB962C8B-B14F-4D97-AF65-F5344CB8AC3E}">
        <p14:creationId xmlns:p14="http://schemas.microsoft.com/office/powerpoint/2010/main" val="94432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10;&#10;Description generated with high confidence">
            <a:extLst>
              <a:ext uri="{FF2B5EF4-FFF2-40B4-BE49-F238E27FC236}">
                <a16:creationId xmlns:a16="http://schemas.microsoft.com/office/drawing/2014/main" xmlns="" id="{1B6FE069-6BC1-464D-8C08-8DFA656BE8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297"/>
          <a:stretch/>
        </p:blipFill>
        <p:spPr>
          <a:xfrm>
            <a:off x="1" y="0"/>
            <a:ext cx="9144000" cy="4354944"/>
          </a:xfrm>
          <a:prstGeom prst="rect">
            <a:avLst/>
          </a:prstGeom>
        </p:spPr>
      </p:pic>
      <p:sp>
        <p:nvSpPr>
          <p:cNvPr id="6" name="TextBox 5">
            <a:extLst>
              <a:ext uri="{FF2B5EF4-FFF2-40B4-BE49-F238E27FC236}">
                <a16:creationId xmlns:a16="http://schemas.microsoft.com/office/drawing/2014/main" xmlns="" id="{BAEB09D8-73C5-4E8E-990A-CDBE52133BA2}"/>
              </a:ext>
            </a:extLst>
          </p:cNvPr>
          <p:cNvSpPr txBox="1"/>
          <p:nvPr/>
        </p:nvSpPr>
        <p:spPr>
          <a:xfrm>
            <a:off x="-9514"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600" b="1" baseline="30000" dirty="0"/>
              <a:t>Acts 9:6 </a:t>
            </a:r>
            <a:r>
              <a:rPr lang="en-US" sz="3600" dirty="0"/>
              <a:t>And then God struck Saul with lightning. Saul exploded in a multitude of tiny pieces, and  there was great rejoicing throughout all Judea and Samaria.</a:t>
            </a:r>
          </a:p>
        </p:txBody>
      </p:sp>
    </p:spTree>
    <p:extLst>
      <p:ext uri="{BB962C8B-B14F-4D97-AF65-F5344CB8AC3E}">
        <p14:creationId xmlns:p14="http://schemas.microsoft.com/office/powerpoint/2010/main" val="168217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10;&#10;Description generated with high confidence">
            <a:extLst>
              <a:ext uri="{FF2B5EF4-FFF2-40B4-BE49-F238E27FC236}">
                <a16:creationId xmlns:a16="http://schemas.microsoft.com/office/drawing/2014/main" xmlns="" id="{1B6FE069-6BC1-464D-8C08-8DFA656BE8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297"/>
          <a:stretch/>
        </p:blipFill>
        <p:spPr>
          <a:xfrm>
            <a:off x="1" y="0"/>
            <a:ext cx="9144000" cy="4354944"/>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600" b="1" baseline="30000" dirty="0"/>
              <a:t>Acts 9:6 </a:t>
            </a:r>
            <a:r>
              <a:rPr lang="en-US" sz="3600" b="1" u="sng" dirty="0">
                <a:solidFill>
                  <a:srgbClr val="002060"/>
                </a:solidFill>
              </a:rPr>
              <a:t>but get up </a:t>
            </a:r>
            <a:r>
              <a:rPr lang="en-US" sz="3600" dirty="0"/>
              <a:t>and enter the city, and it will be told you what you must do.” </a:t>
            </a:r>
            <a:r>
              <a:rPr lang="en-US" sz="3600" b="1" baseline="30000" dirty="0"/>
              <a:t>7 </a:t>
            </a:r>
            <a:r>
              <a:rPr lang="en-US" sz="3600" dirty="0"/>
              <a:t>The men who traveled with him stood speechless, hearing the voice but seeing no one. </a:t>
            </a:r>
          </a:p>
          <a:p>
            <a:endParaRPr lang="en-US" sz="3400" dirty="0"/>
          </a:p>
          <a:p>
            <a:endParaRPr lang="en-US" sz="3400" dirty="0"/>
          </a:p>
          <a:p>
            <a:endParaRPr lang="en-US" sz="3400" b="1" dirty="0">
              <a:solidFill>
                <a:schemeClr val="bg1"/>
              </a:solidFill>
            </a:endParaRPr>
          </a:p>
          <a:p>
            <a:endParaRPr lang="en-US" sz="3600" dirty="0"/>
          </a:p>
        </p:txBody>
      </p:sp>
      <p:sp>
        <p:nvSpPr>
          <p:cNvPr id="7" name="TextBox 6">
            <a:extLst>
              <a:ext uri="{FF2B5EF4-FFF2-40B4-BE49-F238E27FC236}">
                <a16:creationId xmlns:a16="http://schemas.microsoft.com/office/drawing/2014/main" xmlns="" id="{03D4C5B5-C338-4615-AFCF-E8AA3871BF18}"/>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endParaRPr lang="en-US" sz="2000" b="1" baseline="30000" dirty="0"/>
          </a:p>
          <a:p>
            <a:r>
              <a:rPr lang="en-US" sz="3600" b="1" baseline="30000" dirty="0"/>
              <a:t>Acts 9:6 </a:t>
            </a:r>
            <a:r>
              <a:rPr lang="en-US" sz="3600" dirty="0"/>
              <a:t>but get up and enter the city, and it will be told you what you must do.” </a:t>
            </a:r>
            <a:r>
              <a:rPr lang="en-US" sz="3600" b="1" baseline="30000" dirty="0"/>
              <a:t>7 </a:t>
            </a:r>
            <a:r>
              <a:rPr lang="en-US" sz="3600" b="1" u="sng" dirty="0">
                <a:solidFill>
                  <a:srgbClr val="002060"/>
                </a:solidFill>
              </a:rPr>
              <a:t>The men who traveled with him stood speechless</a:t>
            </a:r>
            <a:r>
              <a:rPr lang="en-US" sz="3600" dirty="0"/>
              <a:t>, hearing the voice but seeing no one. </a:t>
            </a:r>
          </a:p>
        </p:txBody>
      </p:sp>
    </p:spTree>
    <p:extLst>
      <p:ext uri="{BB962C8B-B14F-4D97-AF65-F5344CB8AC3E}">
        <p14:creationId xmlns:p14="http://schemas.microsoft.com/office/powerpoint/2010/main" val="112106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10;&#10;Description generated with high confidence">
            <a:extLst>
              <a:ext uri="{FF2B5EF4-FFF2-40B4-BE49-F238E27FC236}">
                <a16:creationId xmlns:a16="http://schemas.microsoft.com/office/drawing/2014/main" xmlns="" id="{1B6FE069-6BC1-464D-8C08-8DFA656BE8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297"/>
          <a:stretch/>
        </p:blipFill>
        <p:spPr>
          <a:xfrm>
            <a:off x="1" y="0"/>
            <a:ext cx="9144000" cy="4354944"/>
          </a:xfrm>
          <a:prstGeom prst="rect">
            <a:avLst/>
          </a:prstGeom>
        </p:spPr>
      </p:pic>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2" y="2"/>
            <a:ext cx="7501791"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9:8 </a:t>
            </a:r>
            <a:r>
              <a:rPr lang="en-US" sz="3400" dirty="0"/>
              <a:t>Saul got up from the ground, and though his eyes were open, he could see nothing; and leading him by the hand, they brought him into Damascus.  </a:t>
            </a:r>
            <a:r>
              <a:rPr lang="en-US" sz="3400" b="1" baseline="30000" dirty="0"/>
              <a:t>9 </a:t>
            </a:r>
            <a:r>
              <a:rPr lang="en-US" sz="3400" dirty="0"/>
              <a:t>And he was three days without sight, and neither ate nor drank.</a:t>
            </a:r>
          </a:p>
          <a:p>
            <a:endParaRPr lang="en-US" sz="3400" dirty="0"/>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50006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0" y="5715002"/>
            <a:ext cx="9144000" cy="11429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500" b="1" dirty="0">
                <a:solidFill>
                  <a:schemeClr val="bg1"/>
                </a:solidFill>
                <a:latin typeface="+mj-lt"/>
                <a:ea typeface="+mj-ea"/>
                <a:cs typeface="+mj-cs"/>
              </a:rPr>
              <a:t>Last week: Stephen’s Defense</a:t>
            </a:r>
          </a:p>
        </p:txBody>
      </p:sp>
      <p:sp>
        <p:nvSpPr>
          <p:cNvPr id="7" name="TextBox 6">
            <a:extLst>
              <a:ext uri="{FF2B5EF4-FFF2-40B4-BE49-F238E27FC236}">
                <a16:creationId xmlns:a16="http://schemas.microsoft.com/office/drawing/2014/main" xmlns="" id="{CA3AEE2B-61C1-4133-BB21-2A231D84E911}"/>
              </a:ext>
            </a:extLst>
          </p:cNvPr>
          <p:cNvSpPr txBox="1"/>
          <p:nvPr/>
        </p:nvSpPr>
        <p:spPr>
          <a:xfrm>
            <a:off x="-9514"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7:57</a:t>
            </a:r>
            <a:r>
              <a:rPr lang="en-US" sz="3200" baseline="30000" dirty="0"/>
              <a:t> </a:t>
            </a:r>
            <a:r>
              <a:rPr lang="en-US" sz="3200" dirty="0"/>
              <a:t>But they cried out with a loud voice, and covered their ears and rushed at him with one impulse. </a:t>
            </a:r>
            <a:r>
              <a:rPr lang="en-US" sz="3200" b="1" baseline="30000" dirty="0"/>
              <a:t>58</a:t>
            </a:r>
            <a:r>
              <a:rPr lang="en-US" sz="3200" baseline="30000" dirty="0"/>
              <a:t> </a:t>
            </a:r>
            <a:r>
              <a:rPr lang="en-US" sz="3200" dirty="0"/>
              <a:t>When they had driven him out of the city, </a:t>
            </a:r>
            <a:r>
              <a:rPr lang="en-US" sz="3200" b="1" u="sng" dirty="0">
                <a:solidFill>
                  <a:srgbClr val="002060"/>
                </a:solidFill>
              </a:rPr>
              <a:t>they began stoning him</a:t>
            </a:r>
            <a:r>
              <a:rPr lang="en-US" sz="3200" dirty="0"/>
              <a:t>; and the witnesses laid aside their robes at the feet of a young man named Saul.</a:t>
            </a:r>
          </a:p>
          <a:p>
            <a:endParaRPr lang="en-US" sz="36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AA7EA76C-5C49-4B59-9B10-7DC38E505872}"/>
              </a:ext>
            </a:extLst>
          </p:cNvPr>
          <p:cNvSpPr txBox="1"/>
          <p:nvPr/>
        </p:nvSpPr>
        <p:spPr>
          <a:xfrm>
            <a:off x="-9514"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7:57</a:t>
            </a:r>
            <a:r>
              <a:rPr lang="en-US" sz="3200" baseline="30000" dirty="0"/>
              <a:t> </a:t>
            </a:r>
            <a:r>
              <a:rPr lang="en-US" sz="3200" dirty="0"/>
              <a:t>But they cried out with a loud voice, and covered their ears and rushed at him with one impulse. </a:t>
            </a:r>
            <a:r>
              <a:rPr lang="en-US" sz="3200" b="1" baseline="30000" dirty="0"/>
              <a:t>58</a:t>
            </a:r>
            <a:r>
              <a:rPr lang="en-US" sz="3200" baseline="30000" dirty="0"/>
              <a:t> </a:t>
            </a:r>
            <a:r>
              <a:rPr lang="en-US" sz="3200" dirty="0"/>
              <a:t>When they had driven him out of the city, they began stoning him; and the </a:t>
            </a:r>
            <a:r>
              <a:rPr lang="en-US" sz="3200" b="1" u="sng" dirty="0">
                <a:solidFill>
                  <a:srgbClr val="002060"/>
                </a:solidFill>
              </a:rPr>
              <a:t>witnesses laid aside their robes at the feet of a young man named Saul</a:t>
            </a:r>
            <a:r>
              <a:rPr lang="en-US" sz="3200" dirty="0"/>
              <a:t>.</a:t>
            </a:r>
          </a:p>
          <a:p>
            <a:endParaRPr lang="en-US" sz="3600" b="1" dirty="0">
              <a:solidFill>
                <a:schemeClr val="bg1"/>
              </a:solidFill>
            </a:endParaRPr>
          </a:p>
          <a:p>
            <a:endParaRPr lang="en-US" sz="3600" dirty="0"/>
          </a:p>
        </p:txBody>
      </p:sp>
      <p:pic>
        <p:nvPicPr>
          <p:cNvPr id="9" name="Picture 8">
            <a:extLst>
              <a:ext uri="{FF2B5EF4-FFF2-40B4-BE49-F238E27FC236}">
                <a16:creationId xmlns:a16="http://schemas.microsoft.com/office/drawing/2014/main" xmlns="" id="{AF0DD320-3997-4D74-94EF-6F33723889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827" y="-98183"/>
            <a:ext cx="9153514" cy="4365382"/>
          </a:xfrm>
          <a:prstGeom prst="rect">
            <a:avLst/>
          </a:prstGeom>
        </p:spPr>
      </p:pic>
      <p:sp>
        <p:nvSpPr>
          <p:cNvPr id="11" name="Rounded Rectangular Callout 17">
            <a:extLst>
              <a:ext uri="{FF2B5EF4-FFF2-40B4-BE49-F238E27FC236}">
                <a16:creationId xmlns:a16="http://schemas.microsoft.com/office/drawing/2014/main" xmlns="" id="{AA7906F2-FB3A-42BA-B877-08394D5D75D4}"/>
              </a:ext>
            </a:extLst>
          </p:cNvPr>
          <p:cNvSpPr/>
          <p:nvPr/>
        </p:nvSpPr>
        <p:spPr>
          <a:xfrm>
            <a:off x="4114800" y="457200"/>
            <a:ext cx="4568262" cy="106084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t>Luke is introducing a new principle character… </a:t>
            </a:r>
          </a:p>
        </p:txBody>
      </p:sp>
    </p:spTree>
    <p:extLst>
      <p:ext uri="{BB962C8B-B14F-4D97-AF65-F5344CB8AC3E}">
        <p14:creationId xmlns:p14="http://schemas.microsoft.com/office/powerpoint/2010/main" val="392928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9:8 </a:t>
            </a:r>
            <a:r>
              <a:rPr lang="en-US" sz="3400" dirty="0"/>
              <a:t>Saul got up from the ground, and though his eyes were open, he could see nothing; and leading him by the hand, they brought him into Damascus.  </a:t>
            </a:r>
            <a:r>
              <a:rPr lang="en-US" sz="3400" b="1" baseline="30000" dirty="0"/>
              <a:t>9 </a:t>
            </a:r>
            <a:r>
              <a:rPr lang="en-US" sz="3400" dirty="0"/>
              <a:t>And he was three days without sight, and neither ate nor drank.</a:t>
            </a:r>
          </a:p>
          <a:p>
            <a:endParaRPr lang="en-US" sz="3400" dirty="0"/>
          </a:p>
          <a:p>
            <a:endParaRPr lang="en-US" sz="3400" dirty="0"/>
          </a:p>
          <a:p>
            <a:endParaRPr lang="en-US" sz="3400" b="1" dirty="0">
              <a:solidFill>
                <a:schemeClr val="bg1"/>
              </a:solidFill>
            </a:endParaRPr>
          </a:p>
          <a:p>
            <a:endParaRPr lang="en-US" sz="3600" dirty="0"/>
          </a:p>
        </p:txBody>
      </p:sp>
      <p:sp>
        <p:nvSpPr>
          <p:cNvPr id="5" name="TextBox 4">
            <a:extLst>
              <a:ext uri="{FF2B5EF4-FFF2-40B4-BE49-F238E27FC236}">
                <a16:creationId xmlns:a16="http://schemas.microsoft.com/office/drawing/2014/main" xmlns="" id="{9988F280-67DB-404B-90C1-A2C4A11A751C}"/>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9:8 </a:t>
            </a:r>
            <a:r>
              <a:rPr lang="en-US" sz="3400" dirty="0"/>
              <a:t>Saul got up from the ground, and though his eyes were open, he could see nothing; and leading him by the hand, they brought him into Damascus.  </a:t>
            </a:r>
            <a:r>
              <a:rPr lang="en-US" sz="3400" b="1" baseline="30000" dirty="0"/>
              <a:t>9 </a:t>
            </a:r>
            <a:r>
              <a:rPr lang="en-US" sz="3400" dirty="0"/>
              <a:t>And he was </a:t>
            </a:r>
            <a:r>
              <a:rPr lang="en-US" sz="3400" b="1" u="sng" dirty="0">
                <a:solidFill>
                  <a:srgbClr val="002060"/>
                </a:solidFill>
              </a:rPr>
              <a:t>three days without sight</a:t>
            </a:r>
            <a:r>
              <a:rPr lang="en-US" sz="3400" dirty="0"/>
              <a:t>, and neither ate nor drank.</a:t>
            </a:r>
          </a:p>
          <a:p>
            <a:endParaRPr lang="en-US" sz="3400" dirty="0"/>
          </a:p>
          <a:p>
            <a:endParaRPr lang="en-US" sz="3400" dirty="0"/>
          </a:p>
          <a:p>
            <a:endParaRPr lang="en-US" sz="3400" b="1" dirty="0">
              <a:solidFill>
                <a:schemeClr val="bg1"/>
              </a:solidFill>
            </a:endParaRPr>
          </a:p>
          <a:p>
            <a:endParaRPr lang="en-US" sz="3600" dirty="0"/>
          </a:p>
        </p:txBody>
      </p:sp>
      <p:sp>
        <p:nvSpPr>
          <p:cNvPr id="6" name="TextBox 5">
            <a:extLst>
              <a:ext uri="{FF2B5EF4-FFF2-40B4-BE49-F238E27FC236}">
                <a16:creationId xmlns:a16="http://schemas.microsoft.com/office/drawing/2014/main" xmlns="" id="{156E7C35-A081-4682-ACFF-ACDE7B97BBB0}"/>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9:8 </a:t>
            </a:r>
            <a:r>
              <a:rPr lang="en-US" sz="3400" dirty="0"/>
              <a:t>Saul got up from the ground, and though his eyes were open, he could see nothing; and leading him by the hand, they brought him into Damascus.  </a:t>
            </a:r>
            <a:r>
              <a:rPr lang="en-US" sz="3400" b="1" baseline="30000" dirty="0"/>
              <a:t>9 </a:t>
            </a:r>
            <a:r>
              <a:rPr lang="en-US" sz="3400" dirty="0"/>
              <a:t>And he was three days without sight, </a:t>
            </a:r>
            <a:r>
              <a:rPr lang="en-US" sz="3400" b="1" u="sng" dirty="0">
                <a:solidFill>
                  <a:srgbClr val="002060"/>
                </a:solidFill>
              </a:rPr>
              <a:t>and neither ate nor drank</a:t>
            </a:r>
            <a:r>
              <a:rPr lang="en-US" sz="3400" dirty="0"/>
              <a:t>.</a:t>
            </a:r>
          </a:p>
          <a:p>
            <a:endParaRPr lang="en-US" sz="3400" dirty="0"/>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73250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9:8 </a:t>
            </a:r>
            <a:r>
              <a:rPr lang="en-US" sz="3400" dirty="0"/>
              <a:t>Saul got up from the ground, and though his eyes were open, he could see nothing; and leading him by the hand, they brought him into Damascus.  </a:t>
            </a:r>
            <a:r>
              <a:rPr lang="en-US" sz="3400" b="1" baseline="30000" dirty="0"/>
              <a:t>9 </a:t>
            </a:r>
            <a:r>
              <a:rPr lang="en-US" sz="3400" dirty="0"/>
              <a:t>And he was three days without sight, and neither ate nor drank.</a:t>
            </a:r>
          </a:p>
          <a:p>
            <a:endParaRPr lang="en-US" sz="3400" dirty="0"/>
          </a:p>
          <a:p>
            <a:endParaRPr lang="en-US" sz="3400" dirty="0"/>
          </a:p>
          <a:p>
            <a:endParaRPr lang="en-US" sz="3400" b="1" dirty="0">
              <a:solidFill>
                <a:schemeClr val="bg1"/>
              </a:solidFill>
            </a:endParaRPr>
          </a:p>
          <a:p>
            <a:endParaRPr lang="en-US" sz="3600" dirty="0"/>
          </a:p>
        </p:txBody>
      </p:sp>
      <p:sp>
        <p:nvSpPr>
          <p:cNvPr id="5" name="TextBox 4">
            <a:extLst>
              <a:ext uri="{FF2B5EF4-FFF2-40B4-BE49-F238E27FC236}">
                <a16:creationId xmlns:a16="http://schemas.microsoft.com/office/drawing/2014/main" xmlns="" id="{9988F280-67DB-404B-90C1-A2C4A11A751C}"/>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9:8 </a:t>
            </a:r>
            <a:r>
              <a:rPr lang="en-US" sz="3400" dirty="0"/>
              <a:t>Saul got up from the ground, and though his eyes were open, he could see nothing; and leading him by the hand, they brought him into Damascus.  </a:t>
            </a:r>
            <a:r>
              <a:rPr lang="en-US" sz="3400" b="1" baseline="30000" dirty="0"/>
              <a:t>9 </a:t>
            </a:r>
            <a:r>
              <a:rPr lang="en-US" sz="3400" dirty="0"/>
              <a:t>And he was </a:t>
            </a:r>
            <a:r>
              <a:rPr lang="en-US" sz="3400" b="1" u="sng" dirty="0">
                <a:solidFill>
                  <a:srgbClr val="002060"/>
                </a:solidFill>
              </a:rPr>
              <a:t>three days without sight</a:t>
            </a:r>
            <a:r>
              <a:rPr lang="en-US" sz="3400" dirty="0"/>
              <a:t>, and neither ate nor drank.</a:t>
            </a:r>
          </a:p>
          <a:p>
            <a:endParaRPr lang="en-US" sz="3400" dirty="0"/>
          </a:p>
          <a:p>
            <a:endParaRPr lang="en-US" sz="3400" dirty="0"/>
          </a:p>
          <a:p>
            <a:endParaRPr lang="en-US" sz="3400" b="1" dirty="0">
              <a:solidFill>
                <a:schemeClr val="bg1"/>
              </a:solidFill>
            </a:endParaRPr>
          </a:p>
          <a:p>
            <a:endParaRPr lang="en-US" sz="3600" dirty="0"/>
          </a:p>
        </p:txBody>
      </p:sp>
      <p:sp>
        <p:nvSpPr>
          <p:cNvPr id="6" name="TextBox 5">
            <a:extLst>
              <a:ext uri="{FF2B5EF4-FFF2-40B4-BE49-F238E27FC236}">
                <a16:creationId xmlns:a16="http://schemas.microsoft.com/office/drawing/2014/main" xmlns="" id="{156E7C35-A081-4682-ACFF-ACDE7B97BBB0}"/>
              </a:ext>
            </a:extLst>
          </p:cNvPr>
          <p:cNvSpPr txBox="1"/>
          <p:nvPr/>
        </p:nvSpPr>
        <p:spPr>
          <a:xfrm>
            <a:off x="0" y="4202544"/>
            <a:ext cx="9163030" cy="2655456"/>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9:8 </a:t>
            </a:r>
            <a:r>
              <a:rPr lang="en-US" sz="3400" dirty="0"/>
              <a:t>Saul got up from the ground, and though his eyes were open, he could see nothing; and leading him by the hand, they brought him into Damascus.  </a:t>
            </a:r>
            <a:r>
              <a:rPr lang="en-US" sz="3400" b="1" baseline="30000" dirty="0"/>
              <a:t>9 </a:t>
            </a:r>
            <a:r>
              <a:rPr lang="en-US" sz="3400" dirty="0"/>
              <a:t>And he was three days without sight, </a:t>
            </a:r>
            <a:r>
              <a:rPr lang="en-US" sz="3400" b="1" u="sng" dirty="0">
                <a:solidFill>
                  <a:srgbClr val="002060"/>
                </a:solidFill>
              </a:rPr>
              <a:t>and neither ate nor drank</a:t>
            </a:r>
            <a:r>
              <a:rPr lang="en-US" sz="3400" dirty="0"/>
              <a:t>.</a:t>
            </a:r>
          </a:p>
          <a:p>
            <a:endParaRPr lang="en-US" sz="3400" dirty="0"/>
          </a:p>
          <a:p>
            <a:endParaRPr lang="en-US" sz="3400" dirty="0"/>
          </a:p>
          <a:p>
            <a:endParaRPr lang="en-US" sz="3400" b="1" dirty="0">
              <a:solidFill>
                <a:schemeClr val="bg1"/>
              </a:solidFill>
            </a:endParaRPr>
          </a:p>
          <a:p>
            <a:endParaRPr lang="en-US" sz="3600" dirty="0"/>
          </a:p>
        </p:txBody>
      </p:sp>
      <p:sp>
        <p:nvSpPr>
          <p:cNvPr id="2" name="Rectangle 1"/>
          <p:cNvSpPr/>
          <p:nvPr/>
        </p:nvSpPr>
        <p:spPr>
          <a:xfrm>
            <a:off x="266701" y="533400"/>
            <a:ext cx="5410200"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What do you think was going through Saul’s head over these 3 days? </a:t>
            </a:r>
          </a:p>
        </p:txBody>
      </p:sp>
    </p:spTree>
    <p:extLst>
      <p:ext uri="{BB962C8B-B14F-4D97-AF65-F5344CB8AC3E}">
        <p14:creationId xmlns:p14="http://schemas.microsoft.com/office/powerpoint/2010/main" val="82709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3810000"/>
            <a:ext cx="916303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9:10 </a:t>
            </a:r>
            <a:r>
              <a:rPr lang="en-US" sz="3200" dirty="0"/>
              <a:t>Now there was </a:t>
            </a:r>
            <a:r>
              <a:rPr lang="en-US" sz="3200" b="1" u="sng" dirty="0">
                <a:solidFill>
                  <a:srgbClr val="002060"/>
                </a:solidFill>
              </a:rPr>
              <a:t>a disciple at Damascus named Ananias</a:t>
            </a:r>
            <a:r>
              <a:rPr lang="en-US" sz="3200" dirty="0"/>
              <a:t>; and the Lord said to him in a vision, “Ananias.” And he said, “Here I am, Lord.” </a:t>
            </a:r>
            <a:r>
              <a:rPr lang="en-US" sz="3200" b="1" baseline="30000" dirty="0"/>
              <a:t>11 </a:t>
            </a:r>
            <a:r>
              <a:rPr lang="en-US" sz="3200" dirty="0"/>
              <a:t>And the Lord said to him, “Get up and go to the street called Straight, and inquire at the house of Judas for a man from Tarsus named Saul, for he is praying, </a:t>
            </a:r>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93214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3810000"/>
            <a:ext cx="916303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9:10 </a:t>
            </a:r>
            <a:r>
              <a:rPr lang="en-US" sz="3200" dirty="0"/>
              <a:t>Now there was a disciple at Damascus named Ananias; and the Lord said to him in a vision, “Ananias.” And he said, “Here I am, Lord.” </a:t>
            </a:r>
            <a:r>
              <a:rPr lang="en-US" sz="3200" b="1" baseline="30000" dirty="0"/>
              <a:t>11 </a:t>
            </a:r>
            <a:r>
              <a:rPr lang="en-US" sz="3200" dirty="0"/>
              <a:t>And the Lord said to him, “Get up and go to the street called Straight, and inquire at the house of Judas for a man from Tarsus named Saul, for he is praying, </a:t>
            </a:r>
          </a:p>
          <a:p>
            <a:endParaRPr lang="en-US" sz="3400" dirty="0"/>
          </a:p>
          <a:p>
            <a:endParaRPr lang="en-US" sz="34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7B8CACC7-6B8F-4798-8A0F-7A7B3062E9A0}"/>
              </a:ext>
            </a:extLst>
          </p:cNvPr>
          <p:cNvSpPr txBox="1"/>
          <p:nvPr/>
        </p:nvSpPr>
        <p:spPr>
          <a:xfrm>
            <a:off x="0" y="3810000"/>
            <a:ext cx="9163030" cy="30480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9:10 </a:t>
            </a:r>
            <a:r>
              <a:rPr lang="en-US" sz="3200" dirty="0"/>
              <a:t>Now there was a disciple at Damascus named Ananias; and the Lord said to him in a vision, “Ananias.” And he said, “Here I am, Lord.” </a:t>
            </a:r>
            <a:r>
              <a:rPr lang="en-US" sz="3200" b="1" baseline="30000" dirty="0"/>
              <a:t>11 </a:t>
            </a:r>
            <a:r>
              <a:rPr lang="en-US" sz="3200" dirty="0"/>
              <a:t>And the Lord said to him, “Get up and go to the street called Straight, and inquire at the house of Judas for a man from Tarsus named Saul, </a:t>
            </a:r>
            <a:r>
              <a:rPr lang="en-US" sz="3200" b="1" u="sng" dirty="0">
                <a:solidFill>
                  <a:srgbClr val="002060"/>
                </a:solidFill>
              </a:rPr>
              <a:t>for he is praying</a:t>
            </a:r>
            <a:r>
              <a:rPr lang="en-US" sz="3200" dirty="0"/>
              <a:t>, </a:t>
            </a:r>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174329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10684"/>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9:12 </a:t>
            </a:r>
            <a:r>
              <a:rPr lang="en-US" sz="3400" dirty="0"/>
              <a:t>and he has seen in a vision a man named Ananias come in and lay his hands on him, so that he might regain his sight.”</a:t>
            </a:r>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4101566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10684"/>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9:13 </a:t>
            </a:r>
            <a:r>
              <a:rPr lang="en-US" sz="3400" dirty="0"/>
              <a:t>But Ananias answered, “Lord, I have heard from many about this man, how much harm he did to Your saints at Jerusalem; </a:t>
            </a:r>
            <a:r>
              <a:rPr lang="en-US" sz="3400" b="1" baseline="30000" dirty="0"/>
              <a:t>14 </a:t>
            </a:r>
            <a:r>
              <a:rPr lang="en-US" sz="3400" dirty="0"/>
              <a:t>and here he has authority from the chief priests to bind all who call on Your name.” </a:t>
            </a:r>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3213529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10684"/>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But the Lord said to him, “</a:t>
            </a:r>
            <a:r>
              <a:rPr lang="en-US" sz="3400" b="1" u="sng" dirty="0">
                <a:solidFill>
                  <a:srgbClr val="002060"/>
                </a:solidFill>
              </a:rPr>
              <a:t>Go</a:t>
            </a:r>
            <a:r>
              <a:rPr lang="en-US" sz="3400" dirty="0"/>
              <a:t>, for he is a chosen instrument of Mine, to bear My name before the Gentiles and kings and the sons of Israel;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76200"/>
            <a:ext cx="430529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What is Jesus doing? </a:t>
            </a:r>
          </a:p>
        </p:txBody>
      </p:sp>
    </p:spTree>
    <p:extLst>
      <p:ext uri="{BB962C8B-B14F-4D97-AF65-F5344CB8AC3E}">
        <p14:creationId xmlns:p14="http://schemas.microsoft.com/office/powerpoint/2010/main" val="28177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19030" y="4210684"/>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But the Lord said to him, “</a:t>
            </a:r>
            <a:r>
              <a:rPr lang="en-US" sz="3400" b="1" u="sng" dirty="0">
                <a:solidFill>
                  <a:srgbClr val="002060"/>
                </a:solidFill>
              </a:rPr>
              <a:t>Go</a:t>
            </a:r>
            <a:r>
              <a:rPr lang="en-US" sz="3400" dirty="0"/>
              <a:t>, for he is a chosen instrument of Mine, to bear My name before the Gentiles and kings and the sons of Israel;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7620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dirty="0">
                <a:solidFill>
                  <a:schemeClr val="bg1"/>
                </a:solidFill>
                <a:latin typeface="+mj-lt"/>
                <a:ea typeface="+mj-ea"/>
                <a:cs typeface="+mj-cs"/>
              </a:rPr>
              <a:t>God loves His enemies</a:t>
            </a:r>
          </a:p>
        </p:txBody>
      </p:sp>
    </p:spTree>
    <p:extLst>
      <p:ext uri="{BB962C8B-B14F-4D97-AF65-F5344CB8AC3E}">
        <p14:creationId xmlns:p14="http://schemas.microsoft.com/office/powerpoint/2010/main" val="1120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7620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dirty="0">
                <a:solidFill>
                  <a:schemeClr val="bg1"/>
                </a:solidFill>
                <a:latin typeface="+mj-lt"/>
                <a:ea typeface="+mj-ea"/>
                <a:cs typeface="+mj-cs"/>
              </a:rPr>
              <a:t>God loves His enemies</a:t>
            </a:r>
          </a:p>
        </p:txBody>
      </p:sp>
      <p:pic>
        <p:nvPicPr>
          <p:cNvPr id="5" name="Picture 4">
            <a:extLst>
              <a:ext uri="{FF2B5EF4-FFF2-40B4-BE49-F238E27FC236}">
                <a16:creationId xmlns:a16="http://schemas.microsoft.com/office/drawing/2014/main" xmlns="" id="{924506C3-C8E0-4D00-82B5-825407D850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1035888"/>
            <a:ext cx="6360702" cy="3033468"/>
          </a:xfrm>
          <a:prstGeom prst="rect">
            <a:avLst/>
          </a:prstGeom>
        </p:spPr>
      </p:pic>
      <p:sp>
        <p:nvSpPr>
          <p:cNvPr id="6" name="TextBox 5">
            <a:extLst>
              <a:ext uri="{FF2B5EF4-FFF2-40B4-BE49-F238E27FC236}">
                <a16:creationId xmlns:a16="http://schemas.microsoft.com/office/drawing/2014/main" xmlns="" id="{BFC4CA95-ED84-40C5-BA43-09CDB3FB4F99}"/>
              </a:ext>
            </a:extLst>
          </p:cNvPr>
          <p:cNvSpPr txBox="1"/>
          <p:nvPr/>
        </p:nvSpPr>
        <p:spPr>
          <a:xfrm>
            <a:off x="0" y="4343400"/>
            <a:ext cx="9144000" cy="2667000"/>
          </a:xfrm>
          <a:prstGeom prst="rect">
            <a:avLst/>
          </a:prstGeom>
          <a:noFill/>
          <a:ln>
            <a:noFill/>
          </a:ln>
        </p:spPr>
        <p:txBody>
          <a:bodyPr wrap="square">
            <a:noAutofit/>
          </a:bodyPr>
          <a:lstStyle/>
          <a:p>
            <a:pPr algn="ctr"/>
            <a:r>
              <a:rPr lang="en-US" sz="3200" b="1" baseline="30000" dirty="0">
                <a:solidFill>
                  <a:schemeClr val="bg1"/>
                </a:solidFill>
              </a:rPr>
              <a:t>Acts7:59 </a:t>
            </a:r>
            <a:r>
              <a:rPr lang="en-US" sz="3200" dirty="0">
                <a:solidFill>
                  <a:schemeClr val="bg1"/>
                </a:solidFill>
              </a:rPr>
              <a:t>They went on stoning Stephen as he called on the Lord and said, “Lord Jesus, receive my spirit!” </a:t>
            </a:r>
            <a:r>
              <a:rPr lang="en-US" sz="3200" b="1" baseline="30000" dirty="0">
                <a:solidFill>
                  <a:schemeClr val="bg1"/>
                </a:solidFill>
              </a:rPr>
              <a:t>60 </a:t>
            </a:r>
            <a:r>
              <a:rPr lang="en-US" sz="3200" dirty="0">
                <a:solidFill>
                  <a:schemeClr val="bg1"/>
                </a:solidFill>
              </a:rPr>
              <a:t>Then falling on his knees, he cried out with a loud voice, “Lord, do not hold this sin against them!”</a:t>
            </a:r>
          </a:p>
          <a:p>
            <a:endParaRPr lang="en-US" sz="3600" dirty="0"/>
          </a:p>
        </p:txBody>
      </p:sp>
    </p:spTree>
    <p:extLst>
      <p:ext uri="{BB962C8B-B14F-4D97-AF65-F5344CB8AC3E}">
        <p14:creationId xmlns:p14="http://schemas.microsoft.com/office/powerpoint/2010/main" val="4796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7620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000" b="1" dirty="0">
                <a:solidFill>
                  <a:schemeClr val="bg1"/>
                </a:solidFill>
                <a:latin typeface="+mj-lt"/>
                <a:ea typeface="+mj-ea"/>
                <a:cs typeface="+mj-cs"/>
              </a:rPr>
              <a:t>God’s Mercy . . . </a:t>
            </a:r>
          </a:p>
        </p:txBody>
      </p:sp>
      <p:pic>
        <p:nvPicPr>
          <p:cNvPr id="5" name="Picture 4">
            <a:extLst>
              <a:ext uri="{FF2B5EF4-FFF2-40B4-BE49-F238E27FC236}">
                <a16:creationId xmlns:a16="http://schemas.microsoft.com/office/drawing/2014/main" xmlns="" id="{924506C3-C8E0-4D00-82B5-825407D850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600" y="1035888"/>
            <a:ext cx="6360702" cy="3033468"/>
          </a:xfrm>
          <a:prstGeom prst="rect">
            <a:avLst/>
          </a:prstGeom>
        </p:spPr>
      </p:pic>
      <p:sp>
        <p:nvSpPr>
          <p:cNvPr id="6" name="TextBox 5">
            <a:extLst>
              <a:ext uri="{FF2B5EF4-FFF2-40B4-BE49-F238E27FC236}">
                <a16:creationId xmlns:a16="http://schemas.microsoft.com/office/drawing/2014/main" xmlns="" id="{BFC4CA95-ED84-40C5-BA43-09CDB3FB4F99}"/>
              </a:ext>
            </a:extLst>
          </p:cNvPr>
          <p:cNvSpPr txBox="1"/>
          <p:nvPr/>
        </p:nvSpPr>
        <p:spPr>
          <a:xfrm>
            <a:off x="0" y="4343400"/>
            <a:ext cx="9144000" cy="2667000"/>
          </a:xfrm>
          <a:prstGeom prst="rect">
            <a:avLst/>
          </a:prstGeom>
          <a:noFill/>
          <a:ln>
            <a:noFill/>
          </a:ln>
        </p:spPr>
        <p:txBody>
          <a:bodyPr wrap="square">
            <a:noAutofit/>
          </a:bodyPr>
          <a:lstStyle/>
          <a:p>
            <a:pPr algn="ctr"/>
            <a:r>
              <a:rPr lang="en-US" sz="3200" b="1" baseline="30000" dirty="0">
                <a:solidFill>
                  <a:schemeClr val="bg1"/>
                </a:solidFill>
              </a:rPr>
              <a:t>Acts7:59 </a:t>
            </a:r>
            <a:r>
              <a:rPr lang="en-US" sz="3200" dirty="0">
                <a:solidFill>
                  <a:schemeClr val="bg1"/>
                </a:solidFill>
              </a:rPr>
              <a:t>They went on stoning Stephen as he called on the Lord and said, “Lord Jesus, receive my spirit!” </a:t>
            </a:r>
            <a:r>
              <a:rPr lang="en-US" sz="3200" b="1" baseline="30000" dirty="0">
                <a:solidFill>
                  <a:schemeClr val="bg1"/>
                </a:solidFill>
              </a:rPr>
              <a:t>60 </a:t>
            </a:r>
            <a:r>
              <a:rPr lang="en-US" sz="3200" dirty="0">
                <a:solidFill>
                  <a:schemeClr val="bg1"/>
                </a:solidFill>
              </a:rPr>
              <a:t>Then falling on his knees, he cried out with a loud voice, “Lord, do not hold this sin against them!”</a:t>
            </a:r>
          </a:p>
          <a:p>
            <a:endParaRPr lang="en-US" sz="3600" dirty="0"/>
          </a:p>
        </p:txBody>
      </p:sp>
    </p:spTree>
    <p:extLst>
      <p:ext uri="{BB962C8B-B14F-4D97-AF65-F5344CB8AC3E}">
        <p14:creationId xmlns:p14="http://schemas.microsoft.com/office/powerpoint/2010/main" val="95662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CAA6464-D808-486A-A31A-7636CF7855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827" y="-98183"/>
            <a:ext cx="9153514" cy="4365382"/>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0" y="5715002"/>
            <a:ext cx="9144000" cy="1142999"/>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500" b="1" dirty="0">
                <a:solidFill>
                  <a:schemeClr val="bg1"/>
                </a:solidFill>
                <a:latin typeface="+mj-lt"/>
                <a:ea typeface="+mj-ea"/>
                <a:cs typeface="+mj-cs"/>
              </a:rPr>
              <a:t>Scattered amidst building persecution</a:t>
            </a:r>
          </a:p>
        </p:txBody>
      </p:sp>
      <p:sp>
        <p:nvSpPr>
          <p:cNvPr id="5" name="TextBox 4">
            <a:extLst>
              <a:ext uri="{FF2B5EF4-FFF2-40B4-BE49-F238E27FC236}">
                <a16:creationId xmlns:a16="http://schemas.microsoft.com/office/drawing/2014/main" xmlns="" id="{D7810EFD-59A2-41E9-9D63-7F7966CA43A3}"/>
              </a:ext>
            </a:extLst>
          </p:cNvPr>
          <p:cNvSpPr txBox="1"/>
          <p:nvPr/>
        </p:nvSpPr>
        <p:spPr>
          <a:xfrm>
            <a:off x="-9514"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7:57</a:t>
            </a:r>
            <a:r>
              <a:rPr lang="en-US" sz="3200" baseline="30000" dirty="0"/>
              <a:t> </a:t>
            </a:r>
            <a:r>
              <a:rPr lang="en-US" sz="3200" dirty="0"/>
              <a:t>But they cried out with a loud voice, and covered their ears and rushed at him with one impulse. </a:t>
            </a:r>
            <a:r>
              <a:rPr lang="en-US" sz="3200" b="1" baseline="30000" dirty="0"/>
              <a:t>58</a:t>
            </a:r>
            <a:r>
              <a:rPr lang="en-US" sz="3200" baseline="30000" dirty="0"/>
              <a:t> </a:t>
            </a:r>
            <a:r>
              <a:rPr lang="en-US" sz="3200" dirty="0"/>
              <a:t>When they had driven him out of the city, </a:t>
            </a:r>
            <a:r>
              <a:rPr lang="en-US" sz="3200" b="1" u="sng" dirty="0">
                <a:solidFill>
                  <a:srgbClr val="002060"/>
                </a:solidFill>
              </a:rPr>
              <a:t>they began stoning him</a:t>
            </a:r>
            <a:r>
              <a:rPr lang="en-US" sz="3200" dirty="0"/>
              <a:t>; and the witnesses laid aside their robes at the feet of a young man named Saul.</a:t>
            </a:r>
          </a:p>
          <a:p>
            <a:endParaRPr lang="en-US" sz="36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117ADE14-EE12-424A-BA0F-EFBE58D7B9E1}"/>
              </a:ext>
            </a:extLst>
          </p:cNvPr>
          <p:cNvSpPr txBox="1"/>
          <p:nvPr/>
        </p:nvSpPr>
        <p:spPr>
          <a:xfrm>
            <a:off x="-9514" y="4191000"/>
            <a:ext cx="9153515" cy="26670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8:1 </a:t>
            </a:r>
            <a:r>
              <a:rPr lang="en-US" sz="3400" b="1" u="sng" dirty="0">
                <a:solidFill>
                  <a:srgbClr val="002060"/>
                </a:solidFill>
              </a:rPr>
              <a:t>Saul was in hearty agreement with putting him to death</a:t>
            </a:r>
            <a:r>
              <a:rPr lang="en-US" sz="3400" dirty="0"/>
              <a:t>. And on that day a great persecution began against the church in Jerusalem, and they were all scattered throughout the regions of Judea and Samaria, except the apostles. </a:t>
            </a: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3683176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u="sng" dirty="0">
                <a:solidFill>
                  <a:schemeClr val="bg1"/>
                </a:solidFill>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2"/>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Showed him his guilt</a:t>
            </a: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Having already paid for it Himself</a:t>
            </a: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7"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And God has an invitation for Saul</a:t>
            </a:r>
          </a:p>
        </p:txBody>
      </p:sp>
      <p:sp>
        <p:nvSpPr>
          <p:cNvPr id="10" name="TextBox 9">
            <a:extLst>
              <a:ext uri="{FF2B5EF4-FFF2-40B4-BE49-F238E27FC236}">
                <a16:creationId xmlns:a16="http://schemas.microsoft.com/office/drawing/2014/main" xmlns="" id="{BA53C065-FF13-49DA-AF09-8F7B079ECF51}"/>
              </a:ext>
            </a:extLst>
          </p:cNvPr>
          <p:cNvSpPr txBox="1">
            <a:spLocks noChangeArrowheads="1"/>
          </p:cNvSpPr>
          <p:nvPr/>
        </p:nvSpPr>
        <p:spPr bwMode="auto">
          <a:xfrm>
            <a:off x="60527" y="4227257"/>
            <a:ext cx="9007275" cy="2554545"/>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Luke 24:46 </a:t>
            </a:r>
            <a:r>
              <a:rPr lang="en-US" sz="3200" dirty="0">
                <a:solidFill>
                  <a:schemeClr val="bg1"/>
                </a:solidFill>
              </a:rPr>
              <a:t>“Thus it is written, that the Christ would suffer and rise again from the dead the third day, </a:t>
            </a:r>
            <a:r>
              <a:rPr lang="en-US" sz="3200" b="1" baseline="30000" dirty="0">
                <a:solidFill>
                  <a:schemeClr val="bg1"/>
                </a:solidFill>
              </a:rPr>
              <a:t>47 </a:t>
            </a:r>
            <a:r>
              <a:rPr lang="en-US" sz="3200" dirty="0">
                <a:solidFill>
                  <a:schemeClr val="bg1"/>
                </a:solidFill>
              </a:rPr>
              <a:t>and that repentance for </a:t>
            </a:r>
            <a:r>
              <a:rPr lang="en-US" sz="3200" b="1" u="sng" dirty="0">
                <a:solidFill>
                  <a:schemeClr val="bg1"/>
                </a:solidFill>
              </a:rPr>
              <a:t>forgiveness of sins</a:t>
            </a:r>
            <a:r>
              <a:rPr lang="en-US" sz="3200" b="1" dirty="0">
                <a:solidFill>
                  <a:schemeClr val="bg1"/>
                </a:solidFill>
              </a:rPr>
              <a:t> </a:t>
            </a:r>
            <a:r>
              <a:rPr lang="en-US" sz="3200" dirty="0">
                <a:solidFill>
                  <a:schemeClr val="bg1"/>
                </a:solidFill>
              </a:rPr>
              <a:t>would be proclaimed in His name to all the nations, beginning from Jerusalem. </a:t>
            </a:r>
            <a:endParaRPr lang="en-US" sz="3200" baseline="30000" dirty="0">
              <a:solidFill>
                <a:schemeClr val="bg1"/>
              </a:solidFill>
              <a:latin typeface="Calibri" pitchFamily="34" charset="0"/>
            </a:endParaRP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p>
        </p:txBody>
      </p:sp>
      <p:sp>
        <p:nvSpPr>
          <p:cNvPr id="12" name="TextBox 11">
            <a:extLst>
              <a:ext uri="{FF2B5EF4-FFF2-40B4-BE49-F238E27FC236}">
                <a16:creationId xmlns:a16="http://schemas.microsoft.com/office/drawing/2014/main" xmlns="" id="{EE051BD3-681A-4502-8329-A2432B6239C2}"/>
              </a:ext>
            </a:extLst>
          </p:cNvPr>
          <p:cNvSpPr txBox="1">
            <a:spLocks noChangeArrowheads="1"/>
          </p:cNvSpPr>
          <p:nvPr/>
        </p:nvSpPr>
        <p:spPr bwMode="auto">
          <a:xfrm>
            <a:off x="60527" y="4227257"/>
            <a:ext cx="9007275" cy="2554545"/>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Luke 24:46 </a:t>
            </a:r>
            <a:r>
              <a:rPr lang="en-US" sz="3200" dirty="0">
                <a:solidFill>
                  <a:schemeClr val="bg1"/>
                </a:solidFill>
              </a:rPr>
              <a:t>“Thus it is written, that the Christ would suffer and rise again from the dead the third day, </a:t>
            </a:r>
            <a:r>
              <a:rPr lang="en-US" sz="3200" b="1" baseline="30000" dirty="0">
                <a:solidFill>
                  <a:schemeClr val="bg1"/>
                </a:solidFill>
              </a:rPr>
              <a:t>47 </a:t>
            </a:r>
            <a:r>
              <a:rPr lang="en-US" sz="3200" dirty="0">
                <a:solidFill>
                  <a:schemeClr val="bg1"/>
                </a:solidFill>
              </a:rPr>
              <a:t>and that </a:t>
            </a:r>
            <a:r>
              <a:rPr lang="en-US" sz="3200" b="1" u="sng" dirty="0">
                <a:solidFill>
                  <a:schemeClr val="bg1"/>
                </a:solidFill>
              </a:rPr>
              <a:t>repentance</a:t>
            </a:r>
            <a:r>
              <a:rPr lang="en-US" sz="3200" b="1" dirty="0">
                <a:solidFill>
                  <a:schemeClr val="bg1"/>
                </a:solidFill>
              </a:rPr>
              <a:t> </a:t>
            </a:r>
            <a:r>
              <a:rPr lang="en-US" sz="3200" dirty="0">
                <a:solidFill>
                  <a:schemeClr val="bg1"/>
                </a:solidFill>
              </a:rPr>
              <a:t>for forgiveness of sins would be proclaimed in His name to all the nations, beginning from Jerusalem.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val="367023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u="sng" dirty="0">
                <a:solidFill>
                  <a:schemeClr val="bg1"/>
                </a:solidFill>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2"/>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Showed him his guilt</a:t>
            </a: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Having already paid for it Himself</a:t>
            </a: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7"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And God has an invitation for Saul</a:t>
            </a: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0" y="4114800"/>
            <a:ext cx="7315200"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 God has a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p>
        </p:txBody>
      </p:sp>
      <p:sp>
        <p:nvSpPr>
          <p:cNvPr id="15" name="TextBox 14">
            <a:extLst>
              <a:ext uri="{FF2B5EF4-FFF2-40B4-BE49-F238E27FC236}">
                <a16:creationId xmlns:a16="http://schemas.microsoft.com/office/drawing/2014/main" xmlns="" id="{A03B5517-4F22-43DC-AF62-A35E8C367324}"/>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
        <p:nvSpPr>
          <p:cNvPr id="16" name="TextBox 15">
            <a:extLst>
              <a:ext uri="{FF2B5EF4-FFF2-40B4-BE49-F238E27FC236}">
                <a16:creationId xmlns:a16="http://schemas.microsoft.com/office/drawing/2014/main" xmlns="" id="{5950B8F4-612D-4D11-9289-6BF5BE5121EF}"/>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a:t>
            </a:r>
            <a:r>
              <a:rPr lang="en-US" sz="3400" b="1" u="sng" dirty="0">
                <a:solidFill>
                  <a:srgbClr val="002060"/>
                </a:solidFill>
              </a:rPr>
              <a:t>chosen instrument of Mine</a:t>
            </a:r>
            <a:r>
              <a:rPr lang="en-US" sz="3400" dirty="0"/>
              <a:t>, to bear My name before the Gentiles and kings and the sons of Israel;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208695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u="sng" dirty="0">
                <a:solidFill>
                  <a:schemeClr val="bg1"/>
                </a:solidFill>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2"/>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Showed him his guilt</a:t>
            </a: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Having already paid for it Himself</a:t>
            </a: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7"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And God has an invitation for Saul</a:t>
            </a: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0" y="4114800"/>
            <a:ext cx="7315200"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 God has a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p>
        </p:txBody>
      </p:sp>
      <p:sp>
        <p:nvSpPr>
          <p:cNvPr id="15" name="TextBox 14">
            <a:extLst>
              <a:ext uri="{FF2B5EF4-FFF2-40B4-BE49-F238E27FC236}">
                <a16:creationId xmlns:a16="http://schemas.microsoft.com/office/drawing/2014/main" xmlns="" id="{A03B5517-4F22-43DC-AF62-A35E8C367324}"/>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
        <p:nvSpPr>
          <p:cNvPr id="16" name="TextBox 15">
            <a:extLst>
              <a:ext uri="{FF2B5EF4-FFF2-40B4-BE49-F238E27FC236}">
                <a16:creationId xmlns:a16="http://schemas.microsoft.com/office/drawing/2014/main" xmlns="" id="{5950B8F4-612D-4D11-9289-6BF5BE5121EF}"/>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a:t>
            </a:r>
            <a:r>
              <a:rPr lang="en-US" sz="3300" b="1" u="sng" dirty="0">
                <a:solidFill>
                  <a:srgbClr val="002060"/>
                </a:solidFill>
              </a:rPr>
              <a:t>to bear My name before the Gentiles and kings and </a:t>
            </a:r>
            <a:r>
              <a:rPr lang="en-US" sz="3400" b="1" u="sng" dirty="0">
                <a:solidFill>
                  <a:srgbClr val="002060"/>
                </a:solidFill>
              </a:rPr>
              <a:t>the sons of Israel</a:t>
            </a:r>
            <a:r>
              <a:rPr lang="en-US" sz="3400" dirty="0"/>
              <a:t>;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36175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u="sng" dirty="0">
                <a:solidFill>
                  <a:schemeClr val="bg1"/>
                </a:solidFill>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2"/>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Showed him his guilt</a:t>
            </a: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Having already paid for it Himself</a:t>
            </a: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7"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And God has an invitation for Saul</a:t>
            </a: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p>
        </p:txBody>
      </p:sp>
      <p:sp>
        <p:nvSpPr>
          <p:cNvPr id="16" name="Title 1">
            <a:extLst>
              <a:ext uri="{FF2B5EF4-FFF2-40B4-BE49-F238E27FC236}">
                <a16:creationId xmlns:a16="http://schemas.microsoft.com/office/drawing/2014/main" xmlns="" id="{2C5CBD67-9283-4B8D-87C1-371C02E00B7E}"/>
              </a:ext>
            </a:extLst>
          </p:cNvPr>
          <p:cNvSpPr txBox="1">
            <a:spLocks/>
          </p:cNvSpPr>
          <p:nvPr/>
        </p:nvSpPr>
        <p:spPr bwMode="auto">
          <a:xfrm>
            <a:off x="0" y="4114800"/>
            <a:ext cx="7315200"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 God has a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p>
        </p:txBody>
      </p:sp>
      <p:pic>
        <p:nvPicPr>
          <p:cNvPr id="12" name="Picture 11" descr="A person standing in front of a building&#10;&#10;Description generated with high confidence">
            <a:extLst>
              <a:ext uri="{FF2B5EF4-FFF2-40B4-BE49-F238E27FC236}">
                <a16:creationId xmlns:a16="http://schemas.microsoft.com/office/drawing/2014/main" xmlns="" id="{E9DF465A-E791-4414-9B3A-E1548A6480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9144000" cy="685800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a:t>
            </a:r>
            <a:r>
              <a:rPr lang="en-US" sz="3300" b="1" u="sng" dirty="0">
                <a:solidFill>
                  <a:srgbClr val="002060"/>
                </a:solidFill>
              </a:rPr>
              <a:t>to bear My name before the Gentiles and kings and </a:t>
            </a:r>
            <a:r>
              <a:rPr lang="en-US" sz="3400" b="1" u="sng" dirty="0">
                <a:solidFill>
                  <a:srgbClr val="002060"/>
                </a:solidFill>
              </a:rPr>
              <a:t>the sons of Israel</a:t>
            </a:r>
            <a:r>
              <a:rPr lang="en-US" sz="3400" dirty="0"/>
              <a:t>; </a:t>
            </a:r>
            <a:r>
              <a:rPr lang="en-US" sz="3400" b="1" baseline="30000" dirty="0"/>
              <a:t>16 </a:t>
            </a:r>
            <a:r>
              <a:rPr lang="en-US" sz="3400" dirty="0"/>
              <a:t>for I will show him how much he must suffer for My name’s sake.” </a:t>
            </a:r>
          </a:p>
          <a:p>
            <a:endParaRPr lang="en-US" sz="3400" dirty="0"/>
          </a:p>
          <a:p>
            <a:endParaRPr lang="en-US" sz="3400" b="1" dirty="0">
              <a:solidFill>
                <a:schemeClr val="bg1"/>
              </a:solidFill>
            </a:endParaRPr>
          </a:p>
          <a:p>
            <a:endParaRPr lang="en-US" sz="3600" dirty="0"/>
          </a:p>
        </p:txBody>
      </p:sp>
      <p:sp>
        <p:nvSpPr>
          <p:cNvPr id="13" name="Rounded Rectangular Callout 17">
            <a:extLst>
              <a:ext uri="{FF2B5EF4-FFF2-40B4-BE49-F238E27FC236}">
                <a16:creationId xmlns:a16="http://schemas.microsoft.com/office/drawing/2014/main" xmlns="" id="{968B8531-193F-4D90-A6AA-8BCC50814585}"/>
              </a:ext>
            </a:extLst>
          </p:cNvPr>
          <p:cNvSpPr/>
          <p:nvPr/>
        </p:nvSpPr>
        <p:spPr>
          <a:xfrm>
            <a:off x="609600" y="180968"/>
            <a:ext cx="3581400" cy="6370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Casting a vision!</a:t>
            </a:r>
          </a:p>
        </p:txBody>
      </p:sp>
    </p:spTree>
    <p:extLst>
      <p:ext uri="{BB962C8B-B14F-4D97-AF65-F5344CB8AC3E}">
        <p14:creationId xmlns:p14="http://schemas.microsoft.com/office/powerpoint/2010/main" val="11261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u="sng" dirty="0">
                <a:solidFill>
                  <a:schemeClr val="bg1"/>
                </a:solidFill>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2"/>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Showed him his guilt</a:t>
            </a: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Having already paid for it Himself</a:t>
            </a: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7"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And God has in invitation for Saul</a:t>
            </a: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2" y="4114800"/>
            <a:ext cx="6904727"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 God has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p>
        </p:txBody>
      </p:sp>
      <p:pic>
        <p:nvPicPr>
          <p:cNvPr id="5" name="Picture 4" descr="A person standing in front of a building&#10;&#10;Description generated with high confidence">
            <a:extLst>
              <a:ext uri="{FF2B5EF4-FFF2-40B4-BE49-F238E27FC236}">
                <a16:creationId xmlns:a16="http://schemas.microsoft.com/office/drawing/2014/main" xmlns="" id="{F6EFF5D4-A3D9-465D-9662-0678DA0634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9144000" cy="685800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b="1" u="sng" dirty="0">
                <a:solidFill>
                  <a:srgbClr val="002060"/>
                </a:solidFill>
              </a:rPr>
              <a:t>for I will show him how much he must suffer</a:t>
            </a:r>
            <a:r>
              <a:rPr lang="en-US" sz="3400" dirty="0"/>
              <a:t> for My name’s sake.” </a:t>
            </a:r>
            <a:endParaRPr lang="en-US" sz="3600" dirty="0"/>
          </a:p>
        </p:txBody>
      </p:sp>
      <p:sp>
        <p:nvSpPr>
          <p:cNvPr id="13" name="Rounded Rectangular Callout 17">
            <a:extLst>
              <a:ext uri="{FF2B5EF4-FFF2-40B4-BE49-F238E27FC236}">
                <a16:creationId xmlns:a16="http://schemas.microsoft.com/office/drawing/2014/main" xmlns="" id="{968B8531-193F-4D90-A6AA-8BCC50814585}"/>
              </a:ext>
            </a:extLst>
          </p:cNvPr>
          <p:cNvSpPr/>
          <p:nvPr/>
        </p:nvSpPr>
        <p:spPr>
          <a:xfrm>
            <a:off x="609600" y="180968"/>
            <a:ext cx="3581400" cy="6370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Casting a vision!</a:t>
            </a:r>
          </a:p>
        </p:txBody>
      </p:sp>
      <p:pic>
        <p:nvPicPr>
          <p:cNvPr id="18" name="Picture 17">
            <a:extLst>
              <a:ext uri="{FF2B5EF4-FFF2-40B4-BE49-F238E27FC236}">
                <a16:creationId xmlns:a16="http://schemas.microsoft.com/office/drawing/2014/main" xmlns="" id="{FB64F46E-12F9-45E4-BD85-CFF083616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004" y="995954"/>
            <a:ext cx="4597797" cy="3804646"/>
          </a:xfrm>
          <a:prstGeom prst="rect">
            <a:avLst/>
          </a:prstGeom>
        </p:spPr>
      </p:pic>
      <p:sp>
        <p:nvSpPr>
          <p:cNvPr id="12" name="TextBox 11">
            <a:extLst>
              <a:ext uri="{FF2B5EF4-FFF2-40B4-BE49-F238E27FC236}">
                <a16:creationId xmlns:a16="http://schemas.microsoft.com/office/drawing/2014/main" xmlns="" id="{E122DA95-30C7-4005-8EF3-74B6AC3ECC29}"/>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dirty="0"/>
              <a:t>for I will show him how much he must suffer </a:t>
            </a:r>
            <a:r>
              <a:rPr lang="en-US" sz="3400" b="1" u="sng" dirty="0">
                <a:solidFill>
                  <a:srgbClr val="002060"/>
                </a:solidFill>
              </a:rPr>
              <a:t>for My name’s sake</a:t>
            </a:r>
            <a:r>
              <a:rPr lang="en-US" sz="3400" dirty="0"/>
              <a:t>.” </a:t>
            </a:r>
            <a:endParaRPr lang="en-US" sz="3600" dirty="0"/>
          </a:p>
        </p:txBody>
      </p:sp>
      <p:sp>
        <p:nvSpPr>
          <p:cNvPr id="17" name="TextBox 16">
            <a:extLst>
              <a:ext uri="{FF2B5EF4-FFF2-40B4-BE49-F238E27FC236}">
                <a16:creationId xmlns:a16="http://schemas.microsoft.com/office/drawing/2014/main" xmlns="" id="{5437BD56-620F-41E6-AD83-967D31CD6BCD}"/>
              </a:ext>
            </a:extLst>
          </p:cNvPr>
          <p:cNvSpPr txBox="1"/>
          <p:nvPr/>
        </p:nvSpPr>
        <p:spPr>
          <a:xfrm>
            <a:off x="84623" y="1371911"/>
            <a:ext cx="4868379" cy="304769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5:41 </a:t>
            </a:r>
            <a:r>
              <a:rPr lang="en-US" sz="3200" dirty="0"/>
              <a:t>So they went on their way from the presence of the Council, </a:t>
            </a:r>
            <a:r>
              <a:rPr lang="en-US" sz="3200" b="1" u="sng" dirty="0">
                <a:solidFill>
                  <a:srgbClr val="002060"/>
                </a:solidFill>
              </a:rPr>
              <a:t>rejoicing that they had been considered worthy to suffer shame for His name</a:t>
            </a:r>
            <a:r>
              <a:rPr lang="en-US" sz="3200" dirty="0"/>
              <a:t>.</a:t>
            </a:r>
          </a:p>
        </p:txBody>
      </p:sp>
    </p:spTree>
    <p:extLst>
      <p:ext uri="{BB962C8B-B14F-4D97-AF65-F5344CB8AC3E}">
        <p14:creationId xmlns:p14="http://schemas.microsoft.com/office/powerpoint/2010/main" val="372896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u="sng" dirty="0">
                <a:solidFill>
                  <a:schemeClr val="bg1"/>
                </a:solidFill>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2"/>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Showed him his guilt</a:t>
            </a: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Having already paid for it Himself</a:t>
            </a: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7"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And God has in invitation for Saul</a:t>
            </a: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2" y="4114800"/>
            <a:ext cx="6904727"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 God has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p>
        </p:txBody>
      </p:sp>
      <p:pic>
        <p:nvPicPr>
          <p:cNvPr id="5" name="Picture 4" descr="A person standing in front of a building&#10;&#10;Description generated with high confidence">
            <a:extLst>
              <a:ext uri="{FF2B5EF4-FFF2-40B4-BE49-F238E27FC236}">
                <a16:creationId xmlns:a16="http://schemas.microsoft.com/office/drawing/2014/main" xmlns="" id="{F6EFF5D4-A3D9-465D-9662-0678DA0634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9144000" cy="685800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b="1" u="sng" dirty="0">
                <a:solidFill>
                  <a:srgbClr val="002060"/>
                </a:solidFill>
              </a:rPr>
              <a:t>for I will show him how much he must suffer</a:t>
            </a:r>
            <a:r>
              <a:rPr lang="en-US" sz="3400" dirty="0"/>
              <a:t> for My name’s sake.” </a:t>
            </a:r>
            <a:endParaRPr lang="en-US" sz="3600" dirty="0"/>
          </a:p>
        </p:txBody>
      </p:sp>
      <p:sp>
        <p:nvSpPr>
          <p:cNvPr id="13" name="Rounded Rectangular Callout 17">
            <a:extLst>
              <a:ext uri="{FF2B5EF4-FFF2-40B4-BE49-F238E27FC236}">
                <a16:creationId xmlns:a16="http://schemas.microsoft.com/office/drawing/2014/main" xmlns="" id="{968B8531-193F-4D90-A6AA-8BCC50814585}"/>
              </a:ext>
            </a:extLst>
          </p:cNvPr>
          <p:cNvSpPr/>
          <p:nvPr/>
        </p:nvSpPr>
        <p:spPr>
          <a:xfrm>
            <a:off x="609600" y="180968"/>
            <a:ext cx="3581400" cy="6370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Casting a vision!</a:t>
            </a:r>
          </a:p>
        </p:txBody>
      </p:sp>
      <p:sp>
        <p:nvSpPr>
          <p:cNvPr id="12" name="TextBox 11">
            <a:extLst>
              <a:ext uri="{FF2B5EF4-FFF2-40B4-BE49-F238E27FC236}">
                <a16:creationId xmlns:a16="http://schemas.microsoft.com/office/drawing/2014/main" xmlns="" id="{E122DA95-30C7-4005-8EF3-74B6AC3ECC29}"/>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dirty="0"/>
              <a:t>for I will show him how much he must suffer </a:t>
            </a:r>
            <a:r>
              <a:rPr lang="en-US" sz="3400" b="1" u="sng" dirty="0">
                <a:solidFill>
                  <a:srgbClr val="002060"/>
                </a:solidFill>
              </a:rPr>
              <a:t>for My name’s sake</a:t>
            </a:r>
            <a:r>
              <a:rPr lang="en-US" sz="3400" dirty="0"/>
              <a:t>.” </a:t>
            </a:r>
            <a:endParaRPr lang="en-US" sz="3600" dirty="0"/>
          </a:p>
        </p:txBody>
      </p:sp>
      <p:sp>
        <p:nvSpPr>
          <p:cNvPr id="19" name="Rounded Rectangular Callout 17">
            <a:extLst>
              <a:ext uri="{FF2B5EF4-FFF2-40B4-BE49-F238E27FC236}">
                <a16:creationId xmlns:a16="http://schemas.microsoft.com/office/drawing/2014/main" xmlns="" id="{48F968B1-1DE8-4C58-BD91-52D655269E03}"/>
              </a:ext>
            </a:extLst>
          </p:cNvPr>
          <p:cNvSpPr/>
          <p:nvPr/>
        </p:nvSpPr>
        <p:spPr>
          <a:xfrm>
            <a:off x="84623" y="159109"/>
            <a:ext cx="8902499" cy="15172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He was my enemy, but now he will be my ally, sharing in my work and in my glory – he will have the honor of suffering alongside Me</a:t>
            </a:r>
          </a:p>
        </p:txBody>
      </p:sp>
      <p:sp>
        <p:nvSpPr>
          <p:cNvPr id="16" name="Rounded Rectangular Callout 17">
            <a:extLst>
              <a:ext uri="{FF2B5EF4-FFF2-40B4-BE49-F238E27FC236}">
                <a16:creationId xmlns:a16="http://schemas.microsoft.com/office/drawing/2014/main" xmlns="" id="{45B23A8D-DC49-40BC-95A4-02F5DC8CABF5}"/>
              </a:ext>
            </a:extLst>
          </p:cNvPr>
          <p:cNvSpPr/>
          <p:nvPr/>
        </p:nvSpPr>
        <p:spPr>
          <a:xfrm>
            <a:off x="381002" y="1752600"/>
            <a:ext cx="4711499" cy="9589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This is a prophetic vision of Saul’s future ministry</a:t>
            </a:r>
          </a:p>
        </p:txBody>
      </p:sp>
      <p:sp>
        <p:nvSpPr>
          <p:cNvPr id="20" name="TextBox 19">
            <a:extLst>
              <a:ext uri="{FF2B5EF4-FFF2-40B4-BE49-F238E27FC236}">
                <a16:creationId xmlns:a16="http://schemas.microsoft.com/office/drawing/2014/main" xmlns="" id="{43BB35E7-63E8-45CB-999D-38D0A231A7CC}"/>
              </a:ext>
            </a:extLst>
          </p:cNvPr>
          <p:cNvSpPr txBox="1">
            <a:spLocks noChangeArrowheads="1"/>
          </p:cNvSpPr>
          <p:nvPr/>
        </p:nvSpPr>
        <p:spPr bwMode="auto">
          <a:xfrm>
            <a:off x="0" y="3811012"/>
            <a:ext cx="9142204"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3:4 </a:t>
            </a:r>
            <a:r>
              <a:rPr lang="en-US" sz="3200" dirty="0">
                <a:solidFill>
                  <a:schemeClr val="bg1"/>
                </a:solidFill>
              </a:rPr>
              <a:t>If anyone else has a mind to put </a:t>
            </a:r>
            <a:r>
              <a:rPr lang="en-US" sz="3200" b="1" u="sng" dirty="0">
                <a:solidFill>
                  <a:schemeClr val="bg1"/>
                </a:solidFill>
              </a:rPr>
              <a:t>confidence in the flesh, I far more</a:t>
            </a:r>
            <a:r>
              <a:rPr lang="en-US" sz="3200" dirty="0">
                <a:solidFill>
                  <a:schemeClr val="bg1"/>
                </a:solidFill>
              </a:rPr>
              <a:t>: </a:t>
            </a:r>
            <a:r>
              <a:rPr lang="en-US" sz="3200" b="1" baseline="30000" dirty="0">
                <a:solidFill>
                  <a:schemeClr val="bg1"/>
                </a:solidFill>
              </a:rPr>
              <a:t>5 </a:t>
            </a:r>
            <a:r>
              <a:rPr lang="en-US" sz="3200" dirty="0">
                <a:solidFill>
                  <a:schemeClr val="bg1"/>
                </a:solidFill>
              </a:rPr>
              <a:t>circumcised the eighth day, of the nation of Israel, of the tribe of Benjamin, a  Hebrew of Hebrews; as to the Law, a Pharisee; </a:t>
            </a:r>
            <a:r>
              <a:rPr lang="en-US" sz="3200" b="1" baseline="30000" dirty="0">
                <a:solidFill>
                  <a:schemeClr val="bg1"/>
                </a:solidFill>
              </a:rPr>
              <a:t>6 </a:t>
            </a:r>
            <a:r>
              <a:rPr lang="en-US" sz="3200" dirty="0">
                <a:solidFill>
                  <a:schemeClr val="bg1"/>
                </a:solidFill>
              </a:rPr>
              <a:t>as to zeal, a persecutor of the church; as to the righteousness which is in the Law, found blameless.</a:t>
            </a:r>
            <a:endParaRPr lang="en-US" sz="3200" baseline="30000" dirty="0">
              <a:solidFill>
                <a:schemeClr val="bg1"/>
              </a:solidFill>
              <a:latin typeface="Calibri" pitchFamily="34" charset="0"/>
            </a:endParaRPr>
          </a:p>
        </p:txBody>
      </p:sp>
      <p:sp>
        <p:nvSpPr>
          <p:cNvPr id="21" name="Rounded Rectangular Callout 17">
            <a:extLst>
              <a:ext uri="{FF2B5EF4-FFF2-40B4-BE49-F238E27FC236}">
                <a16:creationId xmlns:a16="http://schemas.microsoft.com/office/drawing/2014/main" xmlns="" id="{F46F5491-317C-4BDB-AFF3-547848276FF1}"/>
              </a:ext>
            </a:extLst>
          </p:cNvPr>
          <p:cNvSpPr/>
          <p:nvPr/>
        </p:nvSpPr>
        <p:spPr>
          <a:xfrm>
            <a:off x="4876802" y="2590802"/>
            <a:ext cx="3022499" cy="61658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 and it’s true!</a:t>
            </a:r>
          </a:p>
        </p:txBody>
      </p:sp>
    </p:spTree>
    <p:extLst>
      <p:ext uri="{BB962C8B-B14F-4D97-AF65-F5344CB8AC3E}">
        <p14:creationId xmlns:p14="http://schemas.microsoft.com/office/powerpoint/2010/main" val="317049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P spid="20" grpId="0" animBg="1"/>
      <p:bldP spid="21" grpId="0" animBg="1"/>
      <p:bldP spid="2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u="sng" dirty="0">
                <a:solidFill>
                  <a:schemeClr val="bg1"/>
                </a:solidFill>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2"/>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Showed him his guilt</a:t>
            </a: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Having already paid for it Himself</a:t>
            </a: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7"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And God has in invitation for Saul</a:t>
            </a: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2" y="4114800"/>
            <a:ext cx="6904727"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 God has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p>
        </p:txBody>
      </p:sp>
      <p:pic>
        <p:nvPicPr>
          <p:cNvPr id="5" name="Picture 4" descr="A person standing in front of a building&#10;&#10;Description generated with high confidence">
            <a:extLst>
              <a:ext uri="{FF2B5EF4-FFF2-40B4-BE49-F238E27FC236}">
                <a16:creationId xmlns:a16="http://schemas.microsoft.com/office/drawing/2014/main" xmlns="" id="{F6EFF5D4-A3D9-465D-9662-0678DA0634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9144000" cy="685800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b="1" u="sng" dirty="0">
                <a:solidFill>
                  <a:srgbClr val="002060"/>
                </a:solidFill>
              </a:rPr>
              <a:t>for I will show him how much he must suffer</a:t>
            </a:r>
            <a:r>
              <a:rPr lang="en-US" sz="3400" dirty="0"/>
              <a:t> for My name’s sake.” </a:t>
            </a:r>
            <a:endParaRPr lang="en-US" sz="3600" dirty="0"/>
          </a:p>
        </p:txBody>
      </p:sp>
      <p:sp>
        <p:nvSpPr>
          <p:cNvPr id="13" name="Rounded Rectangular Callout 17">
            <a:extLst>
              <a:ext uri="{FF2B5EF4-FFF2-40B4-BE49-F238E27FC236}">
                <a16:creationId xmlns:a16="http://schemas.microsoft.com/office/drawing/2014/main" xmlns="" id="{968B8531-193F-4D90-A6AA-8BCC50814585}"/>
              </a:ext>
            </a:extLst>
          </p:cNvPr>
          <p:cNvSpPr/>
          <p:nvPr/>
        </p:nvSpPr>
        <p:spPr>
          <a:xfrm>
            <a:off x="609600" y="180968"/>
            <a:ext cx="3581400" cy="6370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Casting a vision!</a:t>
            </a:r>
          </a:p>
        </p:txBody>
      </p:sp>
      <p:sp>
        <p:nvSpPr>
          <p:cNvPr id="12" name="TextBox 11">
            <a:extLst>
              <a:ext uri="{FF2B5EF4-FFF2-40B4-BE49-F238E27FC236}">
                <a16:creationId xmlns:a16="http://schemas.microsoft.com/office/drawing/2014/main" xmlns="" id="{E122DA95-30C7-4005-8EF3-74B6AC3ECC29}"/>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dirty="0"/>
              <a:t>for I will show him how much he must suffer </a:t>
            </a:r>
            <a:r>
              <a:rPr lang="en-US" sz="3400" b="1" u="sng" dirty="0">
                <a:solidFill>
                  <a:srgbClr val="002060"/>
                </a:solidFill>
              </a:rPr>
              <a:t>for My name’s sake</a:t>
            </a:r>
            <a:r>
              <a:rPr lang="en-US" sz="3400" dirty="0"/>
              <a:t>.” </a:t>
            </a:r>
            <a:endParaRPr lang="en-US" sz="3600" dirty="0"/>
          </a:p>
        </p:txBody>
      </p:sp>
      <p:sp>
        <p:nvSpPr>
          <p:cNvPr id="19" name="Rounded Rectangular Callout 17">
            <a:extLst>
              <a:ext uri="{FF2B5EF4-FFF2-40B4-BE49-F238E27FC236}">
                <a16:creationId xmlns:a16="http://schemas.microsoft.com/office/drawing/2014/main" xmlns="" id="{48F968B1-1DE8-4C58-BD91-52D655269E03}"/>
              </a:ext>
            </a:extLst>
          </p:cNvPr>
          <p:cNvSpPr/>
          <p:nvPr/>
        </p:nvSpPr>
        <p:spPr>
          <a:xfrm>
            <a:off x="84623" y="159109"/>
            <a:ext cx="8902499" cy="15172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He was my enemy, but now he will be my ally, sharing in my work and in my glory – he will have the honor of suffering alongside Me</a:t>
            </a:r>
          </a:p>
        </p:txBody>
      </p:sp>
      <p:sp>
        <p:nvSpPr>
          <p:cNvPr id="16" name="Rounded Rectangular Callout 17">
            <a:extLst>
              <a:ext uri="{FF2B5EF4-FFF2-40B4-BE49-F238E27FC236}">
                <a16:creationId xmlns:a16="http://schemas.microsoft.com/office/drawing/2014/main" xmlns="" id="{45B23A8D-DC49-40BC-95A4-02F5DC8CABF5}"/>
              </a:ext>
            </a:extLst>
          </p:cNvPr>
          <p:cNvSpPr/>
          <p:nvPr/>
        </p:nvSpPr>
        <p:spPr>
          <a:xfrm>
            <a:off x="381002" y="1752600"/>
            <a:ext cx="4711499" cy="9589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This is a prophetic vision of Saul’s future ministry</a:t>
            </a:r>
          </a:p>
        </p:txBody>
      </p:sp>
      <p:sp>
        <p:nvSpPr>
          <p:cNvPr id="21" name="Rounded Rectangular Callout 17">
            <a:extLst>
              <a:ext uri="{FF2B5EF4-FFF2-40B4-BE49-F238E27FC236}">
                <a16:creationId xmlns:a16="http://schemas.microsoft.com/office/drawing/2014/main" xmlns="" id="{F46F5491-317C-4BDB-AFF3-547848276FF1}"/>
              </a:ext>
            </a:extLst>
          </p:cNvPr>
          <p:cNvSpPr/>
          <p:nvPr/>
        </p:nvSpPr>
        <p:spPr>
          <a:xfrm>
            <a:off x="4876802" y="2590802"/>
            <a:ext cx="3022499" cy="61658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 and it’s true!</a:t>
            </a:r>
          </a:p>
        </p:txBody>
      </p:sp>
      <p:sp>
        <p:nvSpPr>
          <p:cNvPr id="17" name="TextBox 16">
            <a:extLst>
              <a:ext uri="{FF2B5EF4-FFF2-40B4-BE49-F238E27FC236}">
                <a16:creationId xmlns:a16="http://schemas.microsoft.com/office/drawing/2014/main" xmlns="" id="{B4D4440D-0DEE-4581-AC8A-BA2F422802E5}"/>
              </a:ext>
            </a:extLst>
          </p:cNvPr>
          <p:cNvSpPr txBox="1">
            <a:spLocks noChangeArrowheads="1"/>
          </p:cNvSpPr>
          <p:nvPr/>
        </p:nvSpPr>
        <p:spPr bwMode="auto">
          <a:xfrm>
            <a:off x="0" y="3811012"/>
            <a:ext cx="91440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3:7 </a:t>
            </a:r>
            <a:r>
              <a:rPr lang="en-US" sz="3200" dirty="0">
                <a:solidFill>
                  <a:schemeClr val="bg1"/>
                </a:solidFill>
              </a:rPr>
              <a:t>But whatever things were gain to me, those things I have counted as loss </a:t>
            </a:r>
            <a:r>
              <a:rPr lang="en-US" sz="3200" b="1" u="sng" dirty="0">
                <a:solidFill>
                  <a:schemeClr val="bg1"/>
                </a:solidFill>
              </a:rPr>
              <a:t>for the sake of Christ</a:t>
            </a:r>
            <a:r>
              <a:rPr lang="en-US" sz="3200" dirty="0">
                <a:solidFill>
                  <a:schemeClr val="bg1"/>
                </a:solidFill>
              </a:rPr>
              <a:t>.   </a:t>
            </a:r>
            <a:r>
              <a:rPr lang="en-US" sz="3200" b="1" baseline="30000" dirty="0">
                <a:solidFill>
                  <a:schemeClr val="bg1"/>
                </a:solidFill>
              </a:rPr>
              <a:t>8 </a:t>
            </a:r>
            <a:r>
              <a:rPr lang="en-US" sz="3200" dirty="0">
                <a:solidFill>
                  <a:schemeClr val="bg1"/>
                </a:solidFill>
              </a:rPr>
              <a:t>More than that, I count all things to be loss in view of the surpassing value of knowing Christ Jesus my Lord, for whom I have suffered the loss of all things, and count them but rubbish so that I may gain Christ,  </a:t>
            </a:r>
            <a:endParaRPr lang="en-US" sz="3200" baseline="30000" dirty="0">
              <a:solidFill>
                <a:schemeClr val="bg1"/>
              </a:solidFill>
              <a:latin typeface="Calibri" pitchFamily="34" charset="0"/>
            </a:endParaRPr>
          </a:p>
        </p:txBody>
      </p:sp>
      <p:sp>
        <p:nvSpPr>
          <p:cNvPr id="18" name="TextBox 17">
            <a:extLst>
              <a:ext uri="{FF2B5EF4-FFF2-40B4-BE49-F238E27FC236}">
                <a16:creationId xmlns:a16="http://schemas.microsoft.com/office/drawing/2014/main" xmlns="" id="{614909BD-7E4F-4A87-8F32-114A10E2B1F3}"/>
              </a:ext>
            </a:extLst>
          </p:cNvPr>
          <p:cNvSpPr txBox="1">
            <a:spLocks noChangeArrowheads="1"/>
          </p:cNvSpPr>
          <p:nvPr/>
        </p:nvSpPr>
        <p:spPr bwMode="auto">
          <a:xfrm>
            <a:off x="0" y="3810000"/>
            <a:ext cx="91440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3:7 </a:t>
            </a:r>
            <a:r>
              <a:rPr lang="en-US" sz="3200" dirty="0">
                <a:solidFill>
                  <a:schemeClr val="bg1"/>
                </a:solidFill>
              </a:rPr>
              <a:t>But whatever things were gain to me, those things I have counted as loss for the sake of Christ.   </a:t>
            </a:r>
            <a:r>
              <a:rPr lang="en-US" sz="3200" b="1" baseline="30000" dirty="0">
                <a:solidFill>
                  <a:schemeClr val="bg1"/>
                </a:solidFill>
              </a:rPr>
              <a:t>8 </a:t>
            </a:r>
            <a:r>
              <a:rPr lang="en-US" sz="3200" dirty="0">
                <a:solidFill>
                  <a:schemeClr val="bg1"/>
                </a:solidFill>
              </a:rPr>
              <a:t>More than that, I count all things to be loss </a:t>
            </a:r>
            <a:r>
              <a:rPr lang="en-US" sz="3200" b="1" u="sng" dirty="0">
                <a:solidFill>
                  <a:schemeClr val="bg1"/>
                </a:solidFill>
              </a:rPr>
              <a:t>in view of the surpassing value of knowing Christ Jesus</a:t>
            </a:r>
            <a:r>
              <a:rPr lang="en-US" sz="3200" dirty="0">
                <a:solidFill>
                  <a:schemeClr val="bg1"/>
                </a:solidFill>
              </a:rPr>
              <a:t> my Lord, for whom I have suffered the loss of all things, and count them but rubbish so that I may gain Christ,  </a:t>
            </a:r>
            <a:endParaRPr lang="en-US" sz="3200" baseline="30000" dirty="0">
              <a:solidFill>
                <a:schemeClr val="bg1"/>
              </a:solidFill>
              <a:latin typeface="Calibri" pitchFamily="34" charset="0"/>
            </a:endParaRPr>
          </a:p>
        </p:txBody>
      </p:sp>
      <p:sp>
        <p:nvSpPr>
          <p:cNvPr id="22" name="TextBox 21">
            <a:extLst>
              <a:ext uri="{FF2B5EF4-FFF2-40B4-BE49-F238E27FC236}">
                <a16:creationId xmlns:a16="http://schemas.microsoft.com/office/drawing/2014/main" xmlns="" id="{FE9ABB97-D736-45EA-A559-F0FB374D6616}"/>
              </a:ext>
            </a:extLst>
          </p:cNvPr>
          <p:cNvSpPr txBox="1">
            <a:spLocks noChangeArrowheads="1"/>
          </p:cNvSpPr>
          <p:nvPr/>
        </p:nvSpPr>
        <p:spPr bwMode="auto">
          <a:xfrm>
            <a:off x="0" y="3810000"/>
            <a:ext cx="9144000"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3:7 </a:t>
            </a:r>
            <a:r>
              <a:rPr lang="en-US" sz="3200" dirty="0">
                <a:solidFill>
                  <a:schemeClr val="bg1"/>
                </a:solidFill>
              </a:rPr>
              <a:t>But whatever things were gain to me, those things I have counted as loss for the sake of Christ.   </a:t>
            </a:r>
            <a:r>
              <a:rPr lang="en-US" sz="3200" b="1" baseline="30000" dirty="0">
                <a:solidFill>
                  <a:schemeClr val="bg1"/>
                </a:solidFill>
              </a:rPr>
              <a:t>8 </a:t>
            </a:r>
            <a:r>
              <a:rPr lang="en-US" sz="3200" dirty="0">
                <a:solidFill>
                  <a:schemeClr val="bg1"/>
                </a:solidFill>
              </a:rPr>
              <a:t>More than that, I count all things to be loss in view of the surpassing value of knowing Christ Jesus my Lord, for whom I have suffered the loss of all things, </a:t>
            </a:r>
            <a:r>
              <a:rPr lang="en-US" sz="3200" b="1" u="sng" dirty="0">
                <a:solidFill>
                  <a:schemeClr val="bg1"/>
                </a:solidFill>
              </a:rPr>
              <a:t>and count them but rubbish </a:t>
            </a:r>
            <a:r>
              <a:rPr lang="en-US" sz="3200" dirty="0">
                <a:solidFill>
                  <a:schemeClr val="bg1"/>
                </a:solidFill>
              </a:rPr>
              <a:t>so that I may gain Christ,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val="23748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4" name="Title 1">
            <a:extLst>
              <a:ext uri="{FF2B5EF4-FFF2-40B4-BE49-F238E27FC236}">
                <a16:creationId xmlns:a16="http://schemas.microsoft.com/office/drawing/2014/main" xmlns="" id="{341F6833-1521-4842-BE41-629AC418F5FD}"/>
              </a:ext>
            </a:extLst>
          </p:cNvPr>
          <p:cNvSpPr txBox="1">
            <a:spLocks/>
          </p:cNvSpPr>
          <p:nvPr/>
        </p:nvSpPr>
        <p:spPr bwMode="auto">
          <a:xfrm>
            <a:off x="190503" y="0"/>
            <a:ext cx="5067299"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800" b="1" u="sng" dirty="0">
                <a:solidFill>
                  <a:schemeClr val="bg1"/>
                </a:solidFill>
                <a:latin typeface="+mj-lt"/>
                <a:ea typeface="+mj-ea"/>
                <a:cs typeface="+mj-cs"/>
              </a:rPr>
              <a:t>God’s GRACE </a:t>
            </a:r>
          </a:p>
        </p:txBody>
      </p:sp>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1" y="762002"/>
            <a:ext cx="43434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Showed him his guilt</a:t>
            </a:r>
          </a:p>
        </p:txBody>
      </p:sp>
      <p:sp>
        <p:nvSpPr>
          <p:cNvPr id="8" name="Title 1">
            <a:extLst>
              <a:ext uri="{FF2B5EF4-FFF2-40B4-BE49-F238E27FC236}">
                <a16:creationId xmlns:a16="http://schemas.microsoft.com/office/drawing/2014/main" xmlns="" id="{A539E480-7D7E-4D77-BC70-CFD4E5EDE48F}"/>
              </a:ext>
            </a:extLst>
          </p:cNvPr>
          <p:cNvSpPr txBox="1">
            <a:spLocks/>
          </p:cNvSpPr>
          <p:nvPr/>
        </p:nvSpPr>
        <p:spPr bwMode="auto">
          <a:xfrm>
            <a:off x="0" y="1219200"/>
            <a:ext cx="6705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Having already paid for it Himself</a:t>
            </a:r>
          </a:p>
        </p:txBody>
      </p:sp>
      <p:sp>
        <p:nvSpPr>
          <p:cNvPr id="9" name="Title 1">
            <a:extLst>
              <a:ext uri="{FF2B5EF4-FFF2-40B4-BE49-F238E27FC236}">
                <a16:creationId xmlns:a16="http://schemas.microsoft.com/office/drawing/2014/main" xmlns="" id="{23F2CD84-CA68-4444-A31D-0BE881A193DE}"/>
              </a:ext>
            </a:extLst>
          </p:cNvPr>
          <p:cNvSpPr txBox="1">
            <a:spLocks/>
          </p:cNvSpPr>
          <p:nvPr/>
        </p:nvSpPr>
        <p:spPr bwMode="auto">
          <a:xfrm>
            <a:off x="21337" y="1981200"/>
            <a:ext cx="6684265" cy="6373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And God has in invitation for Saul</a:t>
            </a:r>
          </a:p>
        </p:txBody>
      </p:sp>
      <p:sp>
        <p:nvSpPr>
          <p:cNvPr id="11" name="Title 1">
            <a:extLst>
              <a:ext uri="{FF2B5EF4-FFF2-40B4-BE49-F238E27FC236}">
                <a16:creationId xmlns:a16="http://schemas.microsoft.com/office/drawing/2014/main" xmlns="" id="{6881B241-E1FF-40FE-BC2B-89EE1081FF53}"/>
              </a:ext>
            </a:extLst>
          </p:cNvPr>
          <p:cNvSpPr txBox="1">
            <a:spLocks/>
          </p:cNvSpPr>
          <p:nvPr/>
        </p:nvSpPr>
        <p:spPr bwMode="auto">
          <a:xfrm>
            <a:off x="0" y="2590800"/>
            <a:ext cx="9144000" cy="1605440"/>
          </a:xfrm>
          <a:prstGeom prst="rect">
            <a:avLst/>
          </a:prstGeom>
          <a:solidFill>
            <a:schemeClr val="tx1">
              <a:alpha val="71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200" b="1" i="1" dirty="0">
                <a:solidFill>
                  <a:schemeClr val="bg1"/>
                </a:solidFill>
                <a:latin typeface="+mj-lt"/>
                <a:ea typeface="+mj-ea"/>
                <a:cs typeface="+mj-cs"/>
              </a:rPr>
              <a:t>To change his mind, and be completely forgiven,   and receive the HS, and to live eternally in the unconditional love of his Father in Heaven</a:t>
            </a:r>
          </a:p>
        </p:txBody>
      </p:sp>
      <p:sp>
        <p:nvSpPr>
          <p:cNvPr id="14" name="Title 1">
            <a:extLst>
              <a:ext uri="{FF2B5EF4-FFF2-40B4-BE49-F238E27FC236}">
                <a16:creationId xmlns:a16="http://schemas.microsoft.com/office/drawing/2014/main" xmlns="" id="{5D3121C2-B134-4E26-A2B3-05F01BA39B42}"/>
              </a:ext>
            </a:extLst>
          </p:cNvPr>
          <p:cNvSpPr txBox="1">
            <a:spLocks/>
          </p:cNvSpPr>
          <p:nvPr/>
        </p:nvSpPr>
        <p:spPr bwMode="auto">
          <a:xfrm>
            <a:off x="2" y="4114800"/>
            <a:ext cx="6904727" cy="56114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 God has </a:t>
            </a:r>
            <a:r>
              <a:rPr lang="en-US" sz="3600" b="1" i="1" dirty="0">
                <a:solidFill>
                  <a:schemeClr val="bg1"/>
                </a:solidFill>
                <a:latin typeface="+mj-lt"/>
                <a:ea typeface="+mj-ea"/>
                <a:cs typeface="+mj-cs"/>
              </a:rPr>
              <a:t>plan</a:t>
            </a:r>
            <a:r>
              <a:rPr lang="en-US" sz="3600" b="1" dirty="0">
                <a:solidFill>
                  <a:schemeClr val="bg1"/>
                </a:solidFill>
                <a:latin typeface="+mj-lt"/>
                <a:ea typeface="+mj-ea"/>
                <a:cs typeface="+mj-cs"/>
              </a:rPr>
              <a:t> to redeem Saul’s life!</a:t>
            </a:r>
          </a:p>
        </p:txBody>
      </p:sp>
      <p:pic>
        <p:nvPicPr>
          <p:cNvPr id="5" name="Picture 4" descr="A person standing in front of a building&#10;&#10;Description generated with high confidence">
            <a:extLst>
              <a:ext uri="{FF2B5EF4-FFF2-40B4-BE49-F238E27FC236}">
                <a16:creationId xmlns:a16="http://schemas.microsoft.com/office/drawing/2014/main" xmlns="" id="{F6EFF5D4-A3D9-465D-9662-0678DA0634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9144000" cy="685800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b="1" u="sng" dirty="0">
                <a:solidFill>
                  <a:srgbClr val="002060"/>
                </a:solidFill>
              </a:rPr>
              <a:t>for I will show him how much he must suffer</a:t>
            </a:r>
            <a:r>
              <a:rPr lang="en-US" sz="3400" dirty="0"/>
              <a:t> for My name’s sake.” </a:t>
            </a:r>
            <a:endParaRPr lang="en-US" sz="3600" dirty="0"/>
          </a:p>
        </p:txBody>
      </p:sp>
      <p:sp>
        <p:nvSpPr>
          <p:cNvPr id="13" name="Rounded Rectangular Callout 17">
            <a:extLst>
              <a:ext uri="{FF2B5EF4-FFF2-40B4-BE49-F238E27FC236}">
                <a16:creationId xmlns:a16="http://schemas.microsoft.com/office/drawing/2014/main" xmlns="" id="{968B8531-193F-4D90-A6AA-8BCC50814585}"/>
              </a:ext>
            </a:extLst>
          </p:cNvPr>
          <p:cNvSpPr/>
          <p:nvPr/>
        </p:nvSpPr>
        <p:spPr>
          <a:xfrm>
            <a:off x="609600" y="180968"/>
            <a:ext cx="3581400" cy="63703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Casting a vision!</a:t>
            </a:r>
          </a:p>
        </p:txBody>
      </p:sp>
      <p:sp>
        <p:nvSpPr>
          <p:cNvPr id="12" name="TextBox 11">
            <a:extLst>
              <a:ext uri="{FF2B5EF4-FFF2-40B4-BE49-F238E27FC236}">
                <a16:creationId xmlns:a16="http://schemas.microsoft.com/office/drawing/2014/main" xmlns="" id="{E122DA95-30C7-4005-8EF3-74B6AC3ECC29}"/>
              </a:ext>
            </a:extLst>
          </p:cNvPr>
          <p:cNvSpPr txBox="1"/>
          <p:nvPr/>
        </p:nvSpPr>
        <p:spPr>
          <a:xfrm>
            <a:off x="0" y="4744085"/>
            <a:ext cx="9163030" cy="2113917"/>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9:15 </a:t>
            </a:r>
            <a:r>
              <a:rPr lang="en-US" sz="3400" dirty="0"/>
              <a:t> “Go, for he is a chosen instrument of Mine, to bear My name before the Gentiles and kings and the sons of Israel; </a:t>
            </a:r>
            <a:r>
              <a:rPr lang="en-US" sz="3400" b="1" baseline="30000" dirty="0"/>
              <a:t>16 </a:t>
            </a:r>
            <a:r>
              <a:rPr lang="en-US" sz="3400" dirty="0"/>
              <a:t>for I will show him how much he must suffer </a:t>
            </a:r>
            <a:r>
              <a:rPr lang="en-US" sz="3400" b="1" u="sng" dirty="0">
                <a:solidFill>
                  <a:srgbClr val="002060"/>
                </a:solidFill>
              </a:rPr>
              <a:t>for My name’s sake</a:t>
            </a:r>
            <a:r>
              <a:rPr lang="en-US" sz="3400" dirty="0"/>
              <a:t>.” </a:t>
            </a:r>
            <a:endParaRPr lang="en-US" sz="3600" dirty="0"/>
          </a:p>
        </p:txBody>
      </p:sp>
      <p:sp>
        <p:nvSpPr>
          <p:cNvPr id="20" name="TextBox 19">
            <a:extLst>
              <a:ext uri="{FF2B5EF4-FFF2-40B4-BE49-F238E27FC236}">
                <a16:creationId xmlns:a16="http://schemas.microsoft.com/office/drawing/2014/main" xmlns="" id="{43BB35E7-63E8-45CB-999D-38D0A231A7CC}"/>
              </a:ext>
            </a:extLst>
          </p:cNvPr>
          <p:cNvSpPr txBox="1">
            <a:spLocks noChangeArrowheads="1"/>
          </p:cNvSpPr>
          <p:nvPr/>
        </p:nvSpPr>
        <p:spPr bwMode="auto">
          <a:xfrm>
            <a:off x="-2" y="3810000"/>
            <a:ext cx="9144002"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3:9 </a:t>
            </a:r>
            <a:r>
              <a:rPr lang="en-US" sz="3200" dirty="0">
                <a:solidFill>
                  <a:schemeClr val="bg1"/>
                </a:solidFill>
              </a:rPr>
              <a:t>and may be found </a:t>
            </a:r>
            <a:r>
              <a:rPr lang="en-US" sz="3200" b="1" u="sng" dirty="0">
                <a:solidFill>
                  <a:schemeClr val="bg1"/>
                </a:solidFill>
              </a:rPr>
              <a:t>in Him</a:t>
            </a:r>
            <a:r>
              <a:rPr lang="en-US" sz="3200" dirty="0">
                <a:solidFill>
                  <a:schemeClr val="bg1"/>
                </a:solidFill>
              </a:rPr>
              <a:t>, not having a  righteousness of my own derived from the Law, but that which is through faith in Christ, the righteousness which comes from God on the basis of faith, </a:t>
            </a:r>
            <a:r>
              <a:rPr lang="en-US" sz="3200" b="1" baseline="30000" dirty="0">
                <a:solidFill>
                  <a:schemeClr val="bg1"/>
                </a:solidFill>
              </a:rPr>
              <a:t>10 </a:t>
            </a:r>
            <a:r>
              <a:rPr lang="en-US" sz="3200" dirty="0">
                <a:solidFill>
                  <a:schemeClr val="bg1"/>
                </a:solidFill>
              </a:rPr>
              <a:t>that I may know Him and the power of His resurrection and the fellowship of His sufferings</a:t>
            </a:r>
            <a:endParaRPr lang="en-US" sz="3200" baseline="30000" dirty="0">
              <a:solidFill>
                <a:schemeClr val="bg1"/>
              </a:solidFill>
              <a:latin typeface="Calibri" pitchFamily="34" charset="0"/>
            </a:endParaRPr>
          </a:p>
        </p:txBody>
      </p:sp>
      <p:sp>
        <p:nvSpPr>
          <p:cNvPr id="17" name="TextBox 16">
            <a:extLst>
              <a:ext uri="{FF2B5EF4-FFF2-40B4-BE49-F238E27FC236}">
                <a16:creationId xmlns:a16="http://schemas.microsoft.com/office/drawing/2014/main" xmlns="" id="{F813707F-C661-40ED-BB45-FBFDBC1F4501}"/>
              </a:ext>
            </a:extLst>
          </p:cNvPr>
          <p:cNvSpPr txBox="1">
            <a:spLocks noChangeArrowheads="1"/>
          </p:cNvSpPr>
          <p:nvPr/>
        </p:nvSpPr>
        <p:spPr bwMode="auto">
          <a:xfrm>
            <a:off x="-2" y="3810000"/>
            <a:ext cx="9144002"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3:9 </a:t>
            </a:r>
            <a:r>
              <a:rPr lang="en-US" sz="3200" dirty="0">
                <a:solidFill>
                  <a:schemeClr val="bg1"/>
                </a:solidFill>
              </a:rPr>
              <a:t>and may be found in Him, </a:t>
            </a:r>
            <a:r>
              <a:rPr lang="en-US" sz="3200" b="1" u="sng" dirty="0">
                <a:solidFill>
                  <a:schemeClr val="bg1"/>
                </a:solidFill>
              </a:rPr>
              <a:t>not having a  righteousness of my own derived from the Law</a:t>
            </a:r>
            <a:r>
              <a:rPr lang="en-US" sz="3200" dirty="0">
                <a:solidFill>
                  <a:schemeClr val="bg1"/>
                </a:solidFill>
              </a:rPr>
              <a:t>, but that which is through faith in Christ, the righteousness which comes from God on the basis of faith, </a:t>
            </a:r>
            <a:r>
              <a:rPr lang="en-US" sz="3200" b="1" baseline="30000" dirty="0">
                <a:solidFill>
                  <a:schemeClr val="bg1"/>
                </a:solidFill>
              </a:rPr>
              <a:t>10 </a:t>
            </a:r>
            <a:r>
              <a:rPr lang="en-US" sz="3200" dirty="0">
                <a:solidFill>
                  <a:schemeClr val="bg1"/>
                </a:solidFill>
              </a:rPr>
              <a:t>that I may know Him and the power of His resurrection and the fellowship of His sufferings</a:t>
            </a:r>
            <a:endParaRPr lang="en-US" sz="3200" baseline="30000" dirty="0">
              <a:solidFill>
                <a:schemeClr val="bg1"/>
              </a:solidFill>
              <a:latin typeface="Calibri" pitchFamily="34" charset="0"/>
            </a:endParaRPr>
          </a:p>
        </p:txBody>
      </p:sp>
      <p:sp>
        <p:nvSpPr>
          <p:cNvPr id="18" name="TextBox 17">
            <a:extLst>
              <a:ext uri="{FF2B5EF4-FFF2-40B4-BE49-F238E27FC236}">
                <a16:creationId xmlns:a16="http://schemas.microsoft.com/office/drawing/2014/main" xmlns="" id="{97316704-F8E1-4E88-9046-BE3A7610EC91}"/>
              </a:ext>
            </a:extLst>
          </p:cNvPr>
          <p:cNvSpPr txBox="1">
            <a:spLocks noChangeArrowheads="1"/>
          </p:cNvSpPr>
          <p:nvPr/>
        </p:nvSpPr>
        <p:spPr bwMode="auto">
          <a:xfrm>
            <a:off x="-2" y="3810000"/>
            <a:ext cx="9144002"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3:9 </a:t>
            </a:r>
            <a:r>
              <a:rPr lang="en-US" sz="3200" dirty="0">
                <a:solidFill>
                  <a:schemeClr val="bg1"/>
                </a:solidFill>
              </a:rPr>
              <a:t>and may be found in Him, not having a  righteousness of my own derived from the Law, but that which is through faith in Christ, </a:t>
            </a:r>
            <a:r>
              <a:rPr lang="en-US" sz="3100" b="1" u="sng" dirty="0">
                <a:solidFill>
                  <a:schemeClr val="bg1"/>
                </a:solidFill>
              </a:rPr>
              <a:t>the righteousness </a:t>
            </a:r>
            <a:r>
              <a:rPr lang="en-US" sz="3200" b="1" u="sng" dirty="0">
                <a:solidFill>
                  <a:schemeClr val="bg1"/>
                </a:solidFill>
              </a:rPr>
              <a:t>which comes from God on the basis of faith</a:t>
            </a:r>
            <a:r>
              <a:rPr lang="en-US" sz="3200" dirty="0">
                <a:solidFill>
                  <a:schemeClr val="bg1"/>
                </a:solidFill>
              </a:rPr>
              <a:t>, </a:t>
            </a:r>
            <a:r>
              <a:rPr lang="en-US" sz="3200" b="1" baseline="30000" dirty="0">
                <a:solidFill>
                  <a:schemeClr val="bg1"/>
                </a:solidFill>
              </a:rPr>
              <a:t>10 </a:t>
            </a:r>
            <a:r>
              <a:rPr lang="en-US" sz="3200" dirty="0">
                <a:solidFill>
                  <a:schemeClr val="bg1"/>
                </a:solidFill>
              </a:rPr>
              <a:t>that I may know Him and the power of His resurrection and the fellowship of His sufferings</a:t>
            </a:r>
            <a:endParaRPr lang="en-US" sz="3200" baseline="30000" dirty="0">
              <a:solidFill>
                <a:schemeClr val="bg1"/>
              </a:solidFill>
              <a:latin typeface="Calibri" pitchFamily="34" charset="0"/>
            </a:endParaRPr>
          </a:p>
        </p:txBody>
      </p:sp>
      <p:sp>
        <p:nvSpPr>
          <p:cNvPr id="22" name="TextBox 21">
            <a:extLst>
              <a:ext uri="{FF2B5EF4-FFF2-40B4-BE49-F238E27FC236}">
                <a16:creationId xmlns:a16="http://schemas.microsoft.com/office/drawing/2014/main" xmlns="" id="{2D06D61F-D809-4865-858D-3CAAD1468729}"/>
              </a:ext>
            </a:extLst>
          </p:cNvPr>
          <p:cNvSpPr txBox="1">
            <a:spLocks noChangeArrowheads="1"/>
          </p:cNvSpPr>
          <p:nvPr/>
        </p:nvSpPr>
        <p:spPr bwMode="auto">
          <a:xfrm>
            <a:off x="-2" y="3810000"/>
            <a:ext cx="9144002"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3:9 </a:t>
            </a:r>
            <a:r>
              <a:rPr lang="en-US" sz="3200" dirty="0">
                <a:solidFill>
                  <a:schemeClr val="bg1"/>
                </a:solidFill>
              </a:rPr>
              <a:t>and may be found in Him, not having a  righteousness of my own derived from the Law, but that which is through faith in Christ, the righteousness which comes from God on the basis of faith, </a:t>
            </a:r>
            <a:r>
              <a:rPr lang="en-US" sz="3200" b="1" baseline="30000" dirty="0">
                <a:solidFill>
                  <a:schemeClr val="bg1"/>
                </a:solidFill>
              </a:rPr>
              <a:t>10 </a:t>
            </a:r>
            <a:r>
              <a:rPr lang="en-US" sz="3200" b="1" u="sng" dirty="0">
                <a:solidFill>
                  <a:schemeClr val="bg1"/>
                </a:solidFill>
              </a:rPr>
              <a:t>that I </a:t>
            </a:r>
            <a:r>
              <a:rPr lang="en-US" sz="3100" b="1" u="sng" dirty="0">
                <a:solidFill>
                  <a:schemeClr val="bg1"/>
                </a:solidFill>
              </a:rPr>
              <a:t>may know Him and the power of His resurrection </a:t>
            </a:r>
            <a:r>
              <a:rPr lang="en-US" sz="3200" dirty="0">
                <a:solidFill>
                  <a:schemeClr val="bg1"/>
                </a:solidFill>
              </a:rPr>
              <a:t>and the fellowship of His sufferings</a:t>
            </a:r>
            <a:endParaRPr lang="en-US" sz="3200" baseline="30000" dirty="0">
              <a:solidFill>
                <a:schemeClr val="bg1"/>
              </a:solidFill>
              <a:latin typeface="Calibri" pitchFamily="34" charset="0"/>
            </a:endParaRPr>
          </a:p>
        </p:txBody>
      </p:sp>
      <p:sp>
        <p:nvSpPr>
          <p:cNvPr id="23" name="TextBox 22">
            <a:extLst>
              <a:ext uri="{FF2B5EF4-FFF2-40B4-BE49-F238E27FC236}">
                <a16:creationId xmlns:a16="http://schemas.microsoft.com/office/drawing/2014/main" xmlns="" id="{0270170A-FC71-4907-A6FB-ED7C4C1C1146}"/>
              </a:ext>
            </a:extLst>
          </p:cNvPr>
          <p:cNvSpPr txBox="1">
            <a:spLocks noChangeArrowheads="1"/>
          </p:cNvSpPr>
          <p:nvPr/>
        </p:nvSpPr>
        <p:spPr bwMode="auto">
          <a:xfrm>
            <a:off x="-2" y="3810000"/>
            <a:ext cx="9144002" cy="304698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Phil 3:9 </a:t>
            </a:r>
            <a:r>
              <a:rPr lang="en-US" sz="3200" dirty="0">
                <a:solidFill>
                  <a:schemeClr val="bg1"/>
                </a:solidFill>
              </a:rPr>
              <a:t>and may be found in Him, not having a  righteousness of my own derived from the Law, but that which is through faith in Christ, the righteousness which comes from God on the basis of faith, </a:t>
            </a:r>
            <a:r>
              <a:rPr lang="en-US" sz="3200" b="1" baseline="30000" dirty="0">
                <a:solidFill>
                  <a:schemeClr val="bg1"/>
                </a:solidFill>
              </a:rPr>
              <a:t>10 </a:t>
            </a:r>
            <a:r>
              <a:rPr lang="en-US" sz="3200" dirty="0">
                <a:solidFill>
                  <a:schemeClr val="bg1"/>
                </a:solidFill>
              </a:rPr>
              <a:t>that I may know Him and the power of His resurrection </a:t>
            </a:r>
            <a:r>
              <a:rPr lang="en-US" sz="3200" b="1" u="sng" dirty="0">
                <a:solidFill>
                  <a:schemeClr val="bg1"/>
                </a:solidFill>
              </a:rPr>
              <a:t>and the fellowship of His sufferings</a:t>
            </a:r>
            <a:endParaRPr lang="en-US" sz="3200" b="1" u="sng" baseline="30000" dirty="0">
              <a:solidFill>
                <a:schemeClr val="bg1"/>
              </a:solidFill>
              <a:latin typeface="Calibri" pitchFamily="34" charset="0"/>
            </a:endParaRPr>
          </a:p>
        </p:txBody>
      </p:sp>
      <p:sp>
        <p:nvSpPr>
          <p:cNvPr id="24" name="Rounded Rectangular Callout 17">
            <a:extLst>
              <a:ext uri="{FF2B5EF4-FFF2-40B4-BE49-F238E27FC236}">
                <a16:creationId xmlns:a16="http://schemas.microsoft.com/office/drawing/2014/main" xmlns="" id="{7A42C778-E610-4EE5-B83C-8F7738164344}"/>
              </a:ext>
            </a:extLst>
          </p:cNvPr>
          <p:cNvSpPr/>
          <p:nvPr/>
        </p:nvSpPr>
        <p:spPr>
          <a:xfrm>
            <a:off x="84623" y="159109"/>
            <a:ext cx="8902499" cy="1517293"/>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He was my enemy, but now he will be my ally, sharing in my work and in my glory – he will have the honor of suffering alongside Me</a:t>
            </a:r>
          </a:p>
        </p:txBody>
      </p:sp>
      <p:sp>
        <p:nvSpPr>
          <p:cNvPr id="25" name="Rounded Rectangular Callout 17">
            <a:extLst>
              <a:ext uri="{FF2B5EF4-FFF2-40B4-BE49-F238E27FC236}">
                <a16:creationId xmlns:a16="http://schemas.microsoft.com/office/drawing/2014/main" xmlns="" id="{7A649CC0-AF8B-4CA3-8914-04B69C7A8A0D}"/>
              </a:ext>
            </a:extLst>
          </p:cNvPr>
          <p:cNvSpPr/>
          <p:nvPr/>
        </p:nvSpPr>
        <p:spPr>
          <a:xfrm>
            <a:off x="381002" y="1752600"/>
            <a:ext cx="4711499" cy="958966"/>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This is a prophetic vision of Saul’s future ministry</a:t>
            </a:r>
          </a:p>
        </p:txBody>
      </p:sp>
      <p:sp>
        <p:nvSpPr>
          <p:cNvPr id="26" name="Rounded Rectangular Callout 17">
            <a:extLst>
              <a:ext uri="{FF2B5EF4-FFF2-40B4-BE49-F238E27FC236}">
                <a16:creationId xmlns:a16="http://schemas.microsoft.com/office/drawing/2014/main" xmlns="" id="{79DC1966-D09E-4C67-B9FD-3D6A82CF8635}"/>
              </a:ext>
            </a:extLst>
          </p:cNvPr>
          <p:cNvSpPr/>
          <p:nvPr/>
        </p:nvSpPr>
        <p:spPr>
          <a:xfrm>
            <a:off x="4876802" y="2590802"/>
            <a:ext cx="3022499" cy="61658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 and it’s true!</a:t>
            </a:r>
          </a:p>
        </p:txBody>
      </p:sp>
    </p:spTree>
    <p:extLst>
      <p:ext uri="{BB962C8B-B14F-4D97-AF65-F5344CB8AC3E}">
        <p14:creationId xmlns:p14="http://schemas.microsoft.com/office/powerpoint/2010/main" val="104588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7" name="Title 1">
            <a:extLst>
              <a:ext uri="{FF2B5EF4-FFF2-40B4-BE49-F238E27FC236}">
                <a16:creationId xmlns:a16="http://schemas.microsoft.com/office/drawing/2014/main" xmlns="" id="{58679996-5A7A-4D78-9795-C74A3010266C}"/>
              </a:ext>
            </a:extLst>
          </p:cNvPr>
          <p:cNvSpPr txBox="1">
            <a:spLocks/>
          </p:cNvSpPr>
          <p:nvPr/>
        </p:nvSpPr>
        <p:spPr bwMode="auto">
          <a:xfrm>
            <a:off x="609602" y="1905002"/>
            <a:ext cx="4953001"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God had all that in store for Saul even before he had any inkling… </a:t>
            </a:r>
          </a:p>
        </p:txBody>
      </p:sp>
    </p:spTree>
    <p:extLst>
      <p:ext uri="{BB962C8B-B14F-4D97-AF65-F5344CB8AC3E}">
        <p14:creationId xmlns:p14="http://schemas.microsoft.com/office/powerpoint/2010/main" val="31451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ark room&#10;&#10;Description generated with high confidence">
            <a:extLst>
              <a:ext uri="{FF2B5EF4-FFF2-40B4-BE49-F238E27FC236}">
                <a16:creationId xmlns:a16="http://schemas.microsoft.com/office/drawing/2014/main" xmlns="" id="{0C0BE381-FD66-471B-A334-74C617BF8C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09801" y="2"/>
            <a:ext cx="6934200" cy="4210683"/>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210685"/>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9:17 </a:t>
            </a:r>
            <a:r>
              <a:rPr lang="en-US" sz="3200" dirty="0"/>
              <a:t>So Ananias departed and entered the house, and after laying his hands on him said, “</a:t>
            </a:r>
            <a:r>
              <a:rPr lang="en-US" sz="3200" b="1" u="sng" dirty="0">
                <a:solidFill>
                  <a:srgbClr val="002060"/>
                </a:solidFill>
              </a:rPr>
              <a:t>Brother Saul</a:t>
            </a:r>
            <a:r>
              <a:rPr lang="en-US" sz="3200" dirty="0"/>
              <a:t>, the Lord Jesus, who appeared to you on the road by which you were coming, has sent me so that you may regain your sight and be filled with the Holy Spirit.” </a:t>
            </a:r>
          </a:p>
          <a:p>
            <a:endParaRPr lang="en-US" sz="3400" b="1" dirty="0">
              <a:solidFill>
                <a:schemeClr val="bg1"/>
              </a:solidFill>
            </a:endParaRPr>
          </a:p>
          <a:p>
            <a:endParaRPr lang="en-US" sz="3600" dirty="0"/>
          </a:p>
        </p:txBody>
      </p:sp>
      <p:pic>
        <p:nvPicPr>
          <p:cNvPr id="4" name="Picture 3">
            <a:extLst>
              <a:ext uri="{FF2B5EF4-FFF2-40B4-BE49-F238E27FC236}">
                <a16:creationId xmlns:a16="http://schemas.microsoft.com/office/drawing/2014/main" xmlns="" id="{A82998A8-D2B2-49E2-AB75-B85355503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430" y="0"/>
            <a:ext cx="7467600" cy="4212020"/>
          </a:xfrm>
          <a:prstGeom prst="rect">
            <a:avLst/>
          </a:prstGeom>
        </p:spPr>
      </p:pic>
      <p:sp>
        <p:nvSpPr>
          <p:cNvPr id="8" name="TextBox 7">
            <a:extLst>
              <a:ext uri="{FF2B5EF4-FFF2-40B4-BE49-F238E27FC236}">
                <a16:creationId xmlns:a16="http://schemas.microsoft.com/office/drawing/2014/main" xmlns="" id="{C033C226-884D-4D13-8D2C-F6C401878614}"/>
              </a:ext>
            </a:extLst>
          </p:cNvPr>
          <p:cNvSpPr txBox="1"/>
          <p:nvPr/>
        </p:nvSpPr>
        <p:spPr>
          <a:xfrm>
            <a:off x="0" y="4210685"/>
            <a:ext cx="9163030" cy="2647317"/>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9:17 </a:t>
            </a:r>
            <a:r>
              <a:rPr lang="en-US" sz="3200" dirty="0"/>
              <a:t>So Ananias departed and entered the house, and after laying his hands on him said, “Brother Saul, the Lord Jesus, who appeared to you on the road by which you were coming, has sent me so that you may regain your sight </a:t>
            </a:r>
            <a:r>
              <a:rPr lang="en-US" sz="3200" b="1" u="sng" dirty="0">
                <a:solidFill>
                  <a:srgbClr val="002060"/>
                </a:solidFill>
              </a:rPr>
              <a:t>and be filled with the Holy Spirit</a:t>
            </a:r>
            <a:r>
              <a:rPr lang="en-US" sz="3200" dirty="0"/>
              <a:t>.” </a:t>
            </a:r>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389813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erson wearing a hat&#10;&#10;Description generated with very high confidence">
            <a:extLst>
              <a:ext uri="{FF2B5EF4-FFF2-40B4-BE49-F238E27FC236}">
                <a16:creationId xmlns:a16="http://schemas.microsoft.com/office/drawing/2014/main" xmlns="" id="{85D5E7F9-CDBD-46AC-8757-E239535219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
            <a:ext cx="5867400" cy="4338819"/>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5149135" y="47707"/>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u="sng" dirty="0">
                <a:solidFill>
                  <a:schemeClr val="bg1"/>
                </a:solidFill>
                <a:latin typeface="+mj-lt"/>
                <a:ea typeface="+mj-ea"/>
                <a:cs typeface="+mj-cs"/>
              </a:rPr>
              <a:t>So who is Saul?</a:t>
            </a:r>
          </a:p>
        </p:txBody>
      </p:sp>
      <p:sp>
        <p:nvSpPr>
          <p:cNvPr id="16" name="TextBox 15">
            <a:extLst>
              <a:ext uri="{FF2B5EF4-FFF2-40B4-BE49-F238E27FC236}">
                <a16:creationId xmlns:a16="http://schemas.microsoft.com/office/drawing/2014/main" xmlns="" id="{9C6A8B5E-4348-4DAF-88AB-65287ADD65ED}"/>
              </a:ext>
            </a:extLst>
          </p:cNvPr>
          <p:cNvSpPr txBox="1"/>
          <p:nvPr/>
        </p:nvSpPr>
        <p:spPr>
          <a:xfrm>
            <a:off x="2" y="4609679"/>
            <a:ext cx="9153515" cy="224832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Acts22:3 </a:t>
            </a:r>
            <a:r>
              <a:rPr lang="en-US" sz="3400" dirty="0"/>
              <a:t>“I am a Jew, born in Tarsus of Cilicia, but brought up in this city, educated under Gamaliel, strictly according to the law of our fathers, being zealous for God just as you all are today.</a:t>
            </a:r>
            <a:endParaRPr lang="en-US" sz="3400" b="1" dirty="0">
              <a:solidFill>
                <a:schemeClr val="bg1"/>
              </a:solidFill>
            </a:endParaRPr>
          </a:p>
          <a:p>
            <a:endParaRPr lang="en-US" sz="3600" dirty="0"/>
          </a:p>
        </p:txBody>
      </p:sp>
      <p:sp>
        <p:nvSpPr>
          <p:cNvPr id="13" name="Title 1">
            <a:extLst>
              <a:ext uri="{FF2B5EF4-FFF2-40B4-BE49-F238E27FC236}">
                <a16:creationId xmlns:a16="http://schemas.microsoft.com/office/drawing/2014/main" xmlns="" id="{92D0D18E-AD84-4B19-B80B-572CF690F208}"/>
              </a:ext>
            </a:extLst>
          </p:cNvPr>
          <p:cNvSpPr txBox="1">
            <a:spLocks/>
          </p:cNvSpPr>
          <p:nvPr/>
        </p:nvSpPr>
        <p:spPr bwMode="auto">
          <a:xfrm>
            <a:off x="5149135" y="1066800"/>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Elite social pedigree</a:t>
            </a:r>
          </a:p>
        </p:txBody>
      </p:sp>
      <p:sp>
        <p:nvSpPr>
          <p:cNvPr id="17" name="TextBox 16">
            <a:extLst>
              <a:ext uri="{FF2B5EF4-FFF2-40B4-BE49-F238E27FC236}">
                <a16:creationId xmlns:a16="http://schemas.microsoft.com/office/drawing/2014/main" xmlns="" id="{F79584CF-C97F-43CE-A6B6-5E974F27A536}"/>
              </a:ext>
            </a:extLst>
          </p:cNvPr>
          <p:cNvSpPr txBox="1"/>
          <p:nvPr/>
        </p:nvSpPr>
        <p:spPr>
          <a:xfrm>
            <a:off x="2" y="4609679"/>
            <a:ext cx="9153515" cy="224832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Acts22:3 </a:t>
            </a:r>
            <a:r>
              <a:rPr lang="en-US" sz="3400" dirty="0"/>
              <a:t>“</a:t>
            </a:r>
            <a:r>
              <a:rPr lang="en-US" sz="3400" b="1" u="sng" dirty="0">
                <a:solidFill>
                  <a:srgbClr val="002060"/>
                </a:solidFill>
              </a:rPr>
              <a:t>I am a Jew</a:t>
            </a:r>
            <a:r>
              <a:rPr lang="en-US" sz="3400" dirty="0"/>
              <a:t>, born in Tarsus of Cilicia, but brought up in this city, educated under Gamaliel, strictly according to the law of our fathers, being zealous for God just as you all are today.</a:t>
            </a:r>
            <a:endParaRPr lang="en-US" sz="3400" b="1" dirty="0">
              <a:solidFill>
                <a:schemeClr val="bg1"/>
              </a:solidFill>
            </a:endParaRPr>
          </a:p>
          <a:p>
            <a:endParaRPr lang="en-US" sz="3600" dirty="0"/>
          </a:p>
        </p:txBody>
      </p:sp>
      <p:sp>
        <p:nvSpPr>
          <p:cNvPr id="18" name="TextBox 17">
            <a:extLst>
              <a:ext uri="{FF2B5EF4-FFF2-40B4-BE49-F238E27FC236}">
                <a16:creationId xmlns:a16="http://schemas.microsoft.com/office/drawing/2014/main" xmlns="" id="{BEC5D1BC-3F74-49EA-9C81-BD025142F65D}"/>
              </a:ext>
            </a:extLst>
          </p:cNvPr>
          <p:cNvSpPr txBox="1"/>
          <p:nvPr/>
        </p:nvSpPr>
        <p:spPr>
          <a:xfrm>
            <a:off x="2" y="4609679"/>
            <a:ext cx="9153515" cy="224832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Acts22:3 </a:t>
            </a:r>
            <a:r>
              <a:rPr lang="en-US" sz="3400" dirty="0"/>
              <a:t>“I am a Jew, </a:t>
            </a:r>
            <a:r>
              <a:rPr lang="en-US" sz="3400" b="1" u="sng" dirty="0">
                <a:solidFill>
                  <a:srgbClr val="002060"/>
                </a:solidFill>
              </a:rPr>
              <a:t>born in Tarsus of Cilicia</a:t>
            </a:r>
            <a:r>
              <a:rPr lang="en-US" sz="3400" dirty="0"/>
              <a:t>, but brought up in this city, educated under Gamaliel, strictly according to the law of our fathers, being zealous for God just as you all are today.</a:t>
            </a:r>
            <a:endParaRPr lang="en-US" sz="3400" b="1" dirty="0">
              <a:solidFill>
                <a:schemeClr val="bg1"/>
              </a:solidFill>
            </a:endParaRPr>
          </a:p>
          <a:p>
            <a:endParaRPr lang="en-US" sz="3600" dirty="0"/>
          </a:p>
        </p:txBody>
      </p:sp>
      <p:sp>
        <p:nvSpPr>
          <p:cNvPr id="19" name="TextBox 18">
            <a:extLst>
              <a:ext uri="{FF2B5EF4-FFF2-40B4-BE49-F238E27FC236}">
                <a16:creationId xmlns:a16="http://schemas.microsoft.com/office/drawing/2014/main" xmlns="" id="{4C6FC08D-FF61-4753-BD17-B2EB0443CB07}"/>
              </a:ext>
            </a:extLst>
          </p:cNvPr>
          <p:cNvSpPr txBox="1"/>
          <p:nvPr/>
        </p:nvSpPr>
        <p:spPr>
          <a:xfrm>
            <a:off x="2" y="4609679"/>
            <a:ext cx="9153515" cy="224832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Acts22:3 </a:t>
            </a:r>
            <a:r>
              <a:rPr lang="en-US" sz="3400" dirty="0"/>
              <a:t>“I am a Jew, born in Tarsus of Cilicia, </a:t>
            </a:r>
            <a:r>
              <a:rPr lang="en-US" sz="3400" b="1" u="sng" dirty="0">
                <a:solidFill>
                  <a:srgbClr val="002060"/>
                </a:solidFill>
              </a:rPr>
              <a:t>but brought up in this city</a:t>
            </a:r>
            <a:r>
              <a:rPr lang="en-US" sz="3400" dirty="0"/>
              <a:t>, educated under Gamaliel, strictly according to the law of our fathers, being zealous for God just as you all are today.</a:t>
            </a:r>
            <a:endParaRPr lang="en-US" sz="3400" b="1" dirty="0">
              <a:solidFill>
                <a:schemeClr val="bg1"/>
              </a:solidFill>
            </a:endParaRPr>
          </a:p>
          <a:p>
            <a:endParaRPr lang="en-US" sz="3600" dirty="0"/>
          </a:p>
        </p:txBody>
      </p:sp>
    </p:spTree>
    <p:extLst>
      <p:ext uri="{BB962C8B-B14F-4D97-AF65-F5344CB8AC3E}">
        <p14:creationId xmlns:p14="http://schemas.microsoft.com/office/powerpoint/2010/main" val="2278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17" grpId="0"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82998A8-D2B2-49E2-AB75-B85355503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430" y="0"/>
            <a:ext cx="7467600" cy="4212020"/>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4648200"/>
            <a:ext cx="9163030" cy="2209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9:18 </a:t>
            </a:r>
            <a:r>
              <a:rPr lang="en-US" sz="3200" dirty="0"/>
              <a:t>And immediately there fell from his eyes something like scales, and he </a:t>
            </a:r>
            <a:r>
              <a:rPr lang="en-US" sz="3200" b="1" u="sng" dirty="0">
                <a:solidFill>
                  <a:srgbClr val="002060"/>
                </a:solidFill>
              </a:rPr>
              <a:t>regained his sight</a:t>
            </a:r>
            <a:r>
              <a:rPr lang="en-US" sz="3200" dirty="0"/>
              <a:t>, and he got up and was baptized; </a:t>
            </a:r>
            <a:r>
              <a:rPr lang="en-US" sz="3200" b="1" baseline="30000" dirty="0"/>
              <a:t>19 </a:t>
            </a:r>
            <a:r>
              <a:rPr lang="en-US" sz="3200" dirty="0"/>
              <a:t>and he took food and was strengthened.</a:t>
            </a:r>
          </a:p>
          <a:p>
            <a:endParaRPr lang="en-US" sz="3400" b="1" dirty="0">
              <a:solidFill>
                <a:schemeClr val="bg1"/>
              </a:solidFill>
            </a:endParaRPr>
          </a:p>
          <a:p>
            <a:endParaRPr lang="en-US" sz="3600" dirty="0"/>
          </a:p>
        </p:txBody>
      </p:sp>
      <p:sp>
        <p:nvSpPr>
          <p:cNvPr id="7" name="TextBox 6">
            <a:extLst>
              <a:ext uri="{FF2B5EF4-FFF2-40B4-BE49-F238E27FC236}">
                <a16:creationId xmlns:a16="http://schemas.microsoft.com/office/drawing/2014/main" xmlns="" id="{0C8175A4-5DA0-4C38-9E25-FABD09399892}"/>
              </a:ext>
            </a:extLst>
          </p:cNvPr>
          <p:cNvSpPr txBox="1"/>
          <p:nvPr/>
        </p:nvSpPr>
        <p:spPr>
          <a:xfrm>
            <a:off x="0" y="4648200"/>
            <a:ext cx="9163030" cy="22098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9:18 </a:t>
            </a:r>
            <a:r>
              <a:rPr lang="en-US" sz="3200" dirty="0"/>
              <a:t>And immediately there fell from his eyes something like scales, and he regained his sight, and </a:t>
            </a:r>
            <a:r>
              <a:rPr lang="en-US" sz="3200" b="1" u="sng" dirty="0">
                <a:solidFill>
                  <a:srgbClr val="002060"/>
                </a:solidFill>
              </a:rPr>
              <a:t>he got up and was baptized</a:t>
            </a:r>
            <a:r>
              <a:rPr lang="en-US" sz="3200" dirty="0"/>
              <a:t>; </a:t>
            </a:r>
            <a:r>
              <a:rPr lang="en-US" sz="3200" b="1" baseline="30000" dirty="0"/>
              <a:t>19 </a:t>
            </a:r>
            <a:r>
              <a:rPr lang="en-US" sz="3200" dirty="0"/>
              <a:t>and he took food and was strengthened.</a:t>
            </a:r>
          </a:p>
          <a:p>
            <a:endParaRPr lang="en-US" sz="3400" b="1" dirty="0">
              <a:solidFill>
                <a:schemeClr val="bg1"/>
              </a:solidFill>
            </a:endParaRPr>
          </a:p>
          <a:p>
            <a:endParaRPr lang="en-US" sz="3600" dirty="0"/>
          </a:p>
        </p:txBody>
      </p:sp>
      <p:sp>
        <p:nvSpPr>
          <p:cNvPr id="9" name="TextBox 8">
            <a:extLst>
              <a:ext uri="{FF2B5EF4-FFF2-40B4-BE49-F238E27FC236}">
                <a16:creationId xmlns:a16="http://schemas.microsoft.com/office/drawing/2014/main" xmlns="" id="{C51B5082-F8CA-4FC4-86ED-3B2838BE7193}"/>
              </a:ext>
            </a:extLst>
          </p:cNvPr>
          <p:cNvSpPr txBox="1"/>
          <p:nvPr/>
        </p:nvSpPr>
        <p:spPr>
          <a:xfrm>
            <a:off x="0" y="4648201"/>
            <a:ext cx="9163030" cy="2209801"/>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Acts 9:18 </a:t>
            </a:r>
            <a:r>
              <a:rPr lang="en-US" sz="3200" dirty="0"/>
              <a:t>And immediately there fell from his eyes something like scales, and he regained his sight, and he got up and was baptized; </a:t>
            </a:r>
            <a:r>
              <a:rPr lang="en-US" sz="3200" b="1" baseline="30000" dirty="0"/>
              <a:t>19 </a:t>
            </a:r>
            <a:r>
              <a:rPr lang="en-US" sz="3200" b="1" u="sng" dirty="0">
                <a:solidFill>
                  <a:srgbClr val="002060"/>
                </a:solidFill>
              </a:rPr>
              <a:t>and he took food and was strengthened</a:t>
            </a:r>
            <a:r>
              <a:rPr lang="en-US" sz="3200" dirty="0"/>
              <a:t>.</a:t>
            </a:r>
          </a:p>
          <a:p>
            <a:endParaRPr lang="en-US" sz="3400" b="1" dirty="0">
              <a:solidFill>
                <a:schemeClr val="bg1"/>
              </a:solidFill>
            </a:endParaRPr>
          </a:p>
          <a:p>
            <a:endParaRPr lang="en-US" sz="3600" dirty="0"/>
          </a:p>
        </p:txBody>
      </p:sp>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deserved… </a:t>
            </a: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4"/>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Got …</a:t>
            </a:r>
          </a:p>
        </p:txBody>
      </p:sp>
    </p:spTree>
    <p:extLst>
      <p:ext uri="{BB962C8B-B14F-4D97-AF65-F5344CB8AC3E}">
        <p14:creationId xmlns:p14="http://schemas.microsoft.com/office/powerpoint/2010/main" val="15506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ook&#10;&#10;Description generated with very high confidence">
            <a:extLst>
              <a:ext uri="{FF2B5EF4-FFF2-40B4-BE49-F238E27FC236}">
                <a16:creationId xmlns:a16="http://schemas.microsoft.com/office/drawing/2014/main" xmlns="" id="{584F88F6-B3C9-4F91-AA9A-E3BBB9C4F6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11" y="-16165"/>
            <a:ext cx="5560291" cy="6886639"/>
          </a:xfrm>
          <a:prstGeom prst="rect">
            <a:avLst/>
          </a:prstGeom>
        </p:spPr>
      </p:pic>
      <p:sp>
        <p:nvSpPr>
          <p:cNvPr id="15" name="TextBox 14">
            <a:extLst>
              <a:ext uri="{FF2B5EF4-FFF2-40B4-BE49-F238E27FC236}">
                <a16:creationId xmlns:a16="http://schemas.microsoft.com/office/drawing/2014/main" xmlns="" id="{A03B5517-4F22-43DC-AF62-A35E8C367324}"/>
              </a:ext>
            </a:extLst>
          </p:cNvPr>
          <p:cNvSpPr txBox="1"/>
          <p:nvPr/>
        </p:nvSpPr>
        <p:spPr>
          <a:xfrm>
            <a:off x="5562600" y="0"/>
            <a:ext cx="3600430" cy="594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9:19 </a:t>
            </a:r>
            <a:r>
              <a:rPr lang="en-US" sz="3400" dirty="0"/>
              <a:t>Now for several days he was with the disciples who were at Damascus,</a:t>
            </a:r>
            <a:r>
              <a:rPr lang="en-US" sz="3400" b="1" baseline="30000" dirty="0"/>
              <a:t>20 </a:t>
            </a:r>
            <a:r>
              <a:rPr lang="en-US" sz="3400" dirty="0"/>
              <a:t>and </a:t>
            </a:r>
            <a:r>
              <a:rPr lang="en-US" sz="3400" b="1" u="sng" dirty="0">
                <a:solidFill>
                  <a:srgbClr val="002060"/>
                </a:solidFill>
              </a:rPr>
              <a:t>immediately</a:t>
            </a:r>
            <a:r>
              <a:rPr lang="en-US" sz="3400" dirty="0"/>
              <a:t> he began to proclaim Jesus in the synagogues, saying “He is the Son of God.”</a:t>
            </a:r>
          </a:p>
          <a:p>
            <a:endParaRPr lang="en-US" sz="3400" b="1" dirty="0">
              <a:solidFill>
                <a:schemeClr val="bg1"/>
              </a:solidFill>
            </a:endParaRPr>
          </a:p>
          <a:p>
            <a:endParaRPr lang="en-US" sz="3600" dirty="0"/>
          </a:p>
        </p:txBody>
      </p:sp>
      <p:sp>
        <p:nvSpPr>
          <p:cNvPr id="10" name="Title 1">
            <a:extLst>
              <a:ext uri="{FF2B5EF4-FFF2-40B4-BE49-F238E27FC236}">
                <a16:creationId xmlns:a16="http://schemas.microsoft.com/office/drawing/2014/main" xmlns="" id="{6D84B43F-C7B7-4C84-998E-CB90094931AA}"/>
              </a:ext>
            </a:extLst>
          </p:cNvPr>
          <p:cNvSpPr txBox="1">
            <a:spLocks/>
          </p:cNvSpPr>
          <p:nvPr/>
        </p:nvSpPr>
        <p:spPr bwMode="auto">
          <a:xfrm>
            <a:off x="0" y="5943600"/>
            <a:ext cx="90678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5400" b="1" dirty="0">
                <a:solidFill>
                  <a:schemeClr val="bg1"/>
                </a:solidFill>
                <a:latin typeface="+mj-lt"/>
                <a:ea typeface="+mj-ea"/>
                <a:cs typeface="+mj-cs"/>
              </a:rPr>
              <a:t>Grace </a:t>
            </a:r>
            <a:r>
              <a:rPr lang="en-US" sz="5400" b="1" i="1" dirty="0">
                <a:solidFill>
                  <a:schemeClr val="bg1"/>
                </a:solidFill>
                <a:latin typeface="+mj-lt"/>
                <a:ea typeface="+mj-ea"/>
                <a:cs typeface="+mj-cs"/>
              </a:rPr>
              <a:t>changes</a:t>
            </a:r>
            <a:r>
              <a:rPr lang="en-US" sz="5400" b="1" dirty="0">
                <a:solidFill>
                  <a:schemeClr val="bg1"/>
                </a:solidFill>
                <a:latin typeface="+mj-lt"/>
                <a:ea typeface="+mj-ea"/>
                <a:cs typeface="+mj-cs"/>
              </a:rPr>
              <a:t> people</a:t>
            </a:r>
          </a:p>
        </p:txBody>
      </p:sp>
    </p:spTree>
    <p:extLst>
      <p:ext uri="{BB962C8B-B14F-4D97-AF65-F5344CB8AC3E}">
        <p14:creationId xmlns:p14="http://schemas.microsoft.com/office/powerpoint/2010/main" val="2007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deserved… </a:t>
            </a: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4"/>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Got …</a:t>
            </a:r>
          </a:p>
        </p:txBody>
      </p:sp>
      <p:pic>
        <p:nvPicPr>
          <p:cNvPr id="5" name="Picture 4" descr="A picture containing text, book&#10;&#10;Description generated with very high confidence">
            <a:extLst>
              <a:ext uri="{FF2B5EF4-FFF2-40B4-BE49-F238E27FC236}">
                <a16:creationId xmlns:a16="http://schemas.microsoft.com/office/drawing/2014/main" xmlns="" id="{584F88F6-B3C9-4F91-AA9A-E3BBB9C4F6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11" y="-16165"/>
            <a:ext cx="5560291" cy="6886639"/>
          </a:xfrm>
          <a:prstGeom prst="rect">
            <a:avLst/>
          </a:prstGeom>
        </p:spPr>
      </p:pic>
      <p:sp>
        <p:nvSpPr>
          <p:cNvPr id="10" name="Title 1">
            <a:extLst>
              <a:ext uri="{FF2B5EF4-FFF2-40B4-BE49-F238E27FC236}">
                <a16:creationId xmlns:a16="http://schemas.microsoft.com/office/drawing/2014/main" xmlns="" id="{6D84B43F-C7B7-4C84-998E-CB90094931AA}"/>
              </a:ext>
            </a:extLst>
          </p:cNvPr>
          <p:cNvSpPr txBox="1">
            <a:spLocks/>
          </p:cNvSpPr>
          <p:nvPr/>
        </p:nvSpPr>
        <p:spPr bwMode="auto">
          <a:xfrm>
            <a:off x="0" y="5943600"/>
            <a:ext cx="90678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5400" b="1" dirty="0">
                <a:solidFill>
                  <a:schemeClr val="bg1"/>
                </a:solidFill>
                <a:latin typeface="+mj-lt"/>
                <a:ea typeface="+mj-ea"/>
                <a:cs typeface="+mj-cs"/>
              </a:rPr>
              <a:t>Grace </a:t>
            </a:r>
            <a:r>
              <a:rPr lang="en-US" sz="5400" b="1" i="1" dirty="0">
                <a:solidFill>
                  <a:schemeClr val="bg1"/>
                </a:solidFill>
                <a:latin typeface="+mj-lt"/>
                <a:ea typeface="+mj-ea"/>
                <a:cs typeface="+mj-cs"/>
              </a:rPr>
              <a:t>changes</a:t>
            </a:r>
            <a:r>
              <a:rPr lang="en-US" sz="5400" b="1" dirty="0">
                <a:solidFill>
                  <a:schemeClr val="bg1"/>
                </a:solidFill>
                <a:latin typeface="+mj-lt"/>
                <a:ea typeface="+mj-ea"/>
                <a:cs typeface="+mj-cs"/>
              </a:rPr>
              <a:t> people</a:t>
            </a:r>
          </a:p>
        </p:txBody>
      </p:sp>
      <p:sp>
        <p:nvSpPr>
          <p:cNvPr id="15" name="TextBox 14">
            <a:extLst>
              <a:ext uri="{FF2B5EF4-FFF2-40B4-BE49-F238E27FC236}">
                <a16:creationId xmlns:a16="http://schemas.microsoft.com/office/drawing/2014/main" xmlns="" id="{A03B5517-4F22-43DC-AF62-A35E8C367324}"/>
              </a:ext>
            </a:extLst>
          </p:cNvPr>
          <p:cNvSpPr txBox="1"/>
          <p:nvPr/>
        </p:nvSpPr>
        <p:spPr>
          <a:xfrm>
            <a:off x="4648200" y="0"/>
            <a:ext cx="4514830" cy="594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9:21 </a:t>
            </a:r>
            <a:r>
              <a:rPr lang="en-US" sz="3400" dirty="0"/>
              <a:t>All those hearing him </a:t>
            </a:r>
            <a:r>
              <a:rPr lang="en-US" sz="3400" b="1" u="sng" dirty="0">
                <a:solidFill>
                  <a:srgbClr val="002060"/>
                </a:solidFill>
              </a:rPr>
              <a:t>continued to be amazed</a:t>
            </a:r>
            <a:r>
              <a:rPr lang="en-US" sz="3400" dirty="0"/>
              <a:t>, and were saying, “Is this not he who in Jerusalem  destroyed those who  called on this name, and who had come here for the purpose of bringing them bound before the chief priests?” </a:t>
            </a:r>
          </a:p>
          <a:p>
            <a:endParaRPr lang="en-US" sz="3400" b="1" dirty="0">
              <a:solidFill>
                <a:schemeClr val="bg1"/>
              </a:solidFill>
            </a:endParaRPr>
          </a:p>
          <a:p>
            <a:endParaRPr lang="en-US" sz="3600" dirty="0"/>
          </a:p>
        </p:txBody>
      </p:sp>
      <p:sp>
        <p:nvSpPr>
          <p:cNvPr id="7" name="TextBox 6">
            <a:extLst>
              <a:ext uri="{FF2B5EF4-FFF2-40B4-BE49-F238E27FC236}">
                <a16:creationId xmlns:a16="http://schemas.microsoft.com/office/drawing/2014/main" xmlns="" id="{58BDDE3A-508B-4F93-AB3B-D87ECFBBC7D3}"/>
              </a:ext>
            </a:extLst>
          </p:cNvPr>
          <p:cNvSpPr txBox="1"/>
          <p:nvPr/>
        </p:nvSpPr>
        <p:spPr>
          <a:xfrm>
            <a:off x="4648200" y="0"/>
            <a:ext cx="4514830" cy="594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9:21 </a:t>
            </a:r>
            <a:r>
              <a:rPr lang="en-US" sz="3400" dirty="0"/>
              <a:t>All those hearing him continued to be amazed, and were saying, “</a:t>
            </a:r>
            <a:r>
              <a:rPr lang="en-US" sz="3400" b="1" u="sng" dirty="0">
                <a:solidFill>
                  <a:srgbClr val="002060"/>
                </a:solidFill>
              </a:rPr>
              <a:t>Is this not he </a:t>
            </a:r>
            <a:r>
              <a:rPr lang="en-US" sz="3400" dirty="0"/>
              <a:t>who in Jerusalem  destroyed those who  called on this name, and who had come here for the purpose of bringing them bound before the chief priests?” </a:t>
            </a:r>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14284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deserved… </a:t>
            </a: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4"/>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Got …</a:t>
            </a:r>
          </a:p>
        </p:txBody>
      </p:sp>
      <p:pic>
        <p:nvPicPr>
          <p:cNvPr id="5" name="Picture 4" descr="A picture containing text, book&#10;&#10;Description generated with very high confidence">
            <a:extLst>
              <a:ext uri="{FF2B5EF4-FFF2-40B4-BE49-F238E27FC236}">
                <a16:creationId xmlns:a16="http://schemas.microsoft.com/office/drawing/2014/main" xmlns="" id="{584F88F6-B3C9-4F91-AA9A-E3BBB9C4F6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11" y="-16165"/>
            <a:ext cx="5560291" cy="5959765"/>
          </a:xfrm>
          <a:prstGeom prst="rect">
            <a:avLst/>
          </a:prstGeom>
        </p:spPr>
      </p:pic>
      <p:sp>
        <p:nvSpPr>
          <p:cNvPr id="10" name="Title 1">
            <a:extLst>
              <a:ext uri="{FF2B5EF4-FFF2-40B4-BE49-F238E27FC236}">
                <a16:creationId xmlns:a16="http://schemas.microsoft.com/office/drawing/2014/main" xmlns="" id="{6D84B43F-C7B7-4C84-998E-CB90094931AA}"/>
              </a:ext>
            </a:extLst>
          </p:cNvPr>
          <p:cNvSpPr txBox="1">
            <a:spLocks/>
          </p:cNvSpPr>
          <p:nvPr/>
        </p:nvSpPr>
        <p:spPr bwMode="auto">
          <a:xfrm>
            <a:off x="0" y="5943600"/>
            <a:ext cx="90678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5400" b="1" dirty="0">
                <a:solidFill>
                  <a:schemeClr val="bg1"/>
                </a:solidFill>
                <a:latin typeface="+mj-lt"/>
                <a:ea typeface="+mj-ea"/>
                <a:cs typeface="+mj-cs"/>
              </a:rPr>
              <a:t>God overcomes His enemies</a:t>
            </a:r>
          </a:p>
        </p:txBody>
      </p:sp>
      <p:sp>
        <p:nvSpPr>
          <p:cNvPr id="15" name="TextBox 14">
            <a:extLst>
              <a:ext uri="{FF2B5EF4-FFF2-40B4-BE49-F238E27FC236}">
                <a16:creationId xmlns:a16="http://schemas.microsoft.com/office/drawing/2014/main" xmlns="" id="{A03B5517-4F22-43DC-AF62-A35E8C367324}"/>
              </a:ext>
            </a:extLst>
          </p:cNvPr>
          <p:cNvSpPr txBox="1"/>
          <p:nvPr/>
        </p:nvSpPr>
        <p:spPr>
          <a:xfrm>
            <a:off x="4648200" y="0"/>
            <a:ext cx="4514830" cy="594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9:21 </a:t>
            </a:r>
            <a:r>
              <a:rPr lang="en-US" sz="3400" dirty="0"/>
              <a:t>All those hearing him </a:t>
            </a:r>
            <a:r>
              <a:rPr lang="en-US" sz="3400" b="1" u="sng" dirty="0">
                <a:solidFill>
                  <a:srgbClr val="002060"/>
                </a:solidFill>
              </a:rPr>
              <a:t>continued to be amazed</a:t>
            </a:r>
            <a:r>
              <a:rPr lang="en-US" sz="3400" dirty="0"/>
              <a:t>, and were saying, “Is this not he who in Jerusalem  destroyed those who  called on this name, and who had come here for the purpose of bringing them bound before the chief priests?” </a:t>
            </a:r>
          </a:p>
          <a:p>
            <a:endParaRPr lang="en-US" sz="3400" b="1" dirty="0">
              <a:solidFill>
                <a:schemeClr val="bg1"/>
              </a:solidFill>
            </a:endParaRPr>
          </a:p>
          <a:p>
            <a:endParaRPr lang="en-US" sz="3600" dirty="0"/>
          </a:p>
        </p:txBody>
      </p:sp>
      <p:sp>
        <p:nvSpPr>
          <p:cNvPr id="7" name="TextBox 6">
            <a:extLst>
              <a:ext uri="{FF2B5EF4-FFF2-40B4-BE49-F238E27FC236}">
                <a16:creationId xmlns:a16="http://schemas.microsoft.com/office/drawing/2014/main" xmlns="" id="{58BDDE3A-508B-4F93-AB3B-D87ECFBBC7D3}"/>
              </a:ext>
            </a:extLst>
          </p:cNvPr>
          <p:cNvSpPr txBox="1"/>
          <p:nvPr/>
        </p:nvSpPr>
        <p:spPr>
          <a:xfrm>
            <a:off x="4648200" y="0"/>
            <a:ext cx="4514830" cy="594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9:21 </a:t>
            </a:r>
            <a:r>
              <a:rPr lang="en-US" sz="3400" dirty="0"/>
              <a:t>All those hearing him continued to be amazed, and were saying, “</a:t>
            </a:r>
            <a:r>
              <a:rPr lang="en-US" sz="3400" b="1" u="sng" dirty="0">
                <a:solidFill>
                  <a:srgbClr val="002060"/>
                </a:solidFill>
              </a:rPr>
              <a:t>Is this not he </a:t>
            </a:r>
            <a:r>
              <a:rPr lang="en-US" sz="3400" dirty="0"/>
              <a:t>who in Jerusalem  destroyed those who  called on this name, and who had come here for the purpose of bringing them bound before the chief priests?” </a:t>
            </a:r>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17480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deserved… </a:t>
            </a: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4"/>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Got …</a:t>
            </a:r>
          </a:p>
        </p:txBody>
      </p:sp>
      <p:pic>
        <p:nvPicPr>
          <p:cNvPr id="5" name="Picture 4" descr="A picture containing text, book&#10;&#10;Description generated with very high confidence">
            <a:extLst>
              <a:ext uri="{FF2B5EF4-FFF2-40B4-BE49-F238E27FC236}">
                <a16:creationId xmlns:a16="http://schemas.microsoft.com/office/drawing/2014/main" xmlns="" id="{584F88F6-B3C9-4F91-AA9A-E3BBB9C4F6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11" y="-16165"/>
            <a:ext cx="5560291" cy="6886639"/>
          </a:xfrm>
          <a:prstGeom prst="rect">
            <a:avLst/>
          </a:prstGeom>
        </p:spPr>
      </p:pic>
      <p:sp>
        <p:nvSpPr>
          <p:cNvPr id="10" name="Title 1">
            <a:extLst>
              <a:ext uri="{FF2B5EF4-FFF2-40B4-BE49-F238E27FC236}">
                <a16:creationId xmlns:a16="http://schemas.microsoft.com/office/drawing/2014/main" xmlns="" id="{6D84B43F-C7B7-4C84-998E-CB90094931AA}"/>
              </a:ext>
            </a:extLst>
          </p:cNvPr>
          <p:cNvSpPr txBox="1">
            <a:spLocks/>
          </p:cNvSpPr>
          <p:nvPr/>
        </p:nvSpPr>
        <p:spPr bwMode="auto">
          <a:xfrm>
            <a:off x="0" y="5943600"/>
            <a:ext cx="90678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5400" b="1" dirty="0">
                <a:solidFill>
                  <a:schemeClr val="bg1"/>
                </a:solidFill>
                <a:latin typeface="+mj-lt"/>
                <a:ea typeface="+mj-ea"/>
                <a:cs typeface="+mj-cs"/>
              </a:rPr>
              <a:t>God overcomes His enemies</a:t>
            </a:r>
          </a:p>
        </p:txBody>
      </p:sp>
      <p:sp>
        <p:nvSpPr>
          <p:cNvPr id="7" name="TextBox 6">
            <a:extLst>
              <a:ext uri="{FF2B5EF4-FFF2-40B4-BE49-F238E27FC236}">
                <a16:creationId xmlns:a16="http://schemas.microsoft.com/office/drawing/2014/main" xmlns="" id="{58BDDE3A-508B-4F93-AB3B-D87ECFBBC7D3}"/>
              </a:ext>
            </a:extLst>
          </p:cNvPr>
          <p:cNvSpPr txBox="1"/>
          <p:nvPr/>
        </p:nvSpPr>
        <p:spPr>
          <a:xfrm>
            <a:off x="5410200" y="0"/>
            <a:ext cx="3752830" cy="5943600"/>
          </a:xfrm>
          <a:prstGeom prst="rect">
            <a:avLst/>
          </a:prstGeom>
          <a:solidFill>
            <a:schemeClr val="accent6">
              <a:lumMod val="40000"/>
              <a:lumOff val="60000"/>
            </a:schemeClr>
          </a:solidFill>
          <a:ln>
            <a:solidFill>
              <a:schemeClr val="bg2"/>
            </a:solidFill>
          </a:ln>
        </p:spPr>
        <p:txBody>
          <a:bodyPr wrap="square">
            <a:noAutofit/>
          </a:bodyPr>
          <a:lstStyle/>
          <a:p>
            <a:endParaRPr lang="en-US" sz="3600" b="1" baseline="30000" dirty="0"/>
          </a:p>
          <a:p>
            <a:r>
              <a:rPr lang="en-US" sz="3600" b="1" baseline="30000" dirty="0"/>
              <a:t>Acts 9:22 </a:t>
            </a:r>
            <a:r>
              <a:rPr lang="en-US" sz="3600" dirty="0"/>
              <a:t>But Saul kept increasing in strength and confounding the Jews who lived at Damascus by proving that this  Jesus is the Christ.</a:t>
            </a:r>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2673118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deserved… </a:t>
            </a: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4"/>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Got …</a:t>
            </a:r>
          </a:p>
        </p:txBody>
      </p:sp>
      <p:pic>
        <p:nvPicPr>
          <p:cNvPr id="5" name="Picture 4" descr="A picture containing text, book&#10;&#10;Description generated with very high confidence">
            <a:extLst>
              <a:ext uri="{FF2B5EF4-FFF2-40B4-BE49-F238E27FC236}">
                <a16:creationId xmlns:a16="http://schemas.microsoft.com/office/drawing/2014/main" xmlns="" id="{584F88F6-B3C9-4F91-AA9A-E3BBB9C4F6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11" y="-16165"/>
            <a:ext cx="5560291" cy="5959765"/>
          </a:xfrm>
          <a:prstGeom prst="rect">
            <a:avLst/>
          </a:prstGeom>
        </p:spPr>
      </p:pic>
      <p:sp>
        <p:nvSpPr>
          <p:cNvPr id="10" name="Title 1">
            <a:extLst>
              <a:ext uri="{FF2B5EF4-FFF2-40B4-BE49-F238E27FC236}">
                <a16:creationId xmlns:a16="http://schemas.microsoft.com/office/drawing/2014/main" xmlns="" id="{6D84B43F-C7B7-4C84-998E-CB90094931AA}"/>
              </a:ext>
            </a:extLst>
          </p:cNvPr>
          <p:cNvSpPr txBox="1">
            <a:spLocks/>
          </p:cNvSpPr>
          <p:nvPr/>
        </p:nvSpPr>
        <p:spPr bwMode="auto">
          <a:xfrm>
            <a:off x="0" y="5943600"/>
            <a:ext cx="90678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5400" b="1" dirty="0">
                <a:solidFill>
                  <a:schemeClr val="bg1"/>
                </a:solidFill>
                <a:latin typeface="+mj-lt"/>
                <a:ea typeface="+mj-ea"/>
                <a:cs typeface="+mj-cs"/>
              </a:rPr>
              <a:t>Complete Reversal!</a:t>
            </a:r>
          </a:p>
        </p:txBody>
      </p:sp>
      <p:sp>
        <p:nvSpPr>
          <p:cNvPr id="7" name="TextBox 6">
            <a:extLst>
              <a:ext uri="{FF2B5EF4-FFF2-40B4-BE49-F238E27FC236}">
                <a16:creationId xmlns:a16="http://schemas.microsoft.com/office/drawing/2014/main" xmlns="" id="{58BDDE3A-508B-4F93-AB3B-D87ECFBBC7D3}"/>
              </a:ext>
            </a:extLst>
          </p:cNvPr>
          <p:cNvSpPr txBox="1"/>
          <p:nvPr/>
        </p:nvSpPr>
        <p:spPr>
          <a:xfrm>
            <a:off x="5410200" y="0"/>
            <a:ext cx="3752830" cy="5943600"/>
          </a:xfrm>
          <a:prstGeom prst="rect">
            <a:avLst/>
          </a:prstGeom>
          <a:solidFill>
            <a:schemeClr val="accent6">
              <a:lumMod val="40000"/>
              <a:lumOff val="60000"/>
            </a:schemeClr>
          </a:solidFill>
          <a:ln>
            <a:solidFill>
              <a:schemeClr val="bg2"/>
            </a:solidFill>
          </a:ln>
        </p:spPr>
        <p:txBody>
          <a:bodyPr wrap="square">
            <a:noAutofit/>
          </a:bodyPr>
          <a:lstStyle/>
          <a:p>
            <a:endParaRPr lang="en-US" sz="3600" b="1" baseline="30000" dirty="0"/>
          </a:p>
          <a:p>
            <a:r>
              <a:rPr lang="en-US" sz="3600" b="1" baseline="30000" dirty="0"/>
              <a:t>Acts 9:22 </a:t>
            </a:r>
            <a:r>
              <a:rPr lang="en-US" sz="3600" dirty="0"/>
              <a:t>But Saul kept increasing in strength and confounding the Jews who lived at Damascus by proving that this  Jesus is the Christ.</a:t>
            </a:r>
          </a:p>
          <a:p>
            <a:endParaRPr lang="en-US" sz="3400" b="1" dirty="0">
              <a:solidFill>
                <a:schemeClr val="bg1"/>
              </a:solidFill>
            </a:endParaRPr>
          </a:p>
          <a:p>
            <a:endParaRPr lang="en-US" sz="3600" dirty="0"/>
          </a:p>
        </p:txBody>
      </p:sp>
    </p:spTree>
    <p:extLst>
      <p:ext uri="{BB962C8B-B14F-4D97-AF65-F5344CB8AC3E}">
        <p14:creationId xmlns:p14="http://schemas.microsoft.com/office/powerpoint/2010/main" val="111764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deserved… </a:t>
            </a: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4"/>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Got …</a:t>
            </a:r>
          </a:p>
        </p:txBody>
      </p:sp>
      <p:pic>
        <p:nvPicPr>
          <p:cNvPr id="5" name="Picture 4" descr="A picture containing text, book&#10;&#10;Description generated with very high confidence">
            <a:extLst>
              <a:ext uri="{FF2B5EF4-FFF2-40B4-BE49-F238E27FC236}">
                <a16:creationId xmlns:a16="http://schemas.microsoft.com/office/drawing/2014/main" xmlns="" id="{584F88F6-B3C9-4F91-AA9A-E3BBB9C4F6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11" y="-16165"/>
            <a:ext cx="5560291" cy="6886639"/>
          </a:xfrm>
          <a:prstGeom prst="rect">
            <a:avLst/>
          </a:prstGeom>
        </p:spPr>
      </p:pic>
      <p:sp>
        <p:nvSpPr>
          <p:cNvPr id="10" name="Title 1">
            <a:extLst>
              <a:ext uri="{FF2B5EF4-FFF2-40B4-BE49-F238E27FC236}">
                <a16:creationId xmlns:a16="http://schemas.microsoft.com/office/drawing/2014/main" xmlns="" id="{6D84B43F-C7B7-4C84-998E-CB90094931AA}"/>
              </a:ext>
            </a:extLst>
          </p:cNvPr>
          <p:cNvSpPr txBox="1">
            <a:spLocks/>
          </p:cNvSpPr>
          <p:nvPr/>
        </p:nvSpPr>
        <p:spPr bwMode="auto">
          <a:xfrm>
            <a:off x="0" y="5943600"/>
            <a:ext cx="90678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sz="5400" b="1" dirty="0">
                <a:solidFill>
                  <a:schemeClr val="bg1"/>
                </a:solidFill>
              </a:rPr>
              <a:t>Complete Reversal!</a:t>
            </a:r>
          </a:p>
        </p:txBody>
      </p:sp>
      <p:sp>
        <p:nvSpPr>
          <p:cNvPr id="7" name="TextBox 6">
            <a:extLst>
              <a:ext uri="{FF2B5EF4-FFF2-40B4-BE49-F238E27FC236}">
                <a16:creationId xmlns:a16="http://schemas.microsoft.com/office/drawing/2014/main" xmlns="" id="{58BDDE3A-508B-4F93-AB3B-D87ECFBBC7D3}"/>
              </a:ext>
            </a:extLst>
          </p:cNvPr>
          <p:cNvSpPr txBox="1"/>
          <p:nvPr/>
        </p:nvSpPr>
        <p:spPr>
          <a:xfrm>
            <a:off x="5410200" y="0"/>
            <a:ext cx="3752830" cy="5943600"/>
          </a:xfrm>
          <a:prstGeom prst="rect">
            <a:avLst/>
          </a:prstGeom>
          <a:solidFill>
            <a:schemeClr val="accent6">
              <a:lumMod val="40000"/>
              <a:lumOff val="60000"/>
            </a:schemeClr>
          </a:solidFill>
          <a:ln>
            <a:solidFill>
              <a:schemeClr val="bg2"/>
            </a:solidFill>
          </a:ln>
        </p:spPr>
        <p:txBody>
          <a:bodyPr wrap="square">
            <a:noAutofit/>
          </a:bodyPr>
          <a:lstStyle/>
          <a:p>
            <a:endParaRPr lang="en-US" sz="3600" b="1" baseline="30000" dirty="0"/>
          </a:p>
          <a:p>
            <a:r>
              <a:rPr lang="en-US" sz="3600" b="1" baseline="30000" dirty="0"/>
              <a:t>Acts 9:23 </a:t>
            </a:r>
            <a:r>
              <a:rPr lang="en-US" sz="3600" dirty="0"/>
              <a:t>When many days had elapsed,  the Jews plotted together to do away with him,  </a:t>
            </a:r>
            <a:r>
              <a:rPr lang="en-US" sz="3600" b="1" baseline="30000" dirty="0"/>
              <a:t>24 </a:t>
            </a:r>
            <a:r>
              <a:rPr lang="en-US" sz="3600" dirty="0"/>
              <a:t>but their plot became known to Saul. </a:t>
            </a:r>
            <a:endParaRPr lang="en-US" sz="3400" b="1" dirty="0">
              <a:solidFill>
                <a:schemeClr val="bg1"/>
              </a:solidFill>
            </a:endParaRPr>
          </a:p>
          <a:p>
            <a:endParaRPr lang="en-US" sz="3600" dirty="0"/>
          </a:p>
        </p:txBody>
      </p:sp>
    </p:spTree>
    <p:extLst>
      <p:ext uri="{BB962C8B-B14F-4D97-AF65-F5344CB8AC3E}">
        <p14:creationId xmlns:p14="http://schemas.microsoft.com/office/powerpoint/2010/main" val="2442936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21DA65A-F77B-4F81-93F6-6D78AD5E0930}"/>
              </a:ext>
            </a:extLst>
          </p:cNvPr>
          <p:cNvSpPr txBox="1">
            <a:spLocks/>
          </p:cNvSpPr>
          <p:nvPr/>
        </p:nvSpPr>
        <p:spPr bwMode="auto">
          <a:xfrm>
            <a:off x="76200" y="228602"/>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deserved… </a:t>
            </a:r>
          </a:p>
        </p:txBody>
      </p:sp>
      <p:sp>
        <p:nvSpPr>
          <p:cNvPr id="8" name="Title 1">
            <a:extLst>
              <a:ext uri="{FF2B5EF4-FFF2-40B4-BE49-F238E27FC236}">
                <a16:creationId xmlns:a16="http://schemas.microsoft.com/office/drawing/2014/main" xmlns="" id="{2871A086-F516-4699-8B99-E4EE3B44BB7C}"/>
              </a:ext>
            </a:extLst>
          </p:cNvPr>
          <p:cNvSpPr txBox="1">
            <a:spLocks/>
          </p:cNvSpPr>
          <p:nvPr/>
        </p:nvSpPr>
        <p:spPr bwMode="auto">
          <a:xfrm>
            <a:off x="916619" y="939264"/>
            <a:ext cx="3581400"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600" b="1" dirty="0">
                <a:solidFill>
                  <a:schemeClr val="bg1"/>
                </a:solidFill>
                <a:latin typeface="+mj-lt"/>
                <a:ea typeface="+mj-ea"/>
                <a:cs typeface="+mj-cs"/>
              </a:rPr>
              <a:t>He Got …</a:t>
            </a:r>
          </a:p>
        </p:txBody>
      </p:sp>
      <p:pic>
        <p:nvPicPr>
          <p:cNvPr id="5" name="Picture 4" descr="A picture containing text, book&#10;&#10;Description generated with very high confidence">
            <a:extLst>
              <a:ext uri="{FF2B5EF4-FFF2-40B4-BE49-F238E27FC236}">
                <a16:creationId xmlns:a16="http://schemas.microsoft.com/office/drawing/2014/main" xmlns="" id="{584F88F6-B3C9-4F91-AA9A-E3BBB9C4F6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11" y="-16165"/>
            <a:ext cx="5560291" cy="6886639"/>
          </a:xfrm>
          <a:prstGeom prst="rect">
            <a:avLst/>
          </a:prstGeom>
        </p:spPr>
      </p:pic>
      <p:sp>
        <p:nvSpPr>
          <p:cNvPr id="10" name="Title 1">
            <a:extLst>
              <a:ext uri="{FF2B5EF4-FFF2-40B4-BE49-F238E27FC236}">
                <a16:creationId xmlns:a16="http://schemas.microsoft.com/office/drawing/2014/main" xmlns="" id="{6D84B43F-C7B7-4C84-998E-CB90094931AA}"/>
              </a:ext>
            </a:extLst>
          </p:cNvPr>
          <p:cNvSpPr txBox="1">
            <a:spLocks/>
          </p:cNvSpPr>
          <p:nvPr/>
        </p:nvSpPr>
        <p:spPr bwMode="auto">
          <a:xfrm>
            <a:off x="0" y="5943600"/>
            <a:ext cx="9067800" cy="9144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sz="5400" b="1" dirty="0">
                <a:solidFill>
                  <a:schemeClr val="bg1"/>
                </a:solidFill>
              </a:rPr>
              <a:t>Complete Reversal!</a:t>
            </a:r>
          </a:p>
        </p:txBody>
      </p:sp>
      <p:sp>
        <p:nvSpPr>
          <p:cNvPr id="7" name="TextBox 6">
            <a:extLst>
              <a:ext uri="{FF2B5EF4-FFF2-40B4-BE49-F238E27FC236}">
                <a16:creationId xmlns:a16="http://schemas.microsoft.com/office/drawing/2014/main" xmlns="" id="{58BDDE3A-508B-4F93-AB3B-D87ECFBBC7D3}"/>
              </a:ext>
            </a:extLst>
          </p:cNvPr>
          <p:cNvSpPr txBox="1"/>
          <p:nvPr/>
        </p:nvSpPr>
        <p:spPr>
          <a:xfrm>
            <a:off x="5257800" y="0"/>
            <a:ext cx="3905230" cy="5943600"/>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9:24 </a:t>
            </a:r>
            <a:r>
              <a:rPr lang="en-US" sz="3400" dirty="0"/>
              <a:t>They were also watching the gates day and night so that they might put him to death; </a:t>
            </a:r>
            <a:r>
              <a:rPr lang="en-US" sz="3400" b="1" baseline="30000" dirty="0"/>
              <a:t>25 </a:t>
            </a:r>
            <a:r>
              <a:rPr lang="en-US" sz="3400" dirty="0"/>
              <a:t>but his disciples took him by night and let him down through an opening in the wall, lowering him in a large basket.</a:t>
            </a:r>
          </a:p>
          <a:p>
            <a:endParaRPr lang="en-US" sz="3600" dirty="0"/>
          </a:p>
        </p:txBody>
      </p:sp>
    </p:spTree>
    <p:extLst>
      <p:ext uri="{BB962C8B-B14F-4D97-AF65-F5344CB8AC3E}">
        <p14:creationId xmlns:p14="http://schemas.microsoft.com/office/powerpoint/2010/main" val="188901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xmlns="" id="{7FBD0B85-EF1C-46F8-988C-C82BF79ADD9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0" y="-1"/>
            <a:ext cx="9137342" cy="5105401"/>
          </a:xfrm>
        </p:spPr>
      </p:pic>
      <p:sp>
        <p:nvSpPr>
          <p:cNvPr id="15" name="TextBox 14">
            <a:extLst>
              <a:ext uri="{FF2B5EF4-FFF2-40B4-BE49-F238E27FC236}">
                <a16:creationId xmlns:a16="http://schemas.microsoft.com/office/drawing/2014/main" xmlns="" id="{A03B5517-4F22-43DC-AF62-A35E8C367324}"/>
              </a:ext>
            </a:extLst>
          </p:cNvPr>
          <p:cNvSpPr txBox="1"/>
          <p:nvPr/>
        </p:nvSpPr>
        <p:spPr>
          <a:xfrm>
            <a:off x="0" y="5105403"/>
            <a:ext cx="9163030" cy="17525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9:26 </a:t>
            </a:r>
            <a:r>
              <a:rPr lang="en-US" sz="3400" dirty="0"/>
              <a:t>When he </a:t>
            </a:r>
            <a:r>
              <a:rPr lang="en-US" sz="3400" b="1" u="sng" dirty="0">
                <a:solidFill>
                  <a:srgbClr val="002060"/>
                </a:solidFill>
              </a:rPr>
              <a:t>came to Jerusalem</a:t>
            </a:r>
            <a:r>
              <a:rPr lang="en-US" sz="3400" dirty="0"/>
              <a:t>, he was trying to associate with the disciples; but they were all afraid of him, not believing that he was a disciple.  </a:t>
            </a:r>
            <a:endParaRPr lang="en-US" sz="3400" b="1" dirty="0">
              <a:solidFill>
                <a:schemeClr val="bg1"/>
              </a:solidFill>
            </a:endParaRPr>
          </a:p>
          <a:p>
            <a:endParaRPr lang="en-US" sz="3600" dirty="0"/>
          </a:p>
        </p:txBody>
      </p:sp>
      <p:sp>
        <p:nvSpPr>
          <p:cNvPr id="11" name="TextBox 10">
            <a:extLst>
              <a:ext uri="{FF2B5EF4-FFF2-40B4-BE49-F238E27FC236}">
                <a16:creationId xmlns:a16="http://schemas.microsoft.com/office/drawing/2014/main" xmlns="" id="{13947923-8AE6-4057-86E5-1A327C6E3DB2}"/>
              </a:ext>
            </a:extLst>
          </p:cNvPr>
          <p:cNvSpPr txBox="1"/>
          <p:nvPr/>
        </p:nvSpPr>
        <p:spPr>
          <a:xfrm>
            <a:off x="0" y="5105403"/>
            <a:ext cx="9163030" cy="17525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9:26 </a:t>
            </a:r>
            <a:r>
              <a:rPr lang="en-US" sz="3400" dirty="0"/>
              <a:t>When he came to Jerusalem, he was trying to associate with the disciples; </a:t>
            </a:r>
            <a:r>
              <a:rPr lang="en-US" sz="3400" b="1" u="sng" dirty="0">
                <a:solidFill>
                  <a:srgbClr val="002060"/>
                </a:solidFill>
              </a:rPr>
              <a:t>but they were all afraid of him</a:t>
            </a:r>
            <a:r>
              <a:rPr lang="en-US" sz="3400" dirty="0"/>
              <a:t>, not believing that he was a disciple.  </a:t>
            </a:r>
            <a:endParaRPr lang="en-US" sz="3400" b="1" dirty="0">
              <a:solidFill>
                <a:schemeClr val="bg1"/>
              </a:solidFill>
            </a:endParaRPr>
          </a:p>
          <a:p>
            <a:endParaRPr lang="en-US" sz="3600" dirty="0"/>
          </a:p>
        </p:txBody>
      </p:sp>
    </p:spTree>
    <p:extLst>
      <p:ext uri="{BB962C8B-B14F-4D97-AF65-F5344CB8AC3E}">
        <p14:creationId xmlns:p14="http://schemas.microsoft.com/office/powerpoint/2010/main" val="148924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xmlns="" id="{7FBD0B85-EF1C-46F8-988C-C82BF79ADD9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0" y="-1"/>
            <a:ext cx="9137342" cy="5105401"/>
          </a:xfrm>
        </p:spPr>
      </p:pic>
      <p:sp>
        <p:nvSpPr>
          <p:cNvPr id="15" name="TextBox 14">
            <a:extLst>
              <a:ext uri="{FF2B5EF4-FFF2-40B4-BE49-F238E27FC236}">
                <a16:creationId xmlns:a16="http://schemas.microsoft.com/office/drawing/2014/main" xmlns="" id="{A03B5517-4F22-43DC-AF62-A35E8C367324}"/>
              </a:ext>
            </a:extLst>
          </p:cNvPr>
          <p:cNvSpPr txBox="1"/>
          <p:nvPr/>
        </p:nvSpPr>
        <p:spPr>
          <a:xfrm>
            <a:off x="-25688" y="3124202"/>
            <a:ext cx="9163030" cy="37337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 9:27 </a:t>
            </a:r>
            <a:r>
              <a:rPr lang="en-US" sz="3400" dirty="0"/>
              <a:t>But Barnabas took hold of him and brought him to the apostles and described to them how he had seen the Lord on the road, and that He had talked to him, and how at Damascus he had spoken out boldly in the name of Jesus. And he was with them, moving about freely in Jerusalem, speaking out boldly in the name of the Lord.</a:t>
            </a:r>
            <a:endParaRPr lang="en-US" sz="3400" b="1" dirty="0">
              <a:solidFill>
                <a:schemeClr val="bg1"/>
              </a:solidFill>
            </a:endParaRPr>
          </a:p>
          <a:p>
            <a:endParaRPr lang="en-US" sz="3600" dirty="0"/>
          </a:p>
        </p:txBody>
      </p:sp>
    </p:spTree>
    <p:extLst>
      <p:ext uri="{BB962C8B-B14F-4D97-AF65-F5344CB8AC3E}">
        <p14:creationId xmlns:p14="http://schemas.microsoft.com/office/powerpoint/2010/main" val="721022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erson wearing a hat&#10;&#10;Description generated with very high confidence">
            <a:extLst>
              <a:ext uri="{FF2B5EF4-FFF2-40B4-BE49-F238E27FC236}">
                <a16:creationId xmlns:a16="http://schemas.microsoft.com/office/drawing/2014/main" xmlns="" id="{85D5E7F9-CDBD-46AC-8757-E239535219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
            <a:ext cx="5867400" cy="4338819"/>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5149135" y="47707"/>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u="sng" dirty="0">
                <a:solidFill>
                  <a:schemeClr val="bg1"/>
                </a:solidFill>
                <a:latin typeface="+mj-lt"/>
                <a:ea typeface="+mj-ea"/>
                <a:cs typeface="+mj-cs"/>
              </a:rPr>
              <a:t>So who is Saul?</a:t>
            </a:r>
          </a:p>
        </p:txBody>
      </p:sp>
      <p:sp>
        <p:nvSpPr>
          <p:cNvPr id="16" name="TextBox 15">
            <a:extLst>
              <a:ext uri="{FF2B5EF4-FFF2-40B4-BE49-F238E27FC236}">
                <a16:creationId xmlns:a16="http://schemas.microsoft.com/office/drawing/2014/main" xmlns="" id="{9C6A8B5E-4348-4DAF-88AB-65287ADD65ED}"/>
              </a:ext>
            </a:extLst>
          </p:cNvPr>
          <p:cNvSpPr txBox="1"/>
          <p:nvPr/>
        </p:nvSpPr>
        <p:spPr>
          <a:xfrm>
            <a:off x="2" y="4609679"/>
            <a:ext cx="9153515" cy="2248323"/>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Acts22:3 </a:t>
            </a:r>
            <a:r>
              <a:rPr lang="en-US" sz="3400" dirty="0"/>
              <a:t>“I am a Jew, born in Tarsus of Cilicia, but brought up in this city, </a:t>
            </a:r>
            <a:r>
              <a:rPr lang="en-US" sz="3400" b="1" u="sng" dirty="0">
                <a:solidFill>
                  <a:srgbClr val="002060"/>
                </a:solidFill>
              </a:rPr>
              <a:t>educated under Gamaliel, strictly according to the law of our fathers</a:t>
            </a:r>
            <a:r>
              <a:rPr lang="en-US" sz="3400" dirty="0"/>
              <a:t>, being zealous for God just as you all are today.</a:t>
            </a:r>
            <a:endParaRPr lang="en-US" sz="3400" b="1" dirty="0">
              <a:solidFill>
                <a:schemeClr val="bg1"/>
              </a:solidFill>
            </a:endParaRPr>
          </a:p>
          <a:p>
            <a:endParaRPr lang="en-US" sz="3600" dirty="0"/>
          </a:p>
        </p:txBody>
      </p:sp>
      <p:sp>
        <p:nvSpPr>
          <p:cNvPr id="13" name="Title 1">
            <a:extLst>
              <a:ext uri="{FF2B5EF4-FFF2-40B4-BE49-F238E27FC236}">
                <a16:creationId xmlns:a16="http://schemas.microsoft.com/office/drawing/2014/main" xmlns="" id="{92D0D18E-AD84-4B19-B80B-572CF690F208}"/>
              </a:ext>
            </a:extLst>
          </p:cNvPr>
          <p:cNvSpPr txBox="1">
            <a:spLocks/>
          </p:cNvSpPr>
          <p:nvPr/>
        </p:nvSpPr>
        <p:spPr bwMode="auto">
          <a:xfrm>
            <a:off x="5149135" y="1066800"/>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Elite social pedigree</a:t>
            </a:r>
          </a:p>
        </p:txBody>
      </p:sp>
      <p:sp>
        <p:nvSpPr>
          <p:cNvPr id="9" name="Title 1">
            <a:extLst>
              <a:ext uri="{FF2B5EF4-FFF2-40B4-BE49-F238E27FC236}">
                <a16:creationId xmlns:a16="http://schemas.microsoft.com/office/drawing/2014/main" xmlns="" id="{2157AD2B-3439-44F6-95FF-F440F1FF4E42}"/>
              </a:ext>
            </a:extLst>
          </p:cNvPr>
          <p:cNvSpPr txBox="1">
            <a:spLocks/>
          </p:cNvSpPr>
          <p:nvPr/>
        </p:nvSpPr>
        <p:spPr bwMode="auto">
          <a:xfrm>
            <a:off x="5562602" y="2057400"/>
            <a:ext cx="3316595"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Elite religious pedigree</a:t>
            </a:r>
          </a:p>
        </p:txBody>
      </p:sp>
      <p:sp>
        <p:nvSpPr>
          <p:cNvPr id="7" name="Title 1">
            <a:extLst>
              <a:ext uri="{FF2B5EF4-FFF2-40B4-BE49-F238E27FC236}">
                <a16:creationId xmlns:a16="http://schemas.microsoft.com/office/drawing/2014/main" xmlns="" id="{DE8F3501-9F21-4BFD-A62C-D608E65ABFEE}"/>
              </a:ext>
            </a:extLst>
          </p:cNvPr>
          <p:cNvSpPr txBox="1">
            <a:spLocks/>
          </p:cNvSpPr>
          <p:nvPr/>
        </p:nvSpPr>
        <p:spPr bwMode="auto">
          <a:xfrm>
            <a:off x="6220301" y="3331248"/>
            <a:ext cx="2305997" cy="871296"/>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Standout Rising star</a:t>
            </a:r>
          </a:p>
        </p:txBody>
      </p:sp>
    </p:spTree>
    <p:extLst>
      <p:ext uri="{BB962C8B-B14F-4D97-AF65-F5344CB8AC3E}">
        <p14:creationId xmlns:p14="http://schemas.microsoft.com/office/powerpoint/2010/main" val="292561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B71DEB5-3A54-4A68-9B2D-320429601779}"/>
              </a:ext>
            </a:extLst>
          </p:cNvPr>
          <p:cNvSpPr txBox="1">
            <a:spLocks/>
          </p:cNvSpPr>
          <p:nvPr/>
        </p:nvSpPr>
        <p:spPr bwMode="auto">
          <a:xfrm>
            <a:off x="1" y="2469139"/>
            <a:ext cx="9143999"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dirty="0">
                <a:solidFill>
                  <a:schemeClr val="bg1"/>
                </a:solidFill>
              </a:rPr>
              <a:t>His mercy and grace is nothing short of scandalous</a:t>
            </a:r>
            <a:endParaRPr lang="en-US" sz="4400" b="1" dirty="0">
              <a:solidFill>
                <a:schemeClr val="bg1"/>
              </a:solidFill>
              <a:latin typeface="+mj-lt"/>
              <a:ea typeface="+mj-ea"/>
              <a:cs typeface="+mj-cs"/>
            </a:endParaRPr>
          </a:p>
        </p:txBody>
      </p:sp>
      <p:sp>
        <p:nvSpPr>
          <p:cNvPr id="9" name="Rounded Rectangular Callout 17">
            <a:extLst>
              <a:ext uri="{FF2B5EF4-FFF2-40B4-BE49-F238E27FC236}">
                <a16:creationId xmlns:a16="http://schemas.microsoft.com/office/drawing/2014/main" xmlns="" id="{757BB7C6-2725-47B3-B03F-0B98409B09C9}"/>
              </a:ext>
            </a:extLst>
          </p:cNvPr>
          <p:cNvSpPr/>
          <p:nvPr/>
        </p:nvSpPr>
        <p:spPr>
          <a:xfrm>
            <a:off x="0" y="381000"/>
            <a:ext cx="9144000" cy="828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What does this encounter teach us about God? </a:t>
            </a:r>
          </a:p>
        </p:txBody>
      </p:sp>
      <p:sp>
        <p:nvSpPr>
          <p:cNvPr id="5" name="Title 1">
            <a:extLst>
              <a:ext uri="{FF2B5EF4-FFF2-40B4-BE49-F238E27FC236}">
                <a16:creationId xmlns:a16="http://schemas.microsoft.com/office/drawing/2014/main" xmlns="" id="{620EDD08-BB9A-447B-872E-F3C70774D8EC}"/>
              </a:ext>
            </a:extLst>
          </p:cNvPr>
          <p:cNvSpPr txBox="1">
            <a:spLocks/>
          </p:cNvSpPr>
          <p:nvPr/>
        </p:nvSpPr>
        <p:spPr bwMode="auto">
          <a:xfrm>
            <a:off x="-13253" y="4374139"/>
            <a:ext cx="9143999"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dirty="0">
                <a:solidFill>
                  <a:schemeClr val="bg1"/>
                </a:solidFill>
              </a:rPr>
              <a:t>That God loves His enemies</a:t>
            </a:r>
            <a:endParaRPr lang="en-US" sz="4400" b="1" dirty="0">
              <a:solidFill>
                <a:schemeClr val="bg1"/>
              </a:solidFill>
              <a:latin typeface="+mj-lt"/>
              <a:ea typeface="+mj-ea"/>
              <a:cs typeface="+mj-cs"/>
            </a:endParaRPr>
          </a:p>
        </p:txBody>
      </p:sp>
    </p:spTree>
    <p:extLst>
      <p:ext uri="{BB962C8B-B14F-4D97-AF65-F5344CB8AC3E}">
        <p14:creationId xmlns:p14="http://schemas.microsoft.com/office/powerpoint/2010/main" val="278236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15F3C59-DAEA-4A49-B0D8-337C5BBB74AD}"/>
              </a:ext>
            </a:extLst>
          </p:cNvPr>
          <p:cNvSpPr txBox="1">
            <a:spLocks/>
          </p:cNvSpPr>
          <p:nvPr/>
        </p:nvSpPr>
        <p:spPr bwMode="auto">
          <a:xfrm>
            <a:off x="-13252" y="5257800"/>
            <a:ext cx="9143999"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dirty="0">
                <a:solidFill>
                  <a:schemeClr val="bg1"/>
                </a:solidFill>
              </a:rPr>
              <a:t>His invitation stands today for each and every person</a:t>
            </a:r>
            <a:endParaRPr lang="en-US" sz="4400" b="1" dirty="0">
              <a:solidFill>
                <a:schemeClr val="bg1"/>
              </a:solidFill>
              <a:latin typeface="+mj-lt"/>
              <a:ea typeface="+mj-ea"/>
              <a:cs typeface="+mj-cs"/>
            </a:endParaRPr>
          </a:p>
        </p:txBody>
      </p:sp>
      <p:sp>
        <p:nvSpPr>
          <p:cNvPr id="7" name="Rounded Rectangular Callout 17">
            <a:extLst>
              <a:ext uri="{FF2B5EF4-FFF2-40B4-BE49-F238E27FC236}">
                <a16:creationId xmlns:a16="http://schemas.microsoft.com/office/drawing/2014/main" xmlns="" id="{D0B09631-AD56-403D-BA86-77445DACA4B8}"/>
              </a:ext>
            </a:extLst>
          </p:cNvPr>
          <p:cNvSpPr/>
          <p:nvPr/>
        </p:nvSpPr>
        <p:spPr>
          <a:xfrm>
            <a:off x="0" y="381000"/>
            <a:ext cx="9144000" cy="828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What does this teach us about Salvation? </a:t>
            </a:r>
          </a:p>
        </p:txBody>
      </p:sp>
      <p:sp>
        <p:nvSpPr>
          <p:cNvPr id="8" name="Title 1">
            <a:extLst>
              <a:ext uri="{FF2B5EF4-FFF2-40B4-BE49-F238E27FC236}">
                <a16:creationId xmlns:a16="http://schemas.microsoft.com/office/drawing/2014/main" xmlns="" id="{16C72098-1187-4F33-933C-0E9AD104C4E9}"/>
              </a:ext>
            </a:extLst>
          </p:cNvPr>
          <p:cNvSpPr txBox="1">
            <a:spLocks/>
          </p:cNvSpPr>
          <p:nvPr/>
        </p:nvSpPr>
        <p:spPr bwMode="auto">
          <a:xfrm>
            <a:off x="26505" y="2125953"/>
            <a:ext cx="9143999"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dirty="0">
                <a:solidFill>
                  <a:schemeClr val="bg1"/>
                </a:solidFill>
              </a:rPr>
              <a:t>No one is too much of an “enemy” to be accepted by God</a:t>
            </a:r>
            <a:endParaRPr lang="en-US" sz="4400" b="1" dirty="0">
              <a:solidFill>
                <a:schemeClr val="bg1"/>
              </a:solidFill>
              <a:latin typeface="+mj-lt"/>
              <a:ea typeface="+mj-ea"/>
              <a:cs typeface="+mj-cs"/>
            </a:endParaRPr>
          </a:p>
        </p:txBody>
      </p:sp>
      <p:sp>
        <p:nvSpPr>
          <p:cNvPr id="9" name="TextBox 8">
            <a:extLst>
              <a:ext uri="{FF2B5EF4-FFF2-40B4-BE49-F238E27FC236}">
                <a16:creationId xmlns:a16="http://schemas.microsoft.com/office/drawing/2014/main" xmlns="" id="{3A0BF506-8A3D-4892-BE80-84AF7D0253C8}"/>
              </a:ext>
            </a:extLst>
          </p:cNvPr>
          <p:cNvSpPr txBox="1">
            <a:spLocks noChangeArrowheads="1"/>
          </p:cNvSpPr>
          <p:nvPr/>
        </p:nvSpPr>
        <p:spPr bwMode="auto">
          <a:xfrm>
            <a:off x="367747" y="3462178"/>
            <a:ext cx="8382000" cy="1077218"/>
          </a:xfrm>
          <a:prstGeom prst="rect">
            <a:avLst/>
          </a:prstGeom>
          <a:solidFill>
            <a:schemeClr val="accent5">
              <a:lumMod val="75000"/>
            </a:schemeClr>
          </a:solidFill>
          <a:ln w="9525">
            <a:solidFill>
              <a:schemeClr val="bg2"/>
            </a:solidFill>
            <a:miter lim="800000"/>
            <a:headEnd/>
            <a:tailEnd/>
          </a:ln>
        </p:spPr>
        <p:txBody>
          <a:bodyPr wrap="square">
            <a:spAutoFit/>
          </a:bodyPr>
          <a:lstStyle/>
          <a:p>
            <a:r>
              <a:rPr lang="en-US" sz="3200" b="1" baseline="30000" dirty="0">
                <a:solidFill>
                  <a:schemeClr val="bg1"/>
                </a:solidFill>
              </a:rPr>
              <a:t>Rom 5:10 </a:t>
            </a:r>
            <a:r>
              <a:rPr lang="en-US" sz="3200" dirty="0">
                <a:solidFill>
                  <a:schemeClr val="bg1"/>
                </a:solidFill>
              </a:rPr>
              <a:t>For </a:t>
            </a:r>
            <a:r>
              <a:rPr lang="en-US" sz="3200" b="1" u="sng" dirty="0">
                <a:solidFill>
                  <a:schemeClr val="bg1"/>
                </a:solidFill>
              </a:rPr>
              <a:t>while we were enemies </a:t>
            </a:r>
            <a:r>
              <a:rPr lang="en-US" sz="3200" dirty="0">
                <a:solidFill>
                  <a:schemeClr val="bg1"/>
                </a:solidFill>
              </a:rPr>
              <a:t>we were reconciled to God through the death of His Son, </a:t>
            </a:r>
            <a:endParaRPr lang="en-US" sz="3200" baseline="30000" dirty="0">
              <a:solidFill>
                <a:schemeClr val="bg1"/>
              </a:solidFill>
              <a:latin typeface="Calibri" pitchFamily="34" charset="0"/>
            </a:endParaRPr>
          </a:p>
        </p:txBody>
      </p:sp>
    </p:spTree>
    <p:extLst>
      <p:ext uri="{BB962C8B-B14F-4D97-AF65-F5344CB8AC3E}">
        <p14:creationId xmlns:p14="http://schemas.microsoft.com/office/powerpoint/2010/main" val="17191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B71DEB5-3A54-4A68-9B2D-320429601779}"/>
              </a:ext>
            </a:extLst>
          </p:cNvPr>
          <p:cNvSpPr txBox="1">
            <a:spLocks/>
          </p:cNvSpPr>
          <p:nvPr/>
        </p:nvSpPr>
        <p:spPr bwMode="auto">
          <a:xfrm>
            <a:off x="0" y="3863469"/>
            <a:ext cx="9143999"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dirty="0">
                <a:solidFill>
                  <a:schemeClr val="bg1"/>
                </a:solidFill>
              </a:rPr>
              <a:t>God has a purposeful plan for each of our lives</a:t>
            </a:r>
            <a:endParaRPr lang="en-US" sz="4400" b="1" dirty="0">
              <a:solidFill>
                <a:schemeClr val="bg1"/>
              </a:solidFill>
              <a:latin typeface="+mj-lt"/>
              <a:ea typeface="+mj-ea"/>
              <a:cs typeface="+mj-cs"/>
            </a:endParaRPr>
          </a:p>
        </p:txBody>
      </p:sp>
      <p:sp>
        <p:nvSpPr>
          <p:cNvPr id="9" name="Rounded Rectangular Callout 17">
            <a:extLst>
              <a:ext uri="{FF2B5EF4-FFF2-40B4-BE49-F238E27FC236}">
                <a16:creationId xmlns:a16="http://schemas.microsoft.com/office/drawing/2014/main" xmlns="" id="{757BB7C6-2725-47B3-B03F-0B98409B09C9}"/>
              </a:ext>
            </a:extLst>
          </p:cNvPr>
          <p:cNvSpPr/>
          <p:nvPr/>
        </p:nvSpPr>
        <p:spPr>
          <a:xfrm>
            <a:off x="0" y="381000"/>
            <a:ext cx="9144000" cy="82834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What does this teach us about ourselves? </a:t>
            </a:r>
          </a:p>
        </p:txBody>
      </p:sp>
      <p:sp>
        <p:nvSpPr>
          <p:cNvPr id="5" name="Title 1">
            <a:extLst>
              <a:ext uri="{FF2B5EF4-FFF2-40B4-BE49-F238E27FC236}">
                <a16:creationId xmlns:a16="http://schemas.microsoft.com/office/drawing/2014/main" xmlns="" id="{B88A51F5-0DAB-493C-B8AB-4803DDF94DDB}"/>
              </a:ext>
            </a:extLst>
          </p:cNvPr>
          <p:cNvSpPr txBox="1">
            <a:spLocks/>
          </p:cNvSpPr>
          <p:nvPr/>
        </p:nvSpPr>
        <p:spPr bwMode="auto">
          <a:xfrm>
            <a:off x="1" y="5503090"/>
            <a:ext cx="9143999"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dirty="0">
                <a:solidFill>
                  <a:schemeClr val="bg1"/>
                </a:solidFill>
                <a:latin typeface="+mj-lt"/>
                <a:ea typeface="+mj-ea"/>
                <a:cs typeface="+mj-cs"/>
              </a:rPr>
              <a:t>And it might be a lot different from your plan</a:t>
            </a:r>
          </a:p>
        </p:txBody>
      </p:sp>
      <p:sp>
        <p:nvSpPr>
          <p:cNvPr id="6" name="Title 1">
            <a:extLst>
              <a:ext uri="{FF2B5EF4-FFF2-40B4-BE49-F238E27FC236}">
                <a16:creationId xmlns:a16="http://schemas.microsoft.com/office/drawing/2014/main" xmlns="" id="{865C43DA-6868-4006-9544-19A22C556C19}"/>
              </a:ext>
            </a:extLst>
          </p:cNvPr>
          <p:cNvSpPr txBox="1">
            <a:spLocks/>
          </p:cNvSpPr>
          <p:nvPr/>
        </p:nvSpPr>
        <p:spPr bwMode="auto">
          <a:xfrm>
            <a:off x="1" y="2088139"/>
            <a:ext cx="9143999" cy="731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dirty="0">
                <a:solidFill>
                  <a:schemeClr val="bg1"/>
                </a:solidFill>
              </a:rPr>
              <a:t>That sometimes our passions, even our spiritual ones, get misplaced.  </a:t>
            </a:r>
            <a:endParaRPr lang="en-US" sz="4400" b="1" dirty="0">
              <a:solidFill>
                <a:schemeClr val="bg1"/>
              </a:solidFill>
              <a:latin typeface="+mj-lt"/>
              <a:ea typeface="+mj-ea"/>
              <a:cs typeface="+mj-cs"/>
            </a:endParaRPr>
          </a:p>
        </p:txBody>
      </p:sp>
    </p:spTree>
    <p:extLst>
      <p:ext uri="{BB962C8B-B14F-4D97-AF65-F5344CB8AC3E}">
        <p14:creationId xmlns:p14="http://schemas.microsoft.com/office/powerpoint/2010/main" val="409924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erson wearing a hat&#10;&#10;Description generated with very high confidence">
            <a:extLst>
              <a:ext uri="{FF2B5EF4-FFF2-40B4-BE49-F238E27FC236}">
                <a16:creationId xmlns:a16="http://schemas.microsoft.com/office/drawing/2014/main" xmlns="" id="{85D5E7F9-CDBD-46AC-8757-E239535219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
            <a:ext cx="5867400" cy="4338819"/>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5149135" y="47707"/>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u="sng" dirty="0">
                <a:solidFill>
                  <a:schemeClr val="bg1"/>
                </a:solidFill>
                <a:latin typeface="+mj-lt"/>
                <a:ea typeface="+mj-ea"/>
                <a:cs typeface="+mj-cs"/>
              </a:rPr>
              <a:t>So who is Saul?</a:t>
            </a:r>
          </a:p>
        </p:txBody>
      </p:sp>
      <p:sp>
        <p:nvSpPr>
          <p:cNvPr id="16" name="TextBox 15">
            <a:extLst>
              <a:ext uri="{FF2B5EF4-FFF2-40B4-BE49-F238E27FC236}">
                <a16:creationId xmlns:a16="http://schemas.microsoft.com/office/drawing/2014/main" xmlns="" id="{9C6A8B5E-4348-4DAF-88AB-65287ADD65ED}"/>
              </a:ext>
            </a:extLst>
          </p:cNvPr>
          <p:cNvSpPr txBox="1"/>
          <p:nvPr/>
        </p:nvSpPr>
        <p:spPr>
          <a:xfrm>
            <a:off x="-9514" y="4338821"/>
            <a:ext cx="9153515" cy="2514599"/>
          </a:xfrm>
          <a:prstGeom prst="rect">
            <a:avLst/>
          </a:prstGeom>
          <a:solidFill>
            <a:schemeClr val="accent6">
              <a:lumMod val="40000"/>
              <a:lumOff val="60000"/>
            </a:schemeClr>
          </a:solidFill>
          <a:ln>
            <a:solidFill>
              <a:schemeClr val="bg2"/>
            </a:solidFill>
          </a:ln>
        </p:spPr>
        <p:txBody>
          <a:bodyPr wrap="square">
            <a:noAutofit/>
          </a:bodyPr>
          <a:lstStyle/>
          <a:p>
            <a:r>
              <a:rPr lang="en-US" sz="3400" b="1" baseline="30000" dirty="0"/>
              <a:t>Phil 3:4 </a:t>
            </a:r>
            <a:r>
              <a:rPr lang="en-US" sz="3400" dirty="0"/>
              <a:t> If anyone else has a mind to put </a:t>
            </a:r>
            <a:r>
              <a:rPr lang="en-US" sz="3400" b="1" u="sng" dirty="0">
                <a:solidFill>
                  <a:srgbClr val="002060"/>
                </a:solidFill>
              </a:rPr>
              <a:t>confidence in the flesh</a:t>
            </a:r>
            <a:r>
              <a:rPr lang="en-US" sz="3400" dirty="0"/>
              <a:t>, I far more:</a:t>
            </a:r>
            <a:r>
              <a:rPr lang="en-US" dirty="0"/>
              <a:t> </a:t>
            </a:r>
            <a:endParaRPr lang="en-US" sz="3600" dirty="0"/>
          </a:p>
        </p:txBody>
      </p:sp>
      <p:sp>
        <p:nvSpPr>
          <p:cNvPr id="13" name="Title 1">
            <a:extLst>
              <a:ext uri="{FF2B5EF4-FFF2-40B4-BE49-F238E27FC236}">
                <a16:creationId xmlns:a16="http://schemas.microsoft.com/office/drawing/2014/main" xmlns="" id="{92D0D18E-AD84-4B19-B80B-572CF690F208}"/>
              </a:ext>
            </a:extLst>
          </p:cNvPr>
          <p:cNvSpPr txBox="1">
            <a:spLocks/>
          </p:cNvSpPr>
          <p:nvPr/>
        </p:nvSpPr>
        <p:spPr bwMode="auto">
          <a:xfrm>
            <a:off x="5149135" y="1066800"/>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Elite social pedigree</a:t>
            </a:r>
          </a:p>
        </p:txBody>
      </p:sp>
      <p:sp>
        <p:nvSpPr>
          <p:cNvPr id="9" name="Title 1">
            <a:extLst>
              <a:ext uri="{FF2B5EF4-FFF2-40B4-BE49-F238E27FC236}">
                <a16:creationId xmlns:a16="http://schemas.microsoft.com/office/drawing/2014/main" xmlns="" id="{2157AD2B-3439-44F6-95FF-F440F1FF4E42}"/>
              </a:ext>
            </a:extLst>
          </p:cNvPr>
          <p:cNvSpPr txBox="1">
            <a:spLocks/>
          </p:cNvSpPr>
          <p:nvPr/>
        </p:nvSpPr>
        <p:spPr bwMode="auto">
          <a:xfrm>
            <a:off x="5562602" y="2057400"/>
            <a:ext cx="3316595"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Elite religious pedigree</a:t>
            </a:r>
          </a:p>
        </p:txBody>
      </p:sp>
      <p:sp>
        <p:nvSpPr>
          <p:cNvPr id="7" name="Title 1">
            <a:extLst>
              <a:ext uri="{FF2B5EF4-FFF2-40B4-BE49-F238E27FC236}">
                <a16:creationId xmlns:a16="http://schemas.microsoft.com/office/drawing/2014/main" xmlns="" id="{523AA907-E31C-4EBD-BB4C-47BD058C04E0}"/>
              </a:ext>
            </a:extLst>
          </p:cNvPr>
          <p:cNvSpPr txBox="1">
            <a:spLocks/>
          </p:cNvSpPr>
          <p:nvPr/>
        </p:nvSpPr>
        <p:spPr bwMode="auto">
          <a:xfrm>
            <a:off x="6220301" y="3331248"/>
            <a:ext cx="2305997" cy="871296"/>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Standout Rising star</a:t>
            </a:r>
          </a:p>
        </p:txBody>
      </p:sp>
    </p:spTree>
    <p:extLst>
      <p:ext uri="{BB962C8B-B14F-4D97-AF65-F5344CB8AC3E}">
        <p14:creationId xmlns:p14="http://schemas.microsoft.com/office/powerpoint/2010/main" val="40272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erson wearing a hat&#10;&#10;Description generated with very high confidence">
            <a:extLst>
              <a:ext uri="{FF2B5EF4-FFF2-40B4-BE49-F238E27FC236}">
                <a16:creationId xmlns:a16="http://schemas.microsoft.com/office/drawing/2014/main" xmlns="" id="{85D5E7F9-CDBD-46AC-8757-E239535219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
            <a:ext cx="5867400" cy="4338819"/>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5149135" y="47707"/>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u="sng" dirty="0">
                <a:solidFill>
                  <a:schemeClr val="bg1"/>
                </a:solidFill>
                <a:latin typeface="+mj-lt"/>
                <a:ea typeface="+mj-ea"/>
                <a:cs typeface="+mj-cs"/>
              </a:rPr>
              <a:t>So who is Saul?</a:t>
            </a:r>
          </a:p>
        </p:txBody>
      </p:sp>
      <p:sp>
        <p:nvSpPr>
          <p:cNvPr id="13" name="Title 1">
            <a:extLst>
              <a:ext uri="{FF2B5EF4-FFF2-40B4-BE49-F238E27FC236}">
                <a16:creationId xmlns:a16="http://schemas.microsoft.com/office/drawing/2014/main" xmlns="" id="{92D0D18E-AD84-4B19-B80B-572CF690F208}"/>
              </a:ext>
            </a:extLst>
          </p:cNvPr>
          <p:cNvSpPr txBox="1">
            <a:spLocks/>
          </p:cNvSpPr>
          <p:nvPr/>
        </p:nvSpPr>
        <p:spPr bwMode="auto">
          <a:xfrm>
            <a:off x="5149135" y="1066800"/>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Elite social pedigree</a:t>
            </a:r>
          </a:p>
        </p:txBody>
      </p:sp>
      <p:sp>
        <p:nvSpPr>
          <p:cNvPr id="9" name="Title 1">
            <a:extLst>
              <a:ext uri="{FF2B5EF4-FFF2-40B4-BE49-F238E27FC236}">
                <a16:creationId xmlns:a16="http://schemas.microsoft.com/office/drawing/2014/main" xmlns="" id="{2157AD2B-3439-44F6-95FF-F440F1FF4E42}"/>
              </a:ext>
            </a:extLst>
          </p:cNvPr>
          <p:cNvSpPr txBox="1">
            <a:spLocks/>
          </p:cNvSpPr>
          <p:nvPr/>
        </p:nvSpPr>
        <p:spPr bwMode="auto">
          <a:xfrm>
            <a:off x="5562602" y="2057400"/>
            <a:ext cx="3316595"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Elite religious pedigree</a:t>
            </a:r>
          </a:p>
        </p:txBody>
      </p:sp>
      <p:sp>
        <p:nvSpPr>
          <p:cNvPr id="7" name="TextBox 6">
            <a:extLst>
              <a:ext uri="{FF2B5EF4-FFF2-40B4-BE49-F238E27FC236}">
                <a16:creationId xmlns:a16="http://schemas.microsoft.com/office/drawing/2014/main" xmlns="" id="{0155B84D-CE6E-4AA5-8D09-B90C50333B90}"/>
              </a:ext>
            </a:extLst>
          </p:cNvPr>
          <p:cNvSpPr txBox="1"/>
          <p:nvPr/>
        </p:nvSpPr>
        <p:spPr>
          <a:xfrm>
            <a:off x="2" y="4343400"/>
            <a:ext cx="9153515"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Phil 3:5</a:t>
            </a:r>
            <a:r>
              <a:rPr lang="en-US" sz="3200" baseline="30000" dirty="0"/>
              <a:t> </a:t>
            </a:r>
            <a:r>
              <a:rPr lang="en-US" sz="3200" b="1" u="sng" dirty="0">
                <a:solidFill>
                  <a:srgbClr val="002060"/>
                </a:solidFill>
              </a:rPr>
              <a:t>circumcised the eighth day</a:t>
            </a:r>
            <a:r>
              <a:rPr lang="en-US" sz="3200" dirty="0"/>
              <a:t>, of the nation of Israel, of the tribe of Benjamin, a Hebrew of Hebrews; as to the Law, a Pharisee; </a:t>
            </a:r>
            <a:r>
              <a:rPr lang="en-US" sz="3200" b="1" baseline="30000" dirty="0"/>
              <a:t>6</a:t>
            </a:r>
            <a:r>
              <a:rPr lang="en-US" sz="3200" baseline="30000" dirty="0"/>
              <a:t> </a:t>
            </a:r>
            <a:r>
              <a:rPr lang="en-US" sz="3200" dirty="0"/>
              <a:t>as to zeal, a persecutor of the church; as to the righteousness which is in the Law, found blameless.</a:t>
            </a:r>
          </a:p>
          <a:p>
            <a:endParaRPr lang="en-US" sz="3600" b="1" dirty="0">
              <a:solidFill>
                <a:schemeClr val="bg1"/>
              </a:solidFill>
            </a:endParaRPr>
          </a:p>
          <a:p>
            <a:endParaRPr lang="en-US" sz="3600" dirty="0"/>
          </a:p>
        </p:txBody>
      </p:sp>
      <p:sp>
        <p:nvSpPr>
          <p:cNvPr id="8" name="TextBox 7">
            <a:extLst>
              <a:ext uri="{FF2B5EF4-FFF2-40B4-BE49-F238E27FC236}">
                <a16:creationId xmlns:a16="http://schemas.microsoft.com/office/drawing/2014/main" xmlns="" id="{E93DA2F8-6EC7-4EFC-BF75-F946EC8A36F8}"/>
              </a:ext>
            </a:extLst>
          </p:cNvPr>
          <p:cNvSpPr txBox="1"/>
          <p:nvPr/>
        </p:nvSpPr>
        <p:spPr>
          <a:xfrm>
            <a:off x="2" y="4343400"/>
            <a:ext cx="9153515"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Phil 3:5</a:t>
            </a:r>
            <a:r>
              <a:rPr lang="en-US" sz="3200" baseline="30000" dirty="0"/>
              <a:t> </a:t>
            </a:r>
            <a:r>
              <a:rPr lang="en-US" sz="3200" dirty="0"/>
              <a:t>circumcised the eighth day, of the </a:t>
            </a:r>
            <a:r>
              <a:rPr lang="en-US" sz="3200" b="1" u="sng" dirty="0">
                <a:solidFill>
                  <a:srgbClr val="002060"/>
                </a:solidFill>
              </a:rPr>
              <a:t>nation of Israel, </a:t>
            </a:r>
            <a:r>
              <a:rPr lang="en-US" sz="3100" b="1" u="sng" dirty="0">
                <a:solidFill>
                  <a:srgbClr val="002060"/>
                </a:solidFill>
              </a:rPr>
              <a:t>of the tribe of Benjamin, a Hebrew of Hebrews</a:t>
            </a:r>
            <a:r>
              <a:rPr lang="en-US" sz="3200" dirty="0"/>
              <a:t>; as to the Law, a Pharisee; </a:t>
            </a:r>
            <a:r>
              <a:rPr lang="en-US" sz="3200" b="1" baseline="30000" dirty="0"/>
              <a:t>6</a:t>
            </a:r>
            <a:r>
              <a:rPr lang="en-US" sz="3200" baseline="30000" dirty="0"/>
              <a:t> </a:t>
            </a:r>
            <a:r>
              <a:rPr lang="en-US" sz="3200" dirty="0"/>
              <a:t>as to zeal, a persecutor of the church; as to the righteousness which is in the Law, found blameless.</a:t>
            </a:r>
          </a:p>
          <a:p>
            <a:endParaRPr lang="en-US" sz="3600" b="1" dirty="0">
              <a:solidFill>
                <a:schemeClr val="bg1"/>
              </a:solidFill>
            </a:endParaRPr>
          </a:p>
          <a:p>
            <a:endParaRPr lang="en-US" sz="3600" dirty="0"/>
          </a:p>
        </p:txBody>
      </p:sp>
      <p:sp>
        <p:nvSpPr>
          <p:cNvPr id="12" name="TextBox 11">
            <a:extLst>
              <a:ext uri="{FF2B5EF4-FFF2-40B4-BE49-F238E27FC236}">
                <a16:creationId xmlns:a16="http://schemas.microsoft.com/office/drawing/2014/main" xmlns="" id="{2989AFE8-ED1B-46AF-A1C0-43A893DB8F9E}"/>
              </a:ext>
            </a:extLst>
          </p:cNvPr>
          <p:cNvSpPr txBox="1"/>
          <p:nvPr/>
        </p:nvSpPr>
        <p:spPr>
          <a:xfrm>
            <a:off x="2" y="4343400"/>
            <a:ext cx="9153515"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Phil 3:5</a:t>
            </a:r>
            <a:r>
              <a:rPr lang="en-US" sz="3200" baseline="30000" dirty="0"/>
              <a:t> </a:t>
            </a:r>
            <a:r>
              <a:rPr lang="en-US" sz="3200" dirty="0"/>
              <a:t>circumcised the eighth day, of the nation of Israel, of the tribe of Benjamin, a Hebrew of Hebrews; </a:t>
            </a:r>
            <a:r>
              <a:rPr lang="en-US" sz="3200" b="1" u="sng" dirty="0">
                <a:solidFill>
                  <a:srgbClr val="002060"/>
                </a:solidFill>
              </a:rPr>
              <a:t>as to the Law, a Pharisee</a:t>
            </a:r>
            <a:r>
              <a:rPr lang="en-US" sz="3200" dirty="0"/>
              <a:t>; </a:t>
            </a:r>
            <a:r>
              <a:rPr lang="en-US" sz="3200" b="1" baseline="30000" dirty="0"/>
              <a:t>6</a:t>
            </a:r>
            <a:r>
              <a:rPr lang="en-US" sz="3200" baseline="30000" dirty="0"/>
              <a:t> </a:t>
            </a:r>
            <a:r>
              <a:rPr lang="en-US" sz="3200" dirty="0"/>
              <a:t>as to zeal, a persecutor of the church; </a:t>
            </a:r>
            <a:r>
              <a:rPr lang="en-US" sz="3200" b="1" u="sng" dirty="0">
                <a:solidFill>
                  <a:srgbClr val="002060"/>
                </a:solidFill>
              </a:rPr>
              <a:t>as to the righteousness which is in the Law, found blameless</a:t>
            </a:r>
            <a:r>
              <a:rPr lang="en-US" sz="3200" dirty="0"/>
              <a:t>.</a:t>
            </a:r>
          </a:p>
          <a:p>
            <a:endParaRPr lang="en-US" sz="3600" b="1" dirty="0">
              <a:solidFill>
                <a:schemeClr val="bg1"/>
              </a:solidFill>
            </a:endParaRPr>
          </a:p>
          <a:p>
            <a:endParaRPr lang="en-US" sz="3600" dirty="0"/>
          </a:p>
        </p:txBody>
      </p:sp>
      <p:sp>
        <p:nvSpPr>
          <p:cNvPr id="15" name="TextBox 14">
            <a:extLst>
              <a:ext uri="{FF2B5EF4-FFF2-40B4-BE49-F238E27FC236}">
                <a16:creationId xmlns:a16="http://schemas.microsoft.com/office/drawing/2014/main" xmlns="" id="{76CC058B-DEB5-47D6-8C30-367A88CE8275}"/>
              </a:ext>
            </a:extLst>
          </p:cNvPr>
          <p:cNvSpPr txBox="1"/>
          <p:nvPr/>
        </p:nvSpPr>
        <p:spPr>
          <a:xfrm>
            <a:off x="2" y="4343400"/>
            <a:ext cx="9153515" cy="2514600"/>
          </a:xfrm>
          <a:prstGeom prst="rect">
            <a:avLst/>
          </a:prstGeom>
          <a:solidFill>
            <a:schemeClr val="accent6">
              <a:lumMod val="40000"/>
              <a:lumOff val="60000"/>
            </a:schemeClr>
          </a:solidFill>
          <a:ln>
            <a:solidFill>
              <a:schemeClr val="bg2"/>
            </a:solidFill>
          </a:ln>
        </p:spPr>
        <p:txBody>
          <a:bodyPr wrap="square">
            <a:noAutofit/>
          </a:bodyPr>
          <a:lstStyle/>
          <a:p>
            <a:r>
              <a:rPr lang="en-US" sz="3200" b="1" baseline="30000" dirty="0"/>
              <a:t>Phil 3:5</a:t>
            </a:r>
            <a:r>
              <a:rPr lang="en-US" sz="3200" baseline="30000" dirty="0"/>
              <a:t> </a:t>
            </a:r>
            <a:r>
              <a:rPr lang="en-US" sz="3200" dirty="0"/>
              <a:t>circumcised the eighth day, of the nation of Israel, of the tribe of Benjamin, a Hebrew of Hebrews; as to the Law, a Pharisee; </a:t>
            </a:r>
            <a:r>
              <a:rPr lang="en-US" sz="3200" b="1" baseline="30000" dirty="0"/>
              <a:t>6</a:t>
            </a:r>
            <a:r>
              <a:rPr lang="en-US" sz="3200" baseline="30000" dirty="0"/>
              <a:t> </a:t>
            </a:r>
            <a:r>
              <a:rPr lang="en-US" sz="3200" b="1" u="sng" dirty="0">
                <a:solidFill>
                  <a:srgbClr val="002060"/>
                </a:solidFill>
              </a:rPr>
              <a:t>as to zeal, a persecutor of the church</a:t>
            </a:r>
            <a:r>
              <a:rPr lang="en-US" sz="3200" dirty="0"/>
              <a:t>; as to the righteousness which is in the Law, found blameless.</a:t>
            </a:r>
          </a:p>
          <a:p>
            <a:endParaRPr lang="en-US" sz="3600" b="1" dirty="0">
              <a:solidFill>
                <a:schemeClr val="bg1"/>
              </a:solidFill>
            </a:endParaRPr>
          </a:p>
          <a:p>
            <a:endParaRPr lang="en-US" sz="3600" dirty="0"/>
          </a:p>
        </p:txBody>
      </p:sp>
      <p:sp>
        <p:nvSpPr>
          <p:cNvPr id="16" name="Title 1">
            <a:extLst>
              <a:ext uri="{FF2B5EF4-FFF2-40B4-BE49-F238E27FC236}">
                <a16:creationId xmlns:a16="http://schemas.microsoft.com/office/drawing/2014/main" xmlns="" id="{B5FE9084-F2C1-4625-BBC0-CB0635B76534}"/>
              </a:ext>
            </a:extLst>
          </p:cNvPr>
          <p:cNvSpPr txBox="1">
            <a:spLocks/>
          </p:cNvSpPr>
          <p:nvPr/>
        </p:nvSpPr>
        <p:spPr bwMode="auto">
          <a:xfrm>
            <a:off x="6220301" y="3331248"/>
            <a:ext cx="2305997" cy="871296"/>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Standout Rising star</a:t>
            </a:r>
          </a:p>
        </p:txBody>
      </p:sp>
    </p:spTree>
    <p:extLst>
      <p:ext uri="{BB962C8B-B14F-4D97-AF65-F5344CB8AC3E}">
        <p14:creationId xmlns:p14="http://schemas.microsoft.com/office/powerpoint/2010/main" val="13820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erson wearing a hat&#10;&#10;Description generated with very high confidence">
            <a:extLst>
              <a:ext uri="{FF2B5EF4-FFF2-40B4-BE49-F238E27FC236}">
                <a16:creationId xmlns:a16="http://schemas.microsoft.com/office/drawing/2014/main" xmlns="" id="{85D5E7F9-CDBD-46AC-8757-E239535219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
            <a:ext cx="5867400" cy="4338819"/>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5149135" y="47707"/>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u="sng" dirty="0">
                <a:solidFill>
                  <a:schemeClr val="bg1"/>
                </a:solidFill>
                <a:latin typeface="+mj-lt"/>
                <a:ea typeface="+mj-ea"/>
                <a:cs typeface="+mj-cs"/>
              </a:rPr>
              <a:t>So who is Saul?</a:t>
            </a:r>
          </a:p>
        </p:txBody>
      </p:sp>
      <p:sp>
        <p:nvSpPr>
          <p:cNvPr id="13" name="Title 1">
            <a:extLst>
              <a:ext uri="{FF2B5EF4-FFF2-40B4-BE49-F238E27FC236}">
                <a16:creationId xmlns:a16="http://schemas.microsoft.com/office/drawing/2014/main" xmlns="" id="{92D0D18E-AD84-4B19-B80B-572CF690F208}"/>
              </a:ext>
            </a:extLst>
          </p:cNvPr>
          <p:cNvSpPr txBox="1">
            <a:spLocks/>
          </p:cNvSpPr>
          <p:nvPr/>
        </p:nvSpPr>
        <p:spPr bwMode="auto">
          <a:xfrm>
            <a:off x="5149135" y="1066800"/>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Elite social pedigree</a:t>
            </a:r>
          </a:p>
        </p:txBody>
      </p:sp>
      <p:sp>
        <p:nvSpPr>
          <p:cNvPr id="9" name="Title 1">
            <a:extLst>
              <a:ext uri="{FF2B5EF4-FFF2-40B4-BE49-F238E27FC236}">
                <a16:creationId xmlns:a16="http://schemas.microsoft.com/office/drawing/2014/main" xmlns="" id="{2157AD2B-3439-44F6-95FF-F440F1FF4E42}"/>
              </a:ext>
            </a:extLst>
          </p:cNvPr>
          <p:cNvSpPr txBox="1">
            <a:spLocks/>
          </p:cNvSpPr>
          <p:nvPr/>
        </p:nvSpPr>
        <p:spPr bwMode="auto">
          <a:xfrm>
            <a:off x="5562602" y="2057400"/>
            <a:ext cx="3316595"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Elite religious pedigree</a:t>
            </a:r>
          </a:p>
        </p:txBody>
      </p:sp>
      <p:sp>
        <p:nvSpPr>
          <p:cNvPr id="16" name="Title 1">
            <a:extLst>
              <a:ext uri="{FF2B5EF4-FFF2-40B4-BE49-F238E27FC236}">
                <a16:creationId xmlns:a16="http://schemas.microsoft.com/office/drawing/2014/main" xmlns="" id="{B5FE9084-F2C1-4625-BBC0-CB0635B76534}"/>
              </a:ext>
            </a:extLst>
          </p:cNvPr>
          <p:cNvSpPr txBox="1">
            <a:spLocks/>
          </p:cNvSpPr>
          <p:nvPr/>
        </p:nvSpPr>
        <p:spPr bwMode="auto">
          <a:xfrm>
            <a:off x="6220301" y="3331248"/>
            <a:ext cx="2305997" cy="871296"/>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Standout Rising star</a:t>
            </a:r>
          </a:p>
        </p:txBody>
      </p:sp>
      <p:pic>
        <p:nvPicPr>
          <p:cNvPr id="10" name="Picture 9" descr="A group of people riding on the back of a horse&#10;&#10;Description generated with high confidence">
            <a:extLst>
              <a:ext uri="{FF2B5EF4-FFF2-40B4-BE49-F238E27FC236}">
                <a16:creationId xmlns:a16="http://schemas.microsoft.com/office/drawing/2014/main" xmlns="" id="{22A64152-302F-436F-9247-AF371458B2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771" y="2"/>
            <a:ext cx="9144000" cy="5792873"/>
          </a:xfrm>
          <a:prstGeom prst="rect">
            <a:avLst/>
          </a:prstGeom>
        </p:spPr>
      </p:pic>
      <p:sp>
        <p:nvSpPr>
          <p:cNvPr id="14" name="TextBox 13">
            <a:extLst>
              <a:ext uri="{FF2B5EF4-FFF2-40B4-BE49-F238E27FC236}">
                <a16:creationId xmlns:a16="http://schemas.microsoft.com/office/drawing/2014/main" xmlns="" id="{E919D64F-867A-4E93-903D-CCD074890E7B}"/>
              </a:ext>
            </a:extLst>
          </p:cNvPr>
          <p:cNvSpPr txBox="1"/>
          <p:nvPr/>
        </p:nvSpPr>
        <p:spPr>
          <a:xfrm>
            <a:off x="0"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8:1 </a:t>
            </a:r>
            <a:r>
              <a:rPr lang="en-US" sz="3200" b="1" u="sng" dirty="0">
                <a:solidFill>
                  <a:srgbClr val="002060"/>
                </a:solidFill>
              </a:rPr>
              <a:t>Saul was in hearty agreement with putting him</a:t>
            </a:r>
            <a:r>
              <a:rPr lang="en-US" sz="3300" b="1" u="sng" dirty="0">
                <a:solidFill>
                  <a:srgbClr val="002060"/>
                </a:solidFill>
              </a:rPr>
              <a:t> to death</a:t>
            </a:r>
            <a:r>
              <a:rPr lang="en-US" sz="3300" dirty="0"/>
              <a:t>. And on that day a great persecution began against the church in Jerusalem, and they were all scattered throughout the regions of Judea and Samaria, except the apostles. </a:t>
            </a:r>
            <a:endParaRPr lang="en-US" sz="3600" dirty="0"/>
          </a:p>
        </p:txBody>
      </p:sp>
      <p:sp>
        <p:nvSpPr>
          <p:cNvPr id="17" name="TextBox 16">
            <a:extLst>
              <a:ext uri="{FF2B5EF4-FFF2-40B4-BE49-F238E27FC236}">
                <a16:creationId xmlns:a16="http://schemas.microsoft.com/office/drawing/2014/main" xmlns="" id="{5C12810C-AE11-46D6-B364-E5F512513BA6}"/>
              </a:ext>
            </a:extLst>
          </p:cNvPr>
          <p:cNvSpPr txBox="1"/>
          <p:nvPr/>
        </p:nvSpPr>
        <p:spPr>
          <a:xfrm>
            <a:off x="0"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8:1 </a:t>
            </a:r>
            <a:r>
              <a:rPr lang="en-US" sz="3300" dirty="0"/>
              <a:t>Saul was in hearty agreement with putting him to death. </a:t>
            </a:r>
            <a:r>
              <a:rPr lang="en-US" sz="3200" b="1" u="sng" dirty="0">
                <a:solidFill>
                  <a:srgbClr val="002060"/>
                </a:solidFill>
              </a:rPr>
              <a:t>And on that day a great persecution began against the church in Jerusalem</a:t>
            </a:r>
            <a:r>
              <a:rPr lang="en-US" sz="3300" dirty="0"/>
              <a:t>, and they were all scattered throughout the regions of Judea and Samaria, except the apostles. </a:t>
            </a: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44305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person wearing a hat&#10;&#10;Description generated with very high confidence">
            <a:extLst>
              <a:ext uri="{FF2B5EF4-FFF2-40B4-BE49-F238E27FC236}">
                <a16:creationId xmlns:a16="http://schemas.microsoft.com/office/drawing/2014/main" xmlns="" id="{85D5E7F9-CDBD-46AC-8757-E239535219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
            <a:ext cx="5867400" cy="4338819"/>
          </a:xfrm>
          <a:prstGeom prst="rect">
            <a:avLst/>
          </a:prstGeom>
        </p:spPr>
      </p:pic>
      <p:sp>
        <p:nvSpPr>
          <p:cNvPr id="6" name="Title 1">
            <a:extLst>
              <a:ext uri="{FF2B5EF4-FFF2-40B4-BE49-F238E27FC236}">
                <a16:creationId xmlns:a16="http://schemas.microsoft.com/office/drawing/2014/main" xmlns="" id="{209A6656-14F6-4B1D-8699-B7DFB652F5A4}"/>
              </a:ext>
            </a:extLst>
          </p:cNvPr>
          <p:cNvSpPr txBox="1">
            <a:spLocks/>
          </p:cNvSpPr>
          <p:nvPr/>
        </p:nvSpPr>
        <p:spPr bwMode="auto">
          <a:xfrm>
            <a:off x="5149135" y="47707"/>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u="sng" dirty="0">
                <a:solidFill>
                  <a:schemeClr val="bg1"/>
                </a:solidFill>
                <a:latin typeface="+mj-lt"/>
                <a:ea typeface="+mj-ea"/>
                <a:cs typeface="+mj-cs"/>
              </a:rPr>
              <a:t>So who is Saul?</a:t>
            </a:r>
          </a:p>
        </p:txBody>
      </p:sp>
      <p:sp>
        <p:nvSpPr>
          <p:cNvPr id="13" name="Title 1">
            <a:extLst>
              <a:ext uri="{FF2B5EF4-FFF2-40B4-BE49-F238E27FC236}">
                <a16:creationId xmlns:a16="http://schemas.microsoft.com/office/drawing/2014/main" xmlns="" id="{92D0D18E-AD84-4B19-B80B-572CF690F208}"/>
              </a:ext>
            </a:extLst>
          </p:cNvPr>
          <p:cNvSpPr txBox="1">
            <a:spLocks/>
          </p:cNvSpPr>
          <p:nvPr/>
        </p:nvSpPr>
        <p:spPr bwMode="auto">
          <a:xfrm>
            <a:off x="5149135" y="1066800"/>
            <a:ext cx="3994867"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Elite social pedigree</a:t>
            </a:r>
          </a:p>
        </p:txBody>
      </p:sp>
      <p:sp>
        <p:nvSpPr>
          <p:cNvPr id="9" name="Title 1">
            <a:extLst>
              <a:ext uri="{FF2B5EF4-FFF2-40B4-BE49-F238E27FC236}">
                <a16:creationId xmlns:a16="http://schemas.microsoft.com/office/drawing/2014/main" xmlns="" id="{2157AD2B-3439-44F6-95FF-F440F1FF4E42}"/>
              </a:ext>
            </a:extLst>
          </p:cNvPr>
          <p:cNvSpPr txBox="1">
            <a:spLocks/>
          </p:cNvSpPr>
          <p:nvPr/>
        </p:nvSpPr>
        <p:spPr bwMode="auto">
          <a:xfrm>
            <a:off x="5562602" y="2057400"/>
            <a:ext cx="3316595" cy="8712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Elite religious pedigree</a:t>
            </a:r>
          </a:p>
        </p:txBody>
      </p:sp>
      <p:sp>
        <p:nvSpPr>
          <p:cNvPr id="16" name="Title 1">
            <a:extLst>
              <a:ext uri="{FF2B5EF4-FFF2-40B4-BE49-F238E27FC236}">
                <a16:creationId xmlns:a16="http://schemas.microsoft.com/office/drawing/2014/main" xmlns="" id="{B5FE9084-F2C1-4625-BBC0-CB0635B76534}"/>
              </a:ext>
            </a:extLst>
          </p:cNvPr>
          <p:cNvSpPr txBox="1">
            <a:spLocks/>
          </p:cNvSpPr>
          <p:nvPr/>
        </p:nvSpPr>
        <p:spPr bwMode="auto">
          <a:xfrm>
            <a:off x="6220301" y="3331248"/>
            <a:ext cx="2305997" cy="871296"/>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3400" b="1" dirty="0">
                <a:solidFill>
                  <a:schemeClr val="bg1"/>
                </a:solidFill>
                <a:latin typeface="+mj-lt"/>
                <a:ea typeface="+mj-ea"/>
                <a:cs typeface="+mj-cs"/>
              </a:rPr>
              <a:t>- Standout Rising star</a:t>
            </a:r>
          </a:p>
        </p:txBody>
      </p:sp>
      <p:sp>
        <p:nvSpPr>
          <p:cNvPr id="14" name="TextBox 13">
            <a:extLst>
              <a:ext uri="{FF2B5EF4-FFF2-40B4-BE49-F238E27FC236}">
                <a16:creationId xmlns:a16="http://schemas.microsoft.com/office/drawing/2014/main" xmlns="" id="{E919D64F-867A-4E93-903D-CCD074890E7B}"/>
              </a:ext>
            </a:extLst>
          </p:cNvPr>
          <p:cNvSpPr txBox="1"/>
          <p:nvPr/>
        </p:nvSpPr>
        <p:spPr>
          <a:xfrm>
            <a:off x="2"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8:1 </a:t>
            </a:r>
            <a:r>
              <a:rPr lang="en-US" sz="3200" b="1" u="sng" dirty="0">
                <a:solidFill>
                  <a:srgbClr val="002060"/>
                </a:solidFill>
              </a:rPr>
              <a:t>Saul was in hearty agreement with putting him</a:t>
            </a:r>
            <a:r>
              <a:rPr lang="en-US" sz="3300" b="1" u="sng" dirty="0">
                <a:solidFill>
                  <a:srgbClr val="002060"/>
                </a:solidFill>
              </a:rPr>
              <a:t> to death</a:t>
            </a:r>
            <a:r>
              <a:rPr lang="en-US" sz="3300" dirty="0"/>
              <a:t>. And on that day a great persecution began against the church in Jerusalem, and they were all scattered throughout the regions of Judea and Samaria, except the apostles. </a:t>
            </a:r>
          </a:p>
          <a:p>
            <a:endParaRPr lang="en-US" sz="3600" b="1" dirty="0">
              <a:solidFill>
                <a:schemeClr val="bg1"/>
              </a:solidFill>
            </a:endParaRPr>
          </a:p>
          <a:p>
            <a:endParaRPr lang="en-US" sz="3600" dirty="0"/>
          </a:p>
        </p:txBody>
      </p:sp>
      <p:pic>
        <p:nvPicPr>
          <p:cNvPr id="10" name="Picture 9" descr="A group of people riding on the back of a horse&#10;&#10;Description generated with high confidence">
            <a:extLst>
              <a:ext uri="{FF2B5EF4-FFF2-40B4-BE49-F238E27FC236}">
                <a16:creationId xmlns:a16="http://schemas.microsoft.com/office/drawing/2014/main" xmlns="" id="{981BB57B-5DAB-42EF-88CF-763EEE73EE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771" y="2"/>
            <a:ext cx="9144000" cy="5792873"/>
          </a:xfrm>
          <a:prstGeom prst="rect">
            <a:avLst/>
          </a:prstGeom>
        </p:spPr>
      </p:pic>
      <p:sp>
        <p:nvSpPr>
          <p:cNvPr id="17" name="TextBox 16">
            <a:extLst>
              <a:ext uri="{FF2B5EF4-FFF2-40B4-BE49-F238E27FC236}">
                <a16:creationId xmlns:a16="http://schemas.microsoft.com/office/drawing/2014/main" xmlns="" id="{5C12810C-AE11-46D6-B364-E5F512513BA6}"/>
              </a:ext>
            </a:extLst>
          </p:cNvPr>
          <p:cNvSpPr txBox="1"/>
          <p:nvPr/>
        </p:nvSpPr>
        <p:spPr>
          <a:xfrm>
            <a:off x="2" y="4267200"/>
            <a:ext cx="9153515" cy="2590800"/>
          </a:xfrm>
          <a:prstGeom prst="rect">
            <a:avLst/>
          </a:prstGeom>
          <a:solidFill>
            <a:schemeClr val="accent6">
              <a:lumMod val="40000"/>
              <a:lumOff val="60000"/>
            </a:schemeClr>
          </a:solidFill>
          <a:ln>
            <a:solidFill>
              <a:schemeClr val="bg2"/>
            </a:solidFill>
          </a:ln>
        </p:spPr>
        <p:txBody>
          <a:bodyPr wrap="square">
            <a:noAutofit/>
          </a:bodyPr>
          <a:lstStyle/>
          <a:p>
            <a:r>
              <a:rPr lang="en-US" sz="3300" b="1" baseline="30000" dirty="0"/>
              <a:t>Acts 8:1 </a:t>
            </a:r>
            <a:r>
              <a:rPr lang="en-US" sz="3300" dirty="0"/>
              <a:t>Saul was in hearty agreement with putting him to death. And on that day a great persecution began against the church in Jerusalem, </a:t>
            </a:r>
            <a:r>
              <a:rPr lang="en-US" sz="3300" b="1" u="sng" dirty="0">
                <a:solidFill>
                  <a:srgbClr val="002060"/>
                </a:solidFill>
              </a:rPr>
              <a:t>and they were all scattered</a:t>
            </a:r>
            <a:r>
              <a:rPr lang="en-US" sz="3300" dirty="0"/>
              <a:t> throughout the regions of Judea and Samaria, except the apostles. </a:t>
            </a:r>
          </a:p>
          <a:p>
            <a:endParaRPr lang="en-US" sz="3600" b="1" dirty="0">
              <a:solidFill>
                <a:schemeClr val="bg1"/>
              </a:solidFill>
            </a:endParaRPr>
          </a:p>
          <a:p>
            <a:endParaRPr lang="en-US" sz="3600" dirty="0"/>
          </a:p>
        </p:txBody>
      </p:sp>
    </p:spTree>
    <p:extLst>
      <p:ext uri="{BB962C8B-B14F-4D97-AF65-F5344CB8AC3E}">
        <p14:creationId xmlns:p14="http://schemas.microsoft.com/office/powerpoint/2010/main" val="755245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1284</Words>
  <Application>Microsoft Office PowerPoint</Application>
  <PresentationFormat>On-screen Show (4:3)</PresentationFormat>
  <Paragraphs>274</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Andalus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2021-06-24T20:33:05Z</dcterms:created>
  <dcterms:modified xsi:type="dcterms:W3CDTF">2021-06-24T20:33:18Z</dcterms:modified>
</cp:coreProperties>
</file>