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257" r:id="rId2"/>
    <p:sldId id="310" r:id="rId3"/>
    <p:sldId id="311" r:id="rId4"/>
    <p:sldId id="256" r:id="rId5"/>
    <p:sldId id="285" r:id="rId6"/>
    <p:sldId id="288" r:id="rId7"/>
    <p:sldId id="292" r:id="rId8"/>
    <p:sldId id="297" r:id="rId9"/>
    <p:sldId id="298" r:id="rId10"/>
    <p:sldId id="300" r:id="rId11"/>
    <p:sldId id="312" r:id="rId12"/>
    <p:sldId id="313" r:id="rId13"/>
    <p:sldId id="301" r:id="rId14"/>
    <p:sldId id="314" r:id="rId15"/>
    <p:sldId id="304" r:id="rId16"/>
    <p:sldId id="305" r:id="rId17"/>
    <p:sldId id="306" r:id="rId18"/>
    <p:sldId id="307" r:id="rId19"/>
    <p:sldId id="308" r:id="rId20"/>
    <p:sldId id="309" r:id="rId21"/>
    <p:sldId id="259" r:id="rId22"/>
    <p:sldId id="260" r:id="rId23"/>
    <p:sldId id="283" r:id="rId24"/>
    <p:sldId id="282" r:id="rId25"/>
    <p:sldId id="278" r:id="rId26"/>
    <p:sldId id="279" r:id="rId27"/>
    <p:sldId id="280" r:id="rId28"/>
    <p:sldId id="284" r:id="rId29"/>
    <p:sldId id="281" r:id="rId30"/>
    <p:sldId id="27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3608" autoAdjust="0"/>
  </p:normalViewPr>
  <p:slideViewPr>
    <p:cSldViewPr snapToGrid="0">
      <p:cViewPr varScale="1">
        <p:scale>
          <a:sx n="62" d="100"/>
          <a:sy n="62" d="100"/>
        </p:scale>
        <p:origin x="836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257B7-74FA-4AE6-BB16-BF6A456E7795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8419D-F93F-47CE-AD29-34E96EA07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35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/>
              <a:t>Identity – a place in the universe</a:t>
            </a:r>
          </a:p>
          <a:p>
            <a:pPr algn="ctr" eaLnBrk="1" hangingPunct="1">
              <a:spcBef>
                <a:spcPct val="0"/>
              </a:spcBef>
            </a:pPr>
            <a:endParaRPr lang="en-US" altLang="en-US"/>
          </a:p>
          <a:p>
            <a:pPr algn="ctr" eaLnBrk="1" hangingPunct="1">
              <a:spcBef>
                <a:spcPct val="0"/>
              </a:spcBef>
            </a:pPr>
            <a:r>
              <a:rPr lang="en-US" altLang="en-US"/>
              <a:t>Vision – Being a part of the narrative of history</a:t>
            </a:r>
          </a:p>
          <a:p>
            <a:pPr algn="ctr" eaLnBrk="1" hangingPunct="1">
              <a:spcBef>
                <a:spcPct val="0"/>
              </a:spcBef>
            </a:pPr>
            <a:endParaRPr lang="en-US" altLang="en-US"/>
          </a:p>
          <a:p>
            <a:pPr algn="ctr" eaLnBrk="1" hangingPunct="1">
              <a:spcBef>
                <a:spcPct val="0"/>
              </a:spcBef>
            </a:pPr>
            <a:r>
              <a:rPr lang="en-US" altLang="en-US"/>
              <a:t>Security – A clear understanding of Grace and Works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/>
              <a:t>What keeps me on this path? Maintains my security and sense of self? – grace alone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fld id="{ED8DDEE3-D4CE-4A93-A96E-3D6C316CE312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35390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first two are focused on others, the third looks to self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8419D-F93F-47CE-AD29-34E96EA075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3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898809" y="1525605"/>
            <a:ext cx="6477000" cy="233549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3600" dirty="0" err="1"/>
              <a:t>Xenos</a:t>
            </a:r>
            <a:r>
              <a:rPr lang="en-US" altLang="en-US" sz="3600" dirty="0"/>
              <a:t> Parenting May 2018</a:t>
            </a:r>
            <a:br>
              <a:rPr lang="en-US" altLang="en-US" sz="3600" dirty="0"/>
            </a:br>
            <a:br>
              <a:rPr lang="en-US" altLang="en-US" sz="3600" b="1" dirty="0"/>
            </a:br>
            <a:r>
              <a:rPr lang="en-US" altLang="en-US" sz="4000" b="1" dirty="0"/>
              <a:t>Building Healthy Relationships </a:t>
            </a:r>
            <a:br>
              <a:rPr lang="en-US" altLang="en-US" sz="4000" b="1" dirty="0"/>
            </a:br>
            <a:endParaRPr lang="en-US" altLang="en-US" b="1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6998" y="3608671"/>
            <a:ext cx="9144000" cy="2209800"/>
          </a:xfrm>
        </p:spPr>
        <p:txBody>
          <a:bodyPr/>
          <a:lstStyle/>
          <a:p>
            <a:pPr algn="ctr"/>
            <a:r>
              <a:rPr lang="en-US" dirty="0"/>
              <a:t>   How does my Child's Moral Compass</a:t>
            </a:r>
          </a:p>
          <a:p>
            <a:pPr algn="ctr"/>
            <a:r>
              <a:rPr lang="en-US" dirty="0"/>
              <a:t> Impact Relationships?</a:t>
            </a:r>
            <a:r>
              <a:rPr lang="en-US" altLang="en-US" dirty="0"/>
              <a:t>   </a:t>
            </a:r>
          </a:p>
          <a:p>
            <a:pPr algn="ctr"/>
            <a:r>
              <a:rPr lang="en-US" altLang="en-US" dirty="0"/>
              <a:t>Beth </a:t>
            </a:r>
            <a:r>
              <a:rPr lang="en-US" altLang="en-US" dirty="0" err="1"/>
              <a:t>Himsworth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3594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E891C-EEDB-4A74-BE04-2C3CB6878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459" y="1160654"/>
            <a:ext cx="9603275" cy="1049235"/>
          </a:xfrm>
        </p:spPr>
        <p:txBody>
          <a:bodyPr/>
          <a:lstStyle/>
          <a:p>
            <a:r>
              <a:rPr lang="en-US" dirty="0"/>
              <a:t>All of the Compass points come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322A2-777E-42AE-9082-2F8663E76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056" y="2010919"/>
            <a:ext cx="9784319" cy="345061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Relationships are dependent on an integrated life  </a:t>
            </a:r>
          </a:p>
          <a:p>
            <a:endParaRPr lang="en-US" dirty="0"/>
          </a:p>
          <a:p>
            <a:pPr lvl="1"/>
            <a:r>
              <a:rPr lang="en-US" sz="3200" dirty="0"/>
              <a:t>What does God have to do with relationship?</a:t>
            </a:r>
          </a:p>
          <a:p>
            <a:pPr lvl="1"/>
            <a:r>
              <a:rPr lang="en-US" sz="3200" dirty="0"/>
              <a:t>What does Work have to do with relationship?</a:t>
            </a:r>
          </a:p>
          <a:p>
            <a:pPr lvl="1"/>
            <a:r>
              <a:rPr lang="en-US" sz="3200" dirty="0"/>
              <a:t>What does Suffering have to do with relationship? </a:t>
            </a:r>
          </a:p>
        </p:txBody>
      </p:sp>
    </p:spTree>
    <p:extLst>
      <p:ext uri="{BB962C8B-B14F-4D97-AF65-F5344CB8AC3E}">
        <p14:creationId xmlns:p14="http://schemas.microsoft.com/office/powerpoint/2010/main" val="310917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E9439-6149-4E02-A89C-16E46D1F4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02085"/>
            <a:ext cx="9603275" cy="1049235"/>
          </a:xfrm>
        </p:spPr>
        <p:txBody>
          <a:bodyPr/>
          <a:lstStyle/>
          <a:p>
            <a:r>
              <a:rPr lang="en-US" dirty="0"/>
              <a:t>Core needs – the problem of the empty 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38E15-42D2-4E1E-8D5B-21D0E3BE6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6" y="2015732"/>
            <a:ext cx="10404850" cy="3450613"/>
          </a:xfrm>
        </p:spPr>
        <p:txBody>
          <a:bodyPr>
            <a:normAutofit/>
          </a:bodyPr>
          <a:lstStyle/>
          <a:p>
            <a:r>
              <a:rPr lang="en-US" sz="3200" dirty="0"/>
              <a:t>Emotional bolstering cannot compensate for an empty core</a:t>
            </a:r>
          </a:p>
          <a:p>
            <a:r>
              <a:rPr lang="en-US" sz="3200" dirty="0"/>
              <a:t>In our emptiness; insecurity.  Needy. Hungry for affirmation </a:t>
            </a:r>
          </a:p>
          <a:p>
            <a:pPr lvl="2"/>
            <a:r>
              <a:rPr lang="en-US" sz="3200" dirty="0"/>
              <a:t>Taker – narcissist  </a:t>
            </a:r>
          </a:p>
          <a:p>
            <a:pPr lvl="2"/>
            <a:r>
              <a:rPr lang="en-US" sz="3200" dirty="0"/>
              <a:t>Giver – Messiah          See:  Boundaries for Children </a:t>
            </a:r>
          </a:p>
        </p:txBody>
      </p:sp>
    </p:spTree>
    <p:extLst>
      <p:ext uri="{BB962C8B-B14F-4D97-AF65-F5344CB8AC3E}">
        <p14:creationId xmlns:p14="http://schemas.microsoft.com/office/powerpoint/2010/main" val="301400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1D561-1ADD-44B4-BC6C-EA2F86F50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43173"/>
            <a:ext cx="9603275" cy="610581"/>
          </a:xfrm>
        </p:spPr>
        <p:txBody>
          <a:bodyPr/>
          <a:lstStyle/>
          <a:p>
            <a:r>
              <a:rPr lang="en-US" dirty="0"/>
              <a:t>Intuitive violation of conscience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D4DEF-A661-4E4C-B98B-EF83E5401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does it mean?  Children understand when they are habitually selfish or mean –  </a:t>
            </a:r>
            <a:r>
              <a:rPr lang="en-US" sz="2800" i="1" dirty="0"/>
              <a:t>they may justify their actions but the actions still produce anxiety </a:t>
            </a:r>
          </a:p>
          <a:p>
            <a:r>
              <a:rPr lang="en-US" sz="2800" dirty="0"/>
              <a:t>Creates anxiety, withdrawal and, hostility (bullying, </a:t>
            </a:r>
            <a:r>
              <a:rPr lang="en-US" sz="2800" dirty="0" err="1"/>
              <a:t>etc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6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849F8-516F-495F-86C1-95F1BC66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27221"/>
            <a:ext cx="9603275" cy="626533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Healthy things to cultivate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590CA-1C0D-4A8C-ACCF-4DFB8E58C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Empathy (vs. Injury to conscience)  </a:t>
            </a:r>
          </a:p>
          <a:p>
            <a:pPr lvl="1"/>
            <a:r>
              <a:rPr lang="en-US" sz="2600" dirty="0"/>
              <a:t>See “A Trick to Teach Kids Compassion” </a:t>
            </a:r>
          </a:p>
          <a:p>
            <a:r>
              <a:rPr lang="en-US" sz="2800" dirty="0"/>
              <a:t>Gratitude (vs. Entitlement)</a:t>
            </a:r>
          </a:p>
          <a:p>
            <a:pPr lvl="1"/>
            <a:r>
              <a:rPr lang="en-US" sz="2600" dirty="0"/>
              <a:t>See “How not to raise a Narcissist in 9 easy steps” </a:t>
            </a:r>
          </a:p>
          <a:p>
            <a:r>
              <a:rPr lang="en-US" sz="2800" dirty="0"/>
              <a:t>Resilience (vs. Focus on “Happiness”) </a:t>
            </a:r>
          </a:p>
          <a:p>
            <a:pPr lvl="1"/>
            <a:r>
              <a:rPr lang="en-US" sz="2600" dirty="0"/>
              <a:t>Hurt vs. Harm</a:t>
            </a:r>
          </a:p>
        </p:txBody>
      </p:sp>
    </p:spTree>
    <p:extLst>
      <p:ext uri="{BB962C8B-B14F-4D97-AF65-F5344CB8AC3E}">
        <p14:creationId xmlns:p14="http://schemas.microsoft.com/office/powerpoint/2010/main" val="293053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681D9-C471-4502-860D-563073678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68858"/>
            <a:ext cx="9603275" cy="584896"/>
          </a:xfrm>
        </p:spPr>
        <p:txBody>
          <a:bodyPr/>
          <a:lstStyle/>
          <a:p>
            <a:r>
              <a:rPr lang="en-US" dirty="0"/>
              <a:t>Healthy “unconditional love”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24B7A-10DF-4E1A-9409-1F3A35358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Warm     </a:t>
            </a:r>
            <a:r>
              <a:rPr lang="en-US" sz="3300" dirty="0"/>
              <a:t>See: How to Really Love your Child – </a:t>
            </a:r>
            <a:r>
              <a:rPr lang="en-US" sz="2800" dirty="0"/>
              <a:t>Ross </a:t>
            </a:r>
            <a:r>
              <a:rPr lang="en-US" sz="3300" dirty="0"/>
              <a:t>Campbell</a:t>
            </a:r>
            <a:r>
              <a:rPr lang="en-US" sz="3600" b="1" dirty="0"/>
              <a:t>                     </a:t>
            </a:r>
            <a:r>
              <a:rPr lang="en-US" sz="3300" dirty="0"/>
              <a:t>Eye contact, Focused Attention, Touch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r>
              <a:rPr lang="en-US" sz="3600" dirty="0"/>
              <a:t>Engaged 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r>
              <a:rPr lang="en-US" sz="3600" dirty="0"/>
              <a:t>Supportive of the child’s conscience / Mentoring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703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814D9-16BC-42B0-9F46-A63C76F42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554" y="825067"/>
            <a:ext cx="9603275" cy="1049235"/>
          </a:xfrm>
        </p:spPr>
        <p:txBody>
          <a:bodyPr/>
          <a:lstStyle/>
          <a:p>
            <a:pPr algn="ctr"/>
            <a:r>
              <a:rPr lang="en-US" dirty="0"/>
              <a:t>Healthy Relationships begin with a realistic and grateful perspective on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DC353-11F0-4C76-8BF6-5EBC08689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554" y="2229492"/>
            <a:ext cx="9603275" cy="23938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en-US" sz="3600" dirty="0"/>
              <a:t>"Gratitude is not only the greatest of virtues, </a:t>
            </a:r>
          </a:p>
          <a:p>
            <a:pPr marL="0" indent="0" algn="ctr">
              <a:buNone/>
            </a:pPr>
            <a:r>
              <a:rPr lang="en-US" sz="3600" dirty="0"/>
              <a:t>but the parent of all others." (Cicero)</a:t>
            </a:r>
          </a:p>
        </p:txBody>
      </p:sp>
    </p:spTree>
    <p:extLst>
      <p:ext uri="{BB962C8B-B14F-4D97-AF65-F5344CB8AC3E}">
        <p14:creationId xmlns:p14="http://schemas.microsoft.com/office/powerpoint/2010/main" val="2183380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A0335-57EE-42AE-B041-9F087A42F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77F1C-DABA-4F9F-8A5B-3F813F58D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64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F70D2-6533-4CFE-BF11-3BA001D75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C143A-9615-4326-9ACE-F816D4FFC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48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A543C-58B0-4D93-A65F-277637180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26773"/>
            <a:ext cx="9603275" cy="626981"/>
          </a:xfrm>
        </p:spPr>
        <p:txBody>
          <a:bodyPr/>
          <a:lstStyle/>
          <a:p>
            <a:r>
              <a:rPr lang="en-US" dirty="0"/>
              <a:t>Healthy “unconditional love”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F3B5A-0D01-4EA2-8F4A-9DEDA325F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Warm</a:t>
            </a:r>
          </a:p>
          <a:p>
            <a:endParaRPr lang="en-US" sz="3200" dirty="0"/>
          </a:p>
          <a:p>
            <a:r>
              <a:rPr lang="en-US" sz="3200" dirty="0"/>
              <a:t>Engaged </a:t>
            </a:r>
          </a:p>
          <a:p>
            <a:endParaRPr lang="en-US" sz="3200" dirty="0"/>
          </a:p>
          <a:p>
            <a:r>
              <a:rPr lang="en-US" sz="3200" dirty="0"/>
              <a:t>Supportive of the child’s conscience / Mentoring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32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677C6-3856-48CC-9736-A11FE3E0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CE4AE-76F0-4ED7-AE34-A34FDCC62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34656-F74D-40CA-9B71-334309910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72209"/>
            <a:ext cx="9603275" cy="58154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Unconditional love &amp; Affirmation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BA07-DB8A-4E80-9DA5-E50D7C96D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Why it doesn’t “work” </a:t>
            </a:r>
          </a:p>
          <a:p>
            <a:pPr marL="0" indent="0">
              <a:buNone/>
            </a:pPr>
            <a:r>
              <a:rPr lang="en-US" sz="2800" dirty="0"/>
              <a:t>“narcissism in children is cultivated by parental overvaluation: parents believing their child to be more special and more entitled than others.”   Snowflake Syndrome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886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CD4A5-C527-4C22-ABDF-27B9F8709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B3EF1-A17F-4573-90B7-F9426A6A5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57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00" y="990600"/>
            <a:ext cx="7848600" cy="1173162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my Child's Moral Compass</a:t>
            </a:r>
            <a:br>
              <a:rPr lang="en-US" dirty="0"/>
            </a:br>
            <a:r>
              <a:rPr lang="en-US" dirty="0"/>
              <a:t>		Impact Relationships?</a:t>
            </a:r>
            <a:endParaRPr lang="en-US" altLang="en-US" dirty="0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590800" y="2743201"/>
            <a:ext cx="7315200" cy="31543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RELATIONAL RESILIENCE          </a:t>
            </a:r>
          </a:p>
          <a:p>
            <a:pPr marL="0" indent="0" algn="ctr">
              <a:buNone/>
            </a:pPr>
            <a:r>
              <a:rPr lang="en-US" b="1" dirty="0"/>
              <a:t>VS.          </a:t>
            </a:r>
          </a:p>
          <a:p>
            <a:pPr marL="0" indent="0" algn="ctr">
              <a:buNone/>
            </a:pPr>
            <a:r>
              <a:rPr lang="en-US" sz="3200" b="1" dirty="0"/>
              <a:t> “SUPERMODEL” EMOTIONAL LIFE</a:t>
            </a:r>
            <a:endParaRPr lang="en-US" sz="32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118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1"/>
            <a:ext cx="3697976" cy="36115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RESILIENCE</a:t>
            </a:r>
          </a:p>
          <a:p>
            <a:pPr marL="0" indent="0">
              <a:buNone/>
            </a:pPr>
            <a:r>
              <a:rPr lang="en-US" dirty="0"/>
              <a:t>The ability to maintain </a:t>
            </a:r>
            <a:r>
              <a:rPr lang="en-US" b="1" dirty="0"/>
              <a:t>healthy sense of self</a:t>
            </a:r>
            <a:r>
              <a:rPr lang="en-US" dirty="0"/>
              <a:t> when in conflict or hurt/slighted by another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7" name="Rectangle 13"/>
          <p:cNvSpPr txBox="1">
            <a:spLocks noChangeArrowheads="1"/>
          </p:cNvSpPr>
          <p:nvPr/>
        </p:nvSpPr>
        <p:spPr bwMode="auto">
          <a:xfrm>
            <a:off x="5791200" y="1905000"/>
            <a:ext cx="42672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Garamond" pitchFamily="18" charset="0"/>
              <a:buChar char="−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Garamond" pitchFamily="18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/>
              <a:t>“SUPERMODEL” LIFE</a:t>
            </a:r>
          </a:p>
          <a:p>
            <a:pPr marL="0" indent="0">
              <a:buNone/>
            </a:pPr>
            <a:r>
              <a:rPr lang="en-US" dirty="0"/>
              <a:t>The expectation that a feeling of happiness and well-being is normal - conflict or being hurt or slighted by another is very bad &amp; to be avoided or compensated</a:t>
            </a:r>
            <a:endParaRPr lang="en-US" altLang="en-US" kern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81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4040188" cy="639762"/>
          </a:xfrm>
        </p:spPr>
        <p:txBody>
          <a:bodyPr/>
          <a:lstStyle/>
          <a:p>
            <a:r>
              <a:rPr lang="en-US" dirty="0"/>
              <a:t>RESILIENCE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 am a valuable person, loved by God</a:t>
            </a:r>
          </a:p>
          <a:p>
            <a:r>
              <a:rPr lang="en-US" dirty="0"/>
              <a:t>What I have, I receive with gratitude</a:t>
            </a:r>
          </a:p>
          <a:p>
            <a:r>
              <a:rPr lang="en-US" dirty="0"/>
              <a:t>My life has some things I want and some things I don’t want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057400"/>
            <a:ext cx="4041775" cy="639762"/>
          </a:xfrm>
        </p:spPr>
        <p:txBody>
          <a:bodyPr/>
          <a:lstStyle/>
          <a:p>
            <a:r>
              <a:rPr lang="en-US" dirty="0"/>
              <a:t>“SUPERMODEL” LIFE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 am the most important person, everyone should love me</a:t>
            </a:r>
          </a:p>
          <a:p>
            <a:r>
              <a:rPr lang="en-US" dirty="0"/>
              <a:t>I deserve to receive the best</a:t>
            </a:r>
          </a:p>
          <a:p>
            <a:r>
              <a:rPr lang="en-US" dirty="0"/>
              <a:t>I should demand what I want, avoid what I don’t want</a:t>
            </a:r>
          </a:p>
        </p:txBody>
      </p:sp>
    </p:spTree>
    <p:extLst>
      <p:ext uri="{BB962C8B-B14F-4D97-AF65-F5344CB8AC3E}">
        <p14:creationId xmlns:p14="http://schemas.microsoft.com/office/powerpoint/2010/main" val="2518314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7848600" cy="563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905856"/>
            <a:ext cx="8001000" cy="4220308"/>
          </a:xfrm>
        </p:spPr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They may have identical life circumstances but  …</a:t>
            </a:r>
          </a:p>
          <a:p>
            <a:pPr marL="0" indent="0" algn="ctr">
              <a:buNone/>
            </a:pPr>
            <a:r>
              <a:rPr lang="en-US" dirty="0"/>
              <a:t>One will be always looking for more and be</a:t>
            </a:r>
          </a:p>
          <a:p>
            <a:pPr marL="0" indent="0" algn="ctr">
              <a:buNone/>
            </a:pPr>
            <a:r>
              <a:rPr lang="en-US" dirty="0"/>
              <a:t>unhappy when life doesn’t feel “Perfect” </a:t>
            </a:r>
          </a:p>
          <a:p>
            <a:pPr marL="0" indent="0" algn="ctr">
              <a:buNone/>
            </a:pPr>
            <a:r>
              <a:rPr lang="en-US" b="1" dirty="0"/>
              <a:t>What does this have to do with “Moral Compass” ?</a:t>
            </a:r>
          </a:p>
          <a:p>
            <a:pPr marL="0" indent="0" algn="ctr">
              <a:buNone/>
            </a:pPr>
            <a:r>
              <a:rPr lang="en-US" dirty="0"/>
              <a:t>Most of the ways we violate our conscience have to do with feeling dissatisfied or “owed”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254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981201"/>
            <a:ext cx="7315200" cy="4144963"/>
          </a:xfrm>
        </p:spPr>
        <p:txBody>
          <a:bodyPr/>
          <a:lstStyle/>
          <a:p>
            <a:pPr algn="ctr"/>
            <a:r>
              <a:rPr lang="en-US" sz="4000" dirty="0"/>
              <a:t>Hurt vs Harm</a:t>
            </a:r>
          </a:p>
          <a:p>
            <a:pPr algn="ctr"/>
            <a:r>
              <a:rPr lang="en-US" sz="4000" dirty="0"/>
              <a:t>Resilience vs Reactivity</a:t>
            </a:r>
          </a:p>
          <a:p>
            <a:pPr algn="ctr"/>
            <a:r>
              <a:rPr lang="en-US" sz="4000" dirty="0"/>
              <a:t>Feelings and Reality</a:t>
            </a:r>
          </a:p>
        </p:txBody>
      </p:sp>
    </p:spTree>
    <p:extLst>
      <p:ext uri="{BB962C8B-B14F-4D97-AF65-F5344CB8AC3E}">
        <p14:creationId xmlns:p14="http://schemas.microsoft.com/office/powerpoint/2010/main" val="1421308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0"/>
            <a:ext cx="7848600" cy="1173162"/>
          </a:xfrm>
        </p:spPr>
        <p:txBody>
          <a:bodyPr/>
          <a:lstStyle/>
          <a:p>
            <a:pPr algn="ctr"/>
            <a:r>
              <a:rPr lang="en-US" b="1" dirty="0"/>
              <a:t>HURT VS. HARM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819401"/>
            <a:ext cx="3581400" cy="3306763"/>
          </a:xfrm>
        </p:spPr>
        <p:txBody>
          <a:bodyPr/>
          <a:lstStyle/>
          <a:p>
            <a:r>
              <a:rPr lang="en-US" dirty="0"/>
              <a:t>Painful – short term experience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2743201"/>
            <a:ext cx="3352800" cy="3382963"/>
          </a:xfrm>
        </p:spPr>
        <p:txBody>
          <a:bodyPr/>
          <a:lstStyle/>
          <a:p>
            <a:r>
              <a:rPr lang="en-US" dirty="0"/>
              <a:t>Damaging – long term impact</a:t>
            </a:r>
          </a:p>
        </p:txBody>
      </p:sp>
    </p:spTree>
    <p:extLst>
      <p:ext uri="{BB962C8B-B14F-4D97-AF65-F5344CB8AC3E}">
        <p14:creationId xmlns:p14="http://schemas.microsoft.com/office/powerpoint/2010/main" val="2710956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524000"/>
            <a:ext cx="7848600" cy="1173162"/>
          </a:xfrm>
        </p:spPr>
        <p:txBody>
          <a:bodyPr/>
          <a:lstStyle/>
          <a:p>
            <a:r>
              <a:rPr lang="en-US" b="1" dirty="0"/>
              <a:t>RESILIENCE vs REACTIVITY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971801"/>
            <a:ext cx="6934200" cy="3154363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How </a:t>
            </a:r>
            <a:r>
              <a:rPr lang="en-US" sz="3200" i="1" dirty="0"/>
              <a:t>others</a:t>
            </a:r>
            <a:r>
              <a:rPr lang="en-US" sz="3200" dirty="0"/>
              <a:t> respond to my circumstance or experience teaches </a:t>
            </a:r>
            <a:r>
              <a:rPr lang="en-US" sz="3200" i="1" dirty="0"/>
              <a:t>me</a:t>
            </a:r>
            <a:r>
              <a:rPr lang="en-US" sz="3200" dirty="0"/>
              <a:t> how to respond and how to perceive</a:t>
            </a:r>
          </a:p>
          <a:p>
            <a:r>
              <a:rPr lang="en-US" sz="3200" dirty="0"/>
              <a:t>We are always developing either greater </a:t>
            </a:r>
            <a:r>
              <a:rPr lang="en-US" sz="3200" i="1" dirty="0"/>
              <a:t>maturity for engagement or self-protection</a:t>
            </a:r>
          </a:p>
        </p:txBody>
      </p:sp>
    </p:spTree>
    <p:extLst>
      <p:ext uri="{BB962C8B-B14F-4D97-AF65-F5344CB8AC3E}">
        <p14:creationId xmlns:p14="http://schemas.microsoft.com/office/powerpoint/2010/main" val="3572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33400"/>
            <a:ext cx="7848600" cy="384016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b="1" dirty="0"/>
              <a:t>How we respond to our children or others, helps them to form </a:t>
            </a:r>
            <a:br>
              <a:rPr lang="en-US" dirty="0"/>
            </a:br>
            <a:r>
              <a:rPr lang="en-US" b="1" dirty="0"/>
              <a:t>their expectations and sense of what is normal.</a:t>
            </a:r>
            <a:br>
              <a:rPr lang="en-US" dirty="0"/>
            </a:br>
            <a:endParaRPr lang="en-US" dirty="0"/>
          </a:p>
        </p:txBody>
      </p:sp>
      <p:pic>
        <p:nvPicPr>
          <p:cNvPr id="33795" name="Picture 3" descr="C:\Users\Beth\AppData\Local\Microsoft\Windows\INetCache\IE\V17RHWIX\tdidkiR2ov-dQ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303897"/>
            <a:ext cx="1265510" cy="202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4288333"/>
            <a:ext cx="4800600" cy="183783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947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524000"/>
            <a:ext cx="7391400" cy="1173162"/>
          </a:xfrm>
        </p:spPr>
        <p:txBody>
          <a:bodyPr/>
          <a:lstStyle/>
          <a:p>
            <a:r>
              <a:rPr lang="en-US" b="1" dirty="0"/>
              <a:t>FEELINGS and REALITY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819401"/>
            <a:ext cx="6705600" cy="3306763"/>
          </a:xfrm>
        </p:spPr>
        <p:txBody>
          <a:bodyPr/>
          <a:lstStyle/>
          <a:p>
            <a:pPr algn="ctr"/>
            <a:r>
              <a:rPr lang="en-US" dirty="0"/>
              <a:t>Our feelings don’t define reality </a:t>
            </a:r>
          </a:p>
          <a:p>
            <a:pPr algn="ctr"/>
            <a:r>
              <a:rPr lang="en-US" dirty="0"/>
              <a:t>The difference between:                     Thoughts or Beliefs and Feelings</a:t>
            </a:r>
          </a:p>
        </p:txBody>
      </p:sp>
    </p:spTree>
    <p:extLst>
      <p:ext uri="{BB962C8B-B14F-4D97-AF65-F5344CB8AC3E}">
        <p14:creationId xmlns:p14="http://schemas.microsoft.com/office/powerpoint/2010/main" val="3319071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0A3AB-4F5C-42AE-8AD5-F94A10952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41841"/>
            <a:ext cx="9603275" cy="1049235"/>
          </a:xfrm>
        </p:spPr>
        <p:txBody>
          <a:bodyPr/>
          <a:lstStyle/>
          <a:p>
            <a:pPr algn="ctr"/>
            <a:r>
              <a:rPr lang="en-US" dirty="0"/>
              <a:t>What is healthy “unconditional Love”?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41B4F-30C2-457D-A3A6-D5174922C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43364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>
          <a:xfrm>
            <a:off x="2209800" y="1219200"/>
            <a:ext cx="7772400" cy="4724400"/>
          </a:xfrm>
        </p:spPr>
        <p:txBody>
          <a:bodyPr>
            <a:normAutofit fontScale="90000"/>
          </a:bodyPr>
          <a:lstStyle/>
          <a:p>
            <a:r>
              <a:rPr lang="en-US" sz="2800" u="sng" cap="none" dirty="0"/>
              <a:t>Discussion question:</a:t>
            </a:r>
            <a:r>
              <a:rPr lang="en-US" sz="2800" cap="none" dirty="0"/>
              <a:t> what examples have I seen of hurt vs harm? How can I help see to it that hurt does not produce harm relationally?</a:t>
            </a:r>
            <a:br>
              <a:rPr lang="en-US" sz="2800" cap="none" dirty="0"/>
            </a:br>
            <a:br>
              <a:rPr lang="en-US" sz="2800" dirty="0"/>
            </a:br>
            <a:r>
              <a:rPr lang="en-US" sz="2800" b="1" u="sng" cap="none" dirty="0"/>
              <a:t>Discussion question:</a:t>
            </a:r>
            <a:r>
              <a:rPr lang="en-US" sz="2800" b="1" cap="none" dirty="0"/>
              <a:t> how do my reactions to my child’s painful experiences help to form their life </a:t>
            </a:r>
            <a:br>
              <a:rPr lang="en-US" sz="2800" cap="none" dirty="0"/>
            </a:br>
            <a:r>
              <a:rPr lang="en-US" sz="2800" b="1" cap="none" dirty="0"/>
              <a:t>expectations ?</a:t>
            </a:r>
            <a:br>
              <a:rPr lang="en-US" sz="2800" b="1" cap="none" dirty="0"/>
            </a:br>
            <a:br>
              <a:rPr lang="en-US" sz="2800" cap="none" dirty="0"/>
            </a:br>
            <a:r>
              <a:rPr lang="en-US" sz="2800" u="sng" cap="none" dirty="0"/>
              <a:t>Discussion question</a:t>
            </a:r>
            <a:r>
              <a:rPr lang="en-US" sz="2800" cap="none" dirty="0"/>
              <a:t>: what are some situations in which my feelings have changed significantly without a change in situation?  </a:t>
            </a:r>
            <a:br>
              <a:rPr lang="en-US" sz="2800" cap="none" dirty="0"/>
            </a:br>
            <a:r>
              <a:rPr lang="en-US" sz="2800" cap="none" dirty="0"/>
              <a:t>How did that happen? </a:t>
            </a:r>
            <a:br>
              <a:rPr lang="en-US" sz="2800" dirty="0"/>
            </a:br>
            <a:br>
              <a:rPr lang="en-US" sz="2800" b="1" cap="none" dirty="0"/>
            </a:br>
            <a:br>
              <a:rPr lang="en-US" sz="2800" cap="none" dirty="0"/>
            </a:br>
            <a:br>
              <a:rPr lang="en-US" sz="2800" b="1" cap="none" dirty="0"/>
            </a:br>
            <a:br>
              <a:rPr lang="en-US" sz="2800" cap="none" dirty="0"/>
            </a:br>
            <a:endParaRPr lang="en-US" sz="2800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46313" y="762001"/>
            <a:ext cx="7772400" cy="36449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95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FC9D8-FF6D-4CD2-9176-D849D9738B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        Moral compass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9CCA4-772D-4F1D-9BBA-932B46E8CA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D11E87-2BD5-4C2A-970C-6BCD43A7A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7604" y="743122"/>
            <a:ext cx="2659781" cy="265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49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346504" y="1295401"/>
            <a:ext cx="5410200" cy="17986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/>
              <a:t>North: </a:t>
            </a:r>
            <a:br>
              <a:rPr lang="en-US" altLang="en-US" b="1" dirty="0"/>
            </a:br>
            <a:br>
              <a:rPr lang="en-US" altLang="en-US" b="1" dirty="0"/>
            </a:br>
            <a:r>
              <a:rPr lang="en-US" altLang="en-US" b="1" i="1" dirty="0"/>
              <a:t>God as the ultimate reference point</a:t>
            </a:r>
            <a:endParaRPr lang="en-US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199" y="3429000"/>
            <a:ext cx="8440215" cy="26670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800" dirty="0"/>
              <a:t>Identity – a place in the universe</a:t>
            </a:r>
          </a:p>
          <a:p>
            <a:pPr marL="0" indent="0" algn="ctr">
              <a:buNone/>
              <a:defRPr/>
            </a:pPr>
            <a:r>
              <a:rPr lang="en-US" sz="2800" dirty="0"/>
              <a:t>Vision – Being a part of the narrative of history</a:t>
            </a:r>
          </a:p>
          <a:p>
            <a:pPr marL="0" indent="0" algn="ctr">
              <a:buNone/>
              <a:defRPr/>
            </a:pPr>
            <a:r>
              <a:rPr lang="en-US" sz="2800" dirty="0"/>
              <a:t>Security – A clear understanding of Grace and Works</a:t>
            </a: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54AC33-1CCB-4934-A76C-39731A005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099" y="539816"/>
            <a:ext cx="2659781" cy="265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84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358640" y="1170272"/>
            <a:ext cx="5638800" cy="11731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/>
              <a:t>East: </a:t>
            </a:r>
            <a:br>
              <a:rPr lang="en-US" altLang="en-US" b="1" dirty="0"/>
            </a:br>
            <a:br>
              <a:rPr lang="en-US" altLang="en-US" b="1" dirty="0"/>
            </a:br>
            <a:r>
              <a:rPr lang="en-US" altLang="en-US" b="1" i="1" dirty="0"/>
              <a:t>Engagement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215866" y="3073324"/>
            <a:ext cx="6320589" cy="2438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2800" dirty="0"/>
              <a:t>Created to connect</a:t>
            </a:r>
          </a:p>
          <a:p>
            <a:pPr marL="0" indent="0" algn="ctr">
              <a:buNone/>
            </a:pPr>
            <a:r>
              <a:rPr lang="en-US" altLang="en-US" sz="2800" dirty="0"/>
              <a:t>All moral development depends on empathy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4B160D-6275-49C5-9F0E-2CCD9DC60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099" y="539816"/>
            <a:ext cx="2659781" cy="265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78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633612" y="1198346"/>
            <a:ext cx="4648200" cy="1435902"/>
          </a:xfrm>
        </p:spPr>
        <p:txBody>
          <a:bodyPr/>
          <a:lstStyle/>
          <a:p>
            <a:pPr algn="ctr" eaLnBrk="1" hangingPunct="1"/>
            <a:r>
              <a:rPr lang="en-US" altLang="en-US" b="1" dirty="0"/>
              <a:t>South: </a:t>
            </a:r>
            <a:br>
              <a:rPr lang="en-US" altLang="en-US" b="1" dirty="0"/>
            </a:br>
            <a:br>
              <a:rPr lang="en-US" altLang="en-US" b="1" dirty="0"/>
            </a:br>
            <a:r>
              <a:rPr lang="en-US" altLang="en-US" b="1" i="1" dirty="0"/>
              <a:t>Suffering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850080" y="3359520"/>
            <a:ext cx="7215188" cy="2895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800" dirty="0"/>
              <a:t>How we define suffering matters</a:t>
            </a:r>
          </a:p>
          <a:p>
            <a:pPr marL="0" indent="0" algn="ctr">
              <a:buNone/>
            </a:pPr>
            <a:r>
              <a:rPr lang="en-US" altLang="en-US" sz="2800" dirty="0"/>
              <a:t>How we face suffering and disappointment may be the most important gift we give our children</a:t>
            </a:r>
          </a:p>
          <a:p>
            <a:pPr marL="0" indent="0" algn="ctr">
              <a:buNone/>
            </a:pPr>
            <a:endParaRPr lang="en-US" altLang="en-US" sz="3600" dirty="0"/>
          </a:p>
          <a:p>
            <a:pPr marL="0" indent="0" algn="ctr">
              <a:buNone/>
            </a:pPr>
            <a:endParaRPr lang="en-US" alt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E79503-A933-42CF-B807-395BA5930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099" y="539816"/>
            <a:ext cx="2659781" cy="265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33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271436" y="1090218"/>
            <a:ext cx="4419600" cy="1558975"/>
          </a:xfrm>
        </p:spPr>
        <p:txBody>
          <a:bodyPr/>
          <a:lstStyle/>
          <a:p>
            <a:pPr algn="ctr" eaLnBrk="1" hangingPunct="1"/>
            <a:r>
              <a:rPr lang="en-US" altLang="en-US" b="1" dirty="0"/>
              <a:t>West: </a:t>
            </a:r>
            <a:br>
              <a:rPr lang="en-US" altLang="en-US" b="1" dirty="0"/>
            </a:br>
            <a:br>
              <a:rPr lang="en-US" altLang="en-US" b="1" dirty="0"/>
            </a:br>
            <a:r>
              <a:rPr lang="en-US" altLang="en-US" b="1" i="1" dirty="0"/>
              <a:t>Wealth and Work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463143" y="3167660"/>
            <a:ext cx="6300788" cy="25908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200" i="1" dirty="0"/>
              <a:t>In the image of God </a:t>
            </a:r>
            <a:r>
              <a:rPr lang="en-US" altLang="en-US" sz="3200" dirty="0"/>
              <a:t>…</a:t>
            </a:r>
          </a:p>
          <a:p>
            <a:pPr marL="0" indent="0" algn="ctr">
              <a:buNone/>
            </a:pPr>
            <a:r>
              <a:rPr lang="en-US" altLang="en-US" sz="2800" dirty="0"/>
              <a:t>Meaningful work</a:t>
            </a:r>
          </a:p>
          <a:p>
            <a:pPr marL="0" indent="0" algn="ctr">
              <a:buNone/>
            </a:pPr>
            <a:r>
              <a:rPr lang="en-US" altLang="en-US" sz="2800" dirty="0"/>
              <a:t>Provision for self and others</a:t>
            </a:r>
          </a:p>
          <a:p>
            <a:pPr marL="0" indent="0" algn="ctr">
              <a:buNone/>
            </a:pPr>
            <a:endParaRPr lang="en-US" alt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A0C1C1-7EB6-4482-900F-18ABF0FCC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099" y="539816"/>
            <a:ext cx="2659781" cy="265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66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592178" y="2055797"/>
            <a:ext cx="9148011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The Bible is profoundly and above all else,        </a:t>
            </a:r>
            <a:r>
              <a:rPr lang="en-US" sz="3200" b="1" i="1" dirty="0"/>
              <a:t>a relational book</a:t>
            </a:r>
            <a:endParaRPr lang="en-US" sz="3200" i="1" dirty="0"/>
          </a:p>
          <a:p>
            <a:pPr marL="0" indent="0">
              <a:buNone/>
            </a:pPr>
            <a:r>
              <a:rPr lang="en-US" dirty="0"/>
              <a:t>“Bear with one another…”      “Turn the other cheek…”    “be devoted to one another…”  “So far as it depends on you, be at peace…”  “stop passing judgment on one another” </a:t>
            </a:r>
          </a:p>
          <a:p>
            <a:pPr marL="0" indent="0" algn="ctr">
              <a:buNone/>
            </a:pPr>
            <a:r>
              <a:rPr lang="en-US" sz="3200" b="1" i="1" dirty="0"/>
              <a:t>TODAY: How can my child develop healthy relationships?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7882" y="1155032"/>
            <a:ext cx="6477000" cy="658528"/>
          </a:xfrm>
        </p:spPr>
        <p:txBody>
          <a:bodyPr/>
          <a:lstStyle/>
          <a:p>
            <a:r>
              <a:rPr lang="en-US" b="1" i="1" dirty="0"/>
              <a:t>Compass Point - East</a:t>
            </a:r>
          </a:p>
        </p:txBody>
      </p:sp>
    </p:spTree>
    <p:extLst>
      <p:ext uri="{BB962C8B-B14F-4D97-AF65-F5344CB8AC3E}">
        <p14:creationId xmlns:p14="http://schemas.microsoft.com/office/powerpoint/2010/main" val="241535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build="p"/>
      <p:bldP spid="2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2905</TotalTime>
  <Words>787</Words>
  <Application>Microsoft Office PowerPoint</Application>
  <PresentationFormat>Widescreen</PresentationFormat>
  <Paragraphs>111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ＭＳ Ｐゴシック</vt:lpstr>
      <vt:lpstr>Arial</vt:lpstr>
      <vt:lpstr>Calibri</vt:lpstr>
      <vt:lpstr>Gill Sans MT</vt:lpstr>
      <vt:lpstr>Gallery</vt:lpstr>
      <vt:lpstr>Xenos Parenting May 2018  Building Healthy Relationships  </vt:lpstr>
      <vt:lpstr>Unconditional love &amp; Affirmation   </vt:lpstr>
      <vt:lpstr>What is healthy “unconditional Love”?</vt:lpstr>
      <vt:lpstr>        Moral compass</vt:lpstr>
      <vt:lpstr>North:   God as the ultimate reference point</vt:lpstr>
      <vt:lpstr>East:   Engagement</vt:lpstr>
      <vt:lpstr>South:   Suffering </vt:lpstr>
      <vt:lpstr>West:   Wealth and Work</vt:lpstr>
      <vt:lpstr>Compass Point - East</vt:lpstr>
      <vt:lpstr>All of the Compass points come together</vt:lpstr>
      <vt:lpstr>Core needs – the problem of the empty core</vt:lpstr>
      <vt:lpstr>Intuitive violation of conscience</vt:lpstr>
      <vt:lpstr>Healthy things to cultivate </vt:lpstr>
      <vt:lpstr>Healthy “unconditional love”</vt:lpstr>
      <vt:lpstr>Healthy Relationships begin with a realistic and grateful perspective on life</vt:lpstr>
      <vt:lpstr>PowerPoint Presentation</vt:lpstr>
      <vt:lpstr>PowerPoint Presentation</vt:lpstr>
      <vt:lpstr>Healthy “unconditional love”  </vt:lpstr>
      <vt:lpstr>PowerPoint Presentation</vt:lpstr>
      <vt:lpstr>PowerPoint Presentation</vt:lpstr>
      <vt:lpstr>How does my Child's Moral Compass   Impact Relationships?</vt:lpstr>
      <vt:lpstr>PowerPoint Presentation</vt:lpstr>
      <vt:lpstr>PowerPoint Presentation</vt:lpstr>
      <vt:lpstr>PowerPoint Presentation</vt:lpstr>
      <vt:lpstr>PowerPoint Presentation</vt:lpstr>
      <vt:lpstr>HURT VS. HARM</vt:lpstr>
      <vt:lpstr>RESILIENCE vs REACTIVITY</vt:lpstr>
      <vt:lpstr>How we respond to our children or others, helps them to form  their expectations and sense of what is normal. </vt:lpstr>
      <vt:lpstr>FEELINGS and REALITY </vt:lpstr>
      <vt:lpstr>Discussion question: what examples have I seen of hurt vs harm? How can I help see to it that hurt does not produce harm relationally?  Discussion question: how do my reactions to my child’s painful experiences help to form their life  expectations ?  Discussion question: what are some situations in which my feelings have changed significantly without a change in situation?   How did that happen?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Himsworth</dc:creator>
  <cp:lastModifiedBy>Beth Himsworth</cp:lastModifiedBy>
  <cp:revision>14</cp:revision>
  <dcterms:created xsi:type="dcterms:W3CDTF">2018-04-28T14:32:10Z</dcterms:created>
  <dcterms:modified xsi:type="dcterms:W3CDTF">2018-05-01T13:46:17Z</dcterms:modified>
</cp:coreProperties>
</file>