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35"/>
  </p:notesMasterIdLst>
  <p:sldIdLst>
    <p:sldId id="257" r:id="rId3"/>
    <p:sldId id="258" r:id="rId4"/>
    <p:sldId id="259" r:id="rId5"/>
    <p:sldId id="264" r:id="rId6"/>
    <p:sldId id="265" r:id="rId7"/>
    <p:sldId id="290" r:id="rId8"/>
    <p:sldId id="266" r:id="rId9"/>
    <p:sldId id="267" r:id="rId10"/>
    <p:sldId id="26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91" r:id="rId28"/>
    <p:sldId id="289" r:id="rId29"/>
    <p:sldId id="284" r:id="rId30"/>
    <p:sldId id="286" r:id="rId31"/>
    <p:sldId id="287" r:id="rId32"/>
    <p:sldId id="288"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D04D6D-8237-46A2-A384-B1DF1494E776}">
          <p14:sldIdLst>
            <p14:sldId id="257"/>
            <p14:sldId id="258"/>
            <p14:sldId id="259"/>
            <p14:sldId id="264"/>
            <p14:sldId id="265"/>
            <p14:sldId id="290"/>
            <p14:sldId id="266"/>
            <p14:sldId id="267"/>
            <p14:sldId id="263"/>
            <p14:sldId id="269"/>
            <p14:sldId id="270"/>
            <p14:sldId id="271"/>
            <p14:sldId id="272"/>
            <p14:sldId id="273"/>
            <p14:sldId id="274"/>
            <p14:sldId id="275"/>
            <p14:sldId id="276"/>
            <p14:sldId id="277"/>
            <p14:sldId id="278"/>
            <p14:sldId id="279"/>
            <p14:sldId id="280"/>
            <p14:sldId id="281"/>
            <p14:sldId id="282"/>
            <p14:sldId id="283"/>
            <p14:sldId id="285"/>
            <p14:sldId id="291"/>
            <p14:sldId id="289"/>
            <p14:sldId id="284"/>
            <p14:sldId id="286"/>
            <p14:sldId id="287"/>
            <p14:sldId id="288"/>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802" autoAdjust="0"/>
    <p:restoredTop sz="94660"/>
  </p:normalViewPr>
  <p:slideViewPr>
    <p:cSldViewPr snapToGrid="0">
      <p:cViewPr varScale="1">
        <p:scale>
          <a:sx n="32" d="100"/>
          <a:sy n="32" d="100"/>
        </p:scale>
        <p:origin x="52" y="51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1B1B7-0795-4B6D-B6D5-31194EF44AC7}" type="datetimeFigureOut">
              <a:rPr lang="en-US" smtClean="0"/>
              <a:t>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6D22D-9330-4889-A457-794353F93D2A}" type="slidenum">
              <a:rPr lang="en-US" smtClean="0"/>
              <a:t>‹#›</a:t>
            </a:fld>
            <a:endParaRPr lang="en-US" dirty="0"/>
          </a:p>
        </p:txBody>
      </p:sp>
    </p:spTree>
    <p:extLst>
      <p:ext uri="{BB962C8B-B14F-4D97-AF65-F5344CB8AC3E}">
        <p14:creationId xmlns:p14="http://schemas.microsoft.com/office/powerpoint/2010/main" val="411686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7898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83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36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641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31D0AA2-F4FA-499F-A738-F08541316514}" type="slidenum">
              <a:rPr lang="en-US" altLang="en-US"/>
              <a:pPr/>
              <a:t>‹#›</a:t>
            </a:fld>
            <a:endParaRPr lang="en-US" altLang="en-US" dirty="0"/>
          </a:p>
        </p:txBody>
      </p:sp>
    </p:spTree>
    <p:extLst>
      <p:ext uri="{BB962C8B-B14F-4D97-AF65-F5344CB8AC3E}">
        <p14:creationId xmlns:p14="http://schemas.microsoft.com/office/powerpoint/2010/main" val="132029248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B410D6E-DEE6-434E-8A5C-36AF544EB629}" type="slidenum">
              <a:rPr lang="en-US" altLang="en-US"/>
              <a:pPr/>
              <a:t>‹#›</a:t>
            </a:fld>
            <a:endParaRPr lang="en-US" altLang="en-US" dirty="0"/>
          </a:p>
        </p:txBody>
      </p:sp>
    </p:spTree>
    <p:extLst>
      <p:ext uri="{BB962C8B-B14F-4D97-AF65-F5344CB8AC3E}">
        <p14:creationId xmlns:p14="http://schemas.microsoft.com/office/powerpoint/2010/main" val="339039347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616A811-ED26-457D-8223-6EBA10C6E2E4}" type="slidenum">
              <a:rPr lang="en-US" altLang="en-US"/>
              <a:pPr/>
              <a:t>‹#›</a:t>
            </a:fld>
            <a:endParaRPr lang="en-US" altLang="en-US" dirty="0"/>
          </a:p>
        </p:txBody>
      </p:sp>
    </p:spTree>
    <p:extLst>
      <p:ext uri="{BB962C8B-B14F-4D97-AF65-F5344CB8AC3E}">
        <p14:creationId xmlns:p14="http://schemas.microsoft.com/office/powerpoint/2010/main" val="90788577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8F3ED38-B590-4FE0-AD16-75B8BB948341}" type="slidenum">
              <a:rPr lang="en-US" altLang="en-US"/>
              <a:pPr/>
              <a:t>‹#›</a:t>
            </a:fld>
            <a:endParaRPr lang="en-US" altLang="en-US" dirty="0"/>
          </a:p>
        </p:txBody>
      </p:sp>
    </p:spTree>
    <p:extLst>
      <p:ext uri="{BB962C8B-B14F-4D97-AF65-F5344CB8AC3E}">
        <p14:creationId xmlns:p14="http://schemas.microsoft.com/office/powerpoint/2010/main" val="1236906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38A72CC-0545-493C-A18E-8B6DAA65703E}" type="slidenum">
              <a:rPr lang="en-US" altLang="en-US"/>
              <a:pPr/>
              <a:t>‹#›</a:t>
            </a:fld>
            <a:endParaRPr lang="en-US" altLang="en-US" dirty="0"/>
          </a:p>
        </p:txBody>
      </p:sp>
    </p:spTree>
    <p:extLst>
      <p:ext uri="{BB962C8B-B14F-4D97-AF65-F5344CB8AC3E}">
        <p14:creationId xmlns:p14="http://schemas.microsoft.com/office/powerpoint/2010/main" val="231797943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2E0CC90-5724-4D22-8245-F2C1A36EE25A}" type="slidenum">
              <a:rPr lang="en-US" altLang="en-US"/>
              <a:pPr/>
              <a:t>‹#›</a:t>
            </a:fld>
            <a:endParaRPr lang="en-US" altLang="en-US" dirty="0"/>
          </a:p>
        </p:txBody>
      </p:sp>
    </p:spTree>
    <p:extLst>
      <p:ext uri="{BB962C8B-B14F-4D97-AF65-F5344CB8AC3E}">
        <p14:creationId xmlns:p14="http://schemas.microsoft.com/office/powerpoint/2010/main" val="136873717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BCE3E13C-1E37-4BE7-831B-68A49B62E094}" type="slidenum">
              <a:rPr lang="en-US" altLang="en-US"/>
              <a:pPr/>
              <a:t>‹#›</a:t>
            </a:fld>
            <a:endParaRPr lang="en-US" altLang="en-US" dirty="0"/>
          </a:p>
        </p:txBody>
      </p:sp>
    </p:spTree>
    <p:extLst>
      <p:ext uri="{BB962C8B-B14F-4D97-AF65-F5344CB8AC3E}">
        <p14:creationId xmlns:p14="http://schemas.microsoft.com/office/powerpoint/2010/main" val="83275588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AA9D254-92B9-46D3-88F6-D0BE456B05A5}" type="slidenum">
              <a:rPr lang="en-US" altLang="en-US"/>
              <a:pPr/>
              <a:t>‹#›</a:t>
            </a:fld>
            <a:endParaRPr lang="en-US" altLang="en-US" dirty="0"/>
          </a:p>
        </p:txBody>
      </p:sp>
    </p:spTree>
    <p:extLst>
      <p:ext uri="{BB962C8B-B14F-4D97-AF65-F5344CB8AC3E}">
        <p14:creationId xmlns:p14="http://schemas.microsoft.com/office/powerpoint/2010/main" val="228545949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334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0585815C-196A-4621-A778-E68AA8E65C70}" type="slidenum">
              <a:rPr lang="en-US" altLang="en-US"/>
              <a:pPr/>
              <a:t>‹#›</a:t>
            </a:fld>
            <a:endParaRPr lang="en-US" altLang="en-US" dirty="0"/>
          </a:p>
        </p:txBody>
      </p:sp>
    </p:spTree>
    <p:extLst>
      <p:ext uri="{BB962C8B-B14F-4D97-AF65-F5344CB8AC3E}">
        <p14:creationId xmlns:p14="http://schemas.microsoft.com/office/powerpoint/2010/main" val="254132689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18A37CC-6666-4508-A466-006D4401CBF7}" type="slidenum">
              <a:rPr lang="en-US" altLang="en-US"/>
              <a:pPr/>
              <a:t>‹#›</a:t>
            </a:fld>
            <a:endParaRPr lang="en-US" altLang="en-US" dirty="0"/>
          </a:p>
        </p:txBody>
      </p:sp>
    </p:spTree>
    <p:extLst>
      <p:ext uri="{BB962C8B-B14F-4D97-AF65-F5344CB8AC3E}">
        <p14:creationId xmlns:p14="http://schemas.microsoft.com/office/powerpoint/2010/main" val="423714695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098BB40-330C-4DD4-83BF-D7E7DD1994B7}" type="slidenum">
              <a:rPr lang="en-US" altLang="en-US"/>
              <a:pPr/>
              <a:t>‹#›</a:t>
            </a:fld>
            <a:endParaRPr lang="en-US" altLang="en-US" dirty="0"/>
          </a:p>
        </p:txBody>
      </p:sp>
    </p:spTree>
    <p:extLst>
      <p:ext uri="{BB962C8B-B14F-4D97-AF65-F5344CB8AC3E}">
        <p14:creationId xmlns:p14="http://schemas.microsoft.com/office/powerpoint/2010/main" val="235598914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52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83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28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48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13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02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BC7E3-FA9F-4D43-9944-A2B19F0A0C15}" type="datetimeFigureOut">
              <a:rPr lang="en-US" smtClean="0">
                <a:solidFill>
                  <a:prstClr val="black">
                    <a:tint val="75000"/>
                  </a:prstClr>
                </a:solidFill>
              </a:rPr>
              <a:pPr/>
              <a:t>2/16/2022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3754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09600" y="1752601"/>
            <a:ext cx="109728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B339B3B-227A-4E1D-9DAC-D8A3C6F475A3}"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dirty="0">
              <a:latin typeface="Arial" panose="020B0604020202020204" pitchFamily="34" charset="0"/>
              <a:cs typeface="Arial" panose="020B0604020202020204" pitchFamily="34" charset="0"/>
            </a:endParaRPr>
          </a:p>
        </p:txBody>
      </p:sp>
      <p:grpSp>
        <p:nvGrpSpPr>
          <p:cNvPr id="1031" name="Group 7"/>
          <p:cNvGrpSpPr>
            <a:grpSpLocks/>
          </p:cNvGrpSpPr>
          <p:nvPr userDrawn="1"/>
        </p:nvGrpSpPr>
        <p:grpSpPr bwMode="auto">
          <a:xfrm>
            <a:off x="0" y="1447800"/>
            <a:ext cx="12192000" cy="228600"/>
            <a:chOff x="0" y="864"/>
            <a:chExt cx="5760" cy="192"/>
          </a:xfrm>
        </p:grpSpPr>
        <p:sp>
          <p:nvSpPr>
            <p:cNvPr id="8200" name="Rectangle 8"/>
            <p:cNvSpPr>
              <a:spLocks noChangeArrowheads="1"/>
            </p:cNvSpPr>
            <p:nvPr userDrawn="1"/>
          </p:nvSpPr>
          <p:spPr bwMode="auto">
            <a:xfrm>
              <a:off x="0" y="864"/>
              <a:ext cx="5760" cy="192"/>
            </a:xfrm>
            <a:prstGeom prst="rect">
              <a:avLst/>
            </a:prstGeom>
            <a:solidFill>
              <a:srgbClr val="0066FF"/>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1" name="Rectangle 9"/>
            <p:cNvSpPr>
              <a:spLocks noChangeArrowheads="1"/>
            </p:cNvSpPr>
            <p:nvPr userDrawn="1"/>
          </p:nvSpPr>
          <p:spPr bwMode="auto">
            <a:xfrm>
              <a:off x="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2" name="Rectangle 10"/>
            <p:cNvSpPr>
              <a:spLocks noChangeArrowheads="1"/>
            </p:cNvSpPr>
            <p:nvPr userDrawn="1"/>
          </p:nvSpPr>
          <p:spPr bwMode="auto">
            <a:xfrm>
              <a:off x="528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grpSp>
        <p:nvGrpSpPr>
          <p:cNvPr id="1032" name="Group 11"/>
          <p:cNvGrpSpPr>
            <a:grpSpLocks/>
          </p:cNvGrpSpPr>
          <p:nvPr userDrawn="1"/>
        </p:nvGrpSpPr>
        <p:grpSpPr bwMode="auto">
          <a:xfrm>
            <a:off x="0" y="6858000"/>
            <a:ext cx="12192000" cy="76200"/>
            <a:chOff x="0" y="4176"/>
            <a:chExt cx="5760" cy="144"/>
          </a:xfrm>
        </p:grpSpPr>
        <p:sp>
          <p:nvSpPr>
            <p:cNvPr id="8204" name="Rectangle 12"/>
            <p:cNvSpPr>
              <a:spLocks noChangeArrowheads="1"/>
            </p:cNvSpPr>
            <p:nvPr userDrawn="1"/>
          </p:nvSpPr>
          <p:spPr bwMode="auto">
            <a:xfrm>
              <a:off x="0" y="4176"/>
              <a:ext cx="5328" cy="144"/>
            </a:xfrm>
            <a:prstGeom prst="rect">
              <a:avLst/>
            </a:prstGeom>
            <a:solidFill>
              <a:srgbClr val="0066FF"/>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5" name="Rectangle 13"/>
            <p:cNvSpPr>
              <a:spLocks noChangeArrowheads="1"/>
            </p:cNvSpPr>
            <p:nvPr userDrawn="1"/>
          </p:nvSpPr>
          <p:spPr bwMode="auto">
            <a:xfrm>
              <a:off x="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6" name="Rectangle 14"/>
            <p:cNvSpPr>
              <a:spLocks noChangeArrowheads="1"/>
            </p:cNvSpPr>
            <p:nvPr userDrawn="1"/>
          </p:nvSpPr>
          <p:spPr bwMode="auto">
            <a:xfrm>
              <a:off x="532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spTree>
    <p:extLst>
      <p:ext uri="{BB962C8B-B14F-4D97-AF65-F5344CB8AC3E}">
        <p14:creationId xmlns:p14="http://schemas.microsoft.com/office/powerpoint/2010/main" val="4131138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8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1"/>
            <a:ext cx="12192024" cy="6858001"/>
          </a:xfrm>
          <a:prstGeom prst="rect">
            <a:avLst/>
          </a:prstGeom>
          <a:noFill/>
          <a:ln>
            <a:noFill/>
          </a:ln>
        </p:spPr>
      </p:pic>
    </p:spTree>
    <p:extLst>
      <p:ext uri="{BB962C8B-B14F-4D97-AF65-F5344CB8AC3E}">
        <p14:creationId xmlns:p14="http://schemas.microsoft.com/office/powerpoint/2010/main" val="390402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WHY WE NEED GOD’S FORGIVENESS</a:t>
            </a:r>
          </a:p>
          <a:p>
            <a:pPr eaLnBrk="1" hangingPunct="1">
              <a:lnSpc>
                <a:spcPct val="70000"/>
              </a:lnSpc>
              <a:spcBef>
                <a:spcPct val="30000"/>
              </a:spcBef>
              <a:defRPr/>
            </a:pPr>
            <a:r>
              <a:rPr lang="en-US" sz="4000" dirty="0" smtClean="0">
                <a:cs typeface="Times New Roman" pitchFamily="18" charset="0"/>
              </a:rPr>
              <a:t>HOW GOD PROVIDED FORGIVENESS</a:t>
            </a:r>
          </a:p>
          <a:p>
            <a:pPr eaLnBrk="1" hangingPunct="1">
              <a:lnSpc>
                <a:spcPct val="70000"/>
              </a:lnSpc>
              <a:spcBef>
                <a:spcPct val="30000"/>
              </a:spcBef>
              <a:defRPr/>
            </a:pPr>
            <a:r>
              <a:rPr lang="en-US" sz="4000" dirty="0" smtClean="0">
                <a:cs typeface="Times New Roman" pitchFamily="18" charset="0"/>
              </a:rPr>
              <a:t>THE EXTENT OF GOD’S FORGIVENESS</a:t>
            </a:r>
            <a:endParaRPr lang="en-US" sz="4000" dirty="0">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a:t>
            </a:r>
            <a:r>
              <a:rPr lang="en-US" sz="3200" u="sng" dirty="0"/>
              <a:t>having forgiven us all our transgressions</a:t>
            </a:r>
            <a:r>
              <a:rPr lang="en-US" sz="3200" dirty="0"/>
              <a:t>,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125616894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WHY WE NEED GOD’S FORGIVENESS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u="sng" dirty="0"/>
              <a:t>When you were dead in your transgressions</a:t>
            </a:r>
            <a:r>
              <a:rPr lang="en-US" sz="3200" dirty="0"/>
              <a:t>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301608919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WHY WE NEED GOD’S FORGIVENESS</a:t>
            </a:r>
          </a:p>
          <a:p>
            <a:pPr algn="ctr" eaLnBrk="1" hangingPunct="1">
              <a:lnSpc>
                <a:spcPct val="70000"/>
              </a:lnSpc>
              <a:spcBef>
                <a:spcPct val="30000"/>
              </a:spcBef>
              <a:defRPr/>
            </a:pPr>
            <a:r>
              <a:rPr lang="en-US" sz="4400" b="0" i="1" dirty="0" smtClean="0">
                <a:effectLst/>
                <a:cs typeface="Times New Roman" pitchFamily="18" charset="0"/>
              </a:rPr>
              <a:t>Spiritual death – separation from God – </a:t>
            </a:r>
            <a:br>
              <a:rPr lang="en-US" sz="4400" b="0" i="1" dirty="0" smtClean="0">
                <a:effectLst/>
                <a:cs typeface="Times New Roman" pitchFamily="18" charset="0"/>
              </a:rPr>
            </a:br>
            <a:r>
              <a:rPr lang="en-US" sz="4400" b="0" i="1" dirty="0" smtClean="0">
                <a:effectLst/>
                <a:cs typeface="Times New Roman" pitchFamily="18" charset="0"/>
              </a:rPr>
              <a:t>is the just consequence of our </a:t>
            </a:r>
            <a:br>
              <a:rPr lang="en-US" sz="4400" b="0" i="1" dirty="0" smtClean="0">
                <a:effectLst/>
                <a:cs typeface="Times New Roman" pitchFamily="18" charset="0"/>
              </a:rPr>
            </a:br>
            <a:r>
              <a:rPr lang="en-US" sz="4400" b="0" i="1" dirty="0" smtClean="0">
                <a:effectLst/>
                <a:cs typeface="Times New Roman" pitchFamily="18" charset="0"/>
              </a:rPr>
              <a:t>true moral guilt (Isa. 59:1,2)</a:t>
            </a:r>
            <a:endParaRPr lang="en-US" sz="4400" b="0" u="sng"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u="sng" dirty="0"/>
              <a:t>When you were dead in your transgressions</a:t>
            </a:r>
            <a:r>
              <a:rPr lang="en-US" sz="3200" dirty="0"/>
              <a:t>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4148342620"/>
      </p:ext>
    </p:extLst>
  </p:cSld>
  <p:clrMapOvr>
    <a:masterClrMapping/>
  </p:clrMapOvr>
  <p:transition spd="med">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WHY WE NEED GOD’S FORGIVENESS</a:t>
            </a:r>
          </a:p>
          <a:p>
            <a:pPr algn="ctr" eaLnBrk="1" hangingPunct="1">
              <a:lnSpc>
                <a:spcPct val="70000"/>
              </a:lnSpc>
              <a:spcBef>
                <a:spcPct val="30000"/>
              </a:spcBef>
              <a:defRPr/>
            </a:pPr>
            <a:r>
              <a:rPr lang="en-US" sz="4400" b="0" i="1" dirty="0" smtClean="0">
                <a:effectLst/>
                <a:cs typeface="Times New Roman" pitchFamily="18" charset="0"/>
              </a:rPr>
              <a:t>Our true moral guilt constitutes </a:t>
            </a:r>
            <a:br>
              <a:rPr lang="en-US" sz="4400" b="0" i="1" dirty="0" smtClean="0">
                <a:effectLst/>
                <a:cs typeface="Times New Roman" pitchFamily="18" charset="0"/>
              </a:rPr>
            </a:br>
            <a:r>
              <a:rPr lang="en-US" sz="4400" b="0" i="1" dirty="0" smtClean="0">
                <a:effectLst/>
                <a:cs typeface="Times New Roman" pitchFamily="18" charset="0"/>
              </a:rPr>
              <a:t>a criminal debt to God that must be punished by His righteous wrath</a:t>
            </a:r>
            <a:endParaRPr lang="en-US" sz="4400" b="0" u="sng"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a:t>
            </a:r>
            <a:r>
              <a:rPr lang="en-US" sz="3200" u="sng" dirty="0"/>
              <a:t>the certificate of debt consisting of decrees against us, which was hostile to us</a:t>
            </a:r>
            <a:r>
              <a:rPr lang="en-US" sz="3200" dirty="0"/>
              <a:t>; and He has taken it out of the way, having nailed it to the cross. </a:t>
            </a:r>
          </a:p>
        </p:txBody>
      </p:sp>
    </p:spTree>
    <p:extLst>
      <p:ext uri="{BB962C8B-B14F-4D97-AF65-F5344CB8AC3E}">
        <p14:creationId xmlns:p14="http://schemas.microsoft.com/office/powerpoint/2010/main" val="1366677852"/>
      </p:ext>
    </p:extLst>
  </p:cSld>
  <p:clrMapOvr>
    <a:masterClrMapping/>
  </p:clrMapOvr>
  <p:transition spd="med">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175518322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a:p>
            <a:pPr algn="ctr" eaLnBrk="1" hangingPunct="1">
              <a:lnSpc>
                <a:spcPct val="70000"/>
              </a:lnSpc>
              <a:spcBef>
                <a:spcPct val="30000"/>
              </a:spcBef>
              <a:defRPr/>
            </a:pPr>
            <a:r>
              <a:rPr lang="en-US" sz="4400" b="0" i="1" dirty="0" smtClean="0">
                <a:effectLst/>
                <a:cs typeface="Times New Roman" pitchFamily="18" charset="0"/>
              </a:rPr>
              <a:t>Forgiveness is </a:t>
            </a:r>
            <a:r>
              <a:rPr lang="en-US" sz="4400" b="0" i="1" u="sng" dirty="0" smtClean="0">
                <a:effectLst/>
                <a:cs typeface="Times New Roman" pitchFamily="18" charset="0"/>
              </a:rPr>
              <a:t>not</a:t>
            </a:r>
            <a:r>
              <a:rPr lang="en-US" sz="4400" b="0" i="1" dirty="0" smtClean="0">
                <a:effectLst/>
                <a:cs typeface="Times New Roman" pitchFamily="18" charset="0"/>
              </a:rPr>
              <a:t> God deciding </a:t>
            </a:r>
            <a:br>
              <a:rPr lang="en-US" sz="4400" b="0" i="1" dirty="0" smtClean="0">
                <a:effectLst/>
                <a:cs typeface="Times New Roman" pitchFamily="18" charset="0"/>
              </a:rPr>
            </a:br>
            <a:r>
              <a:rPr lang="en-US" sz="4400" b="0" i="1" dirty="0" smtClean="0">
                <a:effectLst/>
                <a:cs typeface="Times New Roman" pitchFamily="18" charset="0"/>
              </a:rPr>
              <a:t>to overlook our true moral guilt;</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2574925946"/>
      </p:ext>
    </p:extLst>
  </p:cSld>
  <p:clrMapOvr>
    <a:masterClrMapping/>
  </p:clrMapOvr>
  <p:transition spd="med">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a:p>
            <a:pPr algn="ctr" eaLnBrk="1" hangingPunct="1">
              <a:lnSpc>
                <a:spcPct val="70000"/>
              </a:lnSpc>
              <a:spcBef>
                <a:spcPct val="30000"/>
              </a:spcBef>
              <a:defRPr/>
            </a:pPr>
            <a:r>
              <a:rPr lang="en-US" sz="4400" b="0" i="1" dirty="0" smtClean="0">
                <a:effectLst/>
                <a:cs typeface="Times New Roman" pitchFamily="18" charset="0"/>
              </a:rPr>
              <a:t>Forgiveness is </a:t>
            </a:r>
            <a:r>
              <a:rPr lang="en-US" sz="4400" b="0" i="1" u="sng" dirty="0" smtClean="0">
                <a:effectLst/>
                <a:cs typeface="Times New Roman" pitchFamily="18" charset="0"/>
              </a:rPr>
              <a:t>not</a:t>
            </a:r>
            <a:r>
              <a:rPr lang="en-US" sz="4400" b="0" i="1" dirty="0" smtClean="0">
                <a:effectLst/>
                <a:cs typeface="Times New Roman" pitchFamily="18" charset="0"/>
              </a:rPr>
              <a:t> God deciding </a:t>
            </a:r>
            <a:br>
              <a:rPr lang="en-US" sz="4400" b="0" i="1" dirty="0" smtClean="0">
                <a:effectLst/>
                <a:cs typeface="Times New Roman" pitchFamily="18" charset="0"/>
              </a:rPr>
            </a:br>
            <a:r>
              <a:rPr lang="en-US" sz="4400" b="0" i="1" dirty="0" smtClean="0">
                <a:effectLst/>
                <a:cs typeface="Times New Roman" pitchFamily="18" charset="0"/>
              </a:rPr>
              <a:t>to overlook our true moral guilt; </a:t>
            </a:r>
            <a:br>
              <a:rPr lang="en-US" sz="4400" b="0" i="1" dirty="0" smtClean="0">
                <a:effectLst/>
                <a:cs typeface="Times New Roman" pitchFamily="18" charset="0"/>
              </a:rPr>
            </a:br>
            <a:r>
              <a:rPr lang="en-US" sz="4400" b="0" i="1" dirty="0" smtClean="0">
                <a:effectLst/>
                <a:cs typeface="Times New Roman" pitchFamily="18" charset="0"/>
              </a:rPr>
              <a:t>it is God releasing us from its debt by providing a Substitute who pays it for us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407422090"/>
      </p:ext>
    </p:extLst>
  </p:cSld>
  <p:clrMapOvr>
    <a:masterClrMapping/>
  </p:clrMapOvr>
  <p:transition spd="med">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89" y="2449287"/>
            <a:ext cx="6868886" cy="41213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269" y="2390774"/>
            <a:ext cx="4572131" cy="4314825"/>
          </a:xfrm>
          <a:prstGeom prst="rect">
            <a:avLst/>
          </a:prstGeom>
        </p:spPr>
      </p:pic>
    </p:spTree>
    <p:extLst>
      <p:ext uri="{BB962C8B-B14F-4D97-AF65-F5344CB8AC3E}">
        <p14:creationId xmlns:p14="http://schemas.microsoft.com/office/powerpoint/2010/main" val="159515613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a:t>
            </a:r>
            <a:r>
              <a:rPr lang="en-US" sz="3200" u="sng" dirty="0"/>
              <a:t>the certificate of debt </a:t>
            </a:r>
            <a:r>
              <a:rPr lang="en-US" sz="3200" dirty="0"/>
              <a:t>consisting of decrees against us, which was hostile to us; and He has taken it out of the way, having nailed it to the cross. </a:t>
            </a:r>
          </a:p>
        </p:txBody>
      </p:sp>
    </p:spTree>
    <p:extLst>
      <p:ext uri="{BB962C8B-B14F-4D97-AF65-F5344CB8AC3E}">
        <p14:creationId xmlns:p14="http://schemas.microsoft.com/office/powerpoint/2010/main" val="1716280705"/>
      </p:ext>
    </p:extLst>
  </p:cSld>
  <p:clrMapOvr>
    <a:masterClrMapping/>
  </p:clrMapOvr>
  <p:transition spd="med">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a:p>
            <a:pPr algn="ctr" eaLnBrk="1" hangingPunct="1">
              <a:lnSpc>
                <a:spcPct val="70000"/>
              </a:lnSpc>
              <a:spcBef>
                <a:spcPct val="30000"/>
              </a:spcBef>
              <a:defRPr/>
            </a:pPr>
            <a:r>
              <a:rPr lang="en-US" sz="4400" b="0" i="1" dirty="0" smtClean="0">
                <a:effectLst/>
                <a:cs typeface="Times New Roman" pitchFamily="18" charset="0"/>
              </a:rPr>
              <a:t>Pilate had a certificate of debt </a:t>
            </a:r>
            <a:br>
              <a:rPr lang="en-US" sz="4400" b="0" i="1" dirty="0" smtClean="0">
                <a:effectLst/>
                <a:cs typeface="Times New Roman" pitchFamily="18" charset="0"/>
              </a:rPr>
            </a:br>
            <a:r>
              <a:rPr lang="en-US" sz="4400" b="0" i="1" dirty="0" smtClean="0">
                <a:effectLst/>
                <a:cs typeface="Times New Roman" pitchFamily="18" charset="0"/>
              </a:rPr>
              <a:t>nailed to Jesus’ cross to declare </a:t>
            </a:r>
            <a:br>
              <a:rPr lang="en-US" sz="4400" b="0" i="1" dirty="0" smtClean="0">
                <a:effectLst/>
                <a:cs typeface="Times New Roman" pitchFamily="18" charset="0"/>
              </a:rPr>
            </a:br>
            <a:r>
              <a:rPr lang="en-US" sz="4400" b="0" i="1" dirty="0" smtClean="0">
                <a:effectLst/>
                <a:cs typeface="Times New Roman" pitchFamily="18" charset="0"/>
              </a:rPr>
              <a:t>His alleged crime against </a:t>
            </a:r>
            <a:br>
              <a:rPr lang="en-US" sz="4400" b="0" i="1" dirty="0" smtClean="0">
                <a:effectLst/>
                <a:cs typeface="Times New Roman" pitchFamily="18" charset="0"/>
              </a:rPr>
            </a:br>
            <a:r>
              <a:rPr lang="en-US" sz="4400" b="0" i="1" dirty="0" smtClean="0">
                <a:effectLst/>
                <a:cs typeface="Times New Roman" pitchFamily="18" charset="0"/>
              </a:rPr>
              <a:t>the Roman Empire . . .</a:t>
            </a:r>
            <a:endParaRPr lang="en-US" sz="4400" b="0" i="1"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a:t>
            </a:r>
            <a:r>
              <a:rPr lang="en-US" sz="3200" u="sng" dirty="0"/>
              <a:t>the certificate of debt </a:t>
            </a:r>
            <a:r>
              <a:rPr lang="en-US" sz="3200" dirty="0"/>
              <a:t>consisting of decrees against us, which was hostile to us; and He has taken it out of the way, having nailed it to the cross.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500" y="1951573"/>
            <a:ext cx="1752600" cy="2609850"/>
          </a:xfrm>
          <a:prstGeom prst="rect">
            <a:avLst/>
          </a:prstGeom>
        </p:spPr>
      </p:pic>
    </p:spTree>
    <p:extLst>
      <p:ext uri="{BB962C8B-B14F-4D97-AF65-F5344CB8AC3E}">
        <p14:creationId xmlns:p14="http://schemas.microsoft.com/office/powerpoint/2010/main" val="244381471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smtClean="0">
              <a:cs typeface="Times New Roman" pitchFamily="18" charset="0"/>
            </a:endParaRPr>
          </a:p>
        </p:txBody>
      </p:sp>
      <p:pic>
        <p:nvPicPr>
          <p:cNvPr id="9" name="Picture 5" descr="Coloss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76062" y="3847011"/>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70313396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HOW GOD PROVIDED FORGIVENESS</a:t>
            </a:r>
          </a:p>
          <a:p>
            <a:pPr algn="ctr" eaLnBrk="1" hangingPunct="1">
              <a:lnSpc>
                <a:spcPct val="70000"/>
              </a:lnSpc>
              <a:spcBef>
                <a:spcPct val="30000"/>
              </a:spcBef>
              <a:defRPr/>
            </a:pPr>
            <a:r>
              <a:rPr lang="en-US" sz="4400" b="0" i="1" dirty="0" smtClean="0">
                <a:effectLst/>
                <a:cs typeface="Times New Roman" pitchFamily="18" charset="0"/>
              </a:rPr>
              <a:t>. . . But God nailed our </a:t>
            </a:r>
            <a:br>
              <a:rPr lang="en-US" sz="4400" b="0" i="1" dirty="0" smtClean="0">
                <a:effectLst/>
                <a:cs typeface="Times New Roman" pitchFamily="18" charset="0"/>
              </a:rPr>
            </a:br>
            <a:r>
              <a:rPr lang="en-US" sz="4400" b="0" i="1" dirty="0" smtClean="0">
                <a:effectLst/>
                <a:cs typeface="Times New Roman" pitchFamily="18" charset="0"/>
              </a:rPr>
              <a:t>certificates of debt to Jesus, </a:t>
            </a:r>
            <a:br>
              <a:rPr lang="en-US" sz="4400" b="0" i="1" dirty="0" smtClean="0">
                <a:effectLst/>
                <a:cs typeface="Times New Roman" pitchFamily="18" charset="0"/>
              </a:rPr>
            </a:br>
            <a:r>
              <a:rPr lang="en-US" sz="4400" b="0" i="1" dirty="0" smtClean="0">
                <a:effectLst/>
                <a:cs typeface="Times New Roman" pitchFamily="18" charset="0"/>
              </a:rPr>
              <a:t>&amp; poured out His wrath on Him</a:t>
            </a:r>
            <a:endParaRPr lang="en-US" sz="4400" b="0" i="1"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a:t>
            </a:r>
            <a:r>
              <a:rPr lang="en-US" sz="3200" u="sng" dirty="0"/>
              <a:t>the certificate of debt </a:t>
            </a:r>
            <a:r>
              <a:rPr lang="en-US" sz="3200" dirty="0"/>
              <a:t>consisting of decrees against us, which was hostile to us; and He has taken it out of the way, </a:t>
            </a:r>
            <a:r>
              <a:rPr lang="en-US" sz="3200" u="sng" dirty="0"/>
              <a:t>having nailed it to the cross</a:t>
            </a:r>
            <a:r>
              <a:rPr lang="en-US" sz="32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 y="2312818"/>
            <a:ext cx="2143125" cy="2143125"/>
          </a:xfrm>
          <a:prstGeom prst="rect">
            <a:avLst/>
          </a:prstGeom>
        </p:spPr>
      </p:pic>
    </p:spTree>
    <p:extLst>
      <p:ext uri="{BB962C8B-B14F-4D97-AF65-F5344CB8AC3E}">
        <p14:creationId xmlns:p14="http://schemas.microsoft.com/office/powerpoint/2010/main" val="272139128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endParaRPr lang="en-US" sz="4000" dirty="0">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all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210598203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Past, present &amp; future sins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t>
            </a:r>
            <a:r>
              <a:rPr lang="en-US" sz="3200" u="sng" dirty="0"/>
              <a:t>all</a:t>
            </a:r>
            <a:r>
              <a:rPr lang="en-US" sz="3200" dirty="0"/>
              <a:t>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1148339042"/>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Past, present &amp; future sins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“Little” sins &amp; “big” sins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t>
            </a:r>
            <a:r>
              <a:rPr lang="en-US" sz="3200" u="sng" dirty="0"/>
              <a:t>all</a:t>
            </a:r>
            <a:r>
              <a:rPr lang="en-US" sz="3200" dirty="0"/>
              <a:t> our transgressions,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3152750107"/>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Past, present &amp; future sins</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“Little” sins &amp; “big” </a:t>
            </a:r>
            <a:r>
              <a:rPr lang="en-US" sz="4000" dirty="0" smtClean="0">
                <a:cs typeface="Times New Roman" pitchFamily="18" charset="0"/>
              </a:rPr>
              <a:t>sins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Permanent remission</a:t>
            </a:r>
            <a:endParaRPr lang="en-US" sz="4000" dirty="0">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having forgiven us </a:t>
            </a:r>
            <a:r>
              <a:rPr lang="en-US" sz="3200" u="sng" dirty="0"/>
              <a:t>all</a:t>
            </a:r>
            <a:r>
              <a:rPr lang="en-US" sz="3200" dirty="0"/>
              <a:t> our transgressions, </a:t>
            </a:r>
            <a:r>
              <a:rPr lang="en-US" sz="3200" baseline="30000" dirty="0"/>
              <a:t>14</a:t>
            </a:r>
            <a:r>
              <a:rPr lang="en-US" sz="3200" dirty="0"/>
              <a:t> having </a:t>
            </a:r>
            <a:r>
              <a:rPr lang="en-US" sz="3200" u="sng" dirty="0"/>
              <a:t>canceled out</a:t>
            </a:r>
            <a:r>
              <a:rPr lang="en-US" sz="3200" dirty="0"/>
              <a:t> the certificate of debt consisting of decrees against us, which was hostile to us; and He has </a:t>
            </a:r>
            <a:r>
              <a:rPr lang="en-US" sz="3200" u="sng" dirty="0"/>
              <a:t>taken it out of the way</a:t>
            </a:r>
            <a:r>
              <a:rPr lang="en-US" sz="3200" dirty="0"/>
              <a:t>, having nailed it to the cross. </a:t>
            </a:r>
          </a:p>
        </p:txBody>
      </p:sp>
    </p:spTree>
    <p:extLst>
      <p:ext uri="{BB962C8B-B14F-4D97-AF65-F5344CB8AC3E}">
        <p14:creationId xmlns:p14="http://schemas.microsoft.com/office/powerpoint/2010/main" val="2150369640"/>
      </p:ext>
    </p:extLst>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Justified: declared in right standing with God</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2959158"/>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 Corinthians 5:20</a:t>
            </a:r>
            <a:r>
              <a:rPr lang="en-US" sz="3200" dirty="0" smtClean="0"/>
              <a:t> . . . We </a:t>
            </a:r>
            <a:r>
              <a:rPr lang="en-US" sz="3200" dirty="0"/>
              <a:t>beg you on behalf of Christ, be reconciled to God. </a:t>
            </a:r>
            <a:r>
              <a:rPr lang="en-US" sz="3200" baseline="30000" dirty="0"/>
              <a:t>21</a:t>
            </a:r>
            <a:r>
              <a:rPr lang="en-US" sz="3200" dirty="0"/>
              <a:t> He made Him who knew no sin to be sin on our behalf, so that we might become the righteousness of God in Him. </a:t>
            </a:r>
          </a:p>
        </p:txBody>
      </p:sp>
    </p:spTree>
    <p:extLst>
      <p:ext uri="{BB962C8B-B14F-4D97-AF65-F5344CB8AC3E}">
        <p14:creationId xmlns:p14="http://schemas.microsoft.com/office/powerpoint/2010/main" val="294191918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Justified: declared in right standing with God</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2959158"/>
            <a:ext cx="11884378" cy="3785652"/>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a:t>
            </a:r>
            <a:r>
              <a:rPr lang="en-US" sz="3200" dirty="0" smtClean="0"/>
              <a:t> </a:t>
            </a:r>
            <a:r>
              <a:rPr lang="en-US" sz="3200" baseline="30000" dirty="0" smtClean="0"/>
              <a:t>3:22</a:t>
            </a:r>
            <a:r>
              <a:rPr lang="en-US" sz="3200" dirty="0" smtClean="0"/>
              <a:t> </a:t>
            </a:r>
            <a:r>
              <a:rPr lang="en-US" sz="3200" dirty="0"/>
              <a:t>We are </a:t>
            </a:r>
            <a:r>
              <a:rPr lang="en-US" sz="3200" u="sng" dirty="0"/>
              <a:t>made right with God</a:t>
            </a:r>
            <a:r>
              <a:rPr lang="en-US" sz="3200" dirty="0"/>
              <a:t> by placing our faith in Jesus Christ. And this is true for everyone who believes, no matter who we are. </a:t>
            </a:r>
            <a:r>
              <a:rPr lang="en-US" sz="3200" baseline="30000" dirty="0"/>
              <a:t>23</a:t>
            </a:r>
            <a:r>
              <a:rPr lang="en-US" sz="3200" dirty="0"/>
              <a:t> For everyone has sinned; we all fall short of God’s glorious standard. </a:t>
            </a:r>
            <a:r>
              <a:rPr lang="en-US" sz="3200" baseline="30000" dirty="0"/>
              <a:t>24</a:t>
            </a:r>
            <a:r>
              <a:rPr lang="en-US" sz="3200" dirty="0"/>
              <a:t> Yet </a:t>
            </a:r>
            <a:r>
              <a:rPr lang="en-US" sz="3200" u="sng" dirty="0"/>
              <a:t>God, in </a:t>
            </a:r>
            <a:r>
              <a:rPr lang="en-US" sz="3200" u="sng" dirty="0" smtClean="0"/>
              <a:t>His </a:t>
            </a:r>
            <a:r>
              <a:rPr lang="en-US" sz="3200" u="sng" dirty="0"/>
              <a:t>grace, freely makes us right in </a:t>
            </a:r>
            <a:r>
              <a:rPr lang="en-US" sz="3200" u="sng" dirty="0" smtClean="0"/>
              <a:t>His </a:t>
            </a:r>
            <a:r>
              <a:rPr lang="en-US" sz="3200" u="sng" dirty="0"/>
              <a:t>sight</a:t>
            </a:r>
            <a:r>
              <a:rPr lang="en-US" sz="3200" dirty="0"/>
              <a:t>. He did this through Christ Jesus when </a:t>
            </a:r>
            <a:r>
              <a:rPr lang="en-US" sz="3200" dirty="0" smtClean="0"/>
              <a:t>He </a:t>
            </a:r>
            <a:r>
              <a:rPr lang="en-US" sz="3200" dirty="0"/>
              <a:t>freed us from the penalty for our sins. </a:t>
            </a:r>
            <a:r>
              <a:rPr lang="en-US" sz="3200" baseline="30000" dirty="0"/>
              <a:t>25</a:t>
            </a:r>
            <a:r>
              <a:rPr lang="en-US" sz="3200" dirty="0"/>
              <a:t> For God presented Jesus as the sacrifice for sin. </a:t>
            </a:r>
            <a:r>
              <a:rPr lang="en-US" sz="3200" u="sng" dirty="0"/>
              <a:t>People are made right with God</a:t>
            </a:r>
            <a:r>
              <a:rPr lang="en-US" sz="3200" dirty="0"/>
              <a:t> when they believe that Jesus sacrificed </a:t>
            </a:r>
            <a:r>
              <a:rPr lang="en-US" sz="3200" dirty="0" smtClean="0"/>
              <a:t>His </a:t>
            </a:r>
            <a:r>
              <a:rPr lang="en-US" sz="3200" dirty="0"/>
              <a:t>life, shedding his blood</a:t>
            </a:r>
            <a:r>
              <a:rPr lang="en-US" sz="3200" dirty="0" smtClean="0"/>
              <a:t>.</a:t>
            </a:r>
            <a:endParaRPr lang="en-US" sz="3200" dirty="0"/>
          </a:p>
        </p:txBody>
      </p:sp>
    </p:spTree>
    <p:extLst>
      <p:ext uri="{BB962C8B-B14F-4D97-AF65-F5344CB8AC3E}">
        <p14:creationId xmlns:p14="http://schemas.microsoft.com/office/powerpoint/2010/main" val="3429176471"/>
      </p:ext>
    </p:extLst>
  </p:cSld>
  <p:clrMapOvr>
    <a:masterClrMapping/>
  </p:clrMapOvr>
  <p:transition spd="med">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 EXTENT OF GOD’S FORGIVENESS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Justified: declared in right standing with God</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2959158"/>
            <a:ext cx="11884378" cy="3785652"/>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a:t>
            </a:r>
            <a:r>
              <a:rPr lang="en-US" sz="3200" dirty="0" smtClean="0"/>
              <a:t> </a:t>
            </a:r>
            <a:r>
              <a:rPr lang="en-US" sz="3200" baseline="30000" dirty="0" smtClean="0"/>
              <a:t>3:22</a:t>
            </a:r>
            <a:r>
              <a:rPr lang="en-US" sz="3200" dirty="0" smtClean="0"/>
              <a:t> </a:t>
            </a:r>
            <a:r>
              <a:rPr lang="en-US" sz="3200" dirty="0"/>
              <a:t>We are made right with God by </a:t>
            </a:r>
            <a:r>
              <a:rPr lang="en-US" sz="3200" u="sng" dirty="0"/>
              <a:t>placing our faith in Jesus Christ</a:t>
            </a:r>
            <a:r>
              <a:rPr lang="en-US" sz="3200" dirty="0"/>
              <a:t>. And this is true for </a:t>
            </a:r>
            <a:r>
              <a:rPr lang="en-US" sz="3200" u="sng" dirty="0"/>
              <a:t>everyone who believes</a:t>
            </a:r>
            <a:r>
              <a:rPr lang="en-US" sz="3200" dirty="0"/>
              <a:t>, no matter who we are. </a:t>
            </a:r>
            <a:r>
              <a:rPr lang="en-US" sz="3200" baseline="30000" dirty="0"/>
              <a:t>23</a:t>
            </a:r>
            <a:r>
              <a:rPr lang="en-US" sz="3200" dirty="0"/>
              <a:t> For everyone has sinned; we all fall short of God’s glorious standard. </a:t>
            </a:r>
            <a:r>
              <a:rPr lang="en-US" sz="3200" baseline="30000" dirty="0"/>
              <a:t>24</a:t>
            </a:r>
            <a:r>
              <a:rPr lang="en-US" sz="3200" dirty="0"/>
              <a:t> Yet God, in </a:t>
            </a:r>
            <a:r>
              <a:rPr lang="en-US" sz="3200" dirty="0" smtClean="0"/>
              <a:t>His </a:t>
            </a:r>
            <a:r>
              <a:rPr lang="en-US" sz="3200" dirty="0"/>
              <a:t>grace, freely makes us right in </a:t>
            </a:r>
            <a:r>
              <a:rPr lang="en-US" sz="3200" dirty="0" smtClean="0"/>
              <a:t>His </a:t>
            </a:r>
            <a:r>
              <a:rPr lang="en-US" sz="3200" dirty="0"/>
              <a:t>sight. He did this through Christ Jesus when </a:t>
            </a:r>
            <a:r>
              <a:rPr lang="en-US" sz="3200" dirty="0" smtClean="0"/>
              <a:t>He </a:t>
            </a:r>
            <a:r>
              <a:rPr lang="en-US" sz="3200" dirty="0"/>
              <a:t>freed us from the penalty for our sins. </a:t>
            </a:r>
            <a:r>
              <a:rPr lang="en-US" sz="3200" baseline="30000" dirty="0"/>
              <a:t>25</a:t>
            </a:r>
            <a:r>
              <a:rPr lang="en-US" sz="3200" dirty="0"/>
              <a:t> For God presented Jesus as the sacrifice for sin. People are made right with God </a:t>
            </a:r>
            <a:r>
              <a:rPr lang="en-US" sz="3200" u="sng" dirty="0"/>
              <a:t>when they believe that Jesus sacrificed </a:t>
            </a:r>
            <a:r>
              <a:rPr lang="en-US" sz="3200" u="sng" dirty="0" smtClean="0"/>
              <a:t>His </a:t>
            </a:r>
            <a:r>
              <a:rPr lang="en-US" sz="3200" u="sng" dirty="0"/>
              <a:t>life</a:t>
            </a:r>
            <a:r>
              <a:rPr lang="en-US" sz="3200" dirty="0"/>
              <a:t>, shedding his blood</a:t>
            </a:r>
            <a:r>
              <a:rPr lang="en-US" sz="3200" dirty="0" smtClean="0"/>
              <a:t>.</a:t>
            </a:r>
            <a:endParaRPr lang="en-US" sz="3200" dirty="0"/>
          </a:p>
        </p:txBody>
      </p:sp>
    </p:spTree>
    <p:extLst>
      <p:ext uri="{BB962C8B-B14F-4D97-AF65-F5344CB8AC3E}">
        <p14:creationId xmlns:p14="http://schemas.microsoft.com/office/powerpoint/2010/main" val="1991600558"/>
      </p:ext>
    </p:extLst>
  </p:cSld>
  <p:clrMapOvr>
    <a:masterClrMapping/>
  </p:clrMapOvr>
  <p:transition spd="med">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APPROPRIATING GOD’S JUSTIFICATION</a:t>
            </a:r>
            <a:endParaRPr lang="en-US" sz="4000" dirty="0">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5114531"/>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 5:1</a:t>
            </a:r>
            <a:r>
              <a:rPr lang="en-US" sz="3200" dirty="0" smtClean="0"/>
              <a:t> </a:t>
            </a:r>
            <a:r>
              <a:rPr lang="en-US" sz="3200" dirty="0"/>
              <a:t>Therefore, </a:t>
            </a:r>
            <a:r>
              <a:rPr lang="en-US" sz="3200" u="sng" dirty="0"/>
              <a:t>having been justified by faith</a:t>
            </a:r>
            <a:r>
              <a:rPr lang="en-US" sz="3200" dirty="0"/>
              <a:t>, we have peace with God through our Lord Jesus Christ, </a:t>
            </a:r>
            <a:r>
              <a:rPr lang="en-US" sz="3200" baseline="30000" dirty="0"/>
              <a:t>2</a:t>
            </a:r>
            <a:r>
              <a:rPr lang="en-US" sz="3200" dirty="0"/>
              <a:t> through whom also we have obtained our introduction by faith into this grace in which we stand; and we exult in hope of the glory of God. </a:t>
            </a:r>
          </a:p>
        </p:txBody>
      </p:sp>
    </p:spTree>
    <p:extLst>
      <p:ext uri="{BB962C8B-B14F-4D97-AF65-F5344CB8AC3E}">
        <p14:creationId xmlns:p14="http://schemas.microsoft.com/office/powerpoint/2010/main" val="2606736194"/>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APPROPRIATING GOD’S JUSTIFICATION</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God will never again have a retributive response when I sin</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5114531"/>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 5:1</a:t>
            </a:r>
            <a:r>
              <a:rPr lang="en-US" sz="3200" dirty="0" smtClean="0"/>
              <a:t> </a:t>
            </a:r>
            <a:r>
              <a:rPr lang="en-US" sz="3200" dirty="0"/>
              <a:t>Therefore, having been justified by faith, </a:t>
            </a:r>
            <a:r>
              <a:rPr lang="en-US" sz="3200" u="sng" dirty="0"/>
              <a:t>we have peace with God</a:t>
            </a:r>
            <a:r>
              <a:rPr lang="en-US" sz="3200" dirty="0"/>
              <a:t> through our Lord Jesus Christ, </a:t>
            </a:r>
            <a:r>
              <a:rPr lang="en-US" sz="3200" baseline="30000" dirty="0"/>
              <a:t>2</a:t>
            </a:r>
            <a:r>
              <a:rPr lang="en-US" sz="3200" dirty="0"/>
              <a:t> through whom also we have obtained our introduction by faith into this grace in which we stand; and we exult in hope of the glory of God. </a:t>
            </a:r>
          </a:p>
        </p:txBody>
      </p:sp>
    </p:spTree>
    <p:extLst>
      <p:ext uri="{BB962C8B-B14F-4D97-AF65-F5344CB8AC3E}">
        <p14:creationId xmlns:p14="http://schemas.microsoft.com/office/powerpoint/2010/main" val="1630747797"/>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smtClean="0">
              <a:cs typeface="Times New Roman" pitchFamily="18" charset="0"/>
            </a:endParaRPr>
          </a:p>
        </p:txBody>
      </p:sp>
      <p:sp>
        <p:nvSpPr>
          <p:cNvPr id="8" name="Text Box 4"/>
          <p:cNvSpPr txBox="1">
            <a:spLocks noChangeArrowheads="1"/>
          </p:cNvSpPr>
          <p:nvPr/>
        </p:nvSpPr>
        <p:spPr bwMode="auto">
          <a:xfrm>
            <a:off x="117122" y="1731243"/>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2:8</a:t>
            </a:r>
            <a:r>
              <a:rPr lang="en-US" sz="3200" dirty="0" smtClean="0"/>
              <a:t> </a:t>
            </a:r>
            <a:r>
              <a:rPr lang="en-US" sz="3200" dirty="0"/>
              <a:t>See to it that no one takes you captive through philosophy and empty deception, according to the tradition of men, according to the elementary principles of the world, rather than according to Christ. </a:t>
            </a:r>
          </a:p>
        </p:txBody>
      </p:sp>
    </p:spTree>
    <p:extLst>
      <p:ext uri="{BB962C8B-B14F-4D97-AF65-F5344CB8AC3E}">
        <p14:creationId xmlns:p14="http://schemas.microsoft.com/office/powerpoint/2010/main" val="180294201"/>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APPROPRIATING GOD’S JUSTIFICATION</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God will never again have a retributive response when I sin</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I have access to God in spite of my sins</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5114531"/>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 5:1</a:t>
            </a:r>
            <a:r>
              <a:rPr lang="en-US" sz="3200" dirty="0" smtClean="0"/>
              <a:t> </a:t>
            </a:r>
            <a:r>
              <a:rPr lang="en-US" sz="3200" dirty="0"/>
              <a:t>Therefore, having been justified by faith, we have peace with God through our Lord Jesus Christ, </a:t>
            </a:r>
            <a:r>
              <a:rPr lang="en-US" sz="3200" baseline="30000" dirty="0"/>
              <a:t>2</a:t>
            </a:r>
            <a:r>
              <a:rPr lang="en-US" sz="3200" dirty="0"/>
              <a:t> through whom also </a:t>
            </a:r>
            <a:r>
              <a:rPr lang="en-US" sz="3200" u="sng" dirty="0"/>
              <a:t>we have obtained our introduction</a:t>
            </a:r>
            <a:r>
              <a:rPr lang="en-US" sz="3200" dirty="0"/>
              <a:t> by faith into this grace in which we stand; and we exult in hope of the glory of God. </a:t>
            </a:r>
          </a:p>
        </p:txBody>
      </p:sp>
      <p:sp>
        <p:nvSpPr>
          <p:cNvPr id="8" name="Text Box 4"/>
          <p:cNvSpPr txBox="1">
            <a:spLocks noChangeArrowheads="1"/>
          </p:cNvSpPr>
          <p:nvPr/>
        </p:nvSpPr>
        <p:spPr bwMode="auto">
          <a:xfrm>
            <a:off x="112766" y="4104338"/>
            <a:ext cx="11884378" cy="9130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Ephesians 3:12</a:t>
            </a:r>
            <a:r>
              <a:rPr lang="en-US" sz="3200" dirty="0" smtClean="0"/>
              <a:t> (Through Jesus) </a:t>
            </a:r>
            <a:r>
              <a:rPr lang="en-US" sz="3200" dirty="0"/>
              <a:t>we have boldness and confident access through faith in Him. </a:t>
            </a:r>
          </a:p>
        </p:txBody>
      </p:sp>
    </p:spTree>
    <p:extLst>
      <p:ext uri="{BB962C8B-B14F-4D97-AF65-F5344CB8AC3E}">
        <p14:creationId xmlns:p14="http://schemas.microsoft.com/office/powerpoint/2010/main" val="39334023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APPROPRIATING GOD’S JUSTIFICATION</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God will never again have a retributive response when I sin</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I </a:t>
            </a:r>
            <a:r>
              <a:rPr lang="en-US" sz="4000" dirty="0">
                <a:cs typeface="Times New Roman" pitchFamily="18" charset="0"/>
              </a:rPr>
              <a:t>have access to God in spite of my sins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God guarantees my entrance into His eternal kingdom</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5114531"/>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 5:1</a:t>
            </a:r>
            <a:r>
              <a:rPr lang="en-US" sz="3200" dirty="0" smtClean="0"/>
              <a:t> </a:t>
            </a:r>
            <a:r>
              <a:rPr lang="en-US" sz="3200" dirty="0"/>
              <a:t>Therefore, having been justified by faith, we have peace with God through our Lord Jesus Christ, </a:t>
            </a:r>
            <a:r>
              <a:rPr lang="en-US" sz="3200" baseline="30000" dirty="0"/>
              <a:t>2</a:t>
            </a:r>
            <a:r>
              <a:rPr lang="en-US" sz="3200" dirty="0"/>
              <a:t> through whom also we have obtained our introduction by faith into this grace in which we stand; and </a:t>
            </a:r>
            <a:r>
              <a:rPr lang="en-US" sz="3200" u="sng" dirty="0"/>
              <a:t>we exult in hope of the glory of God</a:t>
            </a:r>
            <a:r>
              <a:rPr lang="en-US" sz="3200" dirty="0"/>
              <a:t>. </a:t>
            </a:r>
          </a:p>
        </p:txBody>
      </p:sp>
    </p:spTree>
    <p:extLst>
      <p:ext uri="{BB962C8B-B14F-4D97-AF65-F5344CB8AC3E}">
        <p14:creationId xmlns:p14="http://schemas.microsoft.com/office/powerpoint/2010/main" val="3261235532"/>
      </p:ext>
    </p:extLst>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a:cs typeface="Times New Roman" pitchFamily="18" charset="0"/>
              </a:rPr>
              <a:t>APPROPRIATING GOD’S JUSTIFICATION</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God will never again have a retributive response when I sin</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I </a:t>
            </a:r>
            <a:r>
              <a:rPr lang="en-US" sz="4000" dirty="0">
                <a:cs typeface="Times New Roman" pitchFamily="18" charset="0"/>
              </a:rPr>
              <a:t>have access to God in spite of my sins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God guarantees my membership in His eternal kingdom</a:t>
            </a: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5114531"/>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Romans 5:1</a:t>
            </a:r>
            <a:r>
              <a:rPr lang="en-US" sz="3200" dirty="0" smtClean="0"/>
              <a:t> </a:t>
            </a:r>
            <a:r>
              <a:rPr lang="en-US" sz="3200" dirty="0"/>
              <a:t>Therefore, having been justified by faith, we have peace with God through our Lord Jesus Christ, </a:t>
            </a:r>
            <a:r>
              <a:rPr lang="en-US" sz="3200" baseline="30000" dirty="0"/>
              <a:t>2</a:t>
            </a:r>
            <a:r>
              <a:rPr lang="en-US" sz="3200" dirty="0"/>
              <a:t> through whom also we have obtained our introduction by faith into this grace in which we stand; and </a:t>
            </a:r>
            <a:r>
              <a:rPr lang="en-US" sz="3200" u="sng" dirty="0"/>
              <a:t>we exult in hope of the glory of God</a:t>
            </a:r>
            <a:r>
              <a:rPr lang="en-US" sz="3200" dirty="0"/>
              <a:t>. </a:t>
            </a:r>
          </a:p>
        </p:txBody>
      </p:sp>
      <p:sp>
        <p:nvSpPr>
          <p:cNvPr id="8" name="Text Box 4"/>
          <p:cNvSpPr txBox="1">
            <a:spLocks noChangeArrowheads="1"/>
          </p:cNvSpPr>
          <p:nvPr/>
        </p:nvSpPr>
        <p:spPr bwMode="auto">
          <a:xfrm>
            <a:off x="125829" y="956174"/>
            <a:ext cx="11884378" cy="2964914"/>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 Peter 1:3</a:t>
            </a:r>
            <a:r>
              <a:rPr lang="en-US" sz="3200" dirty="0" smtClean="0"/>
              <a:t> </a:t>
            </a:r>
            <a:r>
              <a:rPr lang="en-US" sz="3200" dirty="0"/>
              <a:t>Blessed be the God and Father of our Lord Jesus Christ, who according to His great mercy has caused us to be born again to a living hope </a:t>
            </a:r>
            <a:r>
              <a:rPr lang="en-US" sz="3200" dirty="0" smtClean="0"/>
              <a:t>. . . </a:t>
            </a:r>
            <a:r>
              <a:rPr lang="en-US" sz="3200" baseline="30000" dirty="0"/>
              <a:t>4</a:t>
            </a:r>
            <a:r>
              <a:rPr lang="en-US" sz="3200" dirty="0"/>
              <a:t> to obtain an inheritance which is </a:t>
            </a:r>
            <a:r>
              <a:rPr lang="en-US" sz="3200" u="sng" dirty="0"/>
              <a:t>imperishable</a:t>
            </a:r>
            <a:r>
              <a:rPr lang="en-US" sz="3200" dirty="0"/>
              <a:t> and </a:t>
            </a:r>
            <a:r>
              <a:rPr lang="en-US" sz="3200" u="sng" dirty="0"/>
              <a:t>undefiled</a:t>
            </a:r>
            <a:r>
              <a:rPr lang="en-US" sz="3200" dirty="0"/>
              <a:t> and </a:t>
            </a:r>
            <a:r>
              <a:rPr lang="en-US" sz="3200" u="sng" dirty="0"/>
              <a:t>will not fade away</a:t>
            </a:r>
            <a:r>
              <a:rPr lang="en-US" sz="3200" dirty="0"/>
              <a:t>, reserved in heaven for you, </a:t>
            </a:r>
            <a:r>
              <a:rPr lang="en-US" sz="3200" baseline="30000" dirty="0"/>
              <a:t>5</a:t>
            </a:r>
            <a:r>
              <a:rPr lang="en-US" sz="3200" dirty="0"/>
              <a:t> who are </a:t>
            </a:r>
            <a:r>
              <a:rPr lang="en-US" sz="3200" u="sng" dirty="0"/>
              <a:t>protected by the power of God through faith for a salvation</a:t>
            </a:r>
            <a:r>
              <a:rPr lang="en-US" sz="3200" dirty="0"/>
              <a:t> ready to be revealed in the last time. </a:t>
            </a:r>
          </a:p>
        </p:txBody>
      </p:sp>
    </p:spTree>
    <p:extLst>
      <p:ext uri="{BB962C8B-B14F-4D97-AF65-F5344CB8AC3E}">
        <p14:creationId xmlns:p14="http://schemas.microsoft.com/office/powerpoint/2010/main" val="3588276025"/>
      </p:ext>
    </p:extLst>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is a ‘junior’ spirit who can only give you a spiritual ‘starter kit.’  You must go beyond Jesus to other spiritual powers &amp; knowledge in order to achieve spiritual fullness.”</a:t>
            </a:r>
            <a:endParaRPr lang="en-US" sz="4400" b="0" u="sng" dirty="0">
              <a:effectLst/>
              <a:cs typeface="Times New Roman" pitchFamily="18" charset="0"/>
            </a:endParaRPr>
          </a:p>
        </p:txBody>
      </p:sp>
    </p:spTree>
    <p:extLst>
      <p:ext uri="{BB962C8B-B14F-4D97-AF65-F5344CB8AC3E}">
        <p14:creationId xmlns:p14="http://schemas.microsoft.com/office/powerpoint/2010/main" val="2908798779"/>
      </p:ext>
    </p:extLst>
  </p:cSld>
  <p:clrMapOvr>
    <a:masterClrMapping/>
  </p:clrMapOvr>
  <p:transition spd="med">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is a ‘junior’ spirit who can only give you a spiritual ‘starter kit.’  You must go beyond Jesus to other spiritual powers &amp; knowledge in order to achieve spiritual fullness.”</a:t>
            </a:r>
            <a:endParaRPr lang="en-US" sz="4400" b="0" u="sng" dirty="0">
              <a:effectLst/>
              <a:cs typeface="Times New Roman" pitchFamily="18" charset="0"/>
            </a:endParaRPr>
          </a:p>
        </p:txBody>
      </p:sp>
      <p:sp>
        <p:nvSpPr>
          <p:cNvPr id="5" name="Text Box 4"/>
          <p:cNvSpPr txBox="1">
            <a:spLocks noChangeArrowheads="1"/>
          </p:cNvSpPr>
          <p:nvPr/>
        </p:nvSpPr>
        <p:spPr bwMode="auto">
          <a:xfrm>
            <a:off x="117122" y="4265441"/>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2:9</a:t>
            </a:r>
            <a:r>
              <a:rPr lang="en-US" sz="3200" dirty="0" smtClean="0"/>
              <a:t> </a:t>
            </a:r>
            <a:r>
              <a:rPr lang="en-US" sz="3200" dirty="0"/>
              <a:t>For in Him </a:t>
            </a:r>
            <a:r>
              <a:rPr lang="en-US" sz="3200" dirty="0" smtClean="0"/>
              <a:t>(Jesus) all </a:t>
            </a:r>
            <a:r>
              <a:rPr lang="en-US" sz="3200" dirty="0"/>
              <a:t>the fullness of Deity dwells in bodily form, </a:t>
            </a:r>
            <a:r>
              <a:rPr lang="en-US" sz="3200" baseline="30000" dirty="0"/>
              <a:t>10</a:t>
            </a:r>
            <a:r>
              <a:rPr lang="en-US" sz="3200" dirty="0"/>
              <a:t> and in Him you have been made </a:t>
            </a:r>
            <a:r>
              <a:rPr lang="en-US" sz="3200" dirty="0" smtClean="0"/>
              <a:t>complete (full), </a:t>
            </a:r>
            <a:r>
              <a:rPr lang="en-US" sz="3200" dirty="0"/>
              <a:t>and He is the head over all rule and </a:t>
            </a:r>
            <a:r>
              <a:rPr lang="en-US" sz="3200" dirty="0" smtClean="0"/>
              <a:t>authority.</a:t>
            </a:r>
            <a:endParaRPr lang="en-US" sz="3200" dirty="0"/>
          </a:p>
        </p:txBody>
      </p:sp>
    </p:spTree>
    <p:extLst>
      <p:ext uri="{BB962C8B-B14F-4D97-AF65-F5344CB8AC3E}">
        <p14:creationId xmlns:p14="http://schemas.microsoft.com/office/powerpoint/2010/main" val="4102670750"/>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a:effectLst/>
                <a:cs typeface="Times New Roman" pitchFamily="18" charset="0"/>
              </a:rPr>
              <a:t>Christian spiritual development </a:t>
            </a:r>
            <a:r>
              <a:rPr lang="en-US" sz="4400" b="0" i="1" dirty="0" smtClean="0">
                <a:effectLst/>
                <a:cs typeface="Times New Roman" pitchFamily="18" charset="0"/>
              </a:rPr>
              <a:t/>
            </a:r>
            <a:br>
              <a:rPr lang="en-US" sz="4400" b="0" i="1" dirty="0" smtClean="0">
                <a:effectLst/>
                <a:cs typeface="Times New Roman" pitchFamily="18" charset="0"/>
              </a:rPr>
            </a:br>
            <a:r>
              <a:rPr lang="en-US" sz="4400" b="0" i="1" dirty="0" smtClean="0">
                <a:effectLst/>
                <a:cs typeface="Times New Roman" pitchFamily="18" charset="0"/>
              </a:rPr>
              <a:t>is </a:t>
            </a:r>
            <a:r>
              <a:rPr lang="en-US" sz="4400" b="0" i="1" dirty="0">
                <a:effectLst/>
                <a:cs typeface="Times New Roman" pitchFamily="18" charset="0"/>
              </a:rPr>
              <a:t>not about getting </a:t>
            </a:r>
            <a:r>
              <a:rPr lang="en-US" sz="4400" b="0" i="1" dirty="0" smtClean="0">
                <a:effectLst/>
                <a:cs typeface="Times New Roman" pitchFamily="18" charset="0"/>
              </a:rPr>
              <a:t>something more; </a:t>
            </a:r>
            <a:br>
              <a:rPr lang="en-US" sz="4400" b="0" i="1" dirty="0" smtClean="0">
                <a:effectLst/>
                <a:cs typeface="Times New Roman" pitchFamily="18" charset="0"/>
              </a:rPr>
            </a:br>
            <a:r>
              <a:rPr lang="en-US" sz="4400" b="0" i="1" dirty="0" smtClean="0">
                <a:effectLst/>
                <a:cs typeface="Times New Roman" pitchFamily="18" charset="0"/>
              </a:rPr>
              <a:t>it is about appropriating what </a:t>
            </a:r>
            <a:br>
              <a:rPr lang="en-US" sz="4400" b="0" i="1" dirty="0" smtClean="0">
                <a:effectLst/>
                <a:cs typeface="Times New Roman" pitchFamily="18" charset="0"/>
              </a:rPr>
            </a:br>
            <a:r>
              <a:rPr lang="en-US" sz="4400" b="0" i="1" dirty="0" smtClean="0">
                <a:effectLst/>
                <a:cs typeface="Times New Roman" pitchFamily="18" charset="0"/>
              </a:rPr>
              <a:t>God has already given you through Jesus</a:t>
            </a:r>
            <a:endParaRPr lang="en-US" sz="4400" b="0" dirty="0">
              <a:effectLst/>
              <a:cs typeface="Times New Roman" pitchFamily="18" charset="0"/>
            </a:endParaRPr>
          </a:p>
        </p:txBody>
      </p:sp>
      <p:sp>
        <p:nvSpPr>
          <p:cNvPr id="5" name="Text Box 4"/>
          <p:cNvSpPr txBox="1">
            <a:spLocks noChangeArrowheads="1"/>
          </p:cNvSpPr>
          <p:nvPr/>
        </p:nvSpPr>
        <p:spPr bwMode="auto">
          <a:xfrm>
            <a:off x="117122" y="4265441"/>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2:9</a:t>
            </a:r>
            <a:r>
              <a:rPr lang="en-US" sz="3200" dirty="0" smtClean="0"/>
              <a:t> </a:t>
            </a:r>
            <a:r>
              <a:rPr lang="en-US" sz="3200" dirty="0"/>
              <a:t>For in Him </a:t>
            </a:r>
            <a:r>
              <a:rPr lang="en-US" sz="3200" dirty="0" smtClean="0"/>
              <a:t>(Jesus) all </a:t>
            </a:r>
            <a:r>
              <a:rPr lang="en-US" sz="3200" dirty="0"/>
              <a:t>the fullness of Deity dwells in bodily form, </a:t>
            </a:r>
            <a:r>
              <a:rPr lang="en-US" sz="3200" baseline="30000" dirty="0"/>
              <a:t>10</a:t>
            </a:r>
            <a:r>
              <a:rPr lang="en-US" sz="3200" dirty="0"/>
              <a:t> and in Him you have been made </a:t>
            </a:r>
            <a:r>
              <a:rPr lang="en-US" sz="3200" dirty="0" smtClean="0"/>
              <a:t>complete (full), </a:t>
            </a:r>
            <a:r>
              <a:rPr lang="en-US" sz="3200" dirty="0"/>
              <a:t>and He is the head over all rule and </a:t>
            </a:r>
            <a:r>
              <a:rPr lang="en-US" sz="3200" dirty="0" smtClean="0"/>
              <a:t>authority.</a:t>
            </a:r>
            <a:endParaRPr lang="en-US" sz="3200" dirty="0"/>
          </a:p>
        </p:txBody>
      </p:sp>
    </p:spTree>
    <p:extLst>
      <p:ext uri="{BB962C8B-B14F-4D97-AF65-F5344CB8AC3E}">
        <p14:creationId xmlns:p14="http://schemas.microsoft.com/office/powerpoint/2010/main" val="3689060199"/>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smtClean="0">
                <a:effectLst/>
                <a:cs typeface="Times New Roman" pitchFamily="18" charset="0"/>
              </a:rPr>
              <a:t>FALSE TEACHERS: “Jesus’ death on the cross accomplished nothing that was </a:t>
            </a:r>
            <a:br>
              <a:rPr lang="en-US" sz="4400" b="0" i="1" dirty="0" smtClean="0">
                <a:effectLst/>
                <a:cs typeface="Times New Roman" pitchFamily="18" charset="0"/>
              </a:rPr>
            </a:br>
            <a:r>
              <a:rPr lang="en-US" sz="4400" b="0" i="1" dirty="0" smtClean="0">
                <a:effectLst/>
                <a:cs typeface="Times New Roman" pitchFamily="18" charset="0"/>
              </a:rPr>
              <a:t>spiritually significant”</a:t>
            </a:r>
            <a:endParaRPr lang="en-US" sz="4400" b="0" u="sng" dirty="0">
              <a:effectLst/>
              <a:cs typeface="Times New Roman" pitchFamily="18" charset="0"/>
            </a:endParaRPr>
          </a:p>
        </p:txBody>
      </p:sp>
    </p:spTree>
    <p:extLst>
      <p:ext uri="{BB962C8B-B14F-4D97-AF65-F5344CB8AC3E}">
        <p14:creationId xmlns:p14="http://schemas.microsoft.com/office/powerpoint/2010/main" val="72856214"/>
      </p:ext>
    </p:extLst>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r>
              <a:rPr lang="en-US" sz="4400" b="0" i="1" dirty="0">
                <a:effectLst/>
                <a:cs typeface="Times New Roman" pitchFamily="18" charset="0"/>
              </a:rPr>
              <a:t>FALSE TEACHERS: “Jesus’ death on the cross accomplished nothing that was </a:t>
            </a:r>
            <a:br>
              <a:rPr lang="en-US" sz="4400" b="0" i="1" dirty="0">
                <a:effectLst/>
                <a:cs typeface="Times New Roman" pitchFamily="18" charset="0"/>
              </a:rPr>
            </a:br>
            <a:r>
              <a:rPr lang="en-US" sz="4400" b="0" i="1" dirty="0">
                <a:effectLst/>
                <a:cs typeface="Times New Roman" pitchFamily="18" charset="0"/>
              </a:rPr>
              <a:t>spiritually </a:t>
            </a:r>
            <a:r>
              <a:rPr lang="en-US" sz="4400" b="0" i="1" dirty="0" smtClean="0">
                <a:effectLst/>
                <a:cs typeface="Times New Roman" pitchFamily="18" charset="0"/>
              </a:rPr>
              <a:t>significant”</a:t>
            </a:r>
            <a:endParaRPr lang="en-US" sz="4400" b="0" u="sng" dirty="0">
              <a:effectLst/>
              <a:cs typeface="Times New Roman" pitchFamily="18" charset="0"/>
            </a:endParaRPr>
          </a:p>
        </p:txBody>
      </p:sp>
      <p:sp>
        <p:nvSpPr>
          <p:cNvPr id="5" name="Text Box 4"/>
          <p:cNvSpPr txBox="1">
            <a:spLocks noChangeArrowheads="1"/>
          </p:cNvSpPr>
          <p:nvPr/>
        </p:nvSpPr>
        <p:spPr bwMode="auto">
          <a:xfrm>
            <a:off x="117122" y="3311850"/>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1:19</a:t>
            </a:r>
            <a:r>
              <a:rPr lang="en-US" sz="3200" dirty="0" smtClean="0"/>
              <a:t> </a:t>
            </a:r>
            <a:r>
              <a:rPr lang="en-US" sz="3200" dirty="0"/>
              <a:t>For it was the Father’s good pleasure for all the fullness to dwell in Him, </a:t>
            </a:r>
            <a:r>
              <a:rPr lang="en-US" sz="3200" baseline="30000" dirty="0"/>
              <a:t>20</a:t>
            </a:r>
            <a:r>
              <a:rPr lang="en-US" sz="3200" dirty="0"/>
              <a:t> and through Him to reconcile all things to Himself, having made peace </a:t>
            </a:r>
            <a:r>
              <a:rPr lang="en-US" sz="3200" b="1" dirty="0"/>
              <a:t>through</a:t>
            </a:r>
            <a:r>
              <a:rPr lang="en-US" sz="3200" dirty="0"/>
              <a:t> </a:t>
            </a:r>
            <a:r>
              <a:rPr lang="en-US" sz="3200" b="1" dirty="0"/>
              <a:t>the blood of His cross</a:t>
            </a:r>
            <a:r>
              <a:rPr lang="en-US" sz="3200" dirty="0"/>
              <a:t>; through Him, I say, whether things on earth or things in heaven. </a:t>
            </a:r>
          </a:p>
        </p:txBody>
      </p:sp>
      <p:sp>
        <p:nvSpPr>
          <p:cNvPr id="7" name="Text Box 4"/>
          <p:cNvSpPr txBox="1">
            <a:spLocks noChangeArrowheads="1"/>
          </p:cNvSpPr>
          <p:nvPr/>
        </p:nvSpPr>
        <p:spPr bwMode="auto">
          <a:xfrm>
            <a:off x="117122" y="5153715"/>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Jesus has </a:t>
            </a:r>
            <a:r>
              <a:rPr lang="en-US" sz="3200" dirty="0"/>
              <a:t>now reconciled you </a:t>
            </a:r>
            <a:r>
              <a:rPr lang="en-US" sz="3200" b="1" dirty="0"/>
              <a:t>in His fleshly body through death</a:t>
            </a:r>
            <a:r>
              <a:rPr lang="en-US" sz="3200" dirty="0"/>
              <a:t>, in order to present you before Him holy and blameless and beyond </a:t>
            </a:r>
            <a:r>
              <a:rPr lang="en-US" sz="3200" dirty="0" smtClean="0"/>
              <a:t>reproach</a:t>
            </a:r>
            <a:r>
              <a:rPr lang="en-US" sz="3200" dirty="0"/>
              <a:t> </a:t>
            </a:r>
            <a:r>
              <a:rPr lang="en-US" sz="3200" dirty="0" smtClean="0"/>
              <a:t>. . .</a:t>
            </a:r>
            <a:endParaRPr lang="en-US" sz="3200" dirty="0"/>
          </a:p>
        </p:txBody>
      </p:sp>
    </p:spTree>
    <p:extLst>
      <p:ext uri="{BB962C8B-B14F-4D97-AF65-F5344CB8AC3E}">
        <p14:creationId xmlns:p14="http://schemas.microsoft.com/office/powerpoint/2010/main" val="16720165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 name="Title 1"/>
          <p:cNvSpPr>
            <a:spLocks noGrp="1"/>
          </p:cNvSpPr>
          <p:nvPr>
            <p:ph type="title"/>
          </p:nvPr>
        </p:nvSpPr>
        <p:spPr/>
        <p:txBody>
          <a:bodyPr/>
          <a:lstStyle/>
          <a:p>
            <a:pPr>
              <a:lnSpc>
                <a:spcPts val="3400"/>
              </a:lnSpc>
            </a:pPr>
            <a:r>
              <a:rPr lang="en-US" sz="4400" dirty="0" smtClean="0"/>
              <a:t>Colossians 2:13,14</a:t>
            </a:r>
            <a:br>
              <a:rPr lang="en-US" sz="4400" dirty="0" smtClean="0"/>
            </a:br>
            <a:r>
              <a:rPr lang="en-US" sz="4400" dirty="0" smtClean="0"/>
              <a:t>What Jesus Accomplished through </a:t>
            </a:r>
            <a:br>
              <a:rPr lang="en-US" sz="4400" dirty="0" smtClean="0"/>
            </a:br>
            <a:r>
              <a:rPr lang="en-US" sz="4400" dirty="0" smtClean="0"/>
              <a:t>His Death on the Cross – Part 1</a:t>
            </a:r>
            <a:endParaRPr lang="en-US" sz="4400" dirty="0"/>
          </a:p>
        </p:txBody>
      </p:sp>
      <p:sp>
        <p:nvSpPr>
          <p:cNvPr id="7" name="Text Box 4"/>
          <p:cNvSpPr txBox="1">
            <a:spLocks noChangeArrowheads="1"/>
          </p:cNvSpPr>
          <p:nvPr/>
        </p:nvSpPr>
        <p:spPr bwMode="auto">
          <a:xfrm>
            <a:off x="117122" y="4722643"/>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2:13</a:t>
            </a:r>
            <a:r>
              <a:rPr lang="en-US" sz="3200" dirty="0" smtClean="0"/>
              <a:t> </a:t>
            </a:r>
            <a:r>
              <a:rPr lang="en-US" sz="3200" dirty="0"/>
              <a:t>When you were dead in your transgressions </a:t>
            </a:r>
            <a:r>
              <a:rPr lang="en-US" sz="3200" dirty="0" smtClean="0"/>
              <a:t>. . . </a:t>
            </a:r>
            <a:r>
              <a:rPr lang="en-US" sz="3200" dirty="0"/>
              <a:t>He made you alive together with Him, </a:t>
            </a:r>
            <a:r>
              <a:rPr lang="en-US" sz="3200" u="sng" dirty="0"/>
              <a:t>having forgiven us all our transgressions</a:t>
            </a:r>
            <a:r>
              <a:rPr lang="en-US" sz="3200" dirty="0"/>
              <a:t>, </a:t>
            </a:r>
            <a:r>
              <a:rPr lang="en-US" sz="3200" baseline="30000" dirty="0"/>
              <a:t>14</a:t>
            </a:r>
            <a:r>
              <a:rPr lang="en-US" sz="3200" dirty="0"/>
              <a:t> having canceled out the certificate of debt consisting of decrees against us, which was hostile to us; and He has taken it out of the way, having nailed it to the cross. </a:t>
            </a:r>
          </a:p>
        </p:txBody>
      </p:sp>
    </p:spTree>
    <p:extLst>
      <p:ext uri="{BB962C8B-B14F-4D97-AF65-F5344CB8AC3E}">
        <p14:creationId xmlns:p14="http://schemas.microsoft.com/office/powerpoint/2010/main" val="19590361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Widescreen</PresentationFormat>
  <Paragraphs>108</Paragraphs>
  <Slides>32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Times New Roman</vt:lpstr>
      <vt:lpstr>Trebuchet MS</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lpstr>Colossians 2:13,14 What Jesus Accomplished through  His Death on the Cross – Part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2022-02-15T22:06:50Z</dcterms:created>
  <dcterms:modified xsi:type="dcterms:W3CDTF">2022-02-16T15:05:47Z</dcterms:modified>
</cp:coreProperties>
</file>