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1273" r:id="rId2"/>
    <p:sldId id="7322" r:id="rId3"/>
    <p:sldId id="7438" r:id="rId4"/>
    <p:sldId id="7405" r:id="rId5"/>
    <p:sldId id="7439" r:id="rId6"/>
    <p:sldId id="7440" r:id="rId7"/>
    <p:sldId id="7441" r:id="rId8"/>
    <p:sldId id="7442" r:id="rId9"/>
    <p:sldId id="7444" r:id="rId10"/>
    <p:sldId id="7445" r:id="rId11"/>
    <p:sldId id="7427" r:id="rId12"/>
    <p:sldId id="7446" r:id="rId13"/>
    <p:sldId id="7447" r:id="rId14"/>
    <p:sldId id="7448" r:id="rId15"/>
    <p:sldId id="7449" r:id="rId16"/>
    <p:sldId id="7450" r:id="rId17"/>
    <p:sldId id="7451" r:id="rId18"/>
    <p:sldId id="7452" r:id="rId19"/>
    <p:sldId id="7453" r:id="rId20"/>
    <p:sldId id="7454" r:id="rId21"/>
    <p:sldId id="7455" r:id="rId22"/>
    <p:sldId id="7456" r:id="rId23"/>
    <p:sldId id="7457" r:id="rId24"/>
    <p:sldId id="7398" r:id="rId25"/>
    <p:sldId id="6665" r:id="rId26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42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BA36F-6C99-92C5-CDC3-B4125F5D5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4FFE1E2-786A-7C45-D01D-ED3E23BDF7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68473B5-8B8A-1FEB-137D-AC050EAED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985AA12-5546-B201-F217-9F7E6978A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036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2A007-0036-6AB9-5024-44136E569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044ADC6-DB7E-74C0-F326-C3B1C940D9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4CCD95E-1FD8-944B-AF10-0211C3C19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9582BEA-13BD-57D5-7A8A-71234F3DC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810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9DC0F-0629-3C53-E7C9-C37C0DA3F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C8B5891-A906-8785-F6FB-776654CF76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705BAFD-80A2-79EE-C75E-0B66144BA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70280AA-E0A4-D079-B3F6-7926CAFE3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67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9DC0F-0629-3C53-E7C9-C37C0DA3F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C8B5891-A906-8785-F6FB-776654CF76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705BAFD-80A2-79EE-C75E-0B66144BA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70280AA-E0A4-D079-B3F6-7926CAFE3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986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5A807-3303-FF0F-F1A1-97A5212B2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4289036-14E0-2D96-46BE-8C6C287169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1271468-8B28-A613-5F78-531ECD47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531976F-5212-B2B1-5360-775E3A52E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874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44750-1161-3D13-FDC3-26E28FBE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FFE1055-F49F-8BC5-07A7-B27FE5A55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CB95025-DE7E-A040-686F-D719466A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D0DA0C4-4DB7-7280-0352-E1FB2E035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701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A958D-ECD3-60C4-BAE1-D32D30955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2D2F491-9766-CB68-675B-8666393F51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528524B-8FA5-C2DF-1AF6-41C1A5319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B23F155-5A6E-F38F-0BD3-0BB497256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105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F8F24-CB15-FE7C-E020-E33615D94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99AECF9-4235-9E7C-E13B-67D8E3A92A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8EBDF91-37A8-7F54-C0E7-4A2623A88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C79B027-2DED-D5EA-A3D3-FF9370972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56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9D76E-DD01-A22F-BE87-AE2CA0C15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B2962F6-A1C8-9196-EF9D-25FC500D14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555CE49-F939-4E2E-BF84-A4A260E12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03DF16E-6612-D0A0-DF4A-6473FA3C5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30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9D76E-DD01-A22F-BE87-AE2CA0C15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B2962F6-A1C8-9196-EF9D-25FC500D14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555CE49-F939-4E2E-BF84-A4A260E12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03DF16E-6612-D0A0-DF4A-6473FA3C5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61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57E13-EFBB-4359-2A3D-F015FE1F3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BAA4723-2028-F3F4-0A1D-BB7FD8DD20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0868854-AF4D-912C-AD5C-D9AD6DD50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3E2B3EB-44CE-BB11-B47B-0F0865972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80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15C36-BF83-691B-BA6D-8B7943A35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476E007-4B94-6BD2-4A80-1B15BD4F97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B928161-B7A4-F989-DB66-810F692C3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A229C6C-E78F-1284-8D94-B37748A2D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56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BA36F-6C99-92C5-CDC3-B4125F5D5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4FFE1E2-786A-7C45-D01D-ED3E23BDF7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68473B5-8B8A-1FEB-137D-AC050EAED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985AA12-5546-B201-F217-9F7E6978A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51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2" r:id="rId13"/>
    <p:sldLayoutId id="2147484853" r:id="rId14"/>
    <p:sldLayoutId id="2147484854" r:id="rId15"/>
    <p:sldLayoutId id="214748485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0F466-5FAC-3583-AA3E-275E1D7B3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Marriage, God’s Way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BF289A-9498-4F8B-ABF1-E68CBA172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335" y="3606800"/>
            <a:ext cx="8297333" cy="1460500"/>
          </a:xfrm>
        </p:spPr>
        <p:txBody>
          <a:bodyPr/>
          <a:lstStyle/>
          <a:p>
            <a:r>
              <a:rPr lang="en-US"/>
              <a:t>Colossians 3:18-19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4FA11-978A-9728-6F10-8DBC3FA93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491E-8C04-18EA-31F0-C43F67D0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AF07-3C27-5DE3-6E33-2542AEBF6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</a:t>
            </a:r>
            <a:r>
              <a:rPr lang="en-US" dirty="0"/>
              <a:t>love your wives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7383D7A-F865-1073-99E2-41FCEA0FAF6A}"/>
              </a:ext>
            </a:extLst>
          </p:cNvPr>
          <p:cNvSpPr/>
          <p:nvPr/>
        </p:nvSpPr>
        <p:spPr bwMode="auto">
          <a:xfrm>
            <a:off x="279400" y="2400300"/>
            <a:ext cx="9601200" cy="26407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Christians are called to submit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5:21)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to love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3:14)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 on Christ’s example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marriage, God emphasizes submission/respect for the wife and loving leadership for the husband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this speak to our deeper needs?</a:t>
            </a:r>
          </a:p>
        </p:txBody>
      </p:sp>
    </p:spTree>
    <p:extLst>
      <p:ext uri="{BB962C8B-B14F-4D97-AF65-F5344CB8AC3E}">
        <p14:creationId xmlns:p14="http://schemas.microsoft.com/office/powerpoint/2010/main" val="42668449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489" y="5270786"/>
            <a:ext cx="3317343" cy="355028"/>
          </a:xfrm>
        </p:spPr>
        <p:txBody>
          <a:bodyPr/>
          <a:lstStyle/>
          <a:p>
            <a:r>
              <a:rPr lang="en-US" sz="1600" i="1" dirty="0" err="1"/>
              <a:t>Eggerichs</a:t>
            </a:r>
            <a:r>
              <a:rPr lang="en-US" sz="1600" i="1" dirty="0"/>
              <a:t> , Love and Respect, p. 49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In one national study, four hundred men were given a choice between going through two different negative experiences…</a:t>
            </a:r>
            <a:endParaRPr lang="en-US" dirty="0"/>
          </a:p>
          <a:p>
            <a:r>
              <a:rPr lang="en-US" dirty="0">
                <a:latin typeface="Georgia" panose="02040502050405020303" pitchFamily="18" charset="0"/>
              </a:rPr>
              <a:t>a) To be left alone and </a:t>
            </a:r>
            <a:r>
              <a:rPr lang="en-US" u="sng" dirty="0">
                <a:latin typeface="Georgia" panose="02040502050405020303" pitchFamily="18" charset="0"/>
              </a:rPr>
              <a:t>unloved</a:t>
            </a:r>
            <a:r>
              <a:rPr lang="en-US" dirty="0">
                <a:latin typeface="Georgia" panose="02040502050405020303" pitchFamily="18" charset="0"/>
              </a:rPr>
              <a:t> in the world</a:t>
            </a:r>
          </a:p>
          <a:p>
            <a:r>
              <a:rPr lang="en-US" dirty="0">
                <a:latin typeface="Georgia" panose="02040502050405020303" pitchFamily="18" charset="0"/>
              </a:rPr>
              <a:t>b) To feel inadequate and </a:t>
            </a:r>
            <a:r>
              <a:rPr lang="en-US" u="sng" dirty="0">
                <a:latin typeface="Georgia" panose="02040502050405020303" pitchFamily="18" charset="0"/>
              </a:rPr>
              <a:t>disrespected</a:t>
            </a:r>
            <a:r>
              <a:rPr lang="en-US" dirty="0">
                <a:latin typeface="Georgia" panose="02040502050405020303" pitchFamily="18" charset="0"/>
              </a:rPr>
              <a:t> by everyone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4AE2BE3-08B9-61D7-C3D4-AFB90853CB0D}"/>
              </a:ext>
            </a:extLst>
          </p:cNvPr>
          <p:cNvSpPr/>
          <p:nvPr/>
        </p:nvSpPr>
        <p:spPr bwMode="auto">
          <a:xfrm>
            <a:off x="4942301" y="2881564"/>
            <a:ext cx="980352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74%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5938C-DF57-ACCD-25DC-8BB4C80D1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0FFE-E6A3-F68B-5575-E7158C39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489" y="5270786"/>
            <a:ext cx="3317343" cy="355028"/>
          </a:xfrm>
        </p:spPr>
        <p:txBody>
          <a:bodyPr/>
          <a:lstStyle/>
          <a:p>
            <a:r>
              <a:rPr lang="en-US" sz="1600" i="1" dirty="0" err="1"/>
              <a:t>Eggerichs</a:t>
            </a:r>
            <a:r>
              <a:rPr lang="en-US" sz="1600" i="1" dirty="0"/>
              <a:t> , Love and Respect, p. 49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BE11B-AC12-07A3-2CFF-44EFC1462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[another survey asked] </a:t>
            </a:r>
            <a:br>
              <a:rPr lang="en-US" dirty="0"/>
            </a:br>
            <a:r>
              <a:rPr lang="en-US" dirty="0"/>
              <a:t>“In the middle of a conflict with my wife/significant other, I am more likely to be feeling:”</a:t>
            </a:r>
          </a:p>
          <a:p>
            <a:r>
              <a:rPr lang="en-US" dirty="0"/>
              <a:t>That my wife/S.O. doesn’t </a:t>
            </a:r>
            <a:r>
              <a:rPr lang="en-US" u="sng" dirty="0"/>
              <a:t>respect</a:t>
            </a:r>
            <a:r>
              <a:rPr lang="en-US" dirty="0"/>
              <a:t> me right now</a:t>
            </a:r>
          </a:p>
          <a:p>
            <a:r>
              <a:rPr lang="en-US" dirty="0"/>
              <a:t>That my wife/S.O. doesn’t </a:t>
            </a:r>
            <a:r>
              <a:rPr lang="en-US" u="sng" dirty="0"/>
              <a:t>love</a:t>
            </a:r>
            <a:r>
              <a:rPr lang="en-US" dirty="0"/>
              <a:t> me right now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23167D2-2575-52F3-387F-D020C11ED1A5}"/>
              </a:ext>
            </a:extLst>
          </p:cNvPr>
          <p:cNvSpPr/>
          <p:nvPr/>
        </p:nvSpPr>
        <p:spPr bwMode="auto">
          <a:xfrm>
            <a:off x="5630793" y="2933700"/>
            <a:ext cx="980352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82%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806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F8E53-0DA1-48CF-827E-5E65ED5D0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A165-5375-923F-8AD6-61FD551B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489" y="5270786"/>
            <a:ext cx="3317343" cy="355028"/>
          </a:xfrm>
        </p:spPr>
        <p:txBody>
          <a:bodyPr/>
          <a:lstStyle/>
          <a:p>
            <a:r>
              <a:rPr lang="en-US" sz="1600" i="1" dirty="0" err="1"/>
              <a:t>Eggerichs</a:t>
            </a:r>
            <a:r>
              <a:rPr lang="en-US" sz="1600" i="1" dirty="0"/>
              <a:t> , Love and Respect, p. 49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2B717-C722-476D-3C8A-330A5E76F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Respect does something to the soul of a man. God made him that way.</a:t>
            </a:r>
          </a:p>
          <a:p>
            <a:endParaRPr lang="en-US" dirty="0"/>
          </a:p>
          <a:p>
            <a:r>
              <a:rPr lang="en-US" dirty="0"/>
              <a:t>[Also see the “crazy cycle”]</a:t>
            </a:r>
          </a:p>
        </p:txBody>
      </p:sp>
    </p:spTree>
    <p:extLst>
      <p:ext uri="{BB962C8B-B14F-4D97-AF65-F5344CB8AC3E}">
        <p14:creationId xmlns:p14="http://schemas.microsoft.com/office/powerpoint/2010/main" val="76908054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E8F38-D3F2-94F3-E231-AA3BB1DF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537A-CB03-A2AE-C63E-7F08E4C8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62187-3BEE-A16E-8525-3A99AD47F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</a:t>
            </a:r>
            <a:r>
              <a:rPr lang="en-US" dirty="0"/>
              <a:t>love your wives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19609D9-5588-A9A5-F73F-3613EA1822E5}"/>
              </a:ext>
            </a:extLst>
          </p:cNvPr>
          <p:cNvSpPr/>
          <p:nvPr/>
        </p:nvSpPr>
        <p:spPr bwMode="auto">
          <a:xfrm>
            <a:off x="279400" y="2400300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this look like?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may look different for different marriages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FB5A1-F316-A23D-648F-D82DC9693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53BD-3858-C5BA-8586-41BDA0B3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489" y="5270786"/>
            <a:ext cx="3317343" cy="355028"/>
          </a:xfrm>
        </p:spPr>
        <p:txBody>
          <a:bodyPr/>
          <a:lstStyle/>
          <a:p>
            <a:r>
              <a:rPr lang="en-US" sz="1200" i="1" dirty="0"/>
              <a:t>Gary Smalley, The Joy Of Committed Love (Zondervan: Grand Rapids, 1984), p. 70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659D8-91E1-2CB1-E9BD-220E09314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If any couple has been married for more than </a:t>
            </a:r>
            <a:br>
              <a:rPr lang="en-US" dirty="0"/>
            </a:br>
            <a:r>
              <a:rPr lang="en-US" dirty="0"/>
              <a:t>five years, </a:t>
            </a:r>
          </a:p>
          <a:p>
            <a:r>
              <a:rPr lang="en-US" dirty="0"/>
              <a:t>any persistent disharmony </a:t>
            </a:r>
            <a:br>
              <a:rPr lang="en-US" dirty="0"/>
            </a:br>
            <a:r>
              <a:rPr lang="en-US" dirty="0"/>
              <a:t>in their marriage relationship is usually attributable to the husband’s lack of genuine love.</a:t>
            </a:r>
          </a:p>
        </p:txBody>
      </p:sp>
    </p:spTree>
    <p:extLst>
      <p:ext uri="{BB962C8B-B14F-4D97-AF65-F5344CB8AC3E}">
        <p14:creationId xmlns:p14="http://schemas.microsoft.com/office/powerpoint/2010/main" val="3907648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E8F38-D3F2-94F3-E231-AA3BB1DF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537A-CB03-A2AE-C63E-7F08E4C8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62187-3BEE-A16E-8525-3A99AD47F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</a:t>
            </a:r>
            <a:r>
              <a:rPr lang="en-US" dirty="0"/>
              <a:t>love your wives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19609D9-5588-A9A5-F73F-3613EA1822E5}"/>
              </a:ext>
            </a:extLst>
          </p:cNvPr>
          <p:cNvSpPr/>
          <p:nvPr/>
        </p:nvSpPr>
        <p:spPr bwMode="auto">
          <a:xfrm>
            <a:off x="279400" y="2400299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might this look like, men?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 to love sacrificially like Christ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(putting her first, letting her have her way if possible, </a:t>
            </a:r>
            <a:b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gentle and careful with your words, </a:t>
            </a:r>
            <a:b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initiating spiritually and relationally, being strong &amp; stable, willing to confront in love)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1A4F6-11F9-C735-9971-351CCA176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C307-3DD6-2E5C-9DAF-65B0ABBA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337AB-C243-2CCB-21D2-CDB6AD4D2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</a:t>
            </a:r>
            <a:r>
              <a:rPr lang="en-US" dirty="0"/>
              <a:t>love your wives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51804-10BB-2A7A-3B6F-B0F556CC9E35}"/>
              </a:ext>
            </a:extLst>
          </p:cNvPr>
          <p:cNvSpPr/>
          <p:nvPr/>
        </p:nvSpPr>
        <p:spPr bwMode="auto">
          <a:xfrm>
            <a:off x="279400" y="2400299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might this look like, men?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Accept that God holds you more responsible for your marriage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(the “crazy wife” fallacy)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Choose a wife who knows how to follow God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793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FAB11-BA23-4620-22CF-2ACF18EAA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91B3-D19C-F2B5-7732-9FBA6AD7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2B485-91F7-E65F-0C43-4F658EAF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</a:t>
            </a:r>
            <a:r>
              <a:rPr lang="en-US" dirty="0"/>
              <a:t>love your wives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82AF4707-ACFD-DF5F-E6CA-3AF32782B354}"/>
              </a:ext>
            </a:extLst>
          </p:cNvPr>
          <p:cNvSpPr/>
          <p:nvPr/>
        </p:nvSpPr>
        <p:spPr bwMode="auto">
          <a:xfrm>
            <a:off x="279400" y="2400299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might this look like, women?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 how to be grateful and patient with men who are less than perfect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50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67ED3-9476-9B98-DE37-91B6B7B80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DD18-901D-2F0B-CF0E-4F42238F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489" y="5270786"/>
            <a:ext cx="3317343" cy="355028"/>
          </a:xfrm>
        </p:spPr>
        <p:txBody>
          <a:bodyPr/>
          <a:lstStyle/>
          <a:p>
            <a:r>
              <a:rPr lang="en-US" sz="1600" i="1" dirty="0" err="1"/>
              <a:t>Eggerichs</a:t>
            </a:r>
            <a:r>
              <a:rPr lang="en-US" sz="1600" i="1" dirty="0"/>
              <a:t> , Love and Respect, p. 222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C5BF4-0EF8-EF81-DF0B-2503DE469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I often hear many wives complain that their husbands are too disconnected and passive on family matters.</a:t>
            </a:r>
          </a:p>
          <a:p>
            <a:r>
              <a:rPr lang="en-US" dirty="0"/>
              <a:t>But why is he passive?</a:t>
            </a:r>
          </a:p>
          <a:p>
            <a:r>
              <a:rPr lang="en-US" dirty="0"/>
              <a:t>Quite likely in the past, every time he tried to step up to the plate, she had a better idea.</a:t>
            </a:r>
          </a:p>
        </p:txBody>
      </p:sp>
    </p:spTree>
    <p:extLst>
      <p:ext uri="{BB962C8B-B14F-4D97-AF65-F5344CB8AC3E}">
        <p14:creationId xmlns:p14="http://schemas.microsoft.com/office/powerpoint/2010/main" val="825570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313A-2336-8858-5F04-C3C113B0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and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03573-EDF0-DB6E-ED14-D3066DB2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young people want to marry at some point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9D41798-0E9B-1594-873D-4E2183929AFB}"/>
              </a:ext>
            </a:extLst>
          </p:cNvPr>
          <p:cNvSpPr/>
          <p:nvPr/>
        </p:nvSpPr>
        <p:spPr bwMode="auto">
          <a:xfrm>
            <a:off x="1955800" y="2247900"/>
            <a:ext cx="7841786" cy="241912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“Do you want to get married someday?”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 (69%)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sure (23%)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(8%)</a:t>
            </a:r>
          </a:p>
          <a:p>
            <a:pPr marL="174625" indent="-174625">
              <a:lnSpc>
                <a:spcPct val="90000"/>
              </a:lnSpc>
            </a:pP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Unmarried people aged 18-34. Carolina Aragao, “Among young adults without children, men are more likely than women to say they want to be parents someday” Pew Research (February 2024).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FAB11-BA23-4620-22CF-2ACF18EAA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91B3-D19C-F2B5-7732-9FBA6AD7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2B485-91F7-E65F-0C43-4F658EAF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</a:t>
            </a:r>
            <a:r>
              <a:rPr lang="en-US" dirty="0"/>
              <a:t>love your wives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82AF4707-ACFD-DF5F-E6CA-3AF32782B354}"/>
              </a:ext>
            </a:extLst>
          </p:cNvPr>
          <p:cNvSpPr/>
          <p:nvPr/>
        </p:nvSpPr>
        <p:spPr bwMode="auto">
          <a:xfrm>
            <a:off x="279400" y="2400299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might this look like, women?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Understand that some of your desire for control may be a spiritual issue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look to guys for what only God can provide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3DAEF-CDE5-3C58-285E-216AD8237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FDE6C-35D4-13E0-54D8-233147D0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3CBF8-FD68-2FEF-5A0B-D9BA7CBF6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</a:t>
            </a:r>
            <a:r>
              <a:rPr lang="en-US" dirty="0"/>
              <a:t>love your wives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6352E938-6932-41A8-1D5C-B75107681C2B}"/>
              </a:ext>
            </a:extLst>
          </p:cNvPr>
          <p:cNvSpPr/>
          <p:nvPr/>
        </p:nvSpPr>
        <p:spPr bwMode="auto">
          <a:xfrm>
            <a:off x="279400" y="2400299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might this look like, women?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Choose a husband who is strong enough to provide spiritual leadership for your family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9764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3D6E9-D9CC-6319-53A0-EA4187787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EED7-35E6-871E-761A-8BC11AC9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065B9-2F9F-A7FB-5830-3FAA95253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</a:t>
            </a:r>
            <a:r>
              <a:rPr lang="en-US" dirty="0"/>
              <a:t>love your wives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D1F7D0E-B44F-8AA9-3207-E30F762C8B85}"/>
              </a:ext>
            </a:extLst>
          </p:cNvPr>
          <p:cNvSpPr/>
          <p:nvPr/>
        </p:nvSpPr>
        <p:spPr bwMode="auto">
          <a:xfrm>
            <a:off x="279400" y="2400299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Choosing a spouse: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they built close same-sex relationships?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Consistency in personal ministry?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they remained faithful through suffering?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they spend time in God’s word and prayer?</a:t>
            </a:r>
          </a:p>
        </p:txBody>
      </p:sp>
    </p:spTree>
    <p:extLst>
      <p:ext uri="{BB962C8B-B14F-4D97-AF65-F5344CB8AC3E}">
        <p14:creationId xmlns:p14="http://schemas.microsoft.com/office/powerpoint/2010/main" val="14553767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C2914-3D2D-D80E-702E-91BE7BCC7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B4C8-1A62-FAC0-F3C6-1A491B4C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ACDD1-AFB7-D343-4324-F747914D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</a:t>
            </a:r>
            <a:r>
              <a:rPr lang="en-US" dirty="0"/>
              <a:t>love your wives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69060B4A-67EC-06AA-89AA-A028D6F61010}"/>
              </a:ext>
            </a:extLst>
          </p:cNvPr>
          <p:cNvSpPr/>
          <p:nvPr/>
        </p:nvSpPr>
        <p:spPr bwMode="auto">
          <a:xfrm>
            <a:off x="279400" y="2400299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Choosing a spouse: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 cannot marry someone for what you hope they will become.”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Pray, pray, pray!</a:t>
            </a:r>
          </a:p>
        </p:txBody>
      </p:sp>
    </p:spTree>
    <p:extLst>
      <p:ext uri="{BB962C8B-B14F-4D97-AF65-F5344CB8AC3E}">
        <p14:creationId xmlns:p14="http://schemas.microsoft.com/office/powerpoint/2010/main" val="11823741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indent="-349250"/>
            <a:r>
              <a:rPr lang="en-US" sz="4400" dirty="0"/>
              <a:t>Why are we studying this?</a:t>
            </a:r>
          </a:p>
          <a:p>
            <a:pPr marL="349250" indent="-349250"/>
            <a:r>
              <a:rPr lang="en-US" sz="4400" dirty="0"/>
              <a:t>No matter your starting point, </a:t>
            </a:r>
            <a:br>
              <a:rPr lang="en-US" sz="4400" dirty="0"/>
            </a:br>
            <a:r>
              <a:rPr lang="en-US" sz="4400" dirty="0"/>
              <a:t>God can teach you.</a:t>
            </a:r>
          </a:p>
          <a:p>
            <a:pPr marL="349250" indent="-349250"/>
            <a:r>
              <a:rPr lang="en-US" sz="4400" dirty="0"/>
              <a:t>This will take everything you’ve got.</a:t>
            </a:r>
          </a:p>
          <a:p>
            <a:pPr marL="349250" indent="-349250"/>
            <a:r>
              <a:rPr lang="en-US" sz="4400" dirty="0"/>
              <a:t>The first step is a relationship with Jesus.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540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Marriage, God’s Way</a:t>
            </a:r>
            <a:br>
              <a:rPr lang="en-US" dirty="0">
                <a:ea typeface="ＭＳ Ｐゴシック" pitchFamily="34" charset="-128"/>
              </a:rPr>
            </a:br>
            <a:r>
              <a:rPr lang="en-US" sz="1800" i="1" dirty="0">
                <a:ea typeface="ＭＳ Ｐゴシック" pitchFamily="34" charset="-128"/>
              </a:rPr>
              <a:t>(Colossians 3)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431280" y="3188703"/>
            <a:ext cx="3533986" cy="136652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Speaking for God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B19C5-D6CE-9044-49EB-E955B3202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4965-DF8D-2137-3152-833DE225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and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316B-3AA6-6ECB-1789-CD7A6DB36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young people want to marry at some point</a:t>
            </a:r>
          </a:p>
          <a:p>
            <a:r>
              <a:rPr lang="en-US" dirty="0"/>
              <a:t>Many of us are about to face the toughest challenge of our lives: building a godly family.</a:t>
            </a:r>
          </a:p>
          <a:p>
            <a:r>
              <a:rPr lang="en-US" dirty="0"/>
              <a:t>You may have grown up in a dysfunctional family.</a:t>
            </a:r>
          </a:p>
          <a:p>
            <a:r>
              <a:rPr lang="en-US" dirty="0"/>
              <a:t>Now is the time to start becoming the right kind of person and to commit to doing this God’s way.</a:t>
            </a:r>
          </a:p>
        </p:txBody>
      </p:sp>
    </p:spTree>
    <p:extLst>
      <p:ext uri="{BB962C8B-B14F-4D97-AF65-F5344CB8AC3E}">
        <p14:creationId xmlns:p14="http://schemas.microsoft.com/office/powerpoint/2010/main" val="4091461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8D3F-D617-8F62-5E4F-853DA854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6A9B-8674-0B11-A11E-0C95377A4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18 </a:t>
            </a:r>
            <a:r>
              <a:rPr lang="en-US" dirty="0"/>
              <a:t>Wives, submit yourselves to your husbands, </a:t>
            </a:r>
            <a:br>
              <a:rPr lang="en-US" dirty="0"/>
            </a:br>
            <a:r>
              <a:rPr lang="en-US" dirty="0"/>
              <a:t>as is fitting in the Lord.</a:t>
            </a:r>
          </a:p>
          <a:p>
            <a:r>
              <a:rPr lang="en-US" baseline="30000" dirty="0"/>
              <a:t>19 </a:t>
            </a:r>
            <a:r>
              <a:rPr lang="en-US" dirty="0"/>
              <a:t>Husbands, love your wives and </a:t>
            </a:r>
            <a:br>
              <a:rPr lang="en-US" dirty="0"/>
            </a:br>
            <a:r>
              <a:rPr lang="en-US" dirty="0"/>
              <a:t>do not be embittered against them.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AADFA-9193-A473-B833-20899B5C1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2C09-AD99-9CDD-E452-43A07BA0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AA2E4-FB57-0BA5-824E-FEB6EB1E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love your wives 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B2C0B21-FA5D-39C5-248A-4AB8D1D32D06}"/>
              </a:ext>
            </a:extLst>
          </p:cNvPr>
          <p:cNvSpPr/>
          <p:nvPr/>
        </p:nvSpPr>
        <p:spPr bwMode="auto">
          <a:xfrm>
            <a:off x="431800" y="2916330"/>
            <a:ext cx="9296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 have oppressed women throughout history</a:t>
            </a:r>
          </a:p>
        </p:txBody>
      </p:sp>
    </p:spTree>
    <p:extLst>
      <p:ext uri="{BB962C8B-B14F-4D97-AF65-F5344CB8AC3E}">
        <p14:creationId xmlns:p14="http://schemas.microsoft.com/office/powerpoint/2010/main" val="28741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D10A16A-63E4-7DC8-A039-2FB8D56AD330}"/>
              </a:ext>
            </a:extLst>
          </p:cNvPr>
          <p:cNvGrpSpPr/>
          <p:nvPr/>
        </p:nvGrpSpPr>
        <p:grpSpPr>
          <a:xfrm>
            <a:off x="279400" y="2705100"/>
            <a:ext cx="4604225" cy="2438400"/>
            <a:chOff x="279400" y="2705100"/>
            <a:chExt cx="4604225" cy="2438400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66DE2BC6-45F2-DD7B-2973-B5DE6660C7BA}"/>
                </a:ext>
              </a:extLst>
            </p:cNvPr>
            <p:cNvSpPr/>
            <p:nvPr/>
          </p:nvSpPr>
          <p:spPr bwMode="auto">
            <a:xfrm>
              <a:off x="279400" y="2705100"/>
              <a:ext cx="3276600" cy="2438400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Hinduism: The best that a woman could hope for was to be reborn as a man </a:t>
              </a:r>
              <a:b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(&amp; sati for evil karma)</a:t>
              </a:r>
              <a:r>
                <a:rPr lang="en-US" sz="2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b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05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(Carmody, Denise Lardner, and John Carmody. Ways to the Center: An Introduction to World Religions. Belmont, CA: Wadsworth Pub., 1984. 87.)</a:t>
              </a:r>
              <a:endPara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1E52A6-300C-0CD2-13E3-7A0A99B0E686}"/>
                </a:ext>
              </a:extLst>
            </p:cNvPr>
            <p:cNvSpPr/>
            <p:nvPr/>
          </p:nvSpPr>
          <p:spPr bwMode="auto">
            <a:xfrm>
              <a:off x="279400" y="2705100"/>
              <a:ext cx="4604225" cy="2438400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2C0C9E-2313-8A61-EF16-41624245D2D6}"/>
              </a:ext>
            </a:extLst>
          </p:cNvPr>
          <p:cNvGrpSpPr/>
          <p:nvPr/>
        </p:nvGrpSpPr>
        <p:grpSpPr>
          <a:xfrm>
            <a:off x="279399" y="266668"/>
            <a:ext cx="4604225" cy="2039346"/>
            <a:chOff x="279227" y="258680"/>
            <a:chExt cx="4604225" cy="2039346"/>
          </a:xfrm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id="{5F32709A-F16D-6BB3-6323-2B77FC00396D}"/>
                </a:ext>
              </a:extLst>
            </p:cNvPr>
            <p:cNvSpPr/>
            <p:nvPr/>
          </p:nvSpPr>
          <p:spPr bwMode="auto">
            <a:xfrm>
              <a:off x="279400" y="266700"/>
              <a:ext cx="3276600" cy="203132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May the words of Torah be burned,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than that they should be handed over to women. </a:t>
              </a:r>
              <a:r>
                <a:rPr lang="en-US" sz="1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(Talmud Sota 10a)</a:t>
              </a:r>
              <a:endPara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C30384-2648-344D-4558-7C68340E9EBA}"/>
                </a:ext>
              </a:extLst>
            </p:cNvPr>
            <p:cNvSpPr/>
            <p:nvPr/>
          </p:nvSpPr>
          <p:spPr bwMode="auto">
            <a:xfrm>
              <a:off x="279227" y="258680"/>
              <a:ext cx="4604225" cy="2039346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CA989-BC69-2933-0CC6-F8FEB6B7303B}"/>
              </a:ext>
            </a:extLst>
          </p:cNvPr>
          <p:cNvGrpSpPr/>
          <p:nvPr/>
        </p:nvGrpSpPr>
        <p:grpSpPr>
          <a:xfrm>
            <a:off x="4999241" y="274688"/>
            <a:ext cx="5074110" cy="2039346"/>
            <a:chOff x="4958890" y="264695"/>
            <a:chExt cx="5074110" cy="2039346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D7C3228A-6FCE-F3CD-CF2D-424936C33B62}"/>
                </a:ext>
              </a:extLst>
            </p:cNvPr>
            <p:cNvSpPr/>
            <p:nvPr/>
          </p:nvSpPr>
          <p:spPr bwMode="auto">
            <a:xfrm>
              <a:off x="4958890" y="264695"/>
              <a:ext cx="3810000" cy="20393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Women you fear may be rebellious admonish, banish them to their couches, and beat them. </a:t>
              </a:r>
              <a:r>
                <a:rPr lang="en-US" sz="1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(Quran Surah 4:34)</a:t>
              </a:r>
              <a:endPara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1C46B7-F1C0-6B45-281A-11EE9AFBE3BC}"/>
                </a:ext>
              </a:extLst>
            </p:cNvPr>
            <p:cNvSpPr/>
            <p:nvPr/>
          </p:nvSpPr>
          <p:spPr bwMode="auto">
            <a:xfrm>
              <a:off x="4958890" y="266700"/>
              <a:ext cx="5074110" cy="2029320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13CE8F-1B23-CFE6-1546-E180B050C9B5}"/>
              </a:ext>
            </a:extLst>
          </p:cNvPr>
          <p:cNvGrpSpPr/>
          <p:nvPr/>
        </p:nvGrpSpPr>
        <p:grpSpPr>
          <a:xfrm>
            <a:off x="4973594" y="2705100"/>
            <a:ext cx="5059406" cy="2438400"/>
            <a:chOff x="279399" y="2705100"/>
            <a:chExt cx="5059406" cy="2438400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FE27DE4F-AF3B-FD43-05D2-9E87F81FC8E9}"/>
                </a:ext>
              </a:extLst>
            </p:cNvPr>
            <p:cNvSpPr/>
            <p:nvPr/>
          </p:nvSpPr>
          <p:spPr bwMode="auto">
            <a:xfrm>
              <a:off x="279399" y="2705100"/>
              <a:ext cx="3795295" cy="2438400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“Christianity”: Every woman should be filled with shame by the thought that she is a woman.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(Clement of Alexandria, Pedagogues II, 33, 2, 3</a:t>
              </a:r>
              <a:r>
                <a:rPr lang="en-US" sz="1050" i="1" baseline="300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rd</a:t>
              </a:r>
              <a:r>
                <a:rPr lang="en-US" sz="105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century AD)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C20AE0-1C3F-837C-0E58-B3E46C8DE5D6}"/>
                </a:ext>
              </a:extLst>
            </p:cNvPr>
            <p:cNvSpPr/>
            <p:nvPr/>
          </p:nvSpPr>
          <p:spPr bwMode="auto">
            <a:xfrm>
              <a:off x="279400" y="2705100"/>
              <a:ext cx="5059405" cy="2438400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32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A19CE-B910-FF0E-A4A5-CBD1111F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16A1A51-4089-75AA-96CE-69B867DAEBD1}"/>
              </a:ext>
            </a:extLst>
          </p:cNvPr>
          <p:cNvGrpSpPr/>
          <p:nvPr/>
        </p:nvGrpSpPr>
        <p:grpSpPr>
          <a:xfrm>
            <a:off x="279227" y="258680"/>
            <a:ext cx="4604225" cy="2039346"/>
            <a:chOff x="279227" y="258680"/>
            <a:chExt cx="4604225" cy="2039346"/>
          </a:xfrm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id="{17643D5A-2C4F-429C-E07E-A28FBD97015F}"/>
                </a:ext>
              </a:extLst>
            </p:cNvPr>
            <p:cNvSpPr/>
            <p:nvPr/>
          </p:nvSpPr>
          <p:spPr bwMode="auto">
            <a:xfrm>
              <a:off x="279400" y="266700"/>
              <a:ext cx="3276600" cy="2029320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Confucianism: The woman was useless until she produced a male heir. </a:t>
              </a:r>
              <a:b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(Carmody, Denise Lardner, and John Carmody. Ways to the Center: An Introduction to World Religions. Belmont, CA: Wadsworth Pub., 1984. 161.)</a:t>
              </a:r>
              <a:endPara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2F0909-A8C2-527F-64D2-953D5366DD34}"/>
                </a:ext>
              </a:extLst>
            </p:cNvPr>
            <p:cNvSpPr/>
            <p:nvPr/>
          </p:nvSpPr>
          <p:spPr bwMode="auto">
            <a:xfrm>
              <a:off x="279227" y="258680"/>
              <a:ext cx="4604225" cy="2039346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AEEC83-475B-6C31-9446-74B1D7F49254}"/>
              </a:ext>
            </a:extLst>
          </p:cNvPr>
          <p:cNvGrpSpPr/>
          <p:nvPr/>
        </p:nvGrpSpPr>
        <p:grpSpPr>
          <a:xfrm>
            <a:off x="4940842" y="2857499"/>
            <a:ext cx="5074110" cy="2152151"/>
            <a:chOff x="4958890" y="264694"/>
            <a:chExt cx="5074110" cy="2152151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5F2AA011-DCC4-6FDA-DF0E-25911E5846DF}"/>
                </a:ext>
              </a:extLst>
            </p:cNvPr>
            <p:cNvSpPr/>
            <p:nvPr/>
          </p:nvSpPr>
          <p:spPr bwMode="auto">
            <a:xfrm>
              <a:off x="4958890" y="264694"/>
              <a:ext cx="3810000" cy="21521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Aristotle: The relation of male to female is by nature a relation of superior to inferior and ruler to ruled. </a:t>
              </a:r>
              <a:r>
                <a:rPr lang="en-US" sz="1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(Aristotle, Politics, 1254b)</a:t>
              </a:r>
              <a:endPara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60D989-B28D-BF9A-03CF-EC99D0F94073}"/>
                </a:ext>
              </a:extLst>
            </p:cNvPr>
            <p:cNvSpPr/>
            <p:nvPr/>
          </p:nvSpPr>
          <p:spPr bwMode="auto">
            <a:xfrm>
              <a:off x="4958890" y="266699"/>
              <a:ext cx="5074110" cy="2150145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F1EDF3-8595-920F-3EBC-B08B437F7F40}"/>
              </a:ext>
            </a:extLst>
          </p:cNvPr>
          <p:cNvGrpSpPr/>
          <p:nvPr/>
        </p:nvGrpSpPr>
        <p:grpSpPr>
          <a:xfrm>
            <a:off x="263444" y="2853492"/>
            <a:ext cx="4604225" cy="2142126"/>
            <a:chOff x="279400" y="2705099"/>
            <a:chExt cx="4604225" cy="2142126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90D28242-B839-3EAA-392C-2E50A33677E2}"/>
                </a:ext>
              </a:extLst>
            </p:cNvPr>
            <p:cNvSpPr/>
            <p:nvPr/>
          </p:nvSpPr>
          <p:spPr bwMode="auto">
            <a:xfrm>
              <a:off x="279400" y="2705099"/>
              <a:ext cx="3276600" cy="214212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Atheism: Thou </a:t>
              </a:r>
              <a:r>
                <a:rPr lang="en-US" sz="28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goest</a:t>
              </a:r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to women? Remember thy whip!</a:t>
              </a:r>
            </a:p>
            <a:p>
              <a:pPr algn="ctr">
                <a:lnSpc>
                  <a:spcPct val="90000"/>
                </a:lnSpc>
              </a:pPr>
              <a:b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05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(Nietzsche, Friedrich. Thus Spake Zarathustra: A Book for All and None. The MacMillan Company. London. 1896. 75.)</a:t>
              </a:r>
              <a:endPara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D0A37F-893E-0A61-9D84-9F47FF0641A0}"/>
                </a:ext>
              </a:extLst>
            </p:cNvPr>
            <p:cNvSpPr/>
            <p:nvPr/>
          </p:nvSpPr>
          <p:spPr bwMode="auto">
            <a:xfrm>
              <a:off x="279400" y="2705100"/>
              <a:ext cx="4604225" cy="2142125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1EB518-D677-1A40-486C-090BDCB664C8}"/>
              </a:ext>
            </a:extLst>
          </p:cNvPr>
          <p:cNvGrpSpPr/>
          <p:nvPr/>
        </p:nvGrpSpPr>
        <p:grpSpPr>
          <a:xfrm>
            <a:off x="4955546" y="267070"/>
            <a:ext cx="5059406" cy="2037340"/>
            <a:chOff x="279399" y="2705100"/>
            <a:chExt cx="5059406" cy="2060106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35E9E66B-789C-584D-717B-1AC2A727286B}"/>
                </a:ext>
              </a:extLst>
            </p:cNvPr>
            <p:cNvSpPr/>
            <p:nvPr/>
          </p:nvSpPr>
          <p:spPr bwMode="auto">
            <a:xfrm>
              <a:off x="279399" y="2705101"/>
              <a:ext cx="3795295" cy="206010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Eastern culture: The Chinese ritual of foot binding was a thousand-year-old horror show…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(Denise and John Carmody, Ways to the Center: An Introduction to World Religions (Belmont, CA: Wadsworth Pub., 1984), 161.)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82F5CF-BC4E-300F-EC10-78CEC77E0659}"/>
                </a:ext>
              </a:extLst>
            </p:cNvPr>
            <p:cNvSpPr/>
            <p:nvPr/>
          </p:nvSpPr>
          <p:spPr bwMode="auto">
            <a:xfrm>
              <a:off x="279400" y="2705100"/>
              <a:ext cx="5059405" cy="2060106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7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AADFA-9193-A473-B833-20899B5C1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2C09-AD99-9CDD-E452-43A07BA0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AA2E4-FB57-0BA5-824E-FEB6EB1E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love your wives 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B2C0B21-FA5D-39C5-248A-4AB8D1D32D06}"/>
              </a:ext>
            </a:extLst>
          </p:cNvPr>
          <p:cNvSpPr/>
          <p:nvPr/>
        </p:nvSpPr>
        <p:spPr bwMode="auto">
          <a:xfrm>
            <a:off x="431800" y="1409700"/>
            <a:ext cx="9296400" cy="38862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does Scripture teach about submission and leadership?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inequality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3:28)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9391C652-55A8-17BD-C416-60B97F67C0E8}"/>
              </a:ext>
            </a:extLst>
          </p:cNvPr>
          <p:cNvSpPr/>
          <p:nvPr/>
        </p:nvSpPr>
        <p:spPr bwMode="auto">
          <a:xfrm>
            <a:off x="6080848" y="3259837"/>
            <a:ext cx="3928534" cy="236372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no longer … male and female. For you are all one in Christ Jesus.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3:28)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2AC9-1B0D-342C-5BDC-D5F22BAF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A6E7-22A0-B6EC-7B8E-CB0646F3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3D4A6-FF66-0335-3097-BDB109A77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Wives, </a:t>
            </a:r>
            <a:r>
              <a:rPr lang="en-US" dirty="0"/>
              <a:t>submit yourselves to your husbands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is fitting in the Lord.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Husbands, love your wives 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be embittered against them.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AF693AB-D85E-0F7C-7239-155864154715}"/>
              </a:ext>
            </a:extLst>
          </p:cNvPr>
          <p:cNvSpPr/>
          <p:nvPr/>
        </p:nvSpPr>
        <p:spPr bwMode="auto">
          <a:xfrm>
            <a:off x="431800" y="1409700"/>
            <a:ext cx="9296400" cy="38862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does Scripture teach about submission and leadership?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inequality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3:28)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women submit to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Servant leadership, based on Christ’s example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10:42-45)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the ultimate authority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5:29)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husband may need to be the “tiebreaker”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306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1626</Words>
  <Application>Microsoft Office PowerPoint</Application>
  <PresentationFormat>Custom</PresentationFormat>
  <Paragraphs>161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Marriage, God’s Way</vt:lpstr>
      <vt:lpstr>Marriage and Family</vt:lpstr>
      <vt:lpstr>Marriage and Family</vt:lpstr>
      <vt:lpstr>Colossians 3</vt:lpstr>
      <vt:lpstr>Colossians 3</vt:lpstr>
      <vt:lpstr>PowerPoint Presentation</vt:lpstr>
      <vt:lpstr>PowerPoint Presentation</vt:lpstr>
      <vt:lpstr>Colossians 3</vt:lpstr>
      <vt:lpstr>Colossians 3</vt:lpstr>
      <vt:lpstr>Colossians 3</vt:lpstr>
      <vt:lpstr>Eggerichs , Love and Respect, p. 49</vt:lpstr>
      <vt:lpstr>Eggerichs , Love and Respect, p. 49</vt:lpstr>
      <vt:lpstr>Eggerichs , Love and Respect, p. 49</vt:lpstr>
      <vt:lpstr>Colossians 3</vt:lpstr>
      <vt:lpstr>Gary Smalley, The Joy Of Committed Love (Zondervan: Grand Rapids, 1984), p. 70</vt:lpstr>
      <vt:lpstr>Colossians 3</vt:lpstr>
      <vt:lpstr>Colossians 3</vt:lpstr>
      <vt:lpstr>Colossians 3</vt:lpstr>
      <vt:lpstr>Eggerichs , Love and Respect, p. 222</vt:lpstr>
      <vt:lpstr>Colossians 3</vt:lpstr>
      <vt:lpstr>Colossians 3</vt:lpstr>
      <vt:lpstr>Colossians 3</vt:lpstr>
      <vt:lpstr>Colossians 3</vt:lpstr>
      <vt:lpstr>Conclusions</vt:lpstr>
      <vt:lpstr>Marriage, God’s Way (Colossians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2025-06-23T17:57:16Z</dcterms:created>
  <dcterms:modified xsi:type="dcterms:W3CDTF">2025-06-23T17:57:29Z</dcterms:modified>
</cp:coreProperties>
</file>