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sldIdLst>
    <p:sldId id="1273" r:id="rId2"/>
    <p:sldId id="7322" r:id="rId3"/>
    <p:sldId id="7431" r:id="rId4"/>
    <p:sldId id="7432" r:id="rId5"/>
    <p:sldId id="7433" r:id="rId6"/>
    <p:sldId id="7434" r:id="rId7"/>
    <p:sldId id="7435" r:id="rId8"/>
    <p:sldId id="7436" r:id="rId9"/>
    <p:sldId id="7437" r:id="rId10"/>
    <p:sldId id="7438" r:id="rId11"/>
    <p:sldId id="7439" r:id="rId12"/>
    <p:sldId id="7442" r:id="rId13"/>
    <p:sldId id="7427" r:id="rId14"/>
    <p:sldId id="7443" r:id="rId15"/>
    <p:sldId id="7445" r:id="rId16"/>
    <p:sldId id="7446" r:id="rId17"/>
    <p:sldId id="7447" r:id="rId18"/>
    <p:sldId id="7448" r:id="rId19"/>
    <p:sldId id="7449" r:id="rId20"/>
    <p:sldId id="7450" r:id="rId21"/>
    <p:sldId id="7451" r:id="rId22"/>
    <p:sldId id="7452" r:id="rId23"/>
    <p:sldId id="7453" r:id="rId24"/>
    <p:sldId id="7454" r:id="rId25"/>
    <p:sldId id="7455" r:id="rId26"/>
    <p:sldId id="7456" r:id="rId27"/>
    <p:sldId id="7458" r:id="rId28"/>
    <p:sldId id="7459" r:id="rId29"/>
    <p:sldId id="7460" r:id="rId30"/>
    <p:sldId id="7462" r:id="rId31"/>
    <p:sldId id="7463" r:id="rId32"/>
    <p:sldId id="7464" r:id="rId33"/>
    <p:sldId id="7466" r:id="rId34"/>
    <p:sldId id="7467" r:id="rId35"/>
    <p:sldId id="7468" r:id="rId36"/>
    <p:sldId id="7469" r:id="rId37"/>
    <p:sldId id="7470" r:id="rId38"/>
    <p:sldId id="7471" r:id="rId39"/>
    <p:sldId id="7472" r:id="rId40"/>
    <p:sldId id="7473" r:id="rId41"/>
    <p:sldId id="7475" r:id="rId42"/>
    <p:sldId id="7476" r:id="rId43"/>
    <p:sldId id="7479" r:id="rId44"/>
    <p:sldId id="7478" r:id="rId45"/>
    <p:sldId id="7477" r:id="rId46"/>
    <p:sldId id="7498" r:id="rId47"/>
    <p:sldId id="7499" r:id="rId48"/>
    <p:sldId id="7500" r:id="rId49"/>
    <p:sldId id="7501" r:id="rId50"/>
    <p:sldId id="7502" r:id="rId51"/>
    <p:sldId id="7503" r:id="rId52"/>
    <p:sldId id="7504" r:id="rId53"/>
    <p:sldId id="7490" r:id="rId54"/>
    <p:sldId id="7491" r:id="rId55"/>
    <p:sldId id="7492" r:id="rId56"/>
    <p:sldId id="7493" r:id="rId57"/>
    <p:sldId id="7494" r:id="rId58"/>
    <p:sldId id="7495" r:id="rId59"/>
    <p:sldId id="7496" r:id="rId60"/>
    <p:sldId id="7398" r:id="rId61"/>
    <p:sldId id="7505" r:id="rId62"/>
  </p:sldIdLst>
  <p:sldSz cx="9144000" cy="6858000" type="screen4x3"/>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6"/>
    <a:srgbClr val="A85400"/>
    <a:srgbClr val="B85C00"/>
    <a:srgbClr val="C06000"/>
    <a:srgbClr val="005AB4"/>
    <a:srgbClr val="4D4D4D"/>
    <a:srgbClr val="595959"/>
    <a:srgbClr val="000064"/>
    <a:srgbClr val="640000"/>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9" autoAdjust="0"/>
    <p:restoredTop sz="90476" autoAdjust="0"/>
  </p:normalViewPr>
  <p:slideViewPr>
    <p:cSldViewPr>
      <p:cViewPr varScale="1">
        <p:scale>
          <a:sx n="70" d="100"/>
          <a:sy n="70" d="100"/>
        </p:scale>
        <p:origin x="1843" y="58"/>
      </p:cViewPr>
      <p:guideLst>
        <p:guide orient="horz" pos="2160"/>
        <p:guide pos="288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43000" y="685800"/>
            <a:ext cx="4572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42</a:t>
            </a:fld>
            <a:endParaRPr lang="en-US" dirty="0"/>
          </a:p>
        </p:txBody>
      </p:sp>
    </p:spTree>
    <p:extLst>
      <p:ext uri="{BB962C8B-B14F-4D97-AF65-F5344CB8AC3E}">
        <p14:creationId xmlns:p14="http://schemas.microsoft.com/office/powerpoint/2010/main" val="324075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45</a:t>
            </a:fld>
            <a:endParaRPr lang="en-US" dirty="0"/>
          </a:p>
        </p:txBody>
      </p:sp>
    </p:spTree>
    <p:extLst>
      <p:ext uri="{BB962C8B-B14F-4D97-AF65-F5344CB8AC3E}">
        <p14:creationId xmlns:p14="http://schemas.microsoft.com/office/powerpoint/2010/main" val="34790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53</a:t>
            </a:fld>
            <a:endParaRPr lang="en-US" dirty="0"/>
          </a:p>
        </p:txBody>
      </p:sp>
    </p:spTree>
    <p:extLst>
      <p:ext uri="{BB962C8B-B14F-4D97-AF65-F5344CB8AC3E}">
        <p14:creationId xmlns:p14="http://schemas.microsoft.com/office/powerpoint/2010/main" val="369581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55</a:t>
            </a:fld>
            <a:endParaRPr lang="en-US" dirty="0"/>
          </a:p>
        </p:txBody>
      </p:sp>
    </p:spTree>
    <p:extLst>
      <p:ext uri="{BB962C8B-B14F-4D97-AF65-F5344CB8AC3E}">
        <p14:creationId xmlns:p14="http://schemas.microsoft.com/office/powerpoint/2010/main" val="2198928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58</a:t>
            </a:fld>
            <a:endParaRPr lang="en-US" dirty="0"/>
          </a:p>
        </p:txBody>
      </p:sp>
    </p:spTree>
    <p:extLst>
      <p:ext uri="{BB962C8B-B14F-4D97-AF65-F5344CB8AC3E}">
        <p14:creationId xmlns:p14="http://schemas.microsoft.com/office/powerpoint/2010/main" val="3521355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59</a:t>
            </a:fld>
            <a:endParaRPr lang="en-US" dirty="0"/>
          </a:p>
        </p:txBody>
      </p:sp>
    </p:spTree>
    <p:extLst>
      <p:ext uri="{BB962C8B-B14F-4D97-AF65-F5344CB8AC3E}">
        <p14:creationId xmlns:p14="http://schemas.microsoft.com/office/powerpoint/2010/main" val="142698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60</a:t>
            </a:fld>
            <a:endParaRPr lang="en-US">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pPr marL="0" indent="0">
              <a:buFontTx/>
              <a:buNone/>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pPr marL="0" indent="0">
              <a:buFontTx/>
              <a:buNone/>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4738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pPr marL="171450" indent="-171450">
              <a:buFontTx/>
              <a:buChar char="-"/>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2957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pPr marL="171450" indent="-171450">
              <a:buFontTx/>
              <a:buChar char="-"/>
            </a:pP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6254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pPr marL="171450" indent="-171450">
              <a:buFontTx/>
              <a:buChar char="-"/>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2168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685800"/>
            <a:ext cx="4572000" cy="3429000"/>
          </a:xfrm>
          <a:ln/>
        </p:spPr>
      </p:sp>
      <p:sp>
        <p:nvSpPr>
          <p:cNvPr id="84995" name="Notes Placeholder 2"/>
          <p:cNvSpPr>
            <a:spLocks noGrp="1"/>
          </p:cNvSpPr>
          <p:nvPr>
            <p:ph type="body" idx="1"/>
          </p:nvPr>
        </p:nvSpPr>
        <p:spPr>
          <a:noFill/>
          <a:ln/>
        </p:spPr>
        <p:txBody>
          <a:bodyPr/>
          <a:lstStyle/>
          <a:p>
            <a:pPr marL="171450" indent="-171450">
              <a:buFontTx/>
              <a:buChar char="-"/>
            </a:pP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4421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14</a:t>
            </a:fld>
            <a:endParaRPr lang="en-US" dirty="0"/>
          </a:p>
        </p:txBody>
      </p:sp>
    </p:spTree>
    <p:extLst>
      <p:ext uri="{BB962C8B-B14F-4D97-AF65-F5344CB8AC3E}">
        <p14:creationId xmlns:p14="http://schemas.microsoft.com/office/powerpoint/2010/main" val="186565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39</a:t>
            </a:fld>
            <a:endParaRPr lang="en-US" dirty="0"/>
          </a:p>
        </p:txBody>
      </p:sp>
    </p:spTree>
    <p:extLst>
      <p:ext uri="{BB962C8B-B14F-4D97-AF65-F5344CB8AC3E}">
        <p14:creationId xmlns:p14="http://schemas.microsoft.com/office/powerpoint/2010/main" val="393679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5" y="2130429"/>
            <a:ext cx="7618911"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1" y="3886200"/>
            <a:ext cx="7467600" cy="17526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cs typeface="+mn-cs"/>
            </a:endParaRPr>
          </a:p>
        </p:txBody>
      </p:sp>
      <p:sp>
        <p:nvSpPr>
          <p:cNvPr id="2" name="Title 1"/>
          <p:cNvSpPr>
            <a:spLocks noGrp="1"/>
          </p:cNvSpPr>
          <p:nvPr>
            <p:ph type="title"/>
          </p:nvPr>
        </p:nvSpPr>
        <p:spPr>
          <a:xfrm>
            <a:off x="57150" y="76200"/>
            <a:ext cx="8991600" cy="8382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p>
        </p:txBody>
      </p:sp>
      <p:sp>
        <p:nvSpPr>
          <p:cNvPr id="2" name="Title 1"/>
          <p:cNvSpPr>
            <a:spLocks noGrp="1"/>
          </p:cNvSpPr>
          <p:nvPr>
            <p:ph type="title"/>
          </p:nvPr>
        </p:nvSpPr>
        <p:spPr>
          <a:xfrm>
            <a:off x="57150" y="5905500"/>
            <a:ext cx="8991600" cy="8382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20868" y="228600"/>
            <a:ext cx="8915400" cy="55626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cs typeface="+mn-cs"/>
            </a:endParaRPr>
          </a:p>
        </p:txBody>
      </p:sp>
      <p:sp>
        <p:nvSpPr>
          <p:cNvPr id="2" name="Title 1"/>
          <p:cNvSpPr>
            <a:spLocks noGrp="1"/>
          </p:cNvSpPr>
          <p:nvPr>
            <p:ph type="title"/>
          </p:nvPr>
        </p:nvSpPr>
        <p:spPr>
          <a:xfrm>
            <a:off x="57150" y="152400"/>
            <a:ext cx="8991600" cy="8382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20868" y="1143000"/>
            <a:ext cx="8915400" cy="55626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066800"/>
            <a:ext cx="43434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3434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4" y="137160"/>
            <a:ext cx="8882741"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52400" y="1535113"/>
            <a:ext cx="43434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 y="2174875"/>
            <a:ext cx="4343400" cy="45459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1" y="1535113"/>
            <a:ext cx="438694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1" y="2174875"/>
            <a:ext cx="4386944" cy="45459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219200" y="5943600"/>
            <a:ext cx="7772400" cy="762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324600" y="6200552"/>
            <a:ext cx="2667000" cy="535531"/>
          </a:xfrm>
        </p:spPr>
        <p:txBody>
          <a:bodyPr wrap="square" anchor="b" anchorCtr="0">
            <a:sp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52400" y="137160"/>
            <a:ext cx="8839200" cy="580644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152400"/>
            <a:ext cx="18859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152400"/>
            <a:ext cx="55054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219200" y="5943600"/>
            <a:ext cx="7772400" cy="762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324600" y="6200552"/>
            <a:ext cx="2667000" cy="535531"/>
          </a:xfrm>
        </p:spPr>
        <p:txBody>
          <a:bodyPr wrap="square" anchor="b" anchorCtr="0">
            <a:sp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52400" y="137160"/>
            <a:ext cx="8839200" cy="580644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52407" y="6172200"/>
            <a:ext cx="6172194" cy="570412"/>
          </a:xfrm>
        </p:spPr>
        <p:txBody>
          <a:bodyPr wrap="square" anchor="b" anchorCtr="0">
            <a:noAutofit/>
          </a:bodyPr>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3677" y="-26126"/>
            <a:ext cx="9098280" cy="69037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219200" y="5943600"/>
            <a:ext cx="7772400" cy="762000"/>
          </a:xfrm>
          <a:prstGeom prst="rect">
            <a:avLst/>
          </a:prstGeom>
          <a:noFill/>
          <a:ln w="9525">
            <a:noFill/>
            <a:miter lim="800000"/>
            <a:headEnd/>
            <a:tailEnd/>
          </a:ln>
        </p:spPr>
        <p:txBody>
          <a:bodyPr anchor="ctr"/>
          <a:lstStyle/>
          <a:p>
            <a:pPr algn="r" eaLnBrk="0" hangingPunct="0">
              <a:defRPr/>
            </a:pPr>
            <a:endParaRPr lang="en-US" sz="432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5257800" y="6093445"/>
            <a:ext cx="3733801" cy="642637"/>
          </a:xfrm>
        </p:spPr>
        <p:txBody>
          <a:bodyPr anchor="b" anchorCtr="0">
            <a:noAutofit/>
          </a:bodyPr>
          <a:lstStyle>
            <a:lvl1pPr algn="r">
              <a:lnSpc>
                <a:spcPct val="80000"/>
              </a:lnSpc>
              <a:defRPr sz="324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14300" y="228600"/>
            <a:ext cx="8915400" cy="57150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588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p>
        </p:txBody>
      </p:sp>
      <p:sp>
        <p:nvSpPr>
          <p:cNvPr id="2" name="Title 1"/>
          <p:cNvSpPr>
            <a:spLocks noGrp="1"/>
          </p:cNvSpPr>
          <p:nvPr>
            <p:ph type="title" hasCustomPrompt="1"/>
          </p:nvPr>
        </p:nvSpPr>
        <p:spPr>
          <a:xfrm>
            <a:off x="171450" y="119062"/>
            <a:ext cx="6762750" cy="749618"/>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7086600" y="95253"/>
            <a:ext cx="1924050" cy="2495547"/>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52400" y="2645228"/>
            <a:ext cx="8839200" cy="41148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a:t>
            </a:r>
            <a:r>
              <a:rPr lang="en-US"/>
              <a:t>goes here</a:t>
            </a:r>
            <a:endParaRPr lang="en-US" dirty="0"/>
          </a:p>
        </p:txBody>
      </p:sp>
      <p:sp>
        <p:nvSpPr>
          <p:cNvPr id="6" name="Text Placeholder 3"/>
          <p:cNvSpPr>
            <a:spLocks noGrp="1"/>
          </p:cNvSpPr>
          <p:nvPr>
            <p:ph type="body" sz="half" idx="10" hasCustomPrompt="1"/>
          </p:nvPr>
        </p:nvSpPr>
        <p:spPr>
          <a:xfrm>
            <a:off x="152400" y="1371600"/>
            <a:ext cx="6783622" cy="1219200"/>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52400" y="894083"/>
            <a:ext cx="6783622" cy="523240"/>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p>
            <a:r>
              <a:rPr lang="en-US" dirty="0"/>
              <a:t>Click to edit Master title style</a:t>
            </a:r>
          </a:p>
        </p:txBody>
      </p:sp>
      <p:sp>
        <p:nvSpPr>
          <p:cNvPr id="3" name="Content Placeholder 2"/>
          <p:cNvSpPr>
            <a:spLocks noGrp="1"/>
          </p:cNvSpPr>
          <p:nvPr>
            <p:ph idx="1"/>
          </p:nvPr>
        </p:nvSpPr>
        <p:spPr>
          <a:xfrm>
            <a:off x="152400" y="1066800"/>
            <a:ext cx="8839200" cy="55626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219200" y="5943600"/>
            <a:ext cx="7772400" cy="762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52400" y="152400"/>
            <a:ext cx="8839200" cy="838200"/>
          </a:xfrm>
        </p:spPr>
        <p:txBody>
          <a:bodyPr/>
          <a:lstStyle/>
          <a:p>
            <a:r>
              <a:rPr lang="en-US" dirty="0"/>
              <a:t>Click to edit Master title style</a:t>
            </a:r>
          </a:p>
        </p:txBody>
      </p:sp>
      <p:sp>
        <p:nvSpPr>
          <p:cNvPr id="3" name="Content Placeholder 2"/>
          <p:cNvSpPr>
            <a:spLocks noGrp="1"/>
          </p:cNvSpPr>
          <p:nvPr>
            <p:ph idx="1"/>
          </p:nvPr>
        </p:nvSpPr>
        <p:spPr>
          <a:xfrm>
            <a:off x="152400" y="1066800"/>
            <a:ext cx="8839200" cy="48768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52400" y="6057900"/>
            <a:ext cx="8839200" cy="609600"/>
          </a:xfrm>
        </p:spPr>
        <p:txBody>
          <a:bodyPr anchor="b" anchorCtr="0"/>
          <a:lstStyle>
            <a:lvl1pPr algn="r">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dirty="0"/>
          </a:p>
        </p:txBody>
      </p:sp>
      <p:sp>
        <p:nvSpPr>
          <p:cNvPr id="2" name="Title 1"/>
          <p:cNvSpPr>
            <a:spLocks noGrp="1"/>
          </p:cNvSpPr>
          <p:nvPr>
            <p:ph type="title"/>
          </p:nvPr>
        </p:nvSpPr>
        <p:spPr>
          <a:xfrm>
            <a:off x="57150" y="5905500"/>
            <a:ext cx="8991600" cy="8382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52400" y="1066800"/>
            <a:ext cx="8839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9" r:id="rId4"/>
    <p:sldLayoutId id="2147484861"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6600" dirty="0">
                <a:ea typeface="ＭＳ Ｐゴシック" pitchFamily="34" charset="-128"/>
              </a:rPr>
              <a:t>The Greatest Stories Never Told</a:t>
            </a:r>
          </a:p>
        </p:txBody>
      </p:sp>
      <p:sp>
        <p:nvSpPr>
          <p:cNvPr id="7171" name="Subtitle 2"/>
          <p:cNvSpPr>
            <a:spLocks noGrp="1"/>
          </p:cNvSpPr>
          <p:nvPr>
            <p:ph type="subTitle" idx="1"/>
          </p:nvPr>
        </p:nvSpPr>
        <p:spPr>
          <a:xfrm>
            <a:off x="838201" y="4191000"/>
            <a:ext cx="7467600" cy="1447800"/>
          </a:xfrm>
        </p:spPr>
        <p:txBody>
          <a:bodyPr/>
          <a:lstStyle/>
          <a:p>
            <a:r>
              <a:rPr lang="en-US" sz="3200" i="1" dirty="0">
                <a:ea typeface="ＭＳ Ｐゴシック" pitchFamily="34" charset="-128"/>
              </a:rPr>
              <a:t>XSI 2017</a:t>
            </a:r>
          </a:p>
          <a:p>
            <a:r>
              <a:rPr lang="en-US" sz="3200" i="1" dirty="0">
                <a:ea typeface="ＭＳ Ｐゴシック" pitchFamily="34" charset="-128"/>
              </a:rPr>
              <a:t>Scott Risley</a:t>
            </a:r>
          </a:p>
        </p:txBody>
      </p:sp>
      <p:pic>
        <p:nvPicPr>
          <p:cNvPr id="4" name="Picture 4" descr="Image result for airplane mod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936" y="6136822"/>
            <a:ext cx="666750" cy="666750"/>
          </a:xfrm>
          <a:prstGeom prst="rect">
            <a:avLst/>
          </a:prstGeom>
          <a:solidFill>
            <a:schemeClr val="bg2">
              <a:alpha val="82000"/>
            </a:schemeClr>
          </a:solidFill>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F63203-5D92-4C27-B51A-9C556A9F9C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762000"/>
            <a:ext cx="3124200" cy="5486400"/>
          </a:xfrm>
          <a:prstGeom prst="rect">
            <a:avLst/>
          </a:prstGeom>
        </p:spPr>
      </p:pic>
      <p:pic>
        <p:nvPicPr>
          <p:cNvPr id="5" name="Picture 4">
            <a:extLst>
              <a:ext uri="{FF2B5EF4-FFF2-40B4-BE49-F238E27FC236}">
                <a16:creationId xmlns:a16="http://schemas.microsoft.com/office/drawing/2014/main" id="{E4E7566F-2548-4E8A-ACC1-F168262288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24201" y="762000"/>
            <a:ext cx="2819400" cy="5486400"/>
          </a:xfrm>
          <a:prstGeom prst="rect">
            <a:avLst/>
          </a:prstGeom>
        </p:spPr>
      </p:pic>
      <p:pic>
        <p:nvPicPr>
          <p:cNvPr id="6" name="Picture 5">
            <a:extLst>
              <a:ext uri="{FF2B5EF4-FFF2-40B4-BE49-F238E27FC236}">
                <a16:creationId xmlns:a16="http://schemas.microsoft.com/office/drawing/2014/main" id="{7422A0F5-1BF4-4977-BE0B-738516A0B9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49"/>
          <a:stretch/>
        </p:blipFill>
        <p:spPr>
          <a:xfrm>
            <a:off x="5943600" y="762000"/>
            <a:ext cx="3124199" cy="5486400"/>
          </a:xfrm>
          <a:prstGeom prst="rect">
            <a:avLst/>
          </a:prstGeom>
        </p:spPr>
      </p:pic>
      <p:sp>
        <p:nvSpPr>
          <p:cNvPr id="7" name="TextBox 6">
            <a:extLst>
              <a:ext uri="{FF2B5EF4-FFF2-40B4-BE49-F238E27FC236}">
                <a16:creationId xmlns:a16="http://schemas.microsoft.com/office/drawing/2014/main" id="{A31FB8BE-B1FF-4C4D-813C-AE50184D95EB}"/>
              </a:ext>
            </a:extLst>
          </p:cNvPr>
          <p:cNvSpPr txBox="1"/>
          <p:nvPr/>
        </p:nvSpPr>
        <p:spPr>
          <a:xfrm>
            <a:off x="1790701" y="76200"/>
            <a:ext cx="5486400" cy="707886"/>
          </a:xfrm>
          <a:prstGeom prst="rect">
            <a:avLst/>
          </a:prstGeom>
          <a:noFill/>
        </p:spPr>
        <p:txBody>
          <a:bodyPr wrap="square" rtlCol="0">
            <a:spAutoFit/>
          </a:bodyPr>
          <a:lstStyle/>
          <a:p>
            <a:pPr algn="ctr"/>
            <a:r>
              <a:rPr lang="en-US" dirty="0"/>
              <a:t>A half page later…</a:t>
            </a:r>
          </a:p>
        </p:txBody>
      </p:sp>
    </p:spTree>
    <p:extLst>
      <p:ext uri="{BB962C8B-B14F-4D97-AF65-F5344CB8AC3E}">
        <p14:creationId xmlns:p14="http://schemas.microsoft.com/office/powerpoint/2010/main" val="281069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6F381-1739-4408-A128-6CD116F060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122558"/>
            <a:ext cx="9143999" cy="4516242"/>
          </a:xfrm>
          <a:prstGeom prst="rect">
            <a:avLst/>
          </a:prstGeom>
        </p:spPr>
      </p:pic>
    </p:spTree>
    <p:extLst>
      <p:ext uri="{BB962C8B-B14F-4D97-AF65-F5344CB8AC3E}">
        <p14:creationId xmlns:p14="http://schemas.microsoft.com/office/powerpoint/2010/main" val="401013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6F381-1739-4408-A128-6CD116F060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219200"/>
            <a:ext cx="9143999" cy="4267200"/>
          </a:xfrm>
          <a:prstGeom prst="rect">
            <a:avLst/>
          </a:prstGeom>
        </p:spPr>
      </p:pic>
    </p:spTree>
    <p:extLst>
      <p:ext uri="{BB962C8B-B14F-4D97-AF65-F5344CB8AC3E}">
        <p14:creationId xmlns:p14="http://schemas.microsoft.com/office/powerpoint/2010/main" val="305279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Fee and Stuart</a:t>
            </a:r>
          </a:p>
        </p:txBody>
      </p:sp>
      <p:sp>
        <p:nvSpPr>
          <p:cNvPr id="11" name="Text Placeholder 10"/>
          <p:cNvSpPr>
            <a:spLocks noGrp="1"/>
          </p:cNvSpPr>
          <p:nvPr>
            <p:ph type="body" sz="half" idx="2"/>
          </p:nvPr>
        </p:nvSpPr>
        <p:spPr/>
        <p:txBody>
          <a:bodyPr/>
          <a:lstStyle/>
          <a:p>
            <a:r>
              <a:rPr lang="en-US" dirty="0"/>
              <a:t>In our experience, people force incorrect interpretations and applications on narrative portions of the Bible as much or more than they do on any other parts. </a:t>
            </a:r>
          </a:p>
          <a:p>
            <a:r>
              <a:rPr lang="en-US" dirty="0"/>
              <a:t>The intended value and meaning are replaced with ideas read into rather than out of the text.</a:t>
            </a:r>
          </a:p>
        </p:txBody>
      </p:sp>
      <p:sp>
        <p:nvSpPr>
          <p:cNvPr id="12" name="Text Placeholder 11"/>
          <p:cNvSpPr>
            <a:spLocks noGrp="1"/>
          </p:cNvSpPr>
          <p:nvPr>
            <p:ph type="body" sz="half" idx="10"/>
          </p:nvPr>
        </p:nvSpPr>
        <p:spPr/>
        <p:txBody>
          <a:bodyPr/>
          <a:lstStyle/>
          <a:p>
            <a:r>
              <a:rPr lang="en-US" dirty="0"/>
              <a:t> Fee and Stuart, How to Read the Bible for All Its Worth (Zondervan, 2003), p. 89</a:t>
            </a:r>
          </a:p>
        </p:txBody>
      </p:sp>
      <p:sp>
        <p:nvSpPr>
          <p:cNvPr id="13" name="Text Placeholder 12"/>
          <p:cNvSpPr>
            <a:spLocks noGrp="1"/>
          </p:cNvSpPr>
          <p:nvPr>
            <p:ph type="body" sz="half" idx="11"/>
          </p:nvPr>
        </p:nvSpPr>
        <p:spPr/>
        <p:txBody>
          <a:bodyPr/>
          <a:lstStyle/>
          <a:p>
            <a:r>
              <a:rPr lang="en-US" dirty="0"/>
              <a:t>Christian Scholars and Authors</a:t>
            </a:r>
          </a:p>
        </p:txBody>
      </p:sp>
      <p:pic>
        <p:nvPicPr>
          <p:cNvPr id="1026" name="Picture 2" descr="Image result for how to read the bible for all its worth">
            <a:extLst>
              <a:ext uri="{FF2B5EF4-FFF2-40B4-BE49-F238E27FC236}">
                <a16:creationId xmlns:a16="http://schemas.microsoft.com/office/drawing/2014/main" id="{C06C8DCC-DD2D-4EAD-AF49-F4FB8989DB2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315200" y="119062"/>
            <a:ext cx="1695450" cy="2463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Tips for interpreting narratives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1. Scene = the basic unit of narratives</a:t>
            </a:r>
          </a:p>
          <a:p>
            <a:pPr marL="571500" indent="-571500">
              <a:buFontTx/>
              <a:buChar char="-"/>
            </a:pPr>
            <a:r>
              <a:rPr lang="en-US" dirty="0"/>
              <a:t>Kaiser: “A brief synopsis of what is in each scene is most helpful.” </a:t>
            </a:r>
          </a:p>
          <a:p>
            <a:pPr marL="571500" indent="-571500">
              <a:buFontTx/>
              <a:buChar char="-"/>
            </a:pPr>
            <a:r>
              <a:rPr lang="en-US" dirty="0"/>
              <a:t>Can get overwhelming </a:t>
            </a:r>
            <a:r>
              <a:rPr lang="en-US" sz="2800" dirty="0"/>
              <a:t>(e.g. Gen 11:1-10)</a:t>
            </a:r>
            <a:endParaRPr lang="en-US" dirty="0"/>
          </a:p>
          <a:p>
            <a:pPr marL="571500" indent="-571500">
              <a:buFontTx/>
              <a:buChar char="-"/>
            </a:pPr>
            <a:r>
              <a:rPr lang="en-US" dirty="0"/>
              <a:t>Helpful for simplifying longer narratives</a:t>
            </a:r>
          </a:p>
          <a:p>
            <a:endParaRPr lang="en-US" dirty="0"/>
          </a:p>
          <a:p>
            <a:endParaRPr lang="en-US" dirty="0"/>
          </a:p>
        </p:txBody>
      </p:sp>
    </p:spTree>
    <p:extLst>
      <p:ext uri="{BB962C8B-B14F-4D97-AF65-F5344CB8AC3E}">
        <p14:creationId xmlns:p14="http://schemas.microsoft.com/office/powerpoint/2010/main" val="18073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a:xfrm>
            <a:off x="57150" y="5905500"/>
            <a:ext cx="8991600" cy="838200"/>
          </a:xfrm>
        </p:spPr>
        <p:txBody>
          <a:bodyPr/>
          <a:lstStyle/>
          <a:p>
            <a:r>
              <a:rPr lang="en-US" dirty="0"/>
              <a:t>Tips for interpreting narratives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2. Plot</a:t>
            </a:r>
          </a:p>
          <a:p>
            <a:pPr marL="571500" indent="-571500">
              <a:buFontTx/>
              <a:buChar char="-"/>
            </a:pPr>
            <a:r>
              <a:rPr lang="en-US" dirty="0"/>
              <a:t>Tension builds to a peak before resolution/release of the tension</a:t>
            </a:r>
          </a:p>
          <a:p>
            <a:pPr marL="571500" indent="-571500">
              <a:buFontTx/>
              <a:buChar char="-"/>
            </a:pPr>
            <a:r>
              <a:rPr lang="en-US" dirty="0"/>
              <a:t>Try to identify the tension and the peak(s)</a:t>
            </a:r>
          </a:p>
          <a:p>
            <a:pPr marL="971550" lvl="1" indent="-571500">
              <a:buFontTx/>
              <a:buChar char="-"/>
            </a:pPr>
            <a:r>
              <a:rPr lang="en-US" dirty="0"/>
              <a:t>Gen 22 has one peak</a:t>
            </a:r>
          </a:p>
          <a:p>
            <a:pPr marL="971550" lvl="1" indent="-571500">
              <a:buFontTx/>
              <a:buChar char="-"/>
            </a:pPr>
            <a:r>
              <a:rPr lang="en-US" dirty="0"/>
              <a:t>Gen 27 has two peaks</a:t>
            </a:r>
          </a:p>
          <a:p>
            <a:pPr marL="971550" lvl="1" indent="-571500">
              <a:buFontTx/>
              <a:buChar char="-"/>
            </a:pPr>
            <a:r>
              <a:rPr lang="en-US" dirty="0"/>
              <a:t>Prodigal Son parable has two peaks</a:t>
            </a:r>
          </a:p>
        </p:txBody>
      </p:sp>
    </p:spTree>
    <p:extLst>
      <p:ext uri="{BB962C8B-B14F-4D97-AF65-F5344CB8AC3E}">
        <p14:creationId xmlns:p14="http://schemas.microsoft.com/office/powerpoint/2010/main" val="35389766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3. Characters</a:t>
            </a:r>
          </a:p>
          <a:p>
            <a:pPr marL="571500" indent="-571500">
              <a:buFontTx/>
              <a:buChar char="-"/>
            </a:pPr>
            <a:r>
              <a:rPr lang="en-US" dirty="0"/>
              <a:t>Description is sparse, so make the most of it. What you do get is important</a:t>
            </a:r>
          </a:p>
          <a:p>
            <a:pPr marL="971550" lvl="1" indent="-571500">
              <a:buFontTx/>
              <a:buChar char="-"/>
            </a:pPr>
            <a:r>
              <a:rPr lang="en-US" dirty="0"/>
              <a:t>Saul is tall</a:t>
            </a:r>
          </a:p>
          <a:p>
            <a:pPr marL="1371600" lvl="2" indent="-571500">
              <a:buFontTx/>
              <a:buChar char="-"/>
            </a:pPr>
            <a:r>
              <a:rPr lang="en-US" dirty="0"/>
              <a:t>But why won’t he fight Goliath?</a:t>
            </a:r>
          </a:p>
          <a:p>
            <a:pPr marL="1371600" lvl="2" indent="-571500">
              <a:buFontTx/>
              <a:buChar char="-"/>
            </a:pPr>
            <a:r>
              <a:rPr lang="en-US" dirty="0"/>
              <a:t>Why is he hiding in the luggage and talking about how insignificant his family is?</a:t>
            </a:r>
          </a:p>
          <a:p>
            <a:pPr marL="1371600" lvl="2" indent="-571500">
              <a:buFontTx/>
              <a:buChar char="-"/>
            </a:pPr>
            <a:r>
              <a:rPr lang="en-US" dirty="0"/>
              <a:t>Samuel’s verdict: “Although you may think little of yourself, are you not the leader of the tribes of Israel?” (1 Sam 15:17)</a:t>
            </a:r>
          </a:p>
        </p:txBody>
      </p:sp>
    </p:spTree>
    <p:extLst>
      <p:ext uri="{BB962C8B-B14F-4D97-AF65-F5344CB8AC3E}">
        <p14:creationId xmlns:p14="http://schemas.microsoft.com/office/powerpoint/2010/main" val="17253749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3. Characters</a:t>
            </a:r>
          </a:p>
          <a:p>
            <a:pPr marL="571500" indent="-571500">
              <a:buFontTx/>
              <a:buChar char="-"/>
            </a:pPr>
            <a:r>
              <a:rPr lang="en-US" dirty="0"/>
              <a:t>Compare and contrast can be good here</a:t>
            </a:r>
          </a:p>
          <a:p>
            <a:pPr marL="971550" lvl="1" indent="-571500">
              <a:buFontTx/>
              <a:buChar char="-"/>
            </a:pPr>
            <a:r>
              <a:rPr lang="en-US" dirty="0"/>
              <a:t>Samuel vs the sons of Eli</a:t>
            </a:r>
          </a:p>
          <a:p>
            <a:pPr marL="971550" lvl="1" indent="-571500">
              <a:buFontTx/>
              <a:buChar char="-"/>
            </a:pPr>
            <a:r>
              <a:rPr lang="en-US" dirty="0"/>
              <a:t>Jonah vs the pagan sailors</a:t>
            </a:r>
          </a:p>
        </p:txBody>
      </p:sp>
    </p:spTree>
    <p:extLst>
      <p:ext uri="{BB962C8B-B14F-4D97-AF65-F5344CB8AC3E}">
        <p14:creationId xmlns:p14="http://schemas.microsoft.com/office/powerpoint/2010/main" val="2645919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4. Dialogue</a:t>
            </a:r>
          </a:p>
        </p:txBody>
      </p:sp>
    </p:spTree>
    <p:extLst>
      <p:ext uri="{BB962C8B-B14F-4D97-AF65-F5344CB8AC3E}">
        <p14:creationId xmlns:p14="http://schemas.microsoft.com/office/powerpoint/2010/main" val="404732366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E30D2-E7BA-4B26-9CA9-D0E62A2C08AB}"/>
              </a:ext>
            </a:extLst>
          </p:cNvPr>
          <p:cNvSpPr>
            <a:spLocks noGrp="1"/>
          </p:cNvSpPr>
          <p:nvPr>
            <p:ph type="title"/>
          </p:nvPr>
        </p:nvSpPr>
        <p:spPr/>
        <p:txBody>
          <a:bodyPr/>
          <a:lstStyle/>
          <a:p>
            <a:r>
              <a:rPr lang="en-US" dirty="0"/>
              <a:t>Robert Alter</a:t>
            </a:r>
          </a:p>
        </p:txBody>
      </p:sp>
      <p:sp>
        <p:nvSpPr>
          <p:cNvPr id="6" name="Text Placeholder 5">
            <a:extLst>
              <a:ext uri="{FF2B5EF4-FFF2-40B4-BE49-F238E27FC236}">
                <a16:creationId xmlns:a16="http://schemas.microsoft.com/office/drawing/2014/main" id="{466B93DC-E85E-4B32-B60E-7985819921CE}"/>
              </a:ext>
            </a:extLst>
          </p:cNvPr>
          <p:cNvSpPr>
            <a:spLocks noGrp="1"/>
          </p:cNvSpPr>
          <p:nvPr>
            <p:ph type="body" sz="half" idx="2"/>
          </p:nvPr>
        </p:nvSpPr>
        <p:spPr/>
        <p:txBody>
          <a:bodyPr/>
          <a:lstStyle/>
          <a:p>
            <a:r>
              <a:rPr lang="en-US" dirty="0"/>
              <a:t>Everything in the world of biblical narrative ultimately gravitates towards dialogue…</a:t>
            </a:r>
          </a:p>
        </p:txBody>
      </p:sp>
      <p:sp>
        <p:nvSpPr>
          <p:cNvPr id="7" name="Text Placeholder 6">
            <a:extLst>
              <a:ext uri="{FF2B5EF4-FFF2-40B4-BE49-F238E27FC236}">
                <a16:creationId xmlns:a16="http://schemas.microsoft.com/office/drawing/2014/main" id="{EF2FF7AA-3884-4638-A7CF-3DF09FB3119C}"/>
              </a:ext>
            </a:extLst>
          </p:cNvPr>
          <p:cNvSpPr>
            <a:spLocks noGrp="1"/>
          </p:cNvSpPr>
          <p:nvPr>
            <p:ph type="body" sz="half" idx="10"/>
          </p:nvPr>
        </p:nvSpPr>
        <p:spPr/>
        <p:txBody>
          <a:bodyPr/>
          <a:lstStyle/>
          <a:p>
            <a:r>
              <a:rPr lang="en-US" dirty="0"/>
              <a:t>Alter, The Art of Biblical Narrative (Basic Books, 1981), p. 182</a:t>
            </a:r>
          </a:p>
        </p:txBody>
      </p:sp>
      <p:sp>
        <p:nvSpPr>
          <p:cNvPr id="8" name="Text Placeholder 7">
            <a:extLst>
              <a:ext uri="{FF2B5EF4-FFF2-40B4-BE49-F238E27FC236}">
                <a16:creationId xmlns:a16="http://schemas.microsoft.com/office/drawing/2014/main" id="{D46BD01D-D46C-4DFD-954B-DBEFDC0DF981}"/>
              </a:ext>
            </a:extLst>
          </p:cNvPr>
          <p:cNvSpPr>
            <a:spLocks noGrp="1"/>
          </p:cNvSpPr>
          <p:nvPr>
            <p:ph type="body" sz="half" idx="11"/>
          </p:nvPr>
        </p:nvSpPr>
        <p:spPr/>
        <p:txBody>
          <a:bodyPr/>
          <a:lstStyle/>
          <a:p>
            <a:r>
              <a:rPr lang="en-US" dirty="0"/>
              <a:t>Jewish Hebrew Scholar, Univ. of California, Berkeley</a:t>
            </a:r>
          </a:p>
        </p:txBody>
      </p:sp>
      <p:pic>
        <p:nvPicPr>
          <p:cNvPr id="3074" name="Picture 2" descr="Image result for alter art of biblical narrative">
            <a:extLst>
              <a:ext uri="{FF2B5EF4-FFF2-40B4-BE49-F238E27FC236}">
                <a16:creationId xmlns:a16="http://schemas.microsoft.com/office/drawing/2014/main" id="{07F9BCE2-D53D-479A-81D2-CCE9BB32B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98" y="76200"/>
            <a:ext cx="1676291" cy="256902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4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8E951-3A2D-4E30-989F-4911D2D65CF7}"/>
              </a:ext>
            </a:extLst>
          </p:cNvPr>
          <p:cNvSpPr>
            <a:spLocks noGrp="1"/>
          </p:cNvSpPr>
          <p:nvPr>
            <p:ph type="title"/>
          </p:nvPr>
        </p:nvSpPr>
        <p:spPr/>
        <p:txBody>
          <a:bodyPr/>
          <a:lstStyle/>
          <a:p>
            <a:r>
              <a:rPr lang="en-US" dirty="0"/>
              <a:t>Why teach narratives?</a:t>
            </a:r>
          </a:p>
        </p:txBody>
      </p:sp>
      <p:sp>
        <p:nvSpPr>
          <p:cNvPr id="5" name="Content Placeholder 4">
            <a:extLst>
              <a:ext uri="{FF2B5EF4-FFF2-40B4-BE49-F238E27FC236}">
                <a16:creationId xmlns:a16="http://schemas.microsoft.com/office/drawing/2014/main" id="{EB640A44-E7F4-42B5-8B63-69C97D7D1B40}"/>
              </a:ext>
            </a:extLst>
          </p:cNvPr>
          <p:cNvSpPr>
            <a:spLocks noGrp="1"/>
          </p:cNvSpPr>
          <p:nvPr>
            <p:ph idx="1"/>
          </p:nvPr>
        </p:nvSpPr>
        <p:spPr/>
        <p:txBody>
          <a:bodyPr/>
          <a:lstStyle/>
          <a:p>
            <a:r>
              <a:rPr lang="en-US" dirty="0"/>
              <a:t>There are so many!</a:t>
            </a:r>
          </a:p>
          <a:p>
            <a:r>
              <a:rPr lang="en-US" dirty="0"/>
              <a:t>They are enjoyable</a:t>
            </a:r>
          </a:p>
          <a:p>
            <a:r>
              <a:rPr lang="en-US" dirty="0"/>
              <a:t>They are memorable</a:t>
            </a:r>
          </a:p>
          <a:p>
            <a:r>
              <a:rPr lang="en-US" dirty="0"/>
              <a:t>Bad reasons:</a:t>
            </a:r>
          </a:p>
          <a:p>
            <a:pPr marL="571500" indent="-571500">
              <a:buFontTx/>
              <a:buChar char="-"/>
            </a:pPr>
            <a:r>
              <a:rPr lang="en-US" dirty="0"/>
              <a:t>Postmodernism: Because we’ve given up on propositional truth</a:t>
            </a:r>
          </a:p>
          <a:p>
            <a:pPr marL="571500" indent="-571500">
              <a:buFontTx/>
              <a:buChar char="-"/>
            </a:pPr>
            <a:r>
              <a:rPr lang="en-US" dirty="0"/>
              <a:t>Liberal scholarship: Because the events described never happened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E30D2-E7BA-4B26-9CA9-D0E62A2C08AB}"/>
              </a:ext>
            </a:extLst>
          </p:cNvPr>
          <p:cNvSpPr>
            <a:spLocks noGrp="1"/>
          </p:cNvSpPr>
          <p:nvPr>
            <p:ph type="title"/>
          </p:nvPr>
        </p:nvSpPr>
        <p:spPr/>
        <p:txBody>
          <a:bodyPr/>
          <a:lstStyle/>
          <a:p>
            <a:r>
              <a:rPr lang="en-US" dirty="0"/>
              <a:t>Robert Alter</a:t>
            </a:r>
          </a:p>
        </p:txBody>
      </p:sp>
      <p:sp>
        <p:nvSpPr>
          <p:cNvPr id="6" name="Text Placeholder 5">
            <a:extLst>
              <a:ext uri="{FF2B5EF4-FFF2-40B4-BE49-F238E27FC236}">
                <a16:creationId xmlns:a16="http://schemas.microsoft.com/office/drawing/2014/main" id="{466B93DC-E85E-4B32-B60E-7985819921CE}"/>
              </a:ext>
            </a:extLst>
          </p:cNvPr>
          <p:cNvSpPr>
            <a:spLocks noGrp="1"/>
          </p:cNvSpPr>
          <p:nvPr>
            <p:ph type="body" sz="half" idx="2"/>
          </p:nvPr>
        </p:nvSpPr>
        <p:spPr/>
        <p:txBody>
          <a:bodyPr/>
          <a:lstStyle/>
          <a:p>
            <a:r>
              <a:rPr lang="en-US" dirty="0"/>
              <a:t>This “gravitation” often means that phrases or whole sentences first stated by the narrator</a:t>
            </a:r>
          </a:p>
          <a:p>
            <a:r>
              <a:rPr lang="en-US" dirty="0"/>
              <a:t>do not reveal their full significance until they are repeated, whether faithfully or with distortions, in direct speech…</a:t>
            </a:r>
          </a:p>
        </p:txBody>
      </p:sp>
      <p:sp>
        <p:nvSpPr>
          <p:cNvPr id="7" name="Text Placeholder 6">
            <a:extLst>
              <a:ext uri="{FF2B5EF4-FFF2-40B4-BE49-F238E27FC236}">
                <a16:creationId xmlns:a16="http://schemas.microsoft.com/office/drawing/2014/main" id="{EF2FF7AA-3884-4638-A7CF-3DF09FB3119C}"/>
              </a:ext>
            </a:extLst>
          </p:cNvPr>
          <p:cNvSpPr>
            <a:spLocks noGrp="1"/>
          </p:cNvSpPr>
          <p:nvPr>
            <p:ph type="body" sz="half" idx="10"/>
          </p:nvPr>
        </p:nvSpPr>
        <p:spPr/>
        <p:txBody>
          <a:bodyPr/>
          <a:lstStyle/>
          <a:p>
            <a:r>
              <a:rPr lang="en-US" dirty="0"/>
              <a:t>Alter, The Art of Biblical Narrative (Basic Books, 1981), p. 182</a:t>
            </a:r>
          </a:p>
        </p:txBody>
      </p:sp>
      <p:sp>
        <p:nvSpPr>
          <p:cNvPr id="8" name="Text Placeholder 7">
            <a:extLst>
              <a:ext uri="{FF2B5EF4-FFF2-40B4-BE49-F238E27FC236}">
                <a16:creationId xmlns:a16="http://schemas.microsoft.com/office/drawing/2014/main" id="{D46BD01D-D46C-4DFD-954B-DBEFDC0DF981}"/>
              </a:ext>
            </a:extLst>
          </p:cNvPr>
          <p:cNvSpPr>
            <a:spLocks noGrp="1"/>
          </p:cNvSpPr>
          <p:nvPr>
            <p:ph type="body" sz="half" idx="11"/>
          </p:nvPr>
        </p:nvSpPr>
        <p:spPr/>
        <p:txBody>
          <a:bodyPr/>
          <a:lstStyle/>
          <a:p>
            <a:r>
              <a:rPr lang="en-US" dirty="0"/>
              <a:t>Jewish Hebrew Scholar, Univ. of California, Berkeley</a:t>
            </a:r>
          </a:p>
        </p:txBody>
      </p:sp>
      <p:pic>
        <p:nvPicPr>
          <p:cNvPr id="3074" name="Picture 2" descr="Image result for alter art of biblical narrative">
            <a:extLst>
              <a:ext uri="{FF2B5EF4-FFF2-40B4-BE49-F238E27FC236}">
                <a16:creationId xmlns:a16="http://schemas.microsoft.com/office/drawing/2014/main" id="{07F9BCE2-D53D-479A-81D2-CCE9BB32B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98" y="76200"/>
            <a:ext cx="1676291" cy="256902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772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E30D2-E7BA-4B26-9CA9-D0E62A2C08AB}"/>
              </a:ext>
            </a:extLst>
          </p:cNvPr>
          <p:cNvSpPr>
            <a:spLocks noGrp="1"/>
          </p:cNvSpPr>
          <p:nvPr>
            <p:ph type="title"/>
          </p:nvPr>
        </p:nvSpPr>
        <p:spPr/>
        <p:txBody>
          <a:bodyPr/>
          <a:lstStyle/>
          <a:p>
            <a:r>
              <a:rPr lang="en-US" dirty="0"/>
              <a:t>Robert Alter</a:t>
            </a:r>
          </a:p>
        </p:txBody>
      </p:sp>
      <p:sp>
        <p:nvSpPr>
          <p:cNvPr id="6" name="Text Placeholder 5">
            <a:extLst>
              <a:ext uri="{FF2B5EF4-FFF2-40B4-BE49-F238E27FC236}">
                <a16:creationId xmlns:a16="http://schemas.microsoft.com/office/drawing/2014/main" id="{466B93DC-E85E-4B32-B60E-7985819921CE}"/>
              </a:ext>
            </a:extLst>
          </p:cNvPr>
          <p:cNvSpPr>
            <a:spLocks noGrp="1"/>
          </p:cNvSpPr>
          <p:nvPr>
            <p:ph type="body" sz="half" idx="2"/>
          </p:nvPr>
        </p:nvSpPr>
        <p:spPr/>
        <p:txBody>
          <a:bodyPr/>
          <a:lstStyle/>
          <a:p>
            <a:r>
              <a:rPr lang="en-US" dirty="0"/>
              <a:t>It also means that, quantitatively, a remarkably large part of the narrative burden is carried by dialogue…</a:t>
            </a:r>
          </a:p>
        </p:txBody>
      </p:sp>
      <p:sp>
        <p:nvSpPr>
          <p:cNvPr id="7" name="Text Placeholder 6">
            <a:extLst>
              <a:ext uri="{FF2B5EF4-FFF2-40B4-BE49-F238E27FC236}">
                <a16:creationId xmlns:a16="http://schemas.microsoft.com/office/drawing/2014/main" id="{EF2FF7AA-3884-4638-A7CF-3DF09FB3119C}"/>
              </a:ext>
            </a:extLst>
          </p:cNvPr>
          <p:cNvSpPr>
            <a:spLocks noGrp="1"/>
          </p:cNvSpPr>
          <p:nvPr>
            <p:ph type="body" sz="half" idx="10"/>
          </p:nvPr>
        </p:nvSpPr>
        <p:spPr/>
        <p:txBody>
          <a:bodyPr/>
          <a:lstStyle/>
          <a:p>
            <a:r>
              <a:rPr lang="en-US" dirty="0"/>
              <a:t>Alter, The Art of Biblical Narrative (Basic Books, 1981), p. 182</a:t>
            </a:r>
          </a:p>
        </p:txBody>
      </p:sp>
      <p:sp>
        <p:nvSpPr>
          <p:cNvPr id="8" name="Text Placeholder 7">
            <a:extLst>
              <a:ext uri="{FF2B5EF4-FFF2-40B4-BE49-F238E27FC236}">
                <a16:creationId xmlns:a16="http://schemas.microsoft.com/office/drawing/2014/main" id="{D46BD01D-D46C-4DFD-954B-DBEFDC0DF981}"/>
              </a:ext>
            </a:extLst>
          </p:cNvPr>
          <p:cNvSpPr>
            <a:spLocks noGrp="1"/>
          </p:cNvSpPr>
          <p:nvPr>
            <p:ph type="body" sz="half" idx="11"/>
          </p:nvPr>
        </p:nvSpPr>
        <p:spPr/>
        <p:txBody>
          <a:bodyPr/>
          <a:lstStyle/>
          <a:p>
            <a:r>
              <a:rPr lang="en-US" dirty="0"/>
              <a:t>Jewish Hebrew Scholar, Univ. of California, Berkeley</a:t>
            </a:r>
          </a:p>
        </p:txBody>
      </p:sp>
      <p:pic>
        <p:nvPicPr>
          <p:cNvPr id="3074" name="Picture 2" descr="Image result for alter art of biblical narrative">
            <a:extLst>
              <a:ext uri="{FF2B5EF4-FFF2-40B4-BE49-F238E27FC236}">
                <a16:creationId xmlns:a16="http://schemas.microsoft.com/office/drawing/2014/main" id="{07F9BCE2-D53D-479A-81D2-CCE9BB32B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98" y="76200"/>
            <a:ext cx="1676291" cy="256902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12769"/>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E30D2-E7BA-4B26-9CA9-D0E62A2C08AB}"/>
              </a:ext>
            </a:extLst>
          </p:cNvPr>
          <p:cNvSpPr>
            <a:spLocks noGrp="1"/>
          </p:cNvSpPr>
          <p:nvPr>
            <p:ph type="title"/>
          </p:nvPr>
        </p:nvSpPr>
        <p:spPr/>
        <p:txBody>
          <a:bodyPr/>
          <a:lstStyle/>
          <a:p>
            <a:r>
              <a:rPr lang="en-US" dirty="0"/>
              <a:t>Robert Alter</a:t>
            </a:r>
          </a:p>
        </p:txBody>
      </p:sp>
      <p:sp>
        <p:nvSpPr>
          <p:cNvPr id="6" name="Text Placeholder 5">
            <a:extLst>
              <a:ext uri="{FF2B5EF4-FFF2-40B4-BE49-F238E27FC236}">
                <a16:creationId xmlns:a16="http://schemas.microsoft.com/office/drawing/2014/main" id="{466B93DC-E85E-4B32-B60E-7985819921CE}"/>
              </a:ext>
            </a:extLst>
          </p:cNvPr>
          <p:cNvSpPr>
            <a:spLocks noGrp="1"/>
          </p:cNvSpPr>
          <p:nvPr>
            <p:ph type="body" sz="half" idx="2"/>
          </p:nvPr>
        </p:nvSpPr>
        <p:spPr/>
        <p:txBody>
          <a:bodyPr/>
          <a:lstStyle/>
          <a:p>
            <a:r>
              <a:rPr lang="en-US" dirty="0"/>
              <a:t>As a rule, when a narrative event in the Bible seems important, the writer will render it mainly through dialogue,</a:t>
            </a:r>
          </a:p>
          <a:p>
            <a:r>
              <a:rPr lang="en-US" dirty="0"/>
              <a:t>so the transitions from narration to dialogue provide in themselves some implicit measure of what is deemed essential…</a:t>
            </a:r>
          </a:p>
        </p:txBody>
      </p:sp>
      <p:sp>
        <p:nvSpPr>
          <p:cNvPr id="7" name="Text Placeholder 6">
            <a:extLst>
              <a:ext uri="{FF2B5EF4-FFF2-40B4-BE49-F238E27FC236}">
                <a16:creationId xmlns:a16="http://schemas.microsoft.com/office/drawing/2014/main" id="{EF2FF7AA-3884-4638-A7CF-3DF09FB3119C}"/>
              </a:ext>
            </a:extLst>
          </p:cNvPr>
          <p:cNvSpPr>
            <a:spLocks noGrp="1"/>
          </p:cNvSpPr>
          <p:nvPr>
            <p:ph type="body" sz="half" idx="10"/>
          </p:nvPr>
        </p:nvSpPr>
        <p:spPr/>
        <p:txBody>
          <a:bodyPr/>
          <a:lstStyle/>
          <a:p>
            <a:r>
              <a:rPr lang="en-US" dirty="0"/>
              <a:t>Alter, The Art of Biblical Narrative (Basic Books, 1981), p. 182</a:t>
            </a:r>
          </a:p>
        </p:txBody>
      </p:sp>
      <p:sp>
        <p:nvSpPr>
          <p:cNvPr id="8" name="Text Placeholder 7">
            <a:extLst>
              <a:ext uri="{FF2B5EF4-FFF2-40B4-BE49-F238E27FC236}">
                <a16:creationId xmlns:a16="http://schemas.microsoft.com/office/drawing/2014/main" id="{D46BD01D-D46C-4DFD-954B-DBEFDC0DF981}"/>
              </a:ext>
            </a:extLst>
          </p:cNvPr>
          <p:cNvSpPr>
            <a:spLocks noGrp="1"/>
          </p:cNvSpPr>
          <p:nvPr>
            <p:ph type="body" sz="half" idx="11"/>
          </p:nvPr>
        </p:nvSpPr>
        <p:spPr/>
        <p:txBody>
          <a:bodyPr/>
          <a:lstStyle/>
          <a:p>
            <a:r>
              <a:rPr lang="en-US" dirty="0"/>
              <a:t>Jewish Hebrew Scholar, Univ. of California, Berkeley</a:t>
            </a:r>
          </a:p>
        </p:txBody>
      </p:sp>
      <p:pic>
        <p:nvPicPr>
          <p:cNvPr id="3074" name="Picture 2" descr="Image result for alter art of biblical narrative">
            <a:extLst>
              <a:ext uri="{FF2B5EF4-FFF2-40B4-BE49-F238E27FC236}">
                <a16:creationId xmlns:a16="http://schemas.microsoft.com/office/drawing/2014/main" id="{07F9BCE2-D53D-479A-81D2-CCE9BB32B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98" y="76200"/>
            <a:ext cx="1676291" cy="256902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8134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E30D2-E7BA-4B26-9CA9-D0E62A2C08AB}"/>
              </a:ext>
            </a:extLst>
          </p:cNvPr>
          <p:cNvSpPr>
            <a:spLocks noGrp="1"/>
          </p:cNvSpPr>
          <p:nvPr>
            <p:ph type="title"/>
          </p:nvPr>
        </p:nvSpPr>
        <p:spPr/>
        <p:txBody>
          <a:bodyPr/>
          <a:lstStyle/>
          <a:p>
            <a:r>
              <a:rPr lang="en-US" dirty="0"/>
              <a:t>Robert Alter</a:t>
            </a:r>
          </a:p>
        </p:txBody>
      </p:sp>
      <p:sp>
        <p:nvSpPr>
          <p:cNvPr id="6" name="Text Placeholder 5">
            <a:extLst>
              <a:ext uri="{FF2B5EF4-FFF2-40B4-BE49-F238E27FC236}">
                <a16:creationId xmlns:a16="http://schemas.microsoft.com/office/drawing/2014/main" id="{466B93DC-E85E-4B32-B60E-7985819921CE}"/>
              </a:ext>
            </a:extLst>
          </p:cNvPr>
          <p:cNvSpPr>
            <a:spLocks noGrp="1"/>
          </p:cNvSpPr>
          <p:nvPr>
            <p:ph type="body" sz="half" idx="2"/>
          </p:nvPr>
        </p:nvSpPr>
        <p:spPr/>
        <p:txBody>
          <a:bodyPr/>
          <a:lstStyle/>
          <a:p>
            <a:r>
              <a:rPr lang="en-US" dirty="0"/>
              <a:t>Finally, we should be alert to the seeming discontinuities of biblical dialogue and ponder what that might imply.</a:t>
            </a:r>
          </a:p>
        </p:txBody>
      </p:sp>
      <p:sp>
        <p:nvSpPr>
          <p:cNvPr id="7" name="Text Placeholder 6">
            <a:extLst>
              <a:ext uri="{FF2B5EF4-FFF2-40B4-BE49-F238E27FC236}">
                <a16:creationId xmlns:a16="http://schemas.microsoft.com/office/drawing/2014/main" id="{EF2FF7AA-3884-4638-A7CF-3DF09FB3119C}"/>
              </a:ext>
            </a:extLst>
          </p:cNvPr>
          <p:cNvSpPr>
            <a:spLocks noGrp="1"/>
          </p:cNvSpPr>
          <p:nvPr>
            <p:ph type="body" sz="half" idx="10"/>
          </p:nvPr>
        </p:nvSpPr>
        <p:spPr/>
        <p:txBody>
          <a:bodyPr/>
          <a:lstStyle/>
          <a:p>
            <a:r>
              <a:rPr lang="en-US" dirty="0"/>
              <a:t>Alter, The Art of Biblical Narrative (Basic Books, 1981), p. 183</a:t>
            </a:r>
          </a:p>
        </p:txBody>
      </p:sp>
      <p:sp>
        <p:nvSpPr>
          <p:cNvPr id="8" name="Text Placeholder 7">
            <a:extLst>
              <a:ext uri="{FF2B5EF4-FFF2-40B4-BE49-F238E27FC236}">
                <a16:creationId xmlns:a16="http://schemas.microsoft.com/office/drawing/2014/main" id="{D46BD01D-D46C-4DFD-954B-DBEFDC0DF981}"/>
              </a:ext>
            </a:extLst>
          </p:cNvPr>
          <p:cNvSpPr>
            <a:spLocks noGrp="1"/>
          </p:cNvSpPr>
          <p:nvPr>
            <p:ph type="body" sz="half" idx="11"/>
          </p:nvPr>
        </p:nvSpPr>
        <p:spPr/>
        <p:txBody>
          <a:bodyPr/>
          <a:lstStyle/>
          <a:p>
            <a:r>
              <a:rPr lang="en-US" dirty="0"/>
              <a:t>Jewish Hebrew Scholar, Univ. of California, Berkeley</a:t>
            </a:r>
          </a:p>
        </p:txBody>
      </p:sp>
      <p:pic>
        <p:nvPicPr>
          <p:cNvPr id="3074" name="Picture 2" descr="Image result for alter art of biblical narrative">
            <a:extLst>
              <a:ext uri="{FF2B5EF4-FFF2-40B4-BE49-F238E27FC236}">
                <a16:creationId xmlns:a16="http://schemas.microsoft.com/office/drawing/2014/main" id="{07F9BCE2-D53D-479A-81D2-CCE9BB32B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98" y="76200"/>
            <a:ext cx="1676291" cy="256902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46453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8E30D2-E7BA-4B26-9CA9-D0E62A2C08AB}"/>
              </a:ext>
            </a:extLst>
          </p:cNvPr>
          <p:cNvSpPr>
            <a:spLocks noGrp="1"/>
          </p:cNvSpPr>
          <p:nvPr>
            <p:ph type="title"/>
          </p:nvPr>
        </p:nvSpPr>
        <p:spPr/>
        <p:txBody>
          <a:bodyPr/>
          <a:lstStyle/>
          <a:p>
            <a:r>
              <a:rPr lang="en-US" dirty="0"/>
              <a:t>Robert Alter</a:t>
            </a:r>
          </a:p>
        </p:txBody>
      </p:sp>
      <p:sp>
        <p:nvSpPr>
          <p:cNvPr id="6" name="Text Placeholder 5">
            <a:extLst>
              <a:ext uri="{FF2B5EF4-FFF2-40B4-BE49-F238E27FC236}">
                <a16:creationId xmlns:a16="http://schemas.microsoft.com/office/drawing/2014/main" id="{466B93DC-E85E-4B32-B60E-7985819921CE}"/>
              </a:ext>
            </a:extLst>
          </p:cNvPr>
          <p:cNvSpPr>
            <a:spLocks noGrp="1"/>
          </p:cNvSpPr>
          <p:nvPr>
            <p:ph type="body" sz="half" idx="2"/>
          </p:nvPr>
        </p:nvSpPr>
        <p:spPr/>
        <p:txBody>
          <a:bodyPr/>
          <a:lstStyle/>
          <a:p>
            <a:r>
              <a:rPr lang="en-US" dirty="0"/>
              <a:t>When do characters… answer one another without truly responding to what the other person has said?</a:t>
            </a:r>
          </a:p>
          <a:p>
            <a:r>
              <a:rPr lang="en-US" dirty="0"/>
              <a:t>When does the dialogue break off sharply, withholding from us the rejoinder we might have expected from one of the two speakers?</a:t>
            </a:r>
          </a:p>
        </p:txBody>
      </p:sp>
      <p:sp>
        <p:nvSpPr>
          <p:cNvPr id="7" name="Text Placeholder 6">
            <a:extLst>
              <a:ext uri="{FF2B5EF4-FFF2-40B4-BE49-F238E27FC236}">
                <a16:creationId xmlns:a16="http://schemas.microsoft.com/office/drawing/2014/main" id="{EF2FF7AA-3884-4638-A7CF-3DF09FB3119C}"/>
              </a:ext>
            </a:extLst>
          </p:cNvPr>
          <p:cNvSpPr>
            <a:spLocks noGrp="1"/>
          </p:cNvSpPr>
          <p:nvPr>
            <p:ph type="body" sz="half" idx="10"/>
          </p:nvPr>
        </p:nvSpPr>
        <p:spPr/>
        <p:txBody>
          <a:bodyPr/>
          <a:lstStyle/>
          <a:p>
            <a:r>
              <a:rPr lang="en-US" dirty="0"/>
              <a:t>Alter, The Art of Biblical Narrative (Basic Books, 1981), p. 183</a:t>
            </a:r>
          </a:p>
        </p:txBody>
      </p:sp>
      <p:sp>
        <p:nvSpPr>
          <p:cNvPr id="8" name="Text Placeholder 7">
            <a:extLst>
              <a:ext uri="{FF2B5EF4-FFF2-40B4-BE49-F238E27FC236}">
                <a16:creationId xmlns:a16="http://schemas.microsoft.com/office/drawing/2014/main" id="{D46BD01D-D46C-4DFD-954B-DBEFDC0DF981}"/>
              </a:ext>
            </a:extLst>
          </p:cNvPr>
          <p:cNvSpPr>
            <a:spLocks noGrp="1"/>
          </p:cNvSpPr>
          <p:nvPr>
            <p:ph type="body" sz="half" idx="11"/>
          </p:nvPr>
        </p:nvSpPr>
        <p:spPr/>
        <p:txBody>
          <a:bodyPr/>
          <a:lstStyle/>
          <a:p>
            <a:r>
              <a:rPr lang="en-US" dirty="0"/>
              <a:t>Jewish Hebrew Scholar, Univ. of California, Berkeley</a:t>
            </a:r>
          </a:p>
        </p:txBody>
      </p:sp>
      <p:pic>
        <p:nvPicPr>
          <p:cNvPr id="3074" name="Picture 2" descr="Image result for alter art of biblical narrative">
            <a:extLst>
              <a:ext uri="{FF2B5EF4-FFF2-40B4-BE49-F238E27FC236}">
                <a16:creationId xmlns:a16="http://schemas.microsoft.com/office/drawing/2014/main" id="{07F9BCE2-D53D-479A-81D2-CCE9BB32B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98" y="76200"/>
            <a:ext cx="1676291" cy="2569028"/>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103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4. Dialogue</a:t>
            </a:r>
          </a:p>
          <a:p>
            <a:pPr marL="571500" indent="-571500">
              <a:buFontTx/>
              <a:buChar char="-"/>
            </a:pPr>
            <a:r>
              <a:rPr lang="en-US" dirty="0"/>
              <a:t>Discontinuities – not answering the question or breaking off sharply</a:t>
            </a:r>
          </a:p>
          <a:p>
            <a:pPr marL="971550" lvl="1" indent="-571500">
              <a:buFontTx/>
              <a:buChar char="-"/>
            </a:pPr>
            <a:r>
              <a:rPr lang="en-US" dirty="0"/>
              <a:t>E.g. Jonah 4</a:t>
            </a:r>
          </a:p>
          <a:p>
            <a:pPr marL="0" indent="0"/>
            <a:endParaRPr lang="en-US" dirty="0"/>
          </a:p>
          <a:p>
            <a:pPr marL="571500" indent="-571500">
              <a:buFontTx/>
              <a:buChar char="-"/>
            </a:pPr>
            <a:endParaRPr lang="en-US" dirty="0"/>
          </a:p>
        </p:txBody>
      </p:sp>
    </p:spTree>
    <p:extLst>
      <p:ext uri="{BB962C8B-B14F-4D97-AF65-F5344CB8AC3E}">
        <p14:creationId xmlns:p14="http://schemas.microsoft.com/office/powerpoint/2010/main" val="398683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09A250-DC81-4A03-AFF6-98705D6FC6C9}"/>
              </a:ext>
            </a:extLst>
          </p:cNvPr>
          <p:cNvSpPr>
            <a:spLocks noGrp="1"/>
          </p:cNvSpPr>
          <p:nvPr>
            <p:ph type="title"/>
          </p:nvPr>
        </p:nvSpPr>
        <p:spPr/>
        <p:txBody>
          <a:bodyPr/>
          <a:lstStyle/>
          <a:p>
            <a:r>
              <a:rPr lang="en-US" dirty="0"/>
              <a:t>Walter Kaiser, Jr.</a:t>
            </a:r>
          </a:p>
        </p:txBody>
      </p:sp>
      <p:sp>
        <p:nvSpPr>
          <p:cNvPr id="6" name="Text Placeholder 5">
            <a:extLst>
              <a:ext uri="{FF2B5EF4-FFF2-40B4-BE49-F238E27FC236}">
                <a16:creationId xmlns:a16="http://schemas.microsoft.com/office/drawing/2014/main" id="{8B20EBB2-4478-4EE1-98C0-522B2AEB794E}"/>
              </a:ext>
            </a:extLst>
          </p:cNvPr>
          <p:cNvSpPr>
            <a:spLocks noGrp="1"/>
          </p:cNvSpPr>
          <p:nvPr>
            <p:ph type="body" sz="half" idx="2"/>
          </p:nvPr>
        </p:nvSpPr>
        <p:spPr/>
        <p:txBody>
          <a:bodyPr/>
          <a:lstStyle/>
          <a:p>
            <a:r>
              <a:rPr lang="en-US" dirty="0"/>
              <a:t>It is especially important to pay attention to those times when one character repeats a part or the whole of what another has just said.</a:t>
            </a:r>
          </a:p>
          <a:p>
            <a:r>
              <a:rPr lang="en-US" dirty="0"/>
              <a:t>Often in these repetitions, there is a small deviation, slight alteration, reversal of order, elaboration, deletion, or another difference.</a:t>
            </a:r>
          </a:p>
        </p:txBody>
      </p:sp>
      <p:sp>
        <p:nvSpPr>
          <p:cNvPr id="7" name="Text Placeholder 6">
            <a:extLst>
              <a:ext uri="{FF2B5EF4-FFF2-40B4-BE49-F238E27FC236}">
                <a16:creationId xmlns:a16="http://schemas.microsoft.com/office/drawing/2014/main" id="{5257FA80-32F8-4432-9D4B-FAEF72D101CF}"/>
              </a:ext>
            </a:extLst>
          </p:cNvPr>
          <p:cNvSpPr>
            <a:spLocks noGrp="1"/>
          </p:cNvSpPr>
          <p:nvPr>
            <p:ph type="body" sz="half" idx="10"/>
          </p:nvPr>
        </p:nvSpPr>
        <p:spPr/>
        <p:txBody>
          <a:bodyPr/>
          <a:lstStyle/>
          <a:p>
            <a:r>
              <a:rPr lang="en-US" dirty="0"/>
              <a:t>Kaiser, Preaching and Teaching from the Old Testament (Grand Rapids, MI: Baker Academic, 2003), p. 72</a:t>
            </a:r>
          </a:p>
        </p:txBody>
      </p:sp>
      <p:sp>
        <p:nvSpPr>
          <p:cNvPr id="8" name="Text Placeholder 7">
            <a:extLst>
              <a:ext uri="{FF2B5EF4-FFF2-40B4-BE49-F238E27FC236}">
                <a16:creationId xmlns:a16="http://schemas.microsoft.com/office/drawing/2014/main" id="{C9326B58-725A-4745-B5DE-C255377D57A0}"/>
              </a:ext>
            </a:extLst>
          </p:cNvPr>
          <p:cNvSpPr>
            <a:spLocks noGrp="1"/>
          </p:cNvSpPr>
          <p:nvPr>
            <p:ph type="body" sz="half" idx="11"/>
          </p:nvPr>
        </p:nvSpPr>
        <p:spPr/>
        <p:txBody>
          <a:bodyPr/>
          <a:lstStyle/>
          <a:p>
            <a:r>
              <a:rPr lang="en-US" dirty="0"/>
              <a:t>OT Scholar and Author</a:t>
            </a:r>
          </a:p>
        </p:txBody>
      </p:sp>
      <p:pic>
        <p:nvPicPr>
          <p:cNvPr id="4098" name="Picture 2" descr="Image result for walter kaiser preaching and teaching from the old testament">
            <a:extLst>
              <a:ext uri="{FF2B5EF4-FFF2-40B4-BE49-F238E27FC236}">
                <a16:creationId xmlns:a16="http://schemas.microsoft.com/office/drawing/2014/main" id="{780CEE90-AB1E-4663-BD74-93DB87955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399" y="126454"/>
            <a:ext cx="1616597" cy="248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9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4. Dialogue</a:t>
            </a:r>
          </a:p>
          <a:p>
            <a:pPr marL="571500" indent="-571500">
              <a:buFontTx/>
              <a:buChar char="-"/>
            </a:pPr>
            <a:r>
              <a:rPr lang="en-US" dirty="0"/>
              <a:t>Discontinuities – not answering the question or breaking off sharply</a:t>
            </a:r>
          </a:p>
          <a:p>
            <a:pPr marL="571500" indent="-571500">
              <a:buFontTx/>
              <a:buChar char="-"/>
            </a:pPr>
            <a:r>
              <a:rPr lang="en-US" dirty="0"/>
              <a:t>Differences when repeating dialogue</a:t>
            </a:r>
          </a:p>
          <a:p>
            <a:pPr marL="971550" lvl="1" indent="-571500">
              <a:buFontTx/>
              <a:buChar char="-"/>
            </a:pPr>
            <a:r>
              <a:rPr lang="en-US" dirty="0"/>
              <a:t>Gen 2:15-17 vs. 3:1-4</a:t>
            </a:r>
          </a:p>
          <a:p>
            <a:pPr marL="971550" lvl="1" indent="-571500">
              <a:buFontTx/>
              <a:buChar char="-"/>
            </a:pPr>
            <a:r>
              <a:rPr lang="en-US" dirty="0"/>
              <a:t>Ex. 3:18 vs. Ex. 5:1, 3</a:t>
            </a:r>
          </a:p>
          <a:p>
            <a:pPr marL="0" indent="0"/>
            <a:endParaRPr lang="en-US" dirty="0"/>
          </a:p>
          <a:p>
            <a:pPr marL="571500" indent="-571500">
              <a:buFontTx/>
              <a:buChar char="-"/>
            </a:pPr>
            <a:endParaRPr lang="en-US" dirty="0"/>
          </a:p>
        </p:txBody>
      </p:sp>
    </p:spTree>
    <p:extLst>
      <p:ext uri="{BB962C8B-B14F-4D97-AF65-F5344CB8AC3E}">
        <p14:creationId xmlns:p14="http://schemas.microsoft.com/office/powerpoint/2010/main" val="425160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4. Dialogue</a:t>
            </a:r>
          </a:p>
          <a:p>
            <a:pPr marL="571500" indent="-571500">
              <a:buFontTx/>
              <a:buChar char="-"/>
            </a:pPr>
            <a:r>
              <a:rPr lang="en-US" dirty="0"/>
              <a:t>Discontinuities – not answering the question or breaking off sharply</a:t>
            </a:r>
          </a:p>
          <a:p>
            <a:pPr marL="571500" indent="-571500">
              <a:buFontTx/>
              <a:buChar char="-"/>
            </a:pPr>
            <a:r>
              <a:rPr lang="en-US" dirty="0"/>
              <a:t>Differences</a:t>
            </a:r>
          </a:p>
          <a:p>
            <a:pPr marL="971550" lvl="1" indent="-571500">
              <a:buFontTx/>
              <a:buChar char="-"/>
            </a:pPr>
            <a:r>
              <a:rPr lang="en-US" dirty="0"/>
              <a:t>Gen 2:15-17 vs. 3:1-4</a:t>
            </a:r>
          </a:p>
          <a:p>
            <a:pPr marL="971550" lvl="1" indent="-571500">
              <a:buFontTx/>
              <a:buChar char="-"/>
            </a:pPr>
            <a:r>
              <a:rPr lang="en-US" dirty="0"/>
              <a:t>Ex. 3:18 vs. Ex. 5:1, 3</a:t>
            </a:r>
          </a:p>
          <a:p>
            <a:pPr marL="0" indent="0"/>
            <a:endParaRPr lang="en-US" dirty="0"/>
          </a:p>
          <a:p>
            <a:pPr marL="571500" indent="-571500">
              <a:buFontTx/>
              <a:buChar char="-"/>
            </a:pPr>
            <a:endParaRPr lang="en-US" dirty="0"/>
          </a:p>
        </p:txBody>
      </p:sp>
      <p:sp>
        <p:nvSpPr>
          <p:cNvPr id="4" name="Rounded Rectangle 3">
            <a:extLst>
              <a:ext uri="{FF2B5EF4-FFF2-40B4-BE49-F238E27FC236}">
                <a16:creationId xmlns:a16="http://schemas.microsoft.com/office/drawing/2014/main" id="{D37ABA11-2299-431C-AB40-52B21FE58597}"/>
              </a:ext>
            </a:extLst>
          </p:cNvPr>
          <p:cNvSpPr/>
          <p:nvPr/>
        </p:nvSpPr>
        <p:spPr bwMode="auto">
          <a:xfrm>
            <a:off x="120868" y="424577"/>
            <a:ext cx="8839200" cy="2585323"/>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Ex. 3:18 – Go to the king of Egypt and say to him, ‘The Lord, the God of the Hebrews, has met with us. Let us take a three-day journey into the wilderness to offer sacrifices to the Lord our God.</a:t>
            </a:r>
          </a:p>
        </p:txBody>
      </p:sp>
      <p:sp>
        <p:nvSpPr>
          <p:cNvPr id="5" name="Rounded Rectangle 3">
            <a:extLst>
              <a:ext uri="{FF2B5EF4-FFF2-40B4-BE49-F238E27FC236}">
                <a16:creationId xmlns:a16="http://schemas.microsoft.com/office/drawing/2014/main" id="{10979003-BDBB-4AB4-9369-70745F515001}"/>
              </a:ext>
            </a:extLst>
          </p:cNvPr>
          <p:cNvSpPr/>
          <p:nvPr/>
        </p:nvSpPr>
        <p:spPr bwMode="auto">
          <a:xfrm>
            <a:off x="124243" y="3697879"/>
            <a:ext cx="8839200" cy="308392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Ex. 5:1 – Moses and Aaron went to Pharaoh and said, “This is what the Lord, the God of Israel, says: ‘Let my people go, so that they may hold a festival to me in the wilderness.’</a:t>
            </a:r>
          </a:p>
          <a:p>
            <a:pPr marL="174625" indent="-174625">
              <a:lnSpc>
                <a:spcPct val="90000"/>
              </a:lnSpc>
            </a:pPr>
            <a:endParaRPr lang="en-US" sz="3600" dirty="0">
              <a:solidFill>
                <a:schemeClr val="bg1"/>
              </a:solidFill>
            </a:endParaRPr>
          </a:p>
        </p:txBody>
      </p:sp>
    </p:spTree>
    <p:extLst>
      <p:ext uri="{BB962C8B-B14F-4D97-AF65-F5344CB8AC3E}">
        <p14:creationId xmlns:p14="http://schemas.microsoft.com/office/powerpoint/2010/main" val="98200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4. Dialogue</a:t>
            </a:r>
          </a:p>
          <a:p>
            <a:pPr marL="571500" indent="-571500">
              <a:buFontTx/>
              <a:buChar char="-"/>
            </a:pPr>
            <a:r>
              <a:rPr lang="en-US" dirty="0"/>
              <a:t>Discontinuities – not answering the question or breaking off sharply</a:t>
            </a:r>
          </a:p>
          <a:p>
            <a:pPr marL="571500" indent="-571500">
              <a:buFontTx/>
              <a:buChar char="-"/>
            </a:pPr>
            <a:r>
              <a:rPr lang="en-US" dirty="0"/>
              <a:t>Differences</a:t>
            </a:r>
          </a:p>
          <a:p>
            <a:pPr marL="971550" lvl="1" indent="-571500">
              <a:buFontTx/>
              <a:buChar char="-"/>
            </a:pPr>
            <a:r>
              <a:rPr lang="en-US" dirty="0"/>
              <a:t>Gen 2:15-17 vs. 3:1-4</a:t>
            </a:r>
          </a:p>
          <a:p>
            <a:pPr marL="971550" lvl="1" indent="-571500">
              <a:buFontTx/>
              <a:buChar char="-"/>
            </a:pPr>
            <a:r>
              <a:rPr lang="en-US" dirty="0"/>
              <a:t>Ex. 3:18 vs. Ex. 5:1, 3</a:t>
            </a:r>
          </a:p>
          <a:p>
            <a:pPr marL="0" indent="0"/>
            <a:endParaRPr lang="en-US" dirty="0"/>
          </a:p>
          <a:p>
            <a:pPr marL="571500" indent="-571500">
              <a:buFontTx/>
              <a:buChar char="-"/>
            </a:pPr>
            <a:endParaRPr lang="en-US" dirty="0"/>
          </a:p>
        </p:txBody>
      </p:sp>
      <p:sp>
        <p:nvSpPr>
          <p:cNvPr id="4" name="Rounded Rectangle 3">
            <a:extLst>
              <a:ext uri="{FF2B5EF4-FFF2-40B4-BE49-F238E27FC236}">
                <a16:creationId xmlns:a16="http://schemas.microsoft.com/office/drawing/2014/main" id="{D37ABA11-2299-431C-AB40-52B21FE58597}"/>
              </a:ext>
            </a:extLst>
          </p:cNvPr>
          <p:cNvSpPr/>
          <p:nvPr/>
        </p:nvSpPr>
        <p:spPr bwMode="auto">
          <a:xfrm>
            <a:off x="120868" y="424577"/>
            <a:ext cx="8839200" cy="2585323"/>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Ex. 3:18 – Go to the king of Egypt and say to him, ‘The Lord, the God of the Hebrews, has met with us. Let us take a three-day journey into the wilderness to offer sacrifices to the Lord our God.</a:t>
            </a:r>
          </a:p>
        </p:txBody>
      </p:sp>
      <p:sp>
        <p:nvSpPr>
          <p:cNvPr id="5" name="Rounded Rectangle 3">
            <a:extLst>
              <a:ext uri="{FF2B5EF4-FFF2-40B4-BE49-F238E27FC236}">
                <a16:creationId xmlns:a16="http://schemas.microsoft.com/office/drawing/2014/main" id="{10979003-BDBB-4AB4-9369-70745F515001}"/>
              </a:ext>
            </a:extLst>
          </p:cNvPr>
          <p:cNvSpPr/>
          <p:nvPr/>
        </p:nvSpPr>
        <p:spPr bwMode="auto">
          <a:xfrm>
            <a:off x="129250" y="3697879"/>
            <a:ext cx="8839200" cy="308392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Ex. 5:3 – Then they said, “The God of the Hebrews has met with us. Now let us take a three-day journey into the wilderness to offer sacrifices to the Lord our God, or he may strike us with plagues or with the sword.”</a:t>
            </a:r>
          </a:p>
        </p:txBody>
      </p:sp>
    </p:spTree>
    <p:extLst>
      <p:ext uri="{BB962C8B-B14F-4D97-AF65-F5344CB8AC3E}">
        <p14:creationId xmlns:p14="http://schemas.microsoft.com/office/powerpoint/2010/main" val="66093417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8E951-3A2D-4E30-989F-4911D2D65CF7}"/>
              </a:ext>
            </a:extLst>
          </p:cNvPr>
          <p:cNvSpPr>
            <a:spLocks noGrp="1"/>
          </p:cNvSpPr>
          <p:nvPr>
            <p:ph type="title"/>
          </p:nvPr>
        </p:nvSpPr>
        <p:spPr/>
        <p:txBody>
          <a:bodyPr/>
          <a:lstStyle/>
          <a:p>
            <a:r>
              <a:rPr lang="en-US" sz="4600" dirty="0"/>
              <a:t>My interest in teaching narratives</a:t>
            </a:r>
          </a:p>
        </p:txBody>
      </p:sp>
      <p:sp>
        <p:nvSpPr>
          <p:cNvPr id="5" name="Content Placeholder 4">
            <a:extLst>
              <a:ext uri="{FF2B5EF4-FFF2-40B4-BE49-F238E27FC236}">
                <a16:creationId xmlns:a16="http://schemas.microsoft.com/office/drawing/2014/main" id="{EB640A44-E7F4-42B5-8B63-69C97D7D1B40}"/>
              </a:ext>
            </a:extLst>
          </p:cNvPr>
          <p:cNvSpPr>
            <a:spLocks noGrp="1"/>
          </p:cNvSpPr>
          <p:nvPr>
            <p:ph idx="1"/>
          </p:nvPr>
        </p:nvSpPr>
        <p:spPr/>
        <p:txBody>
          <a:bodyPr/>
          <a:lstStyle/>
          <a:p>
            <a:r>
              <a:rPr lang="en-US" dirty="0"/>
              <a:t>Teaching “Intro to the Bible”</a:t>
            </a:r>
          </a:p>
          <a:p>
            <a:pPr marL="571500" indent="-571500">
              <a:buFontTx/>
              <a:buChar char="-"/>
            </a:pPr>
            <a:r>
              <a:rPr lang="en-US" dirty="0"/>
              <a:t>Just as exciting each time. Impactful too.</a:t>
            </a:r>
          </a:p>
          <a:p>
            <a:r>
              <a:rPr lang="en-US" dirty="0"/>
              <a:t>Exposure to some good books on this subject</a:t>
            </a:r>
          </a:p>
          <a:p>
            <a:r>
              <a:rPr lang="en-US" dirty="0"/>
              <a:t>Hearing others teach narratives</a:t>
            </a:r>
          </a:p>
          <a:p>
            <a:pPr marL="571500" indent="-571500">
              <a:buFontTx/>
              <a:buChar char="-"/>
            </a:pPr>
            <a:r>
              <a:rPr lang="en-US" dirty="0"/>
              <a:t>I couldn’t stop listening, and it got past my defenses</a:t>
            </a:r>
          </a:p>
        </p:txBody>
      </p:sp>
    </p:spTree>
    <p:extLst>
      <p:ext uri="{BB962C8B-B14F-4D97-AF65-F5344CB8AC3E}">
        <p14:creationId xmlns:p14="http://schemas.microsoft.com/office/powerpoint/2010/main" val="257766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4. Dialogue</a:t>
            </a:r>
          </a:p>
          <a:p>
            <a:pPr marL="571500" indent="-571500">
              <a:buFontTx/>
              <a:buChar char="-"/>
            </a:pPr>
            <a:r>
              <a:rPr lang="en-US" dirty="0"/>
              <a:t>Discontinuities – not answering the question or breaking off sharply</a:t>
            </a:r>
          </a:p>
          <a:p>
            <a:pPr marL="571500" indent="-571500">
              <a:buFontTx/>
              <a:buChar char="-"/>
            </a:pPr>
            <a:r>
              <a:rPr lang="en-US" dirty="0"/>
              <a:t>Differences when repeating dialogue</a:t>
            </a:r>
          </a:p>
          <a:p>
            <a:pPr marL="571500" indent="-571500">
              <a:buFontTx/>
              <a:buChar char="-"/>
            </a:pPr>
            <a:r>
              <a:rPr lang="en-US" dirty="0"/>
              <a:t>Differences between what happened and what is said</a:t>
            </a:r>
          </a:p>
          <a:p>
            <a:pPr marL="971550" lvl="1" indent="-571500">
              <a:buFontTx/>
              <a:buChar char="-"/>
            </a:pPr>
            <a:r>
              <a:rPr lang="en-US" dirty="0"/>
              <a:t>Ex 32:24 – “I simply threw it into the fire—and out came this calf!”</a:t>
            </a:r>
          </a:p>
          <a:p>
            <a:pPr marL="971550" lvl="1" indent="-571500">
              <a:buFontTx/>
              <a:buChar char="-"/>
            </a:pPr>
            <a:r>
              <a:rPr lang="en-US" dirty="0"/>
              <a:t>See Elijah’s claims in 1 Kings 18 and 19</a:t>
            </a:r>
          </a:p>
          <a:p>
            <a:pPr marL="571500" indent="-571500">
              <a:buFontTx/>
              <a:buChar char="-"/>
            </a:pPr>
            <a:endParaRPr lang="en-US" dirty="0"/>
          </a:p>
        </p:txBody>
      </p:sp>
    </p:spTree>
    <p:extLst>
      <p:ext uri="{BB962C8B-B14F-4D97-AF65-F5344CB8AC3E}">
        <p14:creationId xmlns:p14="http://schemas.microsoft.com/office/powerpoint/2010/main" val="26460988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left)">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4. Dialogue</a:t>
            </a:r>
          </a:p>
          <a:p>
            <a:pPr marL="571500" indent="-571500">
              <a:buFontTx/>
              <a:buChar char="-"/>
            </a:pPr>
            <a:r>
              <a:rPr lang="en-US" dirty="0"/>
              <a:t>Discontinuities – not answering the question or breaking off sharply</a:t>
            </a:r>
          </a:p>
          <a:p>
            <a:pPr marL="571500" indent="-571500">
              <a:buFontTx/>
              <a:buChar char="-"/>
            </a:pPr>
            <a:r>
              <a:rPr lang="en-US" dirty="0"/>
              <a:t>Differences when repeating dialogue</a:t>
            </a:r>
          </a:p>
          <a:p>
            <a:pPr marL="571500" indent="-571500">
              <a:buFontTx/>
              <a:buChar char="-"/>
            </a:pPr>
            <a:r>
              <a:rPr lang="en-US" dirty="0"/>
              <a:t>Differences between what happened and what is said</a:t>
            </a:r>
          </a:p>
          <a:p>
            <a:pPr marL="971550" lvl="1" indent="-571500">
              <a:buFontTx/>
              <a:buChar char="-"/>
            </a:pPr>
            <a:r>
              <a:rPr lang="en-US" dirty="0"/>
              <a:t>Ex 32:24 – “I simply threw it into the fire—and out came this calf!”</a:t>
            </a:r>
          </a:p>
          <a:p>
            <a:pPr marL="971550" lvl="1" indent="-571500">
              <a:buFontTx/>
              <a:buChar char="-"/>
            </a:pPr>
            <a:r>
              <a:rPr lang="en-US" dirty="0"/>
              <a:t>See Elijah’s claims in 1 Kings 18 and 19</a:t>
            </a:r>
          </a:p>
          <a:p>
            <a:pPr marL="571500" indent="-571500">
              <a:buFontTx/>
              <a:buChar char="-"/>
            </a:pPr>
            <a:endParaRPr lang="en-US" dirty="0"/>
          </a:p>
        </p:txBody>
      </p:sp>
      <p:sp>
        <p:nvSpPr>
          <p:cNvPr id="4" name="Rounded Rectangle 3">
            <a:extLst>
              <a:ext uri="{FF2B5EF4-FFF2-40B4-BE49-F238E27FC236}">
                <a16:creationId xmlns:a16="http://schemas.microsoft.com/office/drawing/2014/main" id="{C97D5B69-6FBE-465A-AAB0-B358C8B52237}"/>
              </a:ext>
            </a:extLst>
          </p:cNvPr>
          <p:cNvSpPr/>
          <p:nvPr/>
        </p:nvSpPr>
        <p:spPr bwMode="auto">
          <a:xfrm>
            <a:off x="181828" y="167640"/>
            <a:ext cx="8839200" cy="457971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We know Obadiah has hidden hundreds of prophets in caves all over Israel</a:t>
            </a:r>
          </a:p>
          <a:p>
            <a:pPr marL="174625" indent="-174625">
              <a:lnSpc>
                <a:spcPct val="90000"/>
              </a:lnSpc>
            </a:pPr>
            <a:r>
              <a:rPr lang="en-US" sz="3600" dirty="0">
                <a:solidFill>
                  <a:schemeClr val="bg1"/>
                </a:solidFill>
              </a:rPr>
              <a:t>1 Ki 18:22 – “</a:t>
            </a:r>
            <a:r>
              <a:rPr lang="en-US" sz="3600" u="sng" dirty="0">
                <a:solidFill>
                  <a:schemeClr val="bg1"/>
                </a:solidFill>
              </a:rPr>
              <a:t>I alone am left</a:t>
            </a:r>
            <a:r>
              <a:rPr lang="en-US" sz="3600" dirty="0">
                <a:solidFill>
                  <a:schemeClr val="bg1"/>
                </a:solidFill>
              </a:rPr>
              <a:t> a prophet of the Lord”</a:t>
            </a:r>
          </a:p>
          <a:p>
            <a:pPr marL="174625" indent="-174625">
              <a:lnSpc>
                <a:spcPct val="90000"/>
              </a:lnSpc>
            </a:pPr>
            <a:r>
              <a:rPr lang="en-US" sz="3600" dirty="0">
                <a:solidFill>
                  <a:schemeClr val="bg1"/>
                </a:solidFill>
              </a:rPr>
              <a:t>2 Ki 19:10 – “And </a:t>
            </a:r>
            <a:r>
              <a:rPr lang="en-US" sz="3600" u="sng" dirty="0">
                <a:solidFill>
                  <a:schemeClr val="bg1"/>
                </a:solidFill>
              </a:rPr>
              <a:t>I alone am left</a:t>
            </a:r>
            <a:r>
              <a:rPr lang="en-US" sz="3600" dirty="0">
                <a:solidFill>
                  <a:schemeClr val="bg1"/>
                </a:solidFill>
              </a:rPr>
              <a:t>…”</a:t>
            </a:r>
          </a:p>
          <a:p>
            <a:pPr marL="174625" indent="-174625">
              <a:lnSpc>
                <a:spcPct val="90000"/>
              </a:lnSpc>
            </a:pPr>
            <a:r>
              <a:rPr lang="en-US" sz="3600" dirty="0">
                <a:solidFill>
                  <a:schemeClr val="bg1"/>
                </a:solidFill>
              </a:rPr>
              <a:t>2 Ki 19:14 – “And </a:t>
            </a:r>
            <a:r>
              <a:rPr lang="en-US" sz="3600" u="sng" dirty="0">
                <a:solidFill>
                  <a:schemeClr val="bg1"/>
                </a:solidFill>
              </a:rPr>
              <a:t>I alone am left</a:t>
            </a:r>
            <a:r>
              <a:rPr lang="en-US" sz="3600" dirty="0">
                <a:solidFill>
                  <a:schemeClr val="bg1"/>
                </a:solidFill>
              </a:rPr>
              <a:t>…”</a:t>
            </a:r>
          </a:p>
          <a:p>
            <a:pPr marL="174625" indent="-174625">
              <a:lnSpc>
                <a:spcPct val="90000"/>
              </a:lnSpc>
            </a:pPr>
            <a:r>
              <a:rPr lang="en-US" sz="3600" dirty="0">
                <a:solidFill>
                  <a:schemeClr val="bg1"/>
                </a:solidFill>
              </a:rPr>
              <a:t>God: “Go anoint Elisha.</a:t>
            </a:r>
          </a:p>
          <a:p>
            <a:pPr marL="174625" indent="-174625">
              <a:lnSpc>
                <a:spcPct val="90000"/>
              </a:lnSpc>
            </a:pPr>
            <a:r>
              <a:rPr lang="en-US" sz="3600" dirty="0">
                <a:solidFill>
                  <a:schemeClr val="bg1"/>
                </a:solidFill>
              </a:rPr>
              <a:t>	And by the way, I’ve got like 7,000 you don’t even know about.”</a:t>
            </a:r>
          </a:p>
        </p:txBody>
      </p:sp>
    </p:spTree>
    <p:extLst>
      <p:ext uri="{BB962C8B-B14F-4D97-AF65-F5344CB8AC3E}">
        <p14:creationId xmlns:p14="http://schemas.microsoft.com/office/powerpoint/2010/main" val="5577662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5. Repetition</a:t>
            </a:r>
          </a:p>
          <a:p>
            <a:pPr marL="571500" indent="-571500">
              <a:buFontTx/>
              <a:buChar char="-"/>
            </a:pPr>
            <a:r>
              <a:rPr lang="en-US" dirty="0"/>
              <a:t>Key words</a:t>
            </a:r>
          </a:p>
          <a:p>
            <a:pPr marL="971550" lvl="1" indent="-571500">
              <a:buFontTx/>
              <a:buChar char="-"/>
            </a:pPr>
            <a:r>
              <a:rPr lang="en-US" dirty="0"/>
              <a:t>John 18:18; 21:9 – “charcoal fire”</a:t>
            </a:r>
          </a:p>
          <a:p>
            <a:pPr marL="971550" lvl="1" indent="-571500">
              <a:buFontTx/>
              <a:buChar char="-"/>
            </a:pPr>
            <a:r>
              <a:rPr lang="en-US" dirty="0"/>
              <a:t>Ex 9:8 – “Take handfuls of soot from a brick kiln, and have Moses toss it into the air…” – What would the Egyptians be reminded of?</a:t>
            </a:r>
          </a:p>
          <a:p>
            <a:pPr marL="971550" lvl="1" indent="-571500">
              <a:buFontTx/>
              <a:buChar char="-"/>
            </a:pPr>
            <a:r>
              <a:rPr lang="en-US" dirty="0"/>
              <a:t>When Moses turns the Nile into blood, what would the Egyptians be reminded of?</a:t>
            </a:r>
          </a:p>
        </p:txBody>
      </p:sp>
    </p:spTree>
    <p:extLst>
      <p:ext uri="{BB962C8B-B14F-4D97-AF65-F5344CB8AC3E}">
        <p14:creationId xmlns:p14="http://schemas.microsoft.com/office/powerpoint/2010/main" val="2569614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5. Repetition</a:t>
            </a:r>
          </a:p>
          <a:p>
            <a:pPr marL="571500" indent="-571500">
              <a:buFontTx/>
              <a:buChar char="-"/>
            </a:pPr>
            <a:r>
              <a:rPr lang="en-US" dirty="0"/>
              <a:t>Events (Compare and contrast)</a:t>
            </a:r>
          </a:p>
          <a:p>
            <a:pPr marL="971550" lvl="1" indent="-571500">
              <a:buFontTx/>
              <a:buChar char="-"/>
            </a:pPr>
            <a:r>
              <a:rPr lang="en-US" dirty="0"/>
              <a:t>Jeroboam’s 2 golden calves</a:t>
            </a:r>
          </a:p>
          <a:p>
            <a:pPr marL="1371600" lvl="2" indent="-571500">
              <a:buFontTx/>
              <a:buChar char="-"/>
            </a:pPr>
            <a:r>
              <a:rPr lang="en-US" dirty="0"/>
              <a:t>1 Ki 12:28 – “behold your gods, O Israel, that brought you up from the land of Egypt.”</a:t>
            </a:r>
          </a:p>
          <a:p>
            <a:pPr marL="971550" lvl="1" indent="-571500">
              <a:buFontTx/>
              <a:buChar char="-"/>
            </a:pPr>
            <a:r>
              <a:rPr lang="en-US"/>
              <a:t>Moses </a:t>
            </a:r>
            <a:r>
              <a:rPr lang="en-US" dirty="0"/>
              <a:t>sends 12 spies publicly. Joshua sends 2 spies secretly.</a:t>
            </a:r>
          </a:p>
          <a:p>
            <a:pPr marL="0" indent="0"/>
            <a:endParaRPr lang="en-US" dirty="0"/>
          </a:p>
        </p:txBody>
      </p:sp>
    </p:spTree>
    <p:extLst>
      <p:ext uri="{BB962C8B-B14F-4D97-AF65-F5344CB8AC3E}">
        <p14:creationId xmlns:p14="http://schemas.microsoft.com/office/powerpoint/2010/main" val="36018518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5. Repetition</a:t>
            </a:r>
          </a:p>
          <a:p>
            <a:pPr marL="571500" indent="-571500">
              <a:buFontTx/>
              <a:buChar char="-"/>
            </a:pPr>
            <a:r>
              <a:rPr lang="en-US" dirty="0"/>
              <a:t>Patterns</a:t>
            </a:r>
          </a:p>
          <a:p>
            <a:pPr marL="971550" lvl="1" indent="-571500">
              <a:buFontTx/>
              <a:buChar char="-"/>
            </a:pPr>
            <a:r>
              <a:rPr lang="en-US" dirty="0"/>
              <a:t>Judges and the cycle of sin</a:t>
            </a:r>
          </a:p>
          <a:p>
            <a:pPr marL="971550" lvl="1" indent="-571500">
              <a:buFontTx/>
              <a:buChar char="-"/>
            </a:pPr>
            <a:r>
              <a:rPr lang="en-US" dirty="0"/>
              <a:t>Judges 17:6; 21:25 – “In those days there was no king in Israel; everyone did what was right in his own eyes.” </a:t>
            </a:r>
            <a:r>
              <a:rPr lang="en-US" sz="2800" dirty="0"/>
              <a:t>(also 18:1; 19:1)</a:t>
            </a:r>
          </a:p>
          <a:p>
            <a:pPr marL="971550" lvl="1" indent="-571500">
              <a:buFontTx/>
              <a:buChar char="-"/>
            </a:pPr>
            <a:r>
              <a:rPr lang="en-US" dirty="0"/>
              <a:t>Samson</a:t>
            </a:r>
          </a:p>
        </p:txBody>
      </p:sp>
    </p:spTree>
    <p:extLst>
      <p:ext uri="{BB962C8B-B14F-4D97-AF65-F5344CB8AC3E}">
        <p14:creationId xmlns:p14="http://schemas.microsoft.com/office/powerpoint/2010/main" val="25931993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6. Summaries or Conclusions</a:t>
            </a:r>
          </a:p>
          <a:p>
            <a:pPr marL="571500" indent="-571500">
              <a:buFontTx/>
              <a:buChar char="-"/>
            </a:pPr>
            <a:r>
              <a:rPr lang="en-US" dirty="0"/>
              <a:t>Often through dialogue</a:t>
            </a:r>
          </a:p>
          <a:p>
            <a:pPr marL="971550" lvl="1" indent="-571500">
              <a:buFontTx/>
              <a:buChar char="-"/>
            </a:pPr>
            <a:r>
              <a:rPr lang="en-US" dirty="0"/>
              <a:t>Gen 50:19-20 – “Don’t be afraid. Am I in the place of God? You intended to harm me, but God intended it for good…”</a:t>
            </a:r>
          </a:p>
          <a:p>
            <a:pPr marL="571500" indent="-571500">
              <a:buFontTx/>
              <a:buChar char="-"/>
            </a:pPr>
            <a:r>
              <a:rPr lang="en-US" dirty="0"/>
              <a:t>Or the narrator</a:t>
            </a:r>
          </a:p>
          <a:p>
            <a:pPr marL="971550" lvl="1" indent="-571500">
              <a:buFontTx/>
              <a:buChar char="-"/>
            </a:pPr>
            <a:r>
              <a:rPr lang="en-US" dirty="0"/>
              <a:t>Gen 25:34 – So Esau despised his birthright.</a:t>
            </a:r>
          </a:p>
          <a:p>
            <a:pPr marL="971550" lvl="1" indent="-571500">
              <a:buFontTx/>
              <a:buChar char="-"/>
            </a:pPr>
            <a:r>
              <a:rPr lang="en-US" dirty="0"/>
              <a:t>2 Sam 11:27b – But the thing David had done displeased the Lord.</a:t>
            </a:r>
          </a:p>
        </p:txBody>
      </p:sp>
    </p:spTree>
    <p:extLst>
      <p:ext uri="{BB962C8B-B14F-4D97-AF65-F5344CB8AC3E}">
        <p14:creationId xmlns:p14="http://schemas.microsoft.com/office/powerpoint/2010/main" val="4659884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7. Irony</a:t>
            </a:r>
          </a:p>
          <a:p>
            <a:pPr marL="571500" indent="-571500">
              <a:buFontTx/>
              <a:buChar char="-"/>
            </a:pPr>
            <a:r>
              <a:rPr lang="en-US" dirty="0"/>
              <a:t>Matt 27 – The ironies of the cross</a:t>
            </a:r>
          </a:p>
          <a:p>
            <a:pPr marL="971550" lvl="1" indent="-571500">
              <a:buFontTx/>
              <a:buChar char="-"/>
            </a:pPr>
            <a:r>
              <a:rPr lang="en-US" dirty="0"/>
              <a:t>Matt 27:41 – “Come down from the cross, if you are the Son of God!”</a:t>
            </a:r>
          </a:p>
          <a:p>
            <a:pPr marL="971550" lvl="1" indent="-571500">
              <a:buFontTx/>
              <a:buChar char="-"/>
            </a:pPr>
            <a:r>
              <a:rPr lang="en-US" dirty="0"/>
              <a:t>Matt 27:42 – “He saved others,” they said, “but he can’t save himself!”</a:t>
            </a:r>
          </a:p>
          <a:p>
            <a:pPr marL="571500" indent="-571500">
              <a:buFontTx/>
              <a:buChar char="-"/>
            </a:pPr>
            <a:endParaRPr lang="en-US" dirty="0"/>
          </a:p>
        </p:txBody>
      </p:sp>
    </p:spTree>
    <p:extLst>
      <p:ext uri="{BB962C8B-B14F-4D97-AF65-F5344CB8AC3E}">
        <p14:creationId xmlns:p14="http://schemas.microsoft.com/office/powerpoint/2010/main" val="40732462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7. Irony</a:t>
            </a:r>
          </a:p>
          <a:p>
            <a:pPr marL="571500" indent="-571500">
              <a:buFontTx/>
              <a:buChar char="-"/>
            </a:pPr>
            <a:r>
              <a:rPr lang="en-US" dirty="0"/>
              <a:t>What Lot went for (comfort and wealth) and what he got instead (cave incest and lost everything)</a:t>
            </a:r>
          </a:p>
          <a:p>
            <a:pPr marL="571500" indent="-571500">
              <a:buFontTx/>
              <a:buChar char="-"/>
            </a:pPr>
            <a:r>
              <a:rPr lang="en-US" dirty="0"/>
              <a:t>Uriah tells David, “I could never go and sleep with my wife while Israel is at war.”</a:t>
            </a:r>
          </a:p>
          <a:p>
            <a:pPr marL="971550" lvl="1" indent="-571500">
              <a:buFontTx/>
              <a:buChar char="-"/>
            </a:pPr>
            <a:r>
              <a:rPr lang="en-US" dirty="0"/>
              <a:t>This is ironic, because David had no problem sleeping with Uriah’s wife while Israel was at war.</a:t>
            </a:r>
          </a:p>
        </p:txBody>
      </p:sp>
    </p:spTree>
    <p:extLst>
      <p:ext uri="{BB962C8B-B14F-4D97-AF65-F5344CB8AC3E}">
        <p14:creationId xmlns:p14="http://schemas.microsoft.com/office/powerpoint/2010/main" val="13351877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a:t>Tips for interpreting narratives</a:t>
            </a:r>
            <a:endParaRPr lang="en-US" dirty="0"/>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Finally, get some background knowledge</a:t>
            </a:r>
          </a:p>
          <a:p>
            <a:pPr marL="571500" indent="-571500">
              <a:buFontTx/>
              <a:buChar char="-"/>
            </a:pPr>
            <a:r>
              <a:rPr lang="en-US" dirty="0"/>
              <a:t>Bible Dictionaries</a:t>
            </a:r>
          </a:p>
          <a:p>
            <a:pPr marL="571500" indent="-571500">
              <a:buFontTx/>
              <a:buChar char="-"/>
            </a:pPr>
            <a:r>
              <a:rPr lang="en-US" dirty="0"/>
              <a:t>IVP Bible Background Commentary</a:t>
            </a:r>
          </a:p>
          <a:p>
            <a:pPr marL="571500" indent="-571500">
              <a:buFontTx/>
              <a:buChar char="-"/>
            </a:pPr>
            <a:r>
              <a:rPr lang="en-US" dirty="0"/>
              <a:t>Zondervan Illustrated Bible Background Commentary</a:t>
            </a:r>
          </a:p>
        </p:txBody>
      </p:sp>
    </p:spTree>
    <p:extLst>
      <p:ext uri="{BB962C8B-B14F-4D97-AF65-F5344CB8AC3E}">
        <p14:creationId xmlns:p14="http://schemas.microsoft.com/office/powerpoint/2010/main" val="33036108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Common mistakes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1. Allegorizing</a:t>
            </a:r>
          </a:p>
          <a:p>
            <a:pPr marL="571500" indent="-571500">
              <a:buFontTx/>
              <a:buChar char="-"/>
            </a:pPr>
            <a:r>
              <a:rPr lang="en-US" dirty="0"/>
              <a:t>Seeing “types” in everything</a:t>
            </a:r>
          </a:p>
          <a:p>
            <a:pPr marL="571500" indent="-571500">
              <a:buFontTx/>
              <a:buChar char="-"/>
            </a:pPr>
            <a:r>
              <a:rPr lang="en-US" dirty="0"/>
              <a:t>“What are your walls of Jericho?”</a:t>
            </a:r>
          </a:p>
          <a:p>
            <a:pPr marL="571500" indent="-571500">
              <a:buFontTx/>
              <a:buChar char="-"/>
            </a:pPr>
            <a:r>
              <a:rPr lang="en-US" dirty="0"/>
              <a:t>Prevention: look for explicit NT identification of OT types</a:t>
            </a:r>
          </a:p>
        </p:txBody>
      </p:sp>
    </p:spTree>
    <p:extLst>
      <p:ext uri="{BB962C8B-B14F-4D97-AF65-F5344CB8AC3E}">
        <p14:creationId xmlns:p14="http://schemas.microsoft.com/office/powerpoint/2010/main" val="40495220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8E951-3A2D-4E30-989F-4911D2D65CF7}"/>
              </a:ext>
            </a:extLst>
          </p:cNvPr>
          <p:cNvSpPr>
            <a:spLocks noGrp="1"/>
          </p:cNvSpPr>
          <p:nvPr>
            <p:ph type="title"/>
          </p:nvPr>
        </p:nvSpPr>
        <p:spPr/>
        <p:txBody>
          <a:bodyPr/>
          <a:lstStyle/>
          <a:p>
            <a:r>
              <a:rPr lang="en-US" sz="4600" dirty="0"/>
              <a:t>My interest in teaching narratives</a:t>
            </a:r>
          </a:p>
        </p:txBody>
      </p:sp>
      <p:sp>
        <p:nvSpPr>
          <p:cNvPr id="5" name="Content Placeholder 4">
            <a:extLst>
              <a:ext uri="{FF2B5EF4-FFF2-40B4-BE49-F238E27FC236}">
                <a16:creationId xmlns:a16="http://schemas.microsoft.com/office/drawing/2014/main" id="{EB640A44-E7F4-42B5-8B63-69C97D7D1B40}"/>
              </a:ext>
            </a:extLst>
          </p:cNvPr>
          <p:cNvSpPr>
            <a:spLocks noGrp="1"/>
          </p:cNvSpPr>
          <p:nvPr>
            <p:ph idx="1"/>
          </p:nvPr>
        </p:nvSpPr>
        <p:spPr/>
        <p:txBody>
          <a:bodyPr/>
          <a:lstStyle/>
          <a:p>
            <a:pPr marL="0" indent="0"/>
            <a:r>
              <a:rPr lang="en-US" dirty="0"/>
              <a:t>Reading to my kids</a:t>
            </a:r>
          </a:p>
          <a:p>
            <a:pPr marL="571500" indent="-571500">
              <a:buFontTx/>
              <a:buChar char="-"/>
            </a:pPr>
            <a:r>
              <a:rPr lang="en-US" dirty="0"/>
              <a:t>Narnia</a:t>
            </a:r>
          </a:p>
          <a:p>
            <a:pPr marL="571500" indent="-571500">
              <a:buFontTx/>
              <a:buChar char="-"/>
            </a:pPr>
            <a:r>
              <a:rPr lang="en-US" dirty="0"/>
              <a:t>Hobbit, LOTR</a:t>
            </a:r>
          </a:p>
          <a:p>
            <a:pPr marL="571500" indent="-571500">
              <a:buFontTx/>
              <a:buChar char="-"/>
            </a:pPr>
            <a:endParaRPr lang="en-US" dirty="0"/>
          </a:p>
          <a:p>
            <a:pPr marL="571500" indent="-571500">
              <a:buFontTx/>
              <a:buChar char="-"/>
            </a:pPr>
            <a:endParaRPr lang="en-US" dirty="0"/>
          </a:p>
        </p:txBody>
      </p:sp>
      <p:pic>
        <p:nvPicPr>
          <p:cNvPr id="8" name="Picture 7" descr="C:\Users\SRisley\AppData\Local\Microsoft\Windows\INetCache\Content.Word\Helms Deep Attack.jpg">
            <a:extLst>
              <a:ext uri="{FF2B5EF4-FFF2-40B4-BE49-F238E27FC236}">
                <a16:creationId xmlns:a16="http://schemas.microsoft.com/office/drawing/2014/main" id="{94013647-F182-4025-B50E-53FD7CD47F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
            <a:ext cx="4114800" cy="5486400"/>
          </a:xfrm>
          <a:prstGeom prst="rect">
            <a:avLst/>
          </a:prstGeom>
          <a:noFill/>
          <a:ln>
            <a:noFill/>
          </a:ln>
        </p:spPr>
      </p:pic>
    </p:spTree>
    <p:extLst>
      <p:ext uri="{BB962C8B-B14F-4D97-AF65-F5344CB8AC3E}">
        <p14:creationId xmlns:p14="http://schemas.microsoft.com/office/powerpoint/2010/main" val="41532047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Common mistakes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2. Failing to tie into the bigger story</a:t>
            </a:r>
          </a:p>
          <a:p>
            <a:pPr marL="571500" indent="-571500">
              <a:buFontTx/>
              <a:buChar char="-"/>
            </a:pPr>
            <a:r>
              <a:rPr lang="en-US" dirty="0"/>
              <a:t>E.g. Genesis</a:t>
            </a:r>
          </a:p>
          <a:p>
            <a:pPr marL="971550" lvl="1" indent="-571500">
              <a:buFontTx/>
              <a:buChar char="-"/>
            </a:pPr>
            <a:r>
              <a:rPr lang="en-US" dirty="0"/>
              <a:t>The Fall and the Promised One (Gen. 3:15) has to be in the background for any study of Genesis</a:t>
            </a:r>
          </a:p>
          <a:p>
            <a:pPr marL="971550" lvl="1" indent="-571500">
              <a:buFontTx/>
              <a:buChar char="-"/>
            </a:pPr>
            <a:r>
              <a:rPr lang="en-US" dirty="0"/>
              <a:t>Also the Abrahamic covenant (12:1-3)</a:t>
            </a:r>
          </a:p>
          <a:p>
            <a:pPr marL="971550" lvl="1" indent="-571500">
              <a:buFontTx/>
              <a:buChar char="-"/>
            </a:pPr>
            <a:r>
              <a:rPr lang="en-US" dirty="0"/>
              <a:t>This is a good way to tie in the gospel in the OT</a:t>
            </a:r>
          </a:p>
          <a:p>
            <a:pPr marL="571500" indent="-571500">
              <a:buFontTx/>
              <a:buChar char="-"/>
            </a:pPr>
            <a:r>
              <a:rPr lang="en-US" dirty="0"/>
              <a:t>E.g. Acts (Acts 1:8)</a:t>
            </a:r>
          </a:p>
        </p:txBody>
      </p:sp>
    </p:spTree>
    <p:extLst>
      <p:ext uri="{BB962C8B-B14F-4D97-AF65-F5344CB8AC3E}">
        <p14:creationId xmlns:p14="http://schemas.microsoft.com/office/powerpoint/2010/main" val="17970319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Common mistakes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3. Shallow application or moralizing</a:t>
            </a:r>
          </a:p>
          <a:p>
            <a:pPr marL="571500" indent="-571500">
              <a:buFontTx/>
              <a:buChar char="-"/>
            </a:pPr>
            <a:r>
              <a:rPr lang="en-US" dirty="0"/>
              <a:t>Consider:</a:t>
            </a:r>
          </a:p>
          <a:p>
            <a:pPr marL="971550" lvl="1" indent="-571500">
              <a:buFontTx/>
              <a:buChar char="-"/>
            </a:pPr>
            <a:r>
              <a:rPr lang="en-US" dirty="0"/>
              <a:t>What do we learn about God and his promises?</a:t>
            </a:r>
          </a:p>
          <a:p>
            <a:pPr marL="971550" lvl="1" indent="-571500">
              <a:buFontTx/>
              <a:buChar char="-"/>
            </a:pPr>
            <a:r>
              <a:rPr lang="en-US" dirty="0"/>
              <a:t>What does faithfulness or unfaithfulness to God look like?</a:t>
            </a:r>
          </a:p>
        </p:txBody>
      </p:sp>
    </p:spTree>
    <p:extLst>
      <p:ext uri="{BB962C8B-B14F-4D97-AF65-F5344CB8AC3E}">
        <p14:creationId xmlns:p14="http://schemas.microsoft.com/office/powerpoint/2010/main" val="14819098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Common mistakes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4. Summarizing something you should have read</a:t>
            </a:r>
          </a:p>
          <a:p>
            <a:pPr marL="571500" indent="-571500">
              <a:buFontTx/>
              <a:buChar char="-"/>
            </a:pPr>
            <a:r>
              <a:rPr lang="en-US" dirty="0"/>
              <a:t>Save summaries for larger blocks of verses</a:t>
            </a:r>
          </a:p>
        </p:txBody>
      </p:sp>
    </p:spTree>
    <p:extLst>
      <p:ext uri="{BB962C8B-B14F-4D97-AF65-F5344CB8AC3E}">
        <p14:creationId xmlns:p14="http://schemas.microsoft.com/office/powerpoint/2010/main" val="9408919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Common mistakes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5. Stopping so long you lose the story</a:t>
            </a:r>
          </a:p>
          <a:p>
            <a:pPr marL="571500" indent="-571500">
              <a:buFontTx/>
              <a:buChar char="-"/>
            </a:pPr>
            <a:r>
              <a:rPr lang="en-US" dirty="0"/>
              <a:t>If you lose the story you lose </a:t>
            </a:r>
            <a:r>
              <a:rPr lang="en-US" u="sng" dirty="0"/>
              <a:t>everything</a:t>
            </a:r>
            <a:endParaRPr lang="en-US" dirty="0"/>
          </a:p>
          <a:p>
            <a:pPr marL="571500" indent="-571500">
              <a:buFontTx/>
              <a:buChar char="-"/>
            </a:pPr>
            <a:r>
              <a:rPr lang="en-US" dirty="0"/>
              <a:t>Stopping and applying is cool</a:t>
            </a:r>
          </a:p>
          <a:p>
            <a:pPr marL="571500" indent="-571500">
              <a:buFontTx/>
              <a:buChar char="-"/>
            </a:pPr>
            <a:r>
              <a:rPr lang="en-US" dirty="0"/>
              <a:t>Stopping to supply background info is cool (e.g. “Who was Felix?”)</a:t>
            </a:r>
          </a:p>
          <a:p>
            <a:pPr marL="571500" indent="-571500">
              <a:buFontTx/>
              <a:buChar char="-"/>
            </a:pPr>
            <a:r>
              <a:rPr lang="en-US" dirty="0"/>
              <a:t>Stopping for apologetic explanation is cool (e.g. “Long lives in Genesis 5?”)</a:t>
            </a:r>
          </a:p>
          <a:p>
            <a:pPr marL="571500" indent="-571500">
              <a:buFontTx/>
              <a:buChar char="-"/>
            </a:pPr>
            <a:r>
              <a:rPr lang="en-US" dirty="0"/>
              <a:t>If in the OT, stopping to mention how the NT picks up this theme is cool.</a:t>
            </a:r>
          </a:p>
        </p:txBody>
      </p:sp>
    </p:spTree>
    <p:extLst>
      <p:ext uri="{BB962C8B-B14F-4D97-AF65-F5344CB8AC3E}">
        <p14:creationId xmlns:p14="http://schemas.microsoft.com/office/powerpoint/2010/main" val="26926488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Common mistakes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5. Stopping so long you lose the story</a:t>
            </a:r>
          </a:p>
          <a:p>
            <a:pPr marL="571500" indent="-571500">
              <a:buFontTx/>
              <a:buChar char="-"/>
            </a:pPr>
            <a:r>
              <a:rPr lang="en-US" dirty="0"/>
              <a:t>If your stop is so long that it’s going to kill the story, just save it for the end. </a:t>
            </a:r>
            <a:br>
              <a:rPr lang="en-US" dirty="0"/>
            </a:br>
            <a:r>
              <a:rPr lang="en-US" dirty="0"/>
              <a:t>(Or shorten or cut it)</a:t>
            </a:r>
          </a:p>
          <a:p>
            <a:pPr marL="571500" indent="-571500">
              <a:buFontTx/>
              <a:buChar char="-"/>
            </a:pPr>
            <a:endParaRPr lang="en-US" dirty="0"/>
          </a:p>
          <a:p>
            <a:pPr marL="571500" indent="-571500">
              <a:buFontTx/>
              <a:buChar char="-"/>
            </a:pPr>
            <a:endParaRPr lang="en-US" dirty="0"/>
          </a:p>
        </p:txBody>
      </p:sp>
    </p:spTree>
    <p:extLst>
      <p:ext uri="{BB962C8B-B14F-4D97-AF65-F5344CB8AC3E}">
        <p14:creationId xmlns:p14="http://schemas.microsoft.com/office/powerpoint/2010/main" val="814642796"/>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Common mistakes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6. Taking a deductive rather than inductive approach</a:t>
            </a:r>
          </a:p>
          <a:p>
            <a:pPr marL="571500" indent="-571500">
              <a:buFontTx/>
              <a:buChar char="-"/>
            </a:pPr>
            <a:r>
              <a:rPr lang="en-US" dirty="0"/>
              <a:t>Giving away the ending in your introduction</a:t>
            </a:r>
          </a:p>
          <a:p>
            <a:pPr marL="971550" lvl="1" indent="-571500">
              <a:buFontTx/>
              <a:buChar char="-"/>
            </a:pPr>
            <a:r>
              <a:rPr lang="en-US" dirty="0"/>
              <a:t>“This is the story of how Rahab hid the spies in exchange for her own life”</a:t>
            </a:r>
          </a:p>
          <a:p>
            <a:pPr marL="971550" lvl="1" indent="-571500">
              <a:buFontTx/>
              <a:buChar char="-"/>
            </a:pPr>
            <a:r>
              <a:rPr lang="en-US" dirty="0"/>
              <a:t>“Tonight we’ll learn about how Ruth became a believer and married Boaz”</a:t>
            </a:r>
          </a:p>
          <a:p>
            <a:pPr marL="971550" lvl="1" indent="-571500">
              <a:buFontTx/>
              <a:buChar char="-"/>
            </a:pPr>
            <a:r>
              <a:rPr lang="en-US" dirty="0"/>
              <a:t>Listing your “three main points”</a:t>
            </a:r>
          </a:p>
          <a:p>
            <a:pPr marL="571500" indent="-571500">
              <a:buFontTx/>
              <a:buChar char="-"/>
            </a:pPr>
            <a:r>
              <a:rPr lang="en-US" dirty="0"/>
              <a:t>Rearranging the story to fit your outline</a:t>
            </a:r>
          </a:p>
        </p:txBody>
      </p:sp>
    </p:spTree>
    <p:extLst>
      <p:ext uri="{BB962C8B-B14F-4D97-AF65-F5344CB8AC3E}">
        <p14:creationId xmlns:p14="http://schemas.microsoft.com/office/powerpoint/2010/main" val="40434398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09D8-2CDE-41DD-9937-5174BEC7AFC0}"/>
              </a:ext>
            </a:extLst>
          </p:cNvPr>
          <p:cNvSpPr>
            <a:spLocks noGrp="1"/>
          </p:cNvSpPr>
          <p:nvPr>
            <p:ph type="title"/>
          </p:nvPr>
        </p:nvSpPr>
        <p:spPr/>
        <p:txBody>
          <a:bodyPr/>
          <a:lstStyle/>
          <a:p>
            <a:r>
              <a:rPr lang="en-US" dirty="0"/>
              <a:t>Inductive vs Deductive</a:t>
            </a:r>
          </a:p>
        </p:txBody>
      </p:sp>
      <p:sp>
        <p:nvSpPr>
          <p:cNvPr id="3" name="Content Placeholder 2">
            <a:extLst>
              <a:ext uri="{FF2B5EF4-FFF2-40B4-BE49-F238E27FC236}">
                <a16:creationId xmlns:a16="http://schemas.microsoft.com/office/drawing/2014/main" id="{A3A96AE0-1429-4193-9999-0E21CBB1F841}"/>
              </a:ext>
            </a:extLst>
          </p:cNvPr>
          <p:cNvSpPr>
            <a:spLocks noGrp="1"/>
          </p:cNvSpPr>
          <p:nvPr>
            <p:ph idx="1"/>
          </p:nvPr>
        </p:nvSpPr>
        <p:spPr/>
        <p:txBody>
          <a:bodyPr/>
          <a:lstStyle/>
          <a:p>
            <a:r>
              <a:rPr lang="en-US" dirty="0"/>
              <a:t>Rahab</a:t>
            </a:r>
          </a:p>
          <a:p>
            <a:pPr marL="571500" indent="-571500">
              <a:buFontTx/>
              <a:buChar char="-"/>
            </a:pPr>
            <a:r>
              <a:rPr lang="en-US" dirty="0"/>
              <a:t>Plain reading of the story, skipping the last half</a:t>
            </a:r>
          </a:p>
          <a:p>
            <a:pPr marL="571500" indent="-571500">
              <a:buFontTx/>
              <a:buChar char="-"/>
            </a:pPr>
            <a:r>
              <a:rPr lang="en-US" dirty="0"/>
              <a:t>Rahab is an example of God’s grace (what she probably expected and what she got)</a:t>
            </a:r>
          </a:p>
          <a:p>
            <a:pPr marL="571500" indent="-571500">
              <a:buFontTx/>
              <a:buChar char="-"/>
            </a:pPr>
            <a:r>
              <a:rPr lang="en-US" dirty="0"/>
              <a:t>Rahab is an example of faith</a:t>
            </a:r>
          </a:p>
          <a:p>
            <a:pPr marL="971550" lvl="1" indent="-571500">
              <a:buFontTx/>
              <a:buChar char="-"/>
            </a:pPr>
            <a:r>
              <a:rPr lang="en-US" dirty="0"/>
              <a:t>Know (v. 9-11)</a:t>
            </a:r>
          </a:p>
          <a:p>
            <a:pPr marL="971550" lvl="1" indent="-571500">
              <a:buFontTx/>
              <a:buChar char="-"/>
            </a:pPr>
            <a:r>
              <a:rPr lang="en-US" dirty="0"/>
              <a:t>Believe (v. 12-13)</a:t>
            </a:r>
          </a:p>
          <a:p>
            <a:pPr marL="971550" lvl="1" indent="-571500">
              <a:buFontTx/>
              <a:buChar char="-"/>
            </a:pPr>
            <a:r>
              <a:rPr lang="en-US" dirty="0"/>
              <a:t>Act (v. 3-6, 15-21)</a:t>
            </a:r>
          </a:p>
        </p:txBody>
      </p:sp>
    </p:spTree>
    <p:extLst>
      <p:ext uri="{BB962C8B-B14F-4D97-AF65-F5344CB8AC3E}">
        <p14:creationId xmlns:p14="http://schemas.microsoft.com/office/powerpoint/2010/main" val="11416259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09D8-2CDE-41DD-9937-5174BEC7AFC0}"/>
              </a:ext>
            </a:extLst>
          </p:cNvPr>
          <p:cNvSpPr>
            <a:spLocks noGrp="1"/>
          </p:cNvSpPr>
          <p:nvPr>
            <p:ph type="title"/>
          </p:nvPr>
        </p:nvSpPr>
        <p:spPr/>
        <p:txBody>
          <a:bodyPr/>
          <a:lstStyle/>
          <a:p>
            <a:r>
              <a:rPr lang="en-US" dirty="0"/>
              <a:t>Inductive vs Deductive</a:t>
            </a:r>
          </a:p>
        </p:txBody>
      </p:sp>
      <p:sp>
        <p:nvSpPr>
          <p:cNvPr id="3" name="Content Placeholder 2">
            <a:extLst>
              <a:ext uri="{FF2B5EF4-FFF2-40B4-BE49-F238E27FC236}">
                <a16:creationId xmlns:a16="http://schemas.microsoft.com/office/drawing/2014/main" id="{A3A96AE0-1429-4193-9999-0E21CBB1F841}"/>
              </a:ext>
            </a:extLst>
          </p:cNvPr>
          <p:cNvSpPr>
            <a:spLocks noGrp="1"/>
          </p:cNvSpPr>
          <p:nvPr>
            <p:ph idx="1"/>
          </p:nvPr>
        </p:nvSpPr>
        <p:spPr/>
        <p:txBody>
          <a:bodyPr/>
          <a:lstStyle/>
          <a:p>
            <a:r>
              <a:rPr lang="en-US" dirty="0"/>
              <a:t>Rahab</a:t>
            </a:r>
          </a:p>
          <a:p>
            <a:pPr marL="571500" indent="-571500">
              <a:buFontTx/>
              <a:buChar char="-"/>
            </a:pPr>
            <a:r>
              <a:rPr lang="en-US" dirty="0"/>
              <a:t>Set up the scene, get the spies to her house</a:t>
            </a:r>
          </a:p>
          <a:p>
            <a:pPr marL="571500" indent="-571500">
              <a:buFontTx/>
              <a:buChar char="-"/>
            </a:pPr>
            <a:r>
              <a:rPr lang="en-US" dirty="0"/>
              <a:t>Why were they there?</a:t>
            </a:r>
          </a:p>
          <a:p>
            <a:pPr marL="571500" indent="-571500">
              <a:buFontTx/>
              <a:buChar char="-"/>
            </a:pPr>
            <a:r>
              <a:rPr lang="en-US" dirty="0"/>
              <a:t>Why was Rahab there?</a:t>
            </a:r>
          </a:p>
          <a:p>
            <a:pPr marL="571500" indent="-571500">
              <a:buFontTx/>
              <a:buChar char="-"/>
            </a:pPr>
            <a:endParaRPr lang="en-US" dirty="0"/>
          </a:p>
        </p:txBody>
      </p:sp>
    </p:spTree>
    <p:extLst>
      <p:ext uri="{BB962C8B-B14F-4D97-AF65-F5344CB8AC3E}">
        <p14:creationId xmlns:p14="http://schemas.microsoft.com/office/powerpoint/2010/main" val="2162789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09D8-2CDE-41DD-9937-5174BEC7AFC0}"/>
              </a:ext>
            </a:extLst>
          </p:cNvPr>
          <p:cNvSpPr>
            <a:spLocks noGrp="1"/>
          </p:cNvSpPr>
          <p:nvPr>
            <p:ph type="title"/>
          </p:nvPr>
        </p:nvSpPr>
        <p:spPr/>
        <p:txBody>
          <a:bodyPr/>
          <a:lstStyle/>
          <a:p>
            <a:r>
              <a:rPr lang="en-US" dirty="0"/>
              <a:t>Inductive vs Deductive</a:t>
            </a:r>
          </a:p>
        </p:txBody>
      </p:sp>
      <p:sp>
        <p:nvSpPr>
          <p:cNvPr id="3" name="Content Placeholder 2">
            <a:extLst>
              <a:ext uri="{FF2B5EF4-FFF2-40B4-BE49-F238E27FC236}">
                <a16:creationId xmlns:a16="http://schemas.microsoft.com/office/drawing/2014/main" id="{A3A96AE0-1429-4193-9999-0E21CBB1F841}"/>
              </a:ext>
            </a:extLst>
          </p:cNvPr>
          <p:cNvSpPr>
            <a:spLocks noGrp="1"/>
          </p:cNvSpPr>
          <p:nvPr>
            <p:ph idx="1"/>
          </p:nvPr>
        </p:nvSpPr>
        <p:spPr/>
        <p:txBody>
          <a:bodyPr/>
          <a:lstStyle/>
          <a:p>
            <a:r>
              <a:rPr lang="en-US" dirty="0"/>
              <a:t>Rahab</a:t>
            </a:r>
          </a:p>
          <a:p>
            <a:pPr marL="571500" indent="-571500">
              <a:buFontTx/>
              <a:buChar char="-"/>
            </a:pPr>
            <a:r>
              <a:rPr lang="en-US" dirty="0"/>
              <a:t>In all seriousness Rahab probably had a pretty rough background. Prostitution was directly related to poverty and debt...</a:t>
            </a:r>
          </a:p>
          <a:p>
            <a:pPr marL="571500" indent="-571500">
              <a:buFontTx/>
              <a:buChar char="-"/>
            </a:pPr>
            <a:r>
              <a:rPr lang="en-US" dirty="0"/>
              <a:t>I’m not sure if you have ever found yourself in this position. You started out with one idea of who you wanted to be, what you wanted your life to look like…</a:t>
            </a:r>
          </a:p>
          <a:p>
            <a:pPr marL="571500" indent="-571500">
              <a:buFontTx/>
              <a:buChar char="-"/>
            </a:pPr>
            <a:endParaRPr lang="en-US" dirty="0"/>
          </a:p>
        </p:txBody>
      </p:sp>
    </p:spTree>
    <p:extLst>
      <p:ext uri="{BB962C8B-B14F-4D97-AF65-F5344CB8AC3E}">
        <p14:creationId xmlns:p14="http://schemas.microsoft.com/office/powerpoint/2010/main" val="5666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09D8-2CDE-41DD-9937-5174BEC7AFC0}"/>
              </a:ext>
            </a:extLst>
          </p:cNvPr>
          <p:cNvSpPr>
            <a:spLocks noGrp="1"/>
          </p:cNvSpPr>
          <p:nvPr>
            <p:ph type="title"/>
          </p:nvPr>
        </p:nvSpPr>
        <p:spPr/>
        <p:txBody>
          <a:bodyPr/>
          <a:lstStyle/>
          <a:p>
            <a:r>
              <a:rPr lang="en-US" dirty="0"/>
              <a:t>Inductive vs Deductive</a:t>
            </a:r>
          </a:p>
        </p:txBody>
      </p:sp>
      <p:sp>
        <p:nvSpPr>
          <p:cNvPr id="3" name="Content Placeholder 2">
            <a:extLst>
              <a:ext uri="{FF2B5EF4-FFF2-40B4-BE49-F238E27FC236}">
                <a16:creationId xmlns:a16="http://schemas.microsoft.com/office/drawing/2014/main" id="{A3A96AE0-1429-4193-9999-0E21CBB1F841}"/>
              </a:ext>
            </a:extLst>
          </p:cNvPr>
          <p:cNvSpPr>
            <a:spLocks noGrp="1"/>
          </p:cNvSpPr>
          <p:nvPr>
            <p:ph idx="1"/>
          </p:nvPr>
        </p:nvSpPr>
        <p:spPr/>
        <p:txBody>
          <a:bodyPr/>
          <a:lstStyle/>
          <a:p>
            <a:r>
              <a:rPr lang="en-US" dirty="0"/>
              <a:t>Rahab</a:t>
            </a:r>
          </a:p>
          <a:p>
            <a:pPr marL="571500" indent="-571500">
              <a:buFontTx/>
              <a:buChar char="-"/>
            </a:pPr>
            <a:r>
              <a:rPr lang="en-US" dirty="0"/>
              <a:t>Then someone tips off the king and his soldiers show up? What’s going to happen? Surely this poverty-stricken woman will rat them out.</a:t>
            </a:r>
          </a:p>
          <a:p>
            <a:pPr marL="571500" indent="-571500">
              <a:buFontTx/>
              <a:buChar char="-"/>
            </a:pPr>
            <a:r>
              <a:rPr lang="en-US" dirty="0"/>
              <a:t>But here’s where our story takes an unexpected twist (she lies)</a:t>
            </a:r>
          </a:p>
          <a:p>
            <a:pPr marL="571500" indent="-571500">
              <a:buFontTx/>
              <a:buChar char="-"/>
            </a:pPr>
            <a:r>
              <a:rPr lang="en-US" dirty="0"/>
              <a:t>v. 6 (Actually, she had taken them up to the roof and hidden them beneath bundles of flax she had laid out.)</a:t>
            </a:r>
          </a:p>
        </p:txBody>
      </p:sp>
    </p:spTree>
    <p:extLst>
      <p:ext uri="{BB962C8B-B14F-4D97-AF65-F5344CB8AC3E}">
        <p14:creationId xmlns:p14="http://schemas.microsoft.com/office/powerpoint/2010/main" val="33385811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8E951-3A2D-4E30-989F-4911D2D65CF7}"/>
              </a:ext>
            </a:extLst>
          </p:cNvPr>
          <p:cNvSpPr>
            <a:spLocks noGrp="1"/>
          </p:cNvSpPr>
          <p:nvPr>
            <p:ph type="title"/>
          </p:nvPr>
        </p:nvSpPr>
        <p:spPr/>
        <p:txBody>
          <a:bodyPr/>
          <a:lstStyle/>
          <a:p>
            <a:r>
              <a:rPr lang="en-US" sz="4600" dirty="0"/>
              <a:t>My interest in teaching narratives</a:t>
            </a:r>
          </a:p>
        </p:txBody>
      </p:sp>
      <p:sp>
        <p:nvSpPr>
          <p:cNvPr id="5" name="Content Placeholder 4">
            <a:extLst>
              <a:ext uri="{FF2B5EF4-FFF2-40B4-BE49-F238E27FC236}">
                <a16:creationId xmlns:a16="http://schemas.microsoft.com/office/drawing/2014/main" id="{EB640A44-E7F4-42B5-8B63-69C97D7D1B40}"/>
              </a:ext>
            </a:extLst>
          </p:cNvPr>
          <p:cNvSpPr>
            <a:spLocks noGrp="1"/>
          </p:cNvSpPr>
          <p:nvPr>
            <p:ph idx="1"/>
          </p:nvPr>
        </p:nvSpPr>
        <p:spPr/>
        <p:txBody>
          <a:bodyPr/>
          <a:lstStyle/>
          <a:p>
            <a:pPr marL="0" indent="0"/>
            <a:r>
              <a:rPr lang="en-US" dirty="0"/>
              <a:t>Reading to my kids</a:t>
            </a:r>
          </a:p>
          <a:p>
            <a:pPr marL="571500" indent="-571500">
              <a:buFontTx/>
              <a:buChar char="-"/>
            </a:pPr>
            <a:r>
              <a:rPr lang="en-US" dirty="0"/>
              <a:t>Narnia</a:t>
            </a:r>
          </a:p>
          <a:p>
            <a:pPr marL="571500" indent="-571500">
              <a:buFontTx/>
              <a:buChar char="-"/>
            </a:pPr>
            <a:r>
              <a:rPr lang="en-US" dirty="0"/>
              <a:t>Hobbit, LOTR</a:t>
            </a:r>
          </a:p>
          <a:p>
            <a:pPr marL="571500" indent="-571500">
              <a:buFontTx/>
              <a:buChar char="-"/>
            </a:pPr>
            <a:endParaRPr lang="en-US" dirty="0"/>
          </a:p>
          <a:p>
            <a:pPr marL="571500" indent="-571500">
              <a:buFontTx/>
              <a:buChar char="-"/>
            </a:pPr>
            <a:endParaRPr lang="en-US" dirty="0"/>
          </a:p>
        </p:txBody>
      </p:sp>
      <p:pic>
        <p:nvPicPr>
          <p:cNvPr id="8" name="Picture 7" descr="C:\Users\SRisley\AppData\Local\Microsoft\Windows\INetCache\Content.Word\Helms Deep Attack.jpg">
            <a:extLst>
              <a:ext uri="{FF2B5EF4-FFF2-40B4-BE49-F238E27FC236}">
                <a16:creationId xmlns:a16="http://schemas.microsoft.com/office/drawing/2014/main" id="{78151B56-195A-4F79-A125-CE7E47644E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
            <a:ext cx="4114800" cy="5486400"/>
          </a:xfrm>
          <a:prstGeom prst="rect">
            <a:avLst/>
          </a:prstGeom>
          <a:noFill/>
          <a:ln>
            <a:noFill/>
          </a:ln>
        </p:spPr>
      </p:pic>
      <p:sp>
        <p:nvSpPr>
          <p:cNvPr id="7" name="Rounded Rectangle 4">
            <a:extLst>
              <a:ext uri="{FF2B5EF4-FFF2-40B4-BE49-F238E27FC236}">
                <a16:creationId xmlns:a16="http://schemas.microsoft.com/office/drawing/2014/main" id="{F6CCFA87-7E58-4BEA-AE19-4F8DA0BAFAC0}"/>
              </a:ext>
            </a:extLst>
          </p:cNvPr>
          <p:cNvSpPr/>
          <p:nvPr/>
        </p:nvSpPr>
        <p:spPr bwMode="auto">
          <a:xfrm>
            <a:off x="152400" y="76200"/>
            <a:ext cx="4767943" cy="5853910"/>
          </a:xfrm>
          <a:prstGeom prst="roundRect">
            <a:avLst>
              <a:gd name="adj" fmla="val 0"/>
            </a:avLst>
          </a:prstGeom>
          <a:solidFill>
            <a:srgbClr val="4D4D4D"/>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200" dirty="0">
                <a:solidFill>
                  <a:schemeClr val="bg1"/>
                </a:solidFill>
              </a:rPr>
              <a:t>Behold the mighty army of Orcs as they prepared to attack Helm's Deep earlier this afternoon.</a:t>
            </a:r>
          </a:p>
          <a:p>
            <a:pPr marL="174625" indent="-174625">
              <a:lnSpc>
                <a:spcPct val="90000"/>
              </a:lnSpc>
            </a:pPr>
            <a:r>
              <a:rPr lang="en-US" sz="3200" dirty="0">
                <a:solidFill>
                  <a:schemeClr val="bg1"/>
                </a:solidFill>
              </a:rPr>
              <a:t>They managed to break through the first line of couch cushions</a:t>
            </a:r>
          </a:p>
          <a:p>
            <a:pPr marL="174625" indent="-174625">
              <a:lnSpc>
                <a:spcPct val="90000"/>
              </a:lnSpc>
            </a:pPr>
            <a:r>
              <a:rPr lang="en-US" sz="3200" dirty="0">
                <a:solidFill>
                  <a:schemeClr val="bg1"/>
                </a:solidFill>
              </a:rPr>
              <a:t>before being defeated by Legolas (played by Sophie)</a:t>
            </a:r>
          </a:p>
          <a:p>
            <a:pPr marL="174625" indent="-174625">
              <a:lnSpc>
                <a:spcPct val="90000"/>
              </a:lnSpc>
            </a:pPr>
            <a:r>
              <a:rPr lang="en-US" sz="3200" dirty="0">
                <a:solidFill>
                  <a:schemeClr val="bg1"/>
                </a:solidFill>
              </a:rPr>
              <a:t>and Legolas (also played by Matt).</a:t>
            </a:r>
          </a:p>
        </p:txBody>
      </p:sp>
    </p:spTree>
    <p:extLst>
      <p:ext uri="{BB962C8B-B14F-4D97-AF65-F5344CB8AC3E}">
        <p14:creationId xmlns:p14="http://schemas.microsoft.com/office/powerpoint/2010/main" val="41001909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09D8-2CDE-41DD-9937-5174BEC7AFC0}"/>
              </a:ext>
            </a:extLst>
          </p:cNvPr>
          <p:cNvSpPr>
            <a:spLocks noGrp="1"/>
          </p:cNvSpPr>
          <p:nvPr>
            <p:ph type="title"/>
          </p:nvPr>
        </p:nvSpPr>
        <p:spPr/>
        <p:txBody>
          <a:bodyPr/>
          <a:lstStyle/>
          <a:p>
            <a:r>
              <a:rPr lang="en-US" dirty="0"/>
              <a:t>Inductive vs Deductive</a:t>
            </a:r>
          </a:p>
        </p:txBody>
      </p:sp>
      <p:sp>
        <p:nvSpPr>
          <p:cNvPr id="3" name="Content Placeholder 2">
            <a:extLst>
              <a:ext uri="{FF2B5EF4-FFF2-40B4-BE49-F238E27FC236}">
                <a16:creationId xmlns:a16="http://schemas.microsoft.com/office/drawing/2014/main" id="{A3A96AE0-1429-4193-9999-0E21CBB1F841}"/>
              </a:ext>
            </a:extLst>
          </p:cNvPr>
          <p:cNvSpPr>
            <a:spLocks noGrp="1"/>
          </p:cNvSpPr>
          <p:nvPr>
            <p:ph idx="1"/>
          </p:nvPr>
        </p:nvSpPr>
        <p:spPr/>
        <p:txBody>
          <a:bodyPr/>
          <a:lstStyle/>
          <a:p>
            <a:r>
              <a:rPr lang="en-US" dirty="0"/>
              <a:t>Rahab</a:t>
            </a:r>
          </a:p>
          <a:p>
            <a:pPr marL="571500" indent="-571500">
              <a:buFontTx/>
              <a:buChar char="-"/>
            </a:pPr>
            <a:r>
              <a:rPr lang="en-US" dirty="0"/>
              <a:t>Now they were trapped and at the mercy of this woman they had just met, who apparently had bit more savvy then they first gave her credit for.</a:t>
            </a:r>
          </a:p>
          <a:p>
            <a:pPr marL="571500" indent="-571500">
              <a:buFontTx/>
              <a:buChar char="-"/>
            </a:pPr>
            <a:r>
              <a:rPr lang="en-US" dirty="0"/>
              <a:t>And now she comes to the spies under cover of darkness to reveal what she is really thinking.</a:t>
            </a:r>
          </a:p>
          <a:p>
            <a:pPr marL="571500" indent="-571500">
              <a:buFontTx/>
              <a:buChar char="-"/>
            </a:pPr>
            <a:endParaRPr lang="en-US" dirty="0"/>
          </a:p>
        </p:txBody>
      </p:sp>
    </p:spTree>
    <p:extLst>
      <p:ext uri="{BB962C8B-B14F-4D97-AF65-F5344CB8AC3E}">
        <p14:creationId xmlns:p14="http://schemas.microsoft.com/office/powerpoint/2010/main" val="34867330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09D8-2CDE-41DD-9937-5174BEC7AFC0}"/>
              </a:ext>
            </a:extLst>
          </p:cNvPr>
          <p:cNvSpPr>
            <a:spLocks noGrp="1"/>
          </p:cNvSpPr>
          <p:nvPr>
            <p:ph type="title"/>
          </p:nvPr>
        </p:nvSpPr>
        <p:spPr/>
        <p:txBody>
          <a:bodyPr/>
          <a:lstStyle/>
          <a:p>
            <a:r>
              <a:rPr lang="en-US" dirty="0"/>
              <a:t>Inductive vs Deductive</a:t>
            </a:r>
          </a:p>
        </p:txBody>
      </p:sp>
      <p:sp>
        <p:nvSpPr>
          <p:cNvPr id="3" name="Content Placeholder 2">
            <a:extLst>
              <a:ext uri="{FF2B5EF4-FFF2-40B4-BE49-F238E27FC236}">
                <a16:creationId xmlns:a16="http://schemas.microsoft.com/office/drawing/2014/main" id="{A3A96AE0-1429-4193-9999-0E21CBB1F841}"/>
              </a:ext>
            </a:extLst>
          </p:cNvPr>
          <p:cNvSpPr>
            <a:spLocks noGrp="1"/>
          </p:cNvSpPr>
          <p:nvPr>
            <p:ph idx="1"/>
          </p:nvPr>
        </p:nvSpPr>
        <p:spPr/>
        <p:txBody>
          <a:bodyPr/>
          <a:lstStyle/>
          <a:p>
            <a:r>
              <a:rPr lang="en-US" dirty="0"/>
              <a:t>Rahab</a:t>
            </a:r>
          </a:p>
          <a:p>
            <a:pPr marL="571500" indent="-571500">
              <a:buFontTx/>
              <a:buChar char="-"/>
            </a:pPr>
            <a:r>
              <a:rPr lang="en-US" dirty="0"/>
              <a:t>What could she possibly want from them?  Let’s listen in.</a:t>
            </a:r>
          </a:p>
          <a:p>
            <a:pPr marL="571500" indent="-571500">
              <a:buFontTx/>
              <a:buChar char="-"/>
            </a:pPr>
            <a:r>
              <a:rPr lang="en-US" dirty="0"/>
              <a:t>V. 9 “I know the Lord has given you this land…”</a:t>
            </a:r>
          </a:p>
          <a:p>
            <a:pPr marL="571500" indent="-571500">
              <a:buFontTx/>
              <a:buChar char="-"/>
            </a:pPr>
            <a:r>
              <a:rPr lang="en-US" dirty="0"/>
              <a:t>Whoa. What a bold statement.</a:t>
            </a:r>
          </a:p>
          <a:p>
            <a:pPr marL="571500" indent="-571500">
              <a:buFontTx/>
              <a:buChar char="-"/>
            </a:pPr>
            <a:r>
              <a:rPr lang="en-US" dirty="0"/>
              <a:t>We see that the spies had not just fallen in with some random lowlife, or a con-artist trying to exploit them in their hour of need.</a:t>
            </a:r>
          </a:p>
        </p:txBody>
      </p:sp>
    </p:spTree>
    <p:extLst>
      <p:ext uri="{BB962C8B-B14F-4D97-AF65-F5344CB8AC3E}">
        <p14:creationId xmlns:p14="http://schemas.microsoft.com/office/powerpoint/2010/main" val="207850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09D8-2CDE-41DD-9937-5174BEC7AFC0}"/>
              </a:ext>
            </a:extLst>
          </p:cNvPr>
          <p:cNvSpPr>
            <a:spLocks noGrp="1"/>
          </p:cNvSpPr>
          <p:nvPr>
            <p:ph type="title"/>
          </p:nvPr>
        </p:nvSpPr>
        <p:spPr/>
        <p:txBody>
          <a:bodyPr/>
          <a:lstStyle/>
          <a:p>
            <a:r>
              <a:rPr lang="en-US" dirty="0"/>
              <a:t>Inductive vs Deductive</a:t>
            </a:r>
          </a:p>
        </p:txBody>
      </p:sp>
      <p:sp>
        <p:nvSpPr>
          <p:cNvPr id="3" name="Content Placeholder 2">
            <a:extLst>
              <a:ext uri="{FF2B5EF4-FFF2-40B4-BE49-F238E27FC236}">
                <a16:creationId xmlns:a16="http://schemas.microsoft.com/office/drawing/2014/main" id="{A3A96AE0-1429-4193-9999-0E21CBB1F841}"/>
              </a:ext>
            </a:extLst>
          </p:cNvPr>
          <p:cNvSpPr>
            <a:spLocks noGrp="1"/>
          </p:cNvSpPr>
          <p:nvPr>
            <p:ph idx="1"/>
          </p:nvPr>
        </p:nvSpPr>
        <p:spPr/>
        <p:txBody>
          <a:bodyPr/>
          <a:lstStyle/>
          <a:p>
            <a:r>
              <a:rPr lang="en-US" dirty="0"/>
              <a:t>Rahab</a:t>
            </a:r>
          </a:p>
          <a:p>
            <a:pPr marL="571500" indent="-571500">
              <a:buFontTx/>
              <a:buChar char="-"/>
            </a:pPr>
            <a:r>
              <a:rPr lang="en-US" dirty="0"/>
              <a:t>This Rahab was a woman of faith. And God had used the most unlikely circumstances to direct them to the most unlikely person.</a:t>
            </a:r>
          </a:p>
          <a:p>
            <a:pPr marL="571500" indent="-571500">
              <a:buFontTx/>
              <a:buChar char="-"/>
            </a:pPr>
            <a:r>
              <a:rPr lang="en-US" dirty="0"/>
              <a:t>Let’s think for a minute about Rahab’s faith…</a:t>
            </a:r>
          </a:p>
          <a:p>
            <a:pPr marL="571500" indent="-571500">
              <a:buFontTx/>
              <a:buChar char="-"/>
            </a:pPr>
            <a:r>
              <a:rPr lang="en-US" dirty="0"/>
              <a:t>You see, Rahab had biblical faith. And true biblical faith starts with what we KNOW.</a:t>
            </a:r>
          </a:p>
        </p:txBody>
      </p:sp>
    </p:spTree>
    <p:extLst>
      <p:ext uri="{BB962C8B-B14F-4D97-AF65-F5344CB8AC3E}">
        <p14:creationId xmlns:p14="http://schemas.microsoft.com/office/powerpoint/2010/main" val="16429267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Presentation tips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Visual Aids</a:t>
            </a:r>
          </a:p>
          <a:p>
            <a:pPr marL="571500" indent="-571500">
              <a:buFontTx/>
              <a:buChar char="-"/>
            </a:pPr>
            <a:r>
              <a:rPr lang="en-US" dirty="0"/>
              <a:t>Show maps &amp; timelines (printed is good)</a:t>
            </a:r>
          </a:p>
        </p:txBody>
      </p:sp>
    </p:spTree>
    <p:extLst>
      <p:ext uri="{BB962C8B-B14F-4D97-AF65-F5344CB8AC3E}">
        <p14:creationId xmlns:p14="http://schemas.microsoft.com/office/powerpoint/2010/main" val="14463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400" y="2350626"/>
            <a:ext cx="8839200" cy="3592974"/>
          </a:xfrm>
        </p:spPr>
        <p:txBody>
          <a:bodyPr/>
          <a:lstStyle/>
          <a:p>
            <a:r>
              <a:rPr lang="en-US" dirty="0"/>
              <a:t>23 After spending some time in Antioch, </a:t>
            </a:r>
          </a:p>
          <a:p>
            <a:r>
              <a:rPr lang="en-US" dirty="0"/>
              <a:t>Paul went back through Galatia and Phrygia...</a:t>
            </a: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p:blipFill>
        <p:spPr>
          <a:xfrm>
            <a:off x="152399" y="152400"/>
            <a:ext cx="8868615" cy="2175075"/>
          </a:xfrm>
          <a:prstGeom prst="rect">
            <a:avLst/>
          </a:prstGeom>
        </p:spPr>
      </p:pic>
      <p:sp>
        <p:nvSpPr>
          <p:cNvPr id="5" name="Oval 4"/>
          <p:cNvSpPr/>
          <p:nvPr/>
        </p:nvSpPr>
        <p:spPr bwMode="auto">
          <a:xfrm>
            <a:off x="7432875" y="1779593"/>
            <a:ext cx="1284629" cy="571033"/>
          </a:xfrm>
          <a:prstGeom prst="ellipse">
            <a:avLst/>
          </a:prstGeom>
          <a:noFill/>
          <a:ln w="1016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7" name="Title 6"/>
          <p:cNvSpPr>
            <a:spLocks noGrp="1"/>
          </p:cNvSpPr>
          <p:nvPr>
            <p:ph type="title"/>
          </p:nvPr>
        </p:nvSpPr>
        <p:spPr/>
        <p:txBody>
          <a:bodyPr/>
          <a:lstStyle/>
          <a:p>
            <a:r>
              <a:rPr lang="en-US" dirty="0"/>
              <a:t>Acts 18</a:t>
            </a:r>
          </a:p>
        </p:txBody>
      </p:sp>
      <p:sp>
        <p:nvSpPr>
          <p:cNvPr id="9" name="Freeform: Shape 8"/>
          <p:cNvSpPr/>
          <p:nvPr/>
        </p:nvSpPr>
        <p:spPr bwMode="auto">
          <a:xfrm>
            <a:off x="4062714" y="649148"/>
            <a:ext cx="3842795" cy="1331088"/>
          </a:xfrm>
          <a:custGeom>
            <a:avLst/>
            <a:gdLst>
              <a:gd name="connsiteX0" fmla="*/ 3842795 w 3842795"/>
              <a:gd name="connsiteY0" fmla="*/ 1331088 h 1331088"/>
              <a:gd name="connsiteX1" fmla="*/ 3692324 w 3842795"/>
              <a:gd name="connsiteY1" fmla="*/ 740780 h 1331088"/>
              <a:gd name="connsiteX2" fmla="*/ 3264061 w 3842795"/>
              <a:gd name="connsiteY2" fmla="*/ 671331 h 1331088"/>
              <a:gd name="connsiteX3" fmla="*/ 2812648 w 3842795"/>
              <a:gd name="connsiteY3" fmla="*/ 717630 h 1331088"/>
              <a:gd name="connsiteX4" fmla="*/ 2685327 w 3842795"/>
              <a:gd name="connsiteY4" fmla="*/ 613458 h 1331088"/>
              <a:gd name="connsiteX5" fmla="*/ 2639028 w 3842795"/>
              <a:gd name="connsiteY5" fmla="*/ 289367 h 1331088"/>
              <a:gd name="connsiteX6" fmla="*/ 2025570 w 3842795"/>
              <a:gd name="connsiteY6" fmla="*/ 347240 h 1331088"/>
              <a:gd name="connsiteX7" fmla="*/ 1388962 w 3842795"/>
              <a:gd name="connsiteY7" fmla="*/ 659757 h 1331088"/>
              <a:gd name="connsiteX8" fmla="*/ 1134319 w 3842795"/>
              <a:gd name="connsiteY8" fmla="*/ 752354 h 1331088"/>
              <a:gd name="connsiteX9" fmla="*/ 902825 w 3842795"/>
              <a:gd name="connsiteY9" fmla="*/ 532435 h 1331088"/>
              <a:gd name="connsiteX10" fmla="*/ 902825 w 3842795"/>
              <a:gd name="connsiteY10" fmla="*/ 266218 h 1331088"/>
              <a:gd name="connsiteX11" fmla="*/ 694481 w 3842795"/>
              <a:gd name="connsiteY11" fmla="*/ 162045 h 1331088"/>
              <a:gd name="connsiteX12" fmla="*/ 324091 w 3842795"/>
              <a:gd name="connsiteY12" fmla="*/ 347240 h 1331088"/>
              <a:gd name="connsiteX13" fmla="*/ 0 w 3842795"/>
              <a:gd name="connsiteY13" fmla="*/ 0 h 133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2795" h="1331088">
                <a:moveTo>
                  <a:pt x="3842795" y="1331088"/>
                </a:moveTo>
                <a:cubicBezTo>
                  <a:pt x="3815787" y="1090913"/>
                  <a:pt x="3788780" y="850739"/>
                  <a:pt x="3692324" y="740780"/>
                </a:cubicBezTo>
                <a:cubicBezTo>
                  <a:pt x="3595868" y="630820"/>
                  <a:pt x="3410674" y="675189"/>
                  <a:pt x="3264061" y="671331"/>
                </a:cubicBezTo>
                <a:cubicBezTo>
                  <a:pt x="3117448" y="667473"/>
                  <a:pt x="2909104" y="727275"/>
                  <a:pt x="2812648" y="717630"/>
                </a:cubicBezTo>
                <a:cubicBezTo>
                  <a:pt x="2716192" y="707985"/>
                  <a:pt x="2714264" y="684835"/>
                  <a:pt x="2685327" y="613458"/>
                </a:cubicBezTo>
                <a:cubicBezTo>
                  <a:pt x="2656390" y="542081"/>
                  <a:pt x="2748987" y="333737"/>
                  <a:pt x="2639028" y="289367"/>
                </a:cubicBezTo>
                <a:cubicBezTo>
                  <a:pt x="2529069" y="244997"/>
                  <a:pt x="2233914" y="285508"/>
                  <a:pt x="2025570" y="347240"/>
                </a:cubicBezTo>
                <a:cubicBezTo>
                  <a:pt x="1817226" y="408972"/>
                  <a:pt x="1537504" y="592238"/>
                  <a:pt x="1388962" y="659757"/>
                </a:cubicBezTo>
                <a:cubicBezTo>
                  <a:pt x="1240420" y="727276"/>
                  <a:pt x="1215342" y="773574"/>
                  <a:pt x="1134319" y="752354"/>
                </a:cubicBezTo>
                <a:cubicBezTo>
                  <a:pt x="1053296" y="731134"/>
                  <a:pt x="941407" y="613458"/>
                  <a:pt x="902825" y="532435"/>
                </a:cubicBezTo>
                <a:cubicBezTo>
                  <a:pt x="864243" y="451412"/>
                  <a:pt x="937549" y="327950"/>
                  <a:pt x="902825" y="266218"/>
                </a:cubicBezTo>
                <a:cubicBezTo>
                  <a:pt x="868101" y="204486"/>
                  <a:pt x="790937" y="148541"/>
                  <a:pt x="694481" y="162045"/>
                </a:cubicBezTo>
                <a:cubicBezTo>
                  <a:pt x="598025" y="175549"/>
                  <a:pt x="439838" y="374247"/>
                  <a:pt x="324091" y="347240"/>
                </a:cubicBezTo>
                <a:cubicBezTo>
                  <a:pt x="208344" y="320233"/>
                  <a:pt x="104172" y="160116"/>
                  <a:pt x="0" y="0"/>
                </a:cubicBezTo>
              </a:path>
            </a:pathLst>
          </a:custGeom>
          <a:noFill/>
          <a:ln w="101600" cap="flat" cmpd="sng" algn="ctr">
            <a:solidFill>
              <a:schemeClr val="tx1"/>
            </a:solidFill>
            <a:prstDash val="solid"/>
            <a:round/>
            <a:headEnd type="none" w="med" len="med"/>
            <a:tailEnd type="triangle" w="med" len="med"/>
          </a:ln>
          <a:effectLst/>
        </p:spPr>
        <p:txBody>
          <a:bodyPr rtlCol="0" anchor="ctr"/>
          <a:lstStyle/>
          <a:p>
            <a:pPr algn="ctr"/>
            <a:endParaRPr lang="en-US"/>
          </a:p>
        </p:txBody>
      </p:sp>
    </p:spTree>
    <p:extLst>
      <p:ext uri="{BB962C8B-B14F-4D97-AF65-F5344CB8AC3E}">
        <p14:creationId xmlns:p14="http://schemas.microsoft.com/office/powerpoint/2010/main" val="33925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Presentation tips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Visual Aids</a:t>
            </a:r>
          </a:p>
          <a:p>
            <a:pPr marL="571500" indent="-571500">
              <a:buFontTx/>
              <a:buChar char="-"/>
            </a:pPr>
            <a:r>
              <a:rPr lang="en-US" dirty="0"/>
              <a:t>Show maps &amp; timelines (printed is good)</a:t>
            </a:r>
          </a:p>
          <a:p>
            <a:pPr marL="571500" indent="-571500">
              <a:buFontTx/>
              <a:buChar char="-"/>
            </a:pPr>
            <a:r>
              <a:rPr lang="en-US" dirty="0"/>
              <a:t>Show ancient people, places, artifacts</a:t>
            </a:r>
          </a:p>
          <a:p>
            <a:pPr marL="971550" lvl="1" indent="-571500">
              <a:buFontTx/>
              <a:buChar char="-"/>
            </a:pPr>
            <a:r>
              <a:rPr lang="en-US" dirty="0"/>
              <a:t>E.g. the end of Acts 23…</a:t>
            </a:r>
          </a:p>
          <a:p>
            <a:pPr marL="571500" indent="-571500">
              <a:buFontTx/>
              <a:buChar char="-"/>
            </a:pPr>
            <a:endParaRPr lang="en-US" dirty="0"/>
          </a:p>
        </p:txBody>
      </p:sp>
    </p:spTree>
    <p:extLst>
      <p:ext uri="{BB962C8B-B14F-4D97-AF65-F5344CB8AC3E}">
        <p14:creationId xmlns:p14="http://schemas.microsoft.com/office/powerpoint/2010/main" val="376298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Governor Antonius Felix</a:t>
            </a:r>
          </a:p>
        </p:txBody>
      </p:sp>
      <p:sp>
        <p:nvSpPr>
          <p:cNvPr id="5" name="Content Placeholder 4"/>
          <p:cNvSpPr>
            <a:spLocks noGrp="1"/>
          </p:cNvSpPr>
          <p:nvPr>
            <p:ph idx="1"/>
          </p:nvPr>
        </p:nvSpPr>
        <p:spPr>
          <a:xfrm>
            <a:off x="120868" y="228600"/>
            <a:ext cx="6508532" cy="5562600"/>
          </a:xfrm>
        </p:spPr>
        <p:txBody>
          <a:bodyPr/>
          <a:lstStyle/>
          <a:p>
            <a:r>
              <a:rPr lang="en-US" dirty="0"/>
              <a:t>Ruled Judea from 52-58 AD</a:t>
            </a:r>
          </a:p>
          <a:p>
            <a:r>
              <a:rPr lang="en-US" dirty="0"/>
              <a:t>More details</a:t>
            </a:r>
          </a:p>
          <a:p>
            <a:r>
              <a:rPr lang="en-US" dirty="0"/>
              <a:t>Quote from Tacitus</a:t>
            </a: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455" y="228600"/>
            <a:ext cx="2245145" cy="27812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ntonius feli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30977" y="3314700"/>
            <a:ext cx="228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aesarea maritima praetori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7775" y="76200"/>
            <a:ext cx="8991600" cy="1981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Acts 24</a:t>
            </a:r>
          </a:p>
        </p:txBody>
      </p:sp>
      <p:sp>
        <p:nvSpPr>
          <p:cNvPr id="4" name="Content Placeholder 3"/>
          <p:cNvSpPr>
            <a:spLocks noGrp="1"/>
          </p:cNvSpPr>
          <p:nvPr>
            <p:ph idx="1"/>
          </p:nvPr>
        </p:nvSpPr>
        <p:spPr>
          <a:xfrm>
            <a:off x="152400" y="2057401"/>
            <a:ext cx="8839200" cy="3886199"/>
          </a:xfrm>
        </p:spPr>
        <p:txBody>
          <a:bodyPr/>
          <a:lstStyle/>
          <a:p>
            <a:r>
              <a:rPr lang="en-US" dirty="0"/>
              <a:t>1 Five days later Ananias, the high priest, arrived…</a:t>
            </a:r>
          </a:p>
        </p:txBody>
      </p:sp>
    </p:spTree>
    <p:extLst>
      <p:ext uri="{BB962C8B-B14F-4D97-AF65-F5344CB8AC3E}">
        <p14:creationId xmlns:p14="http://schemas.microsoft.com/office/powerpoint/2010/main" val="14002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Presentation tips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Visual Aids</a:t>
            </a:r>
          </a:p>
          <a:p>
            <a:r>
              <a:rPr lang="en-US" dirty="0"/>
              <a:t>Gestures</a:t>
            </a:r>
          </a:p>
          <a:p>
            <a:r>
              <a:rPr lang="en-US" dirty="0"/>
              <a:t>Voice</a:t>
            </a:r>
          </a:p>
          <a:p>
            <a:r>
              <a:rPr lang="en-US" dirty="0"/>
              <a:t>Face</a:t>
            </a:r>
          </a:p>
          <a:p>
            <a:r>
              <a:rPr lang="en-US" dirty="0"/>
              <a:t>Walsh, </a:t>
            </a:r>
            <a:r>
              <a:rPr lang="en-US" i="1" dirty="0"/>
              <a:t>The Art of Storytelling</a:t>
            </a:r>
            <a:r>
              <a:rPr lang="en-US" dirty="0"/>
              <a:t> has some good suggestions here</a:t>
            </a:r>
          </a:p>
        </p:txBody>
      </p:sp>
    </p:spTree>
    <p:extLst>
      <p:ext uri="{BB962C8B-B14F-4D97-AF65-F5344CB8AC3E}">
        <p14:creationId xmlns:p14="http://schemas.microsoft.com/office/powerpoint/2010/main" val="319434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786C25-1BAE-4708-83A0-50F8C614D62F}"/>
              </a:ext>
            </a:extLst>
          </p:cNvPr>
          <p:cNvSpPr>
            <a:spLocks noGrp="1"/>
          </p:cNvSpPr>
          <p:nvPr>
            <p:ph type="title"/>
          </p:nvPr>
        </p:nvSpPr>
        <p:spPr/>
        <p:txBody>
          <a:bodyPr/>
          <a:lstStyle/>
          <a:p>
            <a:r>
              <a:rPr lang="en-US" dirty="0"/>
              <a:t>Discussion Questions</a:t>
            </a:r>
          </a:p>
        </p:txBody>
      </p:sp>
      <p:sp>
        <p:nvSpPr>
          <p:cNvPr id="8" name="Content Placeholder 7">
            <a:extLst>
              <a:ext uri="{FF2B5EF4-FFF2-40B4-BE49-F238E27FC236}">
                <a16:creationId xmlns:a16="http://schemas.microsoft.com/office/drawing/2014/main" id="{F0F243DC-CE58-4E59-A4E1-0915227B28E7}"/>
              </a:ext>
            </a:extLst>
          </p:cNvPr>
          <p:cNvSpPr>
            <a:spLocks noGrp="1"/>
          </p:cNvSpPr>
          <p:nvPr>
            <p:ph idx="1"/>
          </p:nvPr>
        </p:nvSpPr>
        <p:spPr/>
        <p:txBody>
          <a:bodyPr/>
          <a:lstStyle/>
          <a:p>
            <a:r>
              <a:rPr lang="en-US" dirty="0"/>
              <a:t>How do you think she is feeling right now?</a:t>
            </a:r>
          </a:p>
          <a:p>
            <a:r>
              <a:rPr lang="en-US" dirty="0"/>
              <a:t>How would you feel (or what would you do) if you were in this situation?</a:t>
            </a:r>
          </a:p>
          <a:p>
            <a:r>
              <a:rPr lang="en-US" dirty="0"/>
              <a:t>What did you notice about they way he responded?</a:t>
            </a:r>
          </a:p>
          <a:p>
            <a:r>
              <a:rPr lang="en-US" dirty="0"/>
              <a:t>What sticks out to you about Jacob’s prayer?</a:t>
            </a:r>
          </a:p>
          <a:p>
            <a:r>
              <a:rPr lang="en-US" dirty="0"/>
              <a:t>What can we learn about God here?</a:t>
            </a:r>
          </a:p>
          <a:p>
            <a:r>
              <a:rPr lang="en-US" dirty="0"/>
              <a:t>What are some lessons we could take away from this story?</a:t>
            </a:r>
          </a:p>
          <a:p>
            <a:endParaRPr lang="en-US" dirty="0"/>
          </a:p>
        </p:txBody>
      </p:sp>
    </p:spTree>
    <p:extLst>
      <p:ext uri="{BB962C8B-B14F-4D97-AF65-F5344CB8AC3E}">
        <p14:creationId xmlns:p14="http://schemas.microsoft.com/office/powerpoint/2010/main" val="147338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8E951-3A2D-4E30-989F-4911D2D65CF7}"/>
              </a:ext>
            </a:extLst>
          </p:cNvPr>
          <p:cNvSpPr>
            <a:spLocks noGrp="1"/>
          </p:cNvSpPr>
          <p:nvPr>
            <p:ph type="title"/>
          </p:nvPr>
        </p:nvSpPr>
        <p:spPr/>
        <p:txBody>
          <a:bodyPr/>
          <a:lstStyle/>
          <a:p>
            <a:r>
              <a:rPr lang="en-US" sz="4600" dirty="0"/>
              <a:t>My interest in teaching narratives</a:t>
            </a:r>
          </a:p>
        </p:txBody>
      </p:sp>
      <p:sp>
        <p:nvSpPr>
          <p:cNvPr id="5" name="Content Placeholder 4">
            <a:extLst>
              <a:ext uri="{FF2B5EF4-FFF2-40B4-BE49-F238E27FC236}">
                <a16:creationId xmlns:a16="http://schemas.microsoft.com/office/drawing/2014/main" id="{EB640A44-E7F4-42B5-8B63-69C97D7D1B40}"/>
              </a:ext>
            </a:extLst>
          </p:cNvPr>
          <p:cNvSpPr>
            <a:spLocks noGrp="1"/>
          </p:cNvSpPr>
          <p:nvPr>
            <p:ph idx="1"/>
          </p:nvPr>
        </p:nvSpPr>
        <p:spPr/>
        <p:txBody>
          <a:bodyPr/>
          <a:lstStyle/>
          <a:p>
            <a:pPr marL="0" indent="0"/>
            <a:r>
              <a:rPr lang="en-US" dirty="0"/>
              <a:t>Reading to my kids</a:t>
            </a:r>
          </a:p>
          <a:p>
            <a:pPr marL="571500" indent="-571500">
              <a:buFontTx/>
              <a:buChar char="-"/>
            </a:pPr>
            <a:r>
              <a:rPr lang="en-US" dirty="0"/>
              <a:t>Narnia</a:t>
            </a:r>
          </a:p>
          <a:p>
            <a:pPr marL="571500" indent="-571500">
              <a:buFontTx/>
              <a:buChar char="-"/>
            </a:pPr>
            <a:r>
              <a:rPr lang="en-US" dirty="0"/>
              <a:t>Hobbit, LOTR</a:t>
            </a:r>
          </a:p>
          <a:p>
            <a:pPr marL="571500" indent="-571500">
              <a:buFontTx/>
              <a:buChar char="-"/>
            </a:pPr>
            <a:r>
              <a:rPr lang="en-US" dirty="0"/>
              <a:t>Lots of other books too</a:t>
            </a:r>
          </a:p>
          <a:p>
            <a:pPr marL="971550" lvl="1" indent="-571500">
              <a:buFontTx/>
              <a:buChar char="-"/>
            </a:pPr>
            <a:r>
              <a:rPr lang="en-US" dirty="0"/>
              <a:t>I’m usually a lot more awake and interested when I’m telling the story</a:t>
            </a:r>
          </a:p>
          <a:p>
            <a:pPr marL="971550" lvl="1" indent="-571500">
              <a:buFontTx/>
              <a:buChar char="-"/>
            </a:pPr>
            <a:r>
              <a:rPr lang="en-US" dirty="0"/>
              <a:t>Often able to stop and talk about the themes that are coming up</a:t>
            </a:r>
          </a:p>
        </p:txBody>
      </p:sp>
    </p:spTree>
    <p:extLst>
      <p:ext uri="{BB962C8B-B14F-4D97-AF65-F5344CB8AC3E}">
        <p14:creationId xmlns:p14="http://schemas.microsoft.com/office/powerpoint/2010/main" val="15791306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Conclusions</a:t>
            </a:r>
          </a:p>
        </p:txBody>
      </p:sp>
      <p:sp>
        <p:nvSpPr>
          <p:cNvPr id="4" name="Text Placeholder 3"/>
          <p:cNvSpPr>
            <a:spLocks noGrp="1"/>
          </p:cNvSpPr>
          <p:nvPr>
            <p:ph idx="1"/>
          </p:nvPr>
        </p:nvSpPr>
        <p:spPr/>
        <p:txBody>
          <a:bodyPr/>
          <a:lstStyle/>
          <a:p>
            <a:pPr marL="228600" indent="-228600"/>
            <a:r>
              <a:rPr lang="en-US" dirty="0"/>
              <a:t>Stories are powerful</a:t>
            </a:r>
          </a:p>
          <a:p>
            <a:pPr marL="228600" indent="-228600"/>
            <a:r>
              <a:rPr lang="en-US" dirty="0"/>
              <a:t>Especially when they are part of God’s word</a:t>
            </a:r>
          </a:p>
          <a:p>
            <a:pPr marL="228600" indent="-228600"/>
            <a:r>
              <a:rPr lang="en-US" dirty="0"/>
              <a:t>Your job is to faithfully hold them out to people</a:t>
            </a:r>
          </a:p>
          <a:p>
            <a:pPr marL="228600" indent="-228600"/>
            <a:r>
              <a:rPr lang="en-US" dirty="0"/>
              <a:t>And to enjoy them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9D95-3E35-4A19-9C12-A292C4BA6B16}"/>
              </a:ext>
            </a:extLst>
          </p:cNvPr>
          <p:cNvSpPr>
            <a:spLocks noGrp="1"/>
          </p:cNvSpPr>
          <p:nvPr>
            <p:ph type="title"/>
          </p:nvPr>
        </p:nvSpPr>
        <p:spPr/>
        <p:txBody>
          <a:bodyPr/>
          <a:lstStyle/>
          <a:p>
            <a:r>
              <a:rPr lang="en-US" dirty="0"/>
              <a:t>Helpful Resources</a:t>
            </a:r>
          </a:p>
        </p:txBody>
      </p:sp>
      <p:sp>
        <p:nvSpPr>
          <p:cNvPr id="3" name="Content Placeholder 2">
            <a:extLst>
              <a:ext uri="{FF2B5EF4-FFF2-40B4-BE49-F238E27FC236}">
                <a16:creationId xmlns:a16="http://schemas.microsoft.com/office/drawing/2014/main" id="{262EC98C-2A10-4004-8852-5DD327C0BDE8}"/>
              </a:ext>
            </a:extLst>
          </p:cNvPr>
          <p:cNvSpPr>
            <a:spLocks noGrp="1"/>
          </p:cNvSpPr>
          <p:nvPr>
            <p:ph idx="1"/>
          </p:nvPr>
        </p:nvSpPr>
        <p:spPr/>
        <p:txBody>
          <a:bodyPr/>
          <a:lstStyle/>
          <a:p>
            <a:r>
              <a:rPr lang="en-US" dirty="0"/>
              <a:t>John Walsh, </a:t>
            </a:r>
            <a:r>
              <a:rPr lang="en-US" i="1" dirty="0"/>
              <a:t>The Art of Storytelling</a:t>
            </a:r>
          </a:p>
          <a:p>
            <a:r>
              <a:rPr lang="en-US" dirty="0"/>
              <a:t>Walter Kaiser, Jr, </a:t>
            </a:r>
            <a:r>
              <a:rPr lang="en-US" i="1" dirty="0"/>
              <a:t>Preaching and Teaching the Old Testament</a:t>
            </a:r>
          </a:p>
          <a:p>
            <a:r>
              <a:rPr lang="en-US" dirty="0"/>
              <a:t>Steven Mathewson, </a:t>
            </a:r>
            <a:r>
              <a:rPr lang="en-US" i="1" dirty="0"/>
              <a:t>The Art of Preaching Old Testament Narrative</a:t>
            </a:r>
          </a:p>
        </p:txBody>
      </p:sp>
    </p:spTree>
    <p:extLst>
      <p:ext uri="{BB962C8B-B14F-4D97-AF65-F5344CB8AC3E}">
        <p14:creationId xmlns:p14="http://schemas.microsoft.com/office/powerpoint/2010/main" val="401622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8E951-3A2D-4E30-989F-4911D2D65CF7}"/>
              </a:ext>
            </a:extLst>
          </p:cNvPr>
          <p:cNvSpPr>
            <a:spLocks noGrp="1"/>
          </p:cNvSpPr>
          <p:nvPr>
            <p:ph type="title"/>
          </p:nvPr>
        </p:nvSpPr>
        <p:spPr/>
        <p:txBody>
          <a:bodyPr/>
          <a:lstStyle/>
          <a:p>
            <a:r>
              <a:rPr lang="en-US" sz="4600" dirty="0"/>
              <a:t>My interest in teaching narratives</a:t>
            </a:r>
          </a:p>
        </p:txBody>
      </p:sp>
      <p:sp>
        <p:nvSpPr>
          <p:cNvPr id="5" name="Content Placeholder 4">
            <a:extLst>
              <a:ext uri="{FF2B5EF4-FFF2-40B4-BE49-F238E27FC236}">
                <a16:creationId xmlns:a16="http://schemas.microsoft.com/office/drawing/2014/main" id="{EB640A44-E7F4-42B5-8B63-69C97D7D1B40}"/>
              </a:ext>
            </a:extLst>
          </p:cNvPr>
          <p:cNvSpPr>
            <a:spLocks noGrp="1"/>
          </p:cNvSpPr>
          <p:nvPr>
            <p:ph idx="1"/>
          </p:nvPr>
        </p:nvSpPr>
        <p:spPr/>
        <p:txBody>
          <a:bodyPr/>
          <a:lstStyle/>
          <a:p>
            <a:pPr marL="0" indent="0"/>
            <a:r>
              <a:rPr lang="en-US" dirty="0"/>
              <a:t>Reading to my kids</a:t>
            </a:r>
          </a:p>
          <a:p>
            <a:pPr marL="571500" indent="-571500">
              <a:buFontTx/>
              <a:buChar char="-"/>
            </a:pPr>
            <a:r>
              <a:rPr lang="en-US" dirty="0"/>
              <a:t>Narnia</a:t>
            </a:r>
          </a:p>
          <a:p>
            <a:pPr marL="571500" indent="-571500">
              <a:buFontTx/>
              <a:buChar char="-"/>
            </a:pPr>
            <a:r>
              <a:rPr lang="en-US" dirty="0"/>
              <a:t>Hobbit, LOTR</a:t>
            </a:r>
          </a:p>
          <a:p>
            <a:pPr marL="571500" indent="-571500">
              <a:buFontTx/>
              <a:buChar char="-"/>
            </a:pPr>
            <a:r>
              <a:rPr lang="en-US" dirty="0"/>
              <a:t>Lots of other books too</a:t>
            </a:r>
          </a:p>
          <a:p>
            <a:pPr marL="571500" indent="-571500">
              <a:buFontTx/>
              <a:buChar char="-"/>
            </a:pPr>
            <a:r>
              <a:rPr lang="en-US" dirty="0"/>
              <a:t>Also the Action Bible!</a:t>
            </a:r>
          </a:p>
        </p:txBody>
      </p:sp>
    </p:spTree>
    <p:extLst>
      <p:ext uri="{BB962C8B-B14F-4D97-AF65-F5344CB8AC3E}">
        <p14:creationId xmlns:p14="http://schemas.microsoft.com/office/powerpoint/2010/main" val="240539575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FDE166-01E6-403D-A1BE-4DB7F3EA61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200" y="8532"/>
            <a:ext cx="8991600" cy="3877668"/>
          </a:xfrm>
          <a:prstGeom prst="rect">
            <a:avLst/>
          </a:prstGeom>
        </p:spPr>
      </p:pic>
    </p:spTree>
    <p:extLst>
      <p:ext uri="{BB962C8B-B14F-4D97-AF65-F5344CB8AC3E}">
        <p14:creationId xmlns:p14="http://schemas.microsoft.com/office/powerpoint/2010/main" val="22867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FDE166-01E6-403D-A1BE-4DB7F3EA6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532"/>
            <a:ext cx="8991600" cy="6840938"/>
          </a:xfrm>
          <a:prstGeom prst="rect">
            <a:avLst/>
          </a:prstGeom>
        </p:spPr>
      </p:pic>
    </p:spTree>
    <p:extLst>
      <p:ext uri="{BB962C8B-B14F-4D97-AF65-F5344CB8AC3E}">
        <p14:creationId xmlns:p14="http://schemas.microsoft.com/office/powerpoint/2010/main" val="240100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2736</Words>
  <Application>Microsoft Office PowerPoint</Application>
  <PresentationFormat>On-screen Show (4:3)</PresentationFormat>
  <Paragraphs>320</Paragraphs>
  <Slides>61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ＭＳ Ｐゴシック</vt:lpstr>
      <vt:lpstr>ＭＳ Ｐゴシック</vt:lpstr>
      <vt:lpstr>Arial</vt:lpstr>
      <vt:lpstr>Georgia</vt:lpstr>
      <vt:lpstr>Papyrus</vt:lpstr>
      <vt:lpstr>Times New Roman</vt:lpstr>
      <vt:lpstr>Default Design</vt:lpstr>
      <vt:lpstr>The Greatest Stories Never Told</vt:lpstr>
      <vt:lpstr>Why teach narratives?</vt:lpstr>
      <vt:lpstr>My interest in teaching narratives</vt:lpstr>
      <vt:lpstr>My interest in teaching narratives</vt:lpstr>
      <vt:lpstr>My interest in teaching narratives</vt:lpstr>
      <vt:lpstr>My interest in teaching narratives</vt:lpstr>
      <vt:lpstr>My interest in teaching narratives</vt:lpstr>
      <vt:lpstr>PowerPoint Presentation</vt:lpstr>
      <vt:lpstr>PowerPoint Presentation</vt:lpstr>
      <vt:lpstr>PowerPoint Presentation</vt:lpstr>
      <vt:lpstr>PowerPoint Presentation</vt:lpstr>
      <vt:lpstr>PowerPoint Presentation</vt:lpstr>
      <vt:lpstr>Fee and Stuart</vt:lpstr>
      <vt:lpstr>Tips for interpreting narratives</vt:lpstr>
      <vt:lpstr>Tips for interpreting narratives</vt:lpstr>
      <vt:lpstr>Tips for interpreting narratives</vt:lpstr>
      <vt:lpstr>Tips for interpreting narratives</vt:lpstr>
      <vt:lpstr>Tips for interpreting narratives</vt:lpstr>
      <vt:lpstr>Robert Alter</vt:lpstr>
      <vt:lpstr>Robert Alter</vt:lpstr>
      <vt:lpstr>Robert Alter</vt:lpstr>
      <vt:lpstr>Robert Alter</vt:lpstr>
      <vt:lpstr>Robert Alter</vt:lpstr>
      <vt:lpstr>Robert Alter</vt:lpstr>
      <vt:lpstr>Tips for interpreting narratives</vt:lpstr>
      <vt:lpstr>Walter Kaiser, Jr.</vt:lpstr>
      <vt:lpstr>Tips for interpreting narratives</vt:lpstr>
      <vt:lpstr>Tips for interpreting narratives</vt:lpstr>
      <vt:lpstr>Tips for interpreting narratives</vt:lpstr>
      <vt:lpstr>Tips for interpreting narratives</vt:lpstr>
      <vt:lpstr>Tips for interpreting narratives</vt:lpstr>
      <vt:lpstr>Tips for interpreting narratives</vt:lpstr>
      <vt:lpstr>Tips for interpreting narratives</vt:lpstr>
      <vt:lpstr>Tips for interpreting narratives</vt:lpstr>
      <vt:lpstr>Tips for interpreting narratives</vt:lpstr>
      <vt:lpstr>Tips for interpreting narratives</vt:lpstr>
      <vt:lpstr>Tips for interpreting narratives</vt:lpstr>
      <vt:lpstr>Tips for interpreting narratives</vt:lpstr>
      <vt:lpstr>Common mistakes</vt:lpstr>
      <vt:lpstr>Common mistakes</vt:lpstr>
      <vt:lpstr>Common mistakes</vt:lpstr>
      <vt:lpstr>Common mistakes</vt:lpstr>
      <vt:lpstr>Common mistakes</vt:lpstr>
      <vt:lpstr>Common mistakes</vt:lpstr>
      <vt:lpstr>Common mistakes</vt:lpstr>
      <vt:lpstr>Inductive vs Deductive</vt:lpstr>
      <vt:lpstr>Inductive vs Deductive</vt:lpstr>
      <vt:lpstr>Inductive vs Deductive</vt:lpstr>
      <vt:lpstr>Inductive vs Deductive</vt:lpstr>
      <vt:lpstr>Inductive vs Deductive</vt:lpstr>
      <vt:lpstr>Inductive vs Deductive</vt:lpstr>
      <vt:lpstr>Inductive vs Deductive</vt:lpstr>
      <vt:lpstr>Presentation tips</vt:lpstr>
      <vt:lpstr>Acts 18</vt:lpstr>
      <vt:lpstr>Presentation tips</vt:lpstr>
      <vt:lpstr>Governor Antonius Felix</vt:lpstr>
      <vt:lpstr>Acts 24</vt:lpstr>
      <vt:lpstr>Presentation tips</vt:lpstr>
      <vt:lpstr>Discussion Questions</vt:lpstr>
      <vt:lpstr>Conclusions</vt:lpstr>
      <vt:lpstr>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2017-07-07T20:38:00Z</dcterms:modified>
</cp:coreProperties>
</file>