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</p:sldMasterIdLst>
  <p:notesMasterIdLst>
    <p:notesMasterId r:id="rId33"/>
  </p:notesMasterIdLst>
  <p:sldIdLst>
    <p:sldId id="1325" r:id="rId3"/>
    <p:sldId id="1466" r:id="rId4"/>
    <p:sldId id="1521" r:id="rId5"/>
    <p:sldId id="1531" r:id="rId6"/>
    <p:sldId id="1516" r:id="rId7"/>
    <p:sldId id="1533" r:id="rId8"/>
    <p:sldId id="1517" r:id="rId9"/>
    <p:sldId id="1518" r:id="rId10"/>
    <p:sldId id="1519" r:id="rId11"/>
    <p:sldId id="1520" r:id="rId12"/>
    <p:sldId id="1532" r:id="rId13"/>
    <p:sldId id="1499" r:id="rId14"/>
    <p:sldId id="1522" r:id="rId15"/>
    <p:sldId id="1534" r:id="rId16"/>
    <p:sldId id="1523" r:id="rId17"/>
    <p:sldId id="1496" r:id="rId18"/>
    <p:sldId id="1498" r:id="rId19"/>
    <p:sldId id="1525" r:id="rId20"/>
    <p:sldId id="1524" r:id="rId21"/>
    <p:sldId id="1500" r:id="rId22"/>
    <p:sldId id="1501" r:id="rId23"/>
    <p:sldId id="1526" r:id="rId24"/>
    <p:sldId id="1535" r:id="rId25"/>
    <p:sldId id="1502" r:id="rId26"/>
    <p:sldId id="1527" r:id="rId27"/>
    <p:sldId id="1528" r:id="rId28"/>
    <p:sldId id="1529" r:id="rId29"/>
    <p:sldId id="1504" r:id="rId30"/>
    <p:sldId id="1530" r:id="rId31"/>
    <p:sldId id="13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8584"/>
    <a:srgbClr val="ECBA88"/>
    <a:srgbClr val="97450D"/>
    <a:srgbClr val="523E1A"/>
    <a:srgbClr val="3A2C12"/>
    <a:srgbClr val="503C18"/>
    <a:srgbClr val="43301D"/>
    <a:srgbClr val="2A1810"/>
    <a:srgbClr val="3F2519"/>
    <a:srgbClr val="332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319" autoAdjust="0"/>
    <p:restoredTop sz="88165" autoAdjust="0"/>
  </p:normalViewPr>
  <p:slideViewPr>
    <p:cSldViewPr>
      <p:cViewPr varScale="1">
        <p:scale>
          <a:sx n="62" d="100"/>
          <a:sy n="62" d="100"/>
        </p:scale>
        <p:origin x="72" y="2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6" d="100"/>
        <a:sy n="116" d="100"/>
      </p:scale>
      <p:origin x="0" y="-121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44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77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41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01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48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3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34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741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176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029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74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38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89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936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127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963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76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416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952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852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159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24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92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89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95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73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59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45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2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877004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71120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88130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88500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05349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35571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16419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88633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74745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6936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8236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3214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128AE30-D7C4-4D8A-A920-27E00CA3DA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19608" r="3750" b="22372"/>
          <a:stretch/>
        </p:blipFill>
        <p:spPr>
          <a:xfrm>
            <a:off x="457200" y="2628900"/>
            <a:ext cx="112776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449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4:12) Dear friends,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not be surprised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at the painful trial you are suffering,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though something strange were happening to you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="" xmlns:a16="http://schemas.microsoft.com/office/drawing/2014/main" id="{50EA20FE-2CDC-4116-8642-6BF778C2C484}"/>
              </a:ext>
            </a:extLst>
          </p:cNvPr>
          <p:cNvSpPr/>
          <p:nvPr/>
        </p:nvSpPr>
        <p:spPr>
          <a:xfrm>
            <a:off x="2955761" y="938464"/>
            <a:ext cx="9144000" cy="563778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psychological aspect of suffering only adds fuel to the fire</a:t>
            </a:r>
            <a:endParaRPr kumimoji="0" lang="en-US" altLang="en-US" sz="4800" b="1" i="0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rgbClr val="BA85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“Suffering happens to other people.”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rgbClr val="BA85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“I don’t want to suffer.”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rgbClr val="BA85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(3) “I’ll avoid suffering.”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rgbClr val="BA85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(4) “I didn’t choose this.”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rgbClr val="BA85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(5) “I don’t deserve this. It isn’t fair.”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(6) “I’ll trust in _____ for my purpose.”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="" xmlns:a16="http://schemas.microsoft.com/office/drawing/2014/main" id="{8712B269-1E2F-4537-8357-7357766A1730}"/>
              </a:ext>
            </a:extLst>
          </p:cNvPr>
          <p:cNvSpPr/>
          <p:nvPr/>
        </p:nvSpPr>
        <p:spPr>
          <a:xfrm>
            <a:off x="228600" y="101279"/>
            <a:ext cx="7543800" cy="53340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“My purpose in life is to be </a:t>
            </a:r>
            <a:r>
              <a:rPr lang="en-US" sz="4800" b="1" i="1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well liked</a:t>
            </a:r>
            <a:r>
              <a:rPr lang="en-US" sz="4800" b="1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800" b="1" i="1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well off</a:t>
            </a:r>
            <a:r>
              <a:rPr lang="en-US" sz="4800" b="1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car crash leaves you physically disfigured, and the medical bills leave you broke.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a horrific tragedy!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didn’t just take your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money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—it took your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meaning!</a:t>
            </a:r>
          </a:p>
        </p:txBody>
      </p:sp>
    </p:spTree>
    <p:extLst>
      <p:ext uri="{BB962C8B-B14F-4D97-AF65-F5344CB8AC3E}">
        <p14:creationId xmlns:p14="http://schemas.microsoft.com/office/powerpoint/2010/main" val="80812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4:12) Dear friends,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not be surprised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at the painful trial you are suffering,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though something strange were happening to you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="" xmlns:a16="http://schemas.microsoft.com/office/drawing/2014/main" id="{50EA20FE-2CDC-4116-8642-6BF778C2C484}"/>
              </a:ext>
            </a:extLst>
          </p:cNvPr>
          <p:cNvSpPr/>
          <p:nvPr/>
        </p:nvSpPr>
        <p:spPr>
          <a:xfrm>
            <a:off x="2955761" y="938464"/>
            <a:ext cx="9144000" cy="563778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psychological aspect of suffering only adds fuel to the fire</a:t>
            </a:r>
            <a:endParaRPr kumimoji="0" lang="en-US" altLang="en-US" sz="4800" b="1" i="0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rgbClr val="BA85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“Suffering happens to other people.”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rgbClr val="BA85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“I don’t want to suffer.”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rgbClr val="BA85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(3) “I’ll avoid suffering.”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rgbClr val="BA85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(4) “I didn’t choose this.”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rgbClr val="BA85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(5) “I don’t deserve this. It isn’t fair.”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rgbClr val="BA85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(6) “I’ll trust in _____ for my purpose.”</a:t>
            </a:r>
          </a:p>
        </p:txBody>
      </p:sp>
    </p:spTree>
    <p:extLst>
      <p:ext uri="{BB962C8B-B14F-4D97-AF65-F5344CB8AC3E}">
        <p14:creationId xmlns:p14="http://schemas.microsoft.com/office/powerpoint/2010/main" val="292208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85122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4:13) Instead,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rejoice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that you participate in the sufferings of Christ,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that you may be overjoyed when his glory is revealed.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="" xmlns:a16="http://schemas.microsoft.com/office/drawing/2014/main" id="{95204A44-B3C7-4911-81BD-2E9DF97DD1B4}"/>
              </a:ext>
            </a:extLst>
          </p:cNvPr>
          <p:cNvSpPr/>
          <p:nvPr/>
        </p:nvSpPr>
        <p:spPr>
          <a:xfrm>
            <a:off x="-5137" y="-27398"/>
            <a:ext cx="11283553" cy="3047999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6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“Can’t you see that I’m already suffering enough? Why does God expect one more thing out of me?”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="" xmlns:a16="http://schemas.microsoft.com/office/drawing/2014/main" id="{563B311C-70D4-4BEF-8EF0-5B8EAD671055}"/>
              </a:ext>
            </a:extLst>
          </p:cNvPr>
          <p:cNvSpPr/>
          <p:nvPr/>
        </p:nvSpPr>
        <p:spPr>
          <a:xfrm>
            <a:off x="1660352" y="2948750"/>
            <a:ext cx="10531648" cy="390925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alternative to gratitude?</a:t>
            </a:r>
            <a:endParaRPr kumimoji="0" lang="en-US" altLang="en-US" sz="5400" b="1" i="0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Think about nothing?</a:t>
            </a:r>
          </a:p>
          <a:p>
            <a:pPr marL="457200" lvl="0">
              <a:defRPr/>
            </a:pP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Restlessly seek sympathy from others?</a:t>
            </a:r>
          </a:p>
          <a:p>
            <a:pPr marL="457200" lvl="0">
              <a:defRPr/>
            </a:pP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Allow your mind to race?</a:t>
            </a:r>
          </a:p>
          <a:p>
            <a:pPr marL="457200">
              <a:defRPr/>
            </a:pP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Reject God?</a:t>
            </a:r>
          </a:p>
        </p:txBody>
      </p:sp>
    </p:spTree>
    <p:extLst>
      <p:ext uri="{BB962C8B-B14F-4D97-AF65-F5344CB8AC3E}">
        <p14:creationId xmlns:p14="http://schemas.microsoft.com/office/powerpoint/2010/main" val="156247290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85122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4:13) Instead,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rejoice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that you participate in the sufferings of Christ,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that you may be overjoyed when his glory is revealed.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="" xmlns:a16="http://schemas.microsoft.com/office/drawing/2014/main" id="{95204A44-B3C7-4911-81BD-2E9DF97DD1B4}"/>
              </a:ext>
            </a:extLst>
          </p:cNvPr>
          <p:cNvSpPr/>
          <p:nvPr/>
        </p:nvSpPr>
        <p:spPr>
          <a:xfrm>
            <a:off x="228600" y="3429000"/>
            <a:ext cx="11283553" cy="3047999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6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“Can’t you see that I’m already suffering enough? Why does God expect one more thing out of me?”</a:t>
            </a:r>
          </a:p>
        </p:txBody>
      </p:sp>
    </p:spTree>
    <p:extLst>
      <p:ext uri="{BB962C8B-B14F-4D97-AF65-F5344CB8AC3E}">
        <p14:creationId xmlns:p14="http://schemas.microsoft.com/office/powerpoint/2010/main" val="8404641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85122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4:13) Instead,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rejoice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that you participate in the sufferings of Christ,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that you may be overjoyed when his glory is revealed.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="" xmlns:a16="http://schemas.microsoft.com/office/drawing/2014/main" id="{95204A44-B3C7-4911-81BD-2E9DF97DD1B4}"/>
              </a:ext>
            </a:extLst>
          </p:cNvPr>
          <p:cNvSpPr/>
          <p:nvPr/>
        </p:nvSpPr>
        <p:spPr>
          <a:xfrm>
            <a:off x="228600" y="3657600"/>
            <a:ext cx="11283553" cy="3047999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6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“Can’t you see that I’m already suffering enough? Why does God expect one more thing out of me?”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="" xmlns:a16="http://schemas.microsoft.com/office/drawing/2014/main" id="{563B311C-70D4-4BEF-8EF0-5B8EAD671055}"/>
              </a:ext>
            </a:extLst>
          </p:cNvPr>
          <p:cNvSpPr/>
          <p:nvPr/>
        </p:nvSpPr>
        <p:spPr>
          <a:xfrm>
            <a:off x="980505" y="685800"/>
            <a:ext cx="10531648" cy="3886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is gratitude the solution?</a:t>
            </a:r>
            <a:endParaRPr kumimoji="0" lang="en-US" altLang="en-US" sz="5400" b="1" i="0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Gratitude gives us a “mental break.”</a:t>
            </a:r>
          </a:p>
          <a:p>
            <a:pPr marL="457200" lvl="0">
              <a:defRPr/>
            </a:pPr>
            <a:endParaRPr lang="en-US" altLang="en-US" sz="44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endParaRPr lang="en-US" altLang="en-US" sz="44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endParaRPr lang="en-US" altLang="en-US" sz="44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34742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85122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4:13) Instead,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rejoice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that you participate in the sufferings of Christ,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that you may be overjoyed when his glory is revealed.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="" xmlns:a16="http://schemas.microsoft.com/office/drawing/2014/main" id="{95204A44-B3C7-4911-81BD-2E9DF97DD1B4}"/>
              </a:ext>
            </a:extLst>
          </p:cNvPr>
          <p:cNvSpPr/>
          <p:nvPr/>
        </p:nvSpPr>
        <p:spPr>
          <a:xfrm>
            <a:off x="100042" y="3657600"/>
            <a:ext cx="11283553" cy="3047999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6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“Can’t you see that I’m already suffering enough? Why does God expect one more thing out of me?”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="" xmlns:a16="http://schemas.microsoft.com/office/drawing/2014/main" id="{563B311C-70D4-4BEF-8EF0-5B8EAD671055}"/>
              </a:ext>
            </a:extLst>
          </p:cNvPr>
          <p:cNvSpPr/>
          <p:nvPr/>
        </p:nvSpPr>
        <p:spPr>
          <a:xfrm>
            <a:off x="1447800" y="1073810"/>
            <a:ext cx="10531648" cy="390925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is gratitude the solution?</a:t>
            </a:r>
            <a:endParaRPr kumimoji="0" lang="en-US" altLang="en-US" sz="5400" b="1" i="0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r>
              <a:rPr lang="en-US" altLang="en-US" sz="4400" b="1" spc="-150" dirty="0">
                <a:solidFill>
                  <a:srgbClr val="BA85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Gratitude gives us a “mental break.”</a:t>
            </a:r>
          </a:p>
          <a:p>
            <a:pPr marL="457200" lvl="0">
              <a:defRPr/>
            </a:pP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Gratitude places suffering in context.</a:t>
            </a:r>
          </a:p>
          <a:p>
            <a:pPr marL="457200" lvl="0">
              <a:defRPr/>
            </a:pPr>
            <a:endParaRPr lang="en-US" altLang="en-US" sz="44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endParaRPr lang="en-US" altLang="en-US" sz="44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85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34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D705531-324B-467E-A38A-3E7F44E2D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722" y="190500"/>
            <a:ext cx="4951503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4879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85122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 Pet. 4:13) Instead,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rejoice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that you participate in the sufferings of Christ,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that you may be overjoyed when his glory is revealed.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="" xmlns:a16="http://schemas.microsoft.com/office/drawing/2014/main" id="{95204A44-B3C7-4911-81BD-2E9DF97DD1B4}"/>
              </a:ext>
            </a:extLst>
          </p:cNvPr>
          <p:cNvSpPr/>
          <p:nvPr/>
        </p:nvSpPr>
        <p:spPr>
          <a:xfrm>
            <a:off x="128296" y="3657600"/>
            <a:ext cx="11283553" cy="3047999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“Can’t you see that I’m already suffering enough? Why does God expect one more thing out of me?”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="" xmlns:a16="http://schemas.microsoft.com/office/drawing/2014/main" id="{563B311C-70D4-4BEF-8EF0-5B8EAD671055}"/>
              </a:ext>
            </a:extLst>
          </p:cNvPr>
          <p:cNvSpPr/>
          <p:nvPr/>
        </p:nvSpPr>
        <p:spPr>
          <a:xfrm>
            <a:off x="990600" y="101279"/>
            <a:ext cx="10531648" cy="390925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Why is gratitude the solution?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BA85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 Gratitude gives us a “mental break.”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 Gratitude places suffering in context.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09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85122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4:13) Instead,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rejoice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that you participate in the sufferings of Christ,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that you may be overjoyed when his glory is revealed.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="" xmlns:a16="http://schemas.microsoft.com/office/drawing/2014/main" id="{95204A44-B3C7-4911-81BD-2E9DF97DD1B4}"/>
              </a:ext>
            </a:extLst>
          </p:cNvPr>
          <p:cNvSpPr/>
          <p:nvPr/>
        </p:nvSpPr>
        <p:spPr>
          <a:xfrm>
            <a:off x="228600" y="3776610"/>
            <a:ext cx="11283553" cy="3047999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6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“Can’t you see that I’m already suffering enough? Why does God expect one more thing out of me?”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="" xmlns:a16="http://schemas.microsoft.com/office/drawing/2014/main" id="{563B311C-70D4-4BEF-8EF0-5B8EAD671055}"/>
              </a:ext>
            </a:extLst>
          </p:cNvPr>
          <p:cNvSpPr/>
          <p:nvPr/>
        </p:nvSpPr>
        <p:spPr>
          <a:xfrm>
            <a:off x="980505" y="838200"/>
            <a:ext cx="10531648" cy="390925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is gratitude the solution?</a:t>
            </a:r>
            <a:endParaRPr kumimoji="0" lang="en-US" altLang="en-US" sz="5400" b="1" i="0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r>
              <a:rPr lang="en-US" altLang="en-US" sz="4400" b="1" spc="-150" dirty="0">
                <a:solidFill>
                  <a:srgbClr val="BA85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Gratitude gives us a “mental break.”</a:t>
            </a:r>
          </a:p>
          <a:p>
            <a:pPr marL="457200" lvl="0">
              <a:defRPr/>
            </a:pPr>
            <a:r>
              <a:rPr lang="en-US" altLang="en-US" sz="4400" b="1" spc="-150" dirty="0">
                <a:solidFill>
                  <a:srgbClr val="BA85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Gratitude places suffering in context.</a:t>
            </a:r>
          </a:p>
          <a:p>
            <a:pPr marL="457200" lvl="0">
              <a:defRPr/>
            </a:pP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(3) Gratitude reminds us that we aren’t imprisoned victims of our circumstances.</a:t>
            </a:r>
          </a:p>
        </p:txBody>
      </p:sp>
    </p:spTree>
    <p:extLst>
      <p:ext uri="{BB962C8B-B14F-4D97-AF65-F5344CB8AC3E}">
        <p14:creationId xmlns:p14="http://schemas.microsoft.com/office/powerpoint/2010/main" val="203204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4:12) Dear friends, do not be surprised at the painful trial you are suffering, as though something strange were happening to you.</a:t>
            </a:r>
          </a:p>
        </p:txBody>
      </p:sp>
    </p:spTree>
    <p:extLst>
      <p:ext uri="{BB962C8B-B14F-4D97-AF65-F5344CB8AC3E}">
        <p14:creationId xmlns:p14="http://schemas.microsoft.com/office/powerpoint/2010/main" val="11313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88170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4:14) If you are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insulted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because of the name of Christ, you are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blessed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Spirit of glory and of God rests on you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="" xmlns:a16="http://schemas.microsoft.com/office/drawing/2014/main" id="{B92E4CB4-1E97-4B55-B9EF-F488C1F7E2BC}"/>
              </a:ext>
            </a:extLst>
          </p:cNvPr>
          <p:cNvSpPr/>
          <p:nvPr/>
        </p:nvSpPr>
        <p:spPr>
          <a:xfrm>
            <a:off x="2438400" y="2819400"/>
            <a:ext cx="8382000" cy="280076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 during verbal lashings, we can have happiness from the Holy Spirit!</a:t>
            </a:r>
            <a:endParaRPr lang="en-US" altLang="en-US" sz="44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750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4:15) Make sure that none of you suffers as a murderer, thief, evildoer, or troublesome meddler.</a:t>
            </a:r>
          </a:p>
        </p:txBody>
      </p:sp>
    </p:spTree>
    <p:extLst>
      <p:ext uri="{BB962C8B-B14F-4D97-AF65-F5344CB8AC3E}">
        <p14:creationId xmlns:p14="http://schemas.microsoft.com/office/powerpoint/2010/main" val="1694265421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77502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4:16) However, if anyone suffers as a Christian,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is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to be ashamed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is to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glorify God in this name.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="" xmlns:a16="http://schemas.microsoft.com/office/drawing/2014/main" id="{9D04A331-B36F-4F9C-818F-05841753BDD7}"/>
              </a:ext>
            </a:extLst>
          </p:cNvPr>
          <p:cNvSpPr/>
          <p:nvPr/>
        </p:nvSpPr>
        <p:spPr>
          <a:xfrm>
            <a:off x="98330" y="5033369"/>
            <a:ext cx="10515600" cy="178610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these things are all going wrong…</a:t>
            </a:r>
          </a:p>
          <a:p>
            <a:pPr lvl="0" algn="ctr">
              <a:defRPr/>
            </a:pPr>
            <a:r>
              <a:rPr lang="en-US" alt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easy to feel like </a:t>
            </a:r>
            <a:r>
              <a:rPr lang="en-US" altLang="en-US" sz="48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alt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are in the wrong.</a:t>
            </a:r>
          </a:p>
        </p:txBody>
      </p:sp>
    </p:spTree>
    <p:extLst>
      <p:ext uri="{BB962C8B-B14F-4D97-AF65-F5344CB8AC3E}">
        <p14:creationId xmlns:p14="http://schemas.microsoft.com/office/powerpoint/2010/main" val="20599233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77502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4:16) However, if anyone suffers as a Christian,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is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to be ashamed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is to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glorify God in this name.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="" xmlns:a16="http://schemas.microsoft.com/office/drawing/2014/main" id="{9D04A331-B36F-4F9C-818F-05841753BDD7}"/>
              </a:ext>
            </a:extLst>
          </p:cNvPr>
          <p:cNvSpPr/>
          <p:nvPr/>
        </p:nvSpPr>
        <p:spPr>
          <a:xfrm>
            <a:off x="98330" y="5033369"/>
            <a:ext cx="10515600" cy="178610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these things are all going wrong…</a:t>
            </a:r>
          </a:p>
          <a:p>
            <a:pPr lvl="0" algn="ctr">
              <a:defRPr/>
            </a:pPr>
            <a:r>
              <a:rPr lang="en-US" alt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easy to feel like </a:t>
            </a:r>
            <a:r>
              <a:rPr lang="en-US" altLang="en-US" sz="48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alt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are in the wrong.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="" xmlns:a16="http://schemas.microsoft.com/office/drawing/2014/main" id="{D022C22F-159D-4B8C-8F52-A1321B1FE2FB}"/>
              </a:ext>
            </a:extLst>
          </p:cNvPr>
          <p:cNvSpPr/>
          <p:nvPr/>
        </p:nvSpPr>
        <p:spPr>
          <a:xfrm>
            <a:off x="4495800" y="3200400"/>
            <a:ext cx="7315200" cy="348385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NO!! You’ve been wronged because you’re living for what is right!</a:t>
            </a:r>
          </a:p>
          <a:p>
            <a:pPr lvl="0" algn="ctr">
              <a:defRPr/>
            </a:pPr>
            <a:r>
              <a:rPr lang="en-US" altLang="en-US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 Tim. 3:12; Lk. 6:22-26).</a:t>
            </a:r>
          </a:p>
        </p:txBody>
      </p:sp>
    </p:spTree>
    <p:extLst>
      <p:ext uri="{BB962C8B-B14F-4D97-AF65-F5344CB8AC3E}">
        <p14:creationId xmlns:p14="http://schemas.microsoft.com/office/powerpoint/2010/main" val="9423939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4:17) For it is time for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judgment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begin with the family of God.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if it begins with us, what will the outcome be for those who do not obey the gospel of God?</a:t>
            </a:r>
          </a:p>
          <a:p>
            <a:r>
              <a:rPr lang="en-US" sz="4400" b="1" spc="-150" baseline="3000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it is hard for the righteous to be saved,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will become of the ungodly and the sinner?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="" xmlns:a16="http://schemas.microsoft.com/office/drawing/2014/main" id="{AFB9C2DB-AA6E-42FA-9B5C-F0AAF2EA5BD4}"/>
              </a:ext>
            </a:extLst>
          </p:cNvPr>
          <p:cNvSpPr/>
          <p:nvPr/>
        </p:nvSpPr>
        <p:spPr>
          <a:xfrm>
            <a:off x="1524000" y="2743200"/>
            <a:ext cx="9906000" cy="4114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Christians face judgment? (</a:t>
            </a:r>
            <a:r>
              <a:rPr lang="en-US" altLang="en-US" sz="4800" b="1" i="1" spc="-15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krima</a:t>
            </a:r>
            <a:r>
              <a:rPr lang="en-US" alt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Greater context of Scripture (Rom. 8:1).</a:t>
            </a:r>
          </a:p>
          <a:p>
            <a:pPr marL="457200" lvl="0">
              <a:defRPr/>
            </a:pPr>
            <a:endParaRPr lang="en-US" alt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endParaRPr lang="en-US" alt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endParaRPr lang="en-US" alt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endParaRPr lang="en-US" alt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="" xmlns:a16="http://schemas.microsoft.com/office/drawing/2014/main" id="{87FF6588-6A91-41BF-B06C-B2838F3B70E6}"/>
              </a:ext>
            </a:extLst>
          </p:cNvPr>
          <p:cNvSpPr/>
          <p:nvPr/>
        </p:nvSpPr>
        <p:spPr>
          <a:xfrm>
            <a:off x="609600" y="866272"/>
            <a:ext cx="10026321" cy="165634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(Rom. 8:1) There is now </a:t>
            </a:r>
            <a:r>
              <a:rPr lang="en-US" sz="44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condemnation</a:t>
            </a: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those who are in Christ Jesus.</a:t>
            </a:r>
          </a:p>
        </p:txBody>
      </p:sp>
    </p:spTree>
    <p:extLst>
      <p:ext uri="{BB962C8B-B14F-4D97-AF65-F5344CB8AC3E}">
        <p14:creationId xmlns:p14="http://schemas.microsoft.com/office/powerpoint/2010/main" val="415775384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4:17) For it is time for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judgment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begin with the family of God.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if it begins with us, what will the outcome be for those who do not obey the gospel of God?</a:t>
            </a:r>
          </a:p>
          <a:p>
            <a:r>
              <a:rPr lang="en-US" sz="4400" b="1" spc="-150" baseline="3000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it is hard for the righteous to be saved,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will become of the ungodly and the sinner?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="" xmlns:a16="http://schemas.microsoft.com/office/drawing/2014/main" id="{AFB9C2DB-AA6E-42FA-9B5C-F0AAF2EA5BD4}"/>
              </a:ext>
            </a:extLst>
          </p:cNvPr>
          <p:cNvSpPr/>
          <p:nvPr/>
        </p:nvSpPr>
        <p:spPr>
          <a:xfrm>
            <a:off x="2133600" y="2286000"/>
            <a:ext cx="9906000" cy="4114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Christians face judgment? (</a:t>
            </a:r>
            <a:r>
              <a:rPr lang="en-US" altLang="en-US" sz="4800" b="1" i="1" spc="-15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krima</a:t>
            </a:r>
            <a:r>
              <a:rPr lang="en-US" alt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rgbClr val="BA85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Greater context of Scripture (Rom. 8:1).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Immediate context contrasts those who receive punitive judgment (vv.17-19).</a:t>
            </a:r>
          </a:p>
          <a:p>
            <a:pPr marL="457200" lvl="0">
              <a:defRPr/>
            </a:pPr>
            <a:endParaRPr lang="en-US" alt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endParaRPr lang="en-US" alt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85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4:17) For it is time for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judgment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begin with the family of God.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if it begins with us, what will the outcome be for those who do not obey the gospel of God?</a:t>
            </a:r>
          </a:p>
          <a:p>
            <a:r>
              <a:rPr lang="en-US" sz="4400" b="1" spc="-150" baseline="3000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it is hard for the righteous to be saved,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will become of the ungodly and the sinner?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="" xmlns:a16="http://schemas.microsoft.com/office/drawing/2014/main" id="{AFB9C2DB-AA6E-42FA-9B5C-F0AAF2EA5BD4}"/>
              </a:ext>
            </a:extLst>
          </p:cNvPr>
          <p:cNvSpPr/>
          <p:nvPr/>
        </p:nvSpPr>
        <p:spPr>
          <a:xfrm>
            <a:off x="2133600" y="2286000"/>
            <a:ext cx="9906000" cy="4114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Christians face judgment? (</a:t>
            </a:r>
            <a:r>
              <a:rPr lang="en-US" altLang="en-US" sz="4800" b="1" i="1" spc="-15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krima</a:t>
            </a:r>
            <a:r>
              <a:rPr lang="en-US" alt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rgbClr val="BA85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Greater context of Scripture (Rom. 8:1).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rgbClr val="BA85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Immediate context contrasts those who receive punitive judgment (vv.17-19).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(3) God is using this suffering as “discipline” and “testing” (v.12), not eternal judgment.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="" xmlns:a16="http://schemas.microsoft.com/office/drawing/2014/main" id="{4DD0A466-70D3-451B-9A4B-7DEF7BAEE35A}"/>
              </a:ext>
            </a:extLst>
          </p:cNvPr>
          <p:cNvSpPr/>
          <p:nvPr/>
        </p:nvSpPr>
        <p:spPr>
          <a:xfrm>
            <a:off x="381000" y="228600"/>
            <a:ext cx="8273721" cy="289560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 Cor. 11:32) When we are </a:t>
            </a:r>
            <a:r>
              <a:rPr lang="en-US" sz="44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judged</a:t>
            </a: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are </a:t>
            </a:r>
            <a:r>
              <a:rPr lang="en-US" sz="44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disciplined</a:t>
            </a: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by the Lord</a:t>
            </a:r>
          </a:p>
          <a:p>
            <a:pPr lvl="0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that </a:t>
            </a:r>
            <a:r>
              <a:rPr lang="en-US" sz="44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will not be condemned</a:t>
            </a: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along with the world.</a:t>
            </a:r>
          </a:p>
        </p:txBody>
      </p:sp>
    </p:spTree>
    <p:extLst>
      <p:ext uri="{BB962C8B-B14F-4D97-AF65-F5344CB8AC3E}">
        <p14:creationId xmlns:p14="http://schemas.microsoft.com/office/powerpoint/2010/main" val="292654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4:17) For it is time for judgment to begin with the family of God.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if it begins with us,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will the outcome be for those who do not obey the gospel of God?</a:t>
            </a:r>
          </a:p>
          <a:p>
            <a:r>
              <a:rPr lang="en-US" sz="4400" b="1" spc="-150" baseline="3000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it is hard for the righteous to be saved,</a:t>
            </a:r>
          </a:p>
          <a:p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will become of the ungodly and the sinner?</a:t>
            </a:r>
          </a:p>
        </p:txBody>
      </p:sp>
    </p:spTree>
    <p:extLst>
      <p:ext uri="{BB962C8B-B14F-4D97-AF65-F5344CB8AC3E}">
        <p14:creationId xmlns:p14="http://schemas.microsoft.com/office/powerpoint/2010/main" val="1479588607"/>
      </p:ext>
    </p:extLst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2554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4:19) So then, those who suffer according to God’s will should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entrust themselves to their faithful Creator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continue to do good.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="" xmlns:a16="http://schemas.microsoft.com/office/drawing/2014/main" id="{9CD79631-88B5-403B-A896-51386C3C0A7A}"/>
              </a:ext>
            </a:extLst>
          </p:cNvPr>
          <p:cNvSpPr/>
          <p:nvPr/>
        </p:nvSpPr>
        <p:spPr>
          <a:xfrm>
            <a:off x="1066800" y="2249904"/>
            <a:ext cx="8991600" cy="262689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8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God trustworthy or not?</a:t>
            </a:r>
          </a:p>
        </p:txBody>
      </p:sp>
    </p:spTree>
    <p:extLst>
      <p:ext uri="{BB962C8B-B14F-4D97-AF65-F5344CB8AC3E}">
        <p14:creationId xmlns:p14="http://schemas.microsoft.com/office/powerpoint/2010/main" val="10782454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2554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4:19) So then, those who suffer according to God’s will should entrust themselves to their faithful Creator and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continue to do good.</a:t>
            </a:r>
          </a:p>
        </p:txBody>
      </p:sp>
    </p:spTree>
    <p:extLst>
      <p:ext uri="{BB962C8B-B14F-4D97-AF65-F5344CB8AC3E}">
        <p14:creationId xmlns:p14="http://schemas.microsoft.com/office/powerpoint/2010/main" val="3462240342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4:12) Dear friends,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not be surprised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at the painful trial you are suffering,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though something strange were happening to you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="" xmlns:a16="http://schemas.microsoft.com/office/drawing/2014/main" id="{50EA20FE-2CDC-4116-8642-6BF778C2C484}"/>
              </a:ext>
            </a:extLst>
          </p:cNvPr>
          <p:cNvSpPr/>
          <p:nvPr/>
        </p:nvSpPr>
        <p:spPr>
          <a:xfrm>
            <a:off x="3048000" y="1295400"/>
            <a:ext cx="9144000" cy="563778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psychological aspect of suffering only adds fuel to the fire</a:t>
            </a:r>
            <a:endParaRPr kumimoji="0" lang="en-US" altLang="en-US" sz="4800" b="1" i="0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alt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suffering </a:t>
            </a:r>
            <a:r>
              <a:rPr lang="en-US" alt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isn’t as bad as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alt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thoughts about our suffering</a:t>
            </a:r>
            <a:r>
              <a:rPr lang="en-US" alt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0">
              <a:tabLst>
                <a:tab pos="457200" algn="l"/>
              </a:tabLst>
              <a:defRPr/>
            </a:pPr>
            <a:r>
              <a:rPr lang="en-US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(e.g. aerophobia: fear of flying)</a:t>
            </a:r>
          </a:p>
          <a:p>
            <a:pPr marL="914400" lvl="0">
              <a:tabLst>
                <a:tab pos="457200" algn="l"/>
              </a:tabLst>
              <a:defRPr/>
            </a:pPr>
            <a:r>
              <a:rPr lang="en-US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(e.g. trypanophobia: fear of needles)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 crumble from minor suffering.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 are composed in major suffering.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“Arm yourselves!” (1 Pet. 4:1)</a:t>
            </a:r>
          </a:p>
        </p:txBody>
      </p:sp>
    </p:spTree>
    <p:extLst>
      <p:ext uri="{BB962C8B-B14F-4D97-AF65-F5344CB8AC3E}">
        <p14:creationId xmlns:p14="http://schemas.microsoft.com/office/powerpoint/2010/main" val="15847113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89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4:12) Dear friends,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not be surprised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at the painful trial you are suffering,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though something strange were happening to you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="" xmlns:a16="http://schemas.microsoft.com/office/drawing/2014/main" id="{50EA20FE-2CDC-4116-8642-6BF778C2C484}"/>
              </a:ext>
            </a:extLst>
          </p:cNvPr>
          <p:cNvSpPr/>
          <p:nvPr/>
        </p:nvSpPr>
        <p:spPr>
          <a:xfrm>
            <a:off x="2955761" y="938464"/>
            <a:ext cx="9144000" cy="563778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psychological aspect of suffering only adds fuel to the fire</a:t>
            </a:r>
            <a:endParaRPr kumimoji="0" lang="en-US" altLang="en-US" sz="4800" b="1" i="0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“Suffering happens to other people.”</a:t>
            </a:r>
          </a:p>
          <a:p>
            <a:pPr marL="457200" lvl="0">
              <a:defRPr/>
            </a:pPr>
            <a:endParaRPr lang="en-US" altLang="en-US" sz="4000" b="1" spc="-150" dirty="0">
              <a:solidFill>
                <a:srgbClr val="BA85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endParaRPr lang="en-US" altLang="en-US" sz="4000" b="1" spc="-150" dirty="0">
              <a:solidFill>
                <a:srgbClr val="BA85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endParaRPr lang="en-US" altLang="en-US" sz="4000" b="1" spc="-150" dirty="0">
              <a:solidFill>
                <a:srgbClr val="BA85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endParaRPr lang="en-US" altLang="en-US" sz="4000" b="1" spc="-150" dirty="0">
              <a:solidFill>
                <a:srgbClr val="BA85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endParaRPr lang="en-US" altLang="en-US" sz="4000" b="1" spc="-150" dirty="0">
              <a:solidFill>
                <a:srgbClr val="BA85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="" xmlns:a16="http://schemas.microsoft.com/office/drawing/2014/main" id="{C39D472C-1576-46C1-9335-FAEBE3C43D24}"/>
              </a:ext>
            </a:extLst>
          </p:cNvPr>
          <p:cNvSpPr/>
          <p:nvPr/>
        </p:nvSpPr>
        <p:spPr>
          <a:xfrm>
            <a:off x="1371600" y="3757357"/>
            <a:ext cx="8153400" cy="196358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“Why me?”</a:t>
            </a:r>
          </a:p>
          <a:p>
            <a:pPr lvl="0"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“What makes me exempt?”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99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4:12) Dear friends,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not be surprised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at the painful trial you are suffering,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though something strange were happening to you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="" xmlns:a16="http://schemas.microsoft.com/office/drawing/2014/main" id="{50EA20FE-2CDC-4116-8642-6BF778C2C484}"/>
              </a:ext>
            </a:extLst>
          </p:cNvPr>
          <p:cNvSpPr/>
          <p:nvPr/>
        </p:nvSpPr>
        <p:spPr>
          <a:xfrm>
            <a:off x="2955761" y="938464"/>
            <a:ext cx="9144000" cy="563778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psychological aspect of suffering only adds fuel to the fire</a:t>
            </a:r>
            <a:endParaRPr kumimoji="0" lang="en-US" altLang="en-US" sz="4800" b="1" i="0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rgbClr val="BA85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“Suffering happens to other people.”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“I don’t want to suffer.”</a:t>
            </a:r>
          </a:p>
          <a:p>
            <a:pPr marL="457200" lvl="0">
              <a:defRPr/>
            </a:pPr>
            <a:endParaRPr lang="en-US" altLang="en-US" sz="4000" b="1" spc="-150" dirty="0">
              <a:solidFill>
                <a:srgbClr val="BA85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endParaRPr lang="en-US" altLang="en-US" sz="4000" b="1" spc="-150" dirty="0">
              <a:solidFill>
                <a:srgbClr val="BA85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endParaRPr lang="en-US" altLang="en-US" sz="4000" b="1" spc="-150" dirty="0">
              <a:solidFill>
                <a:srgbClr val="BA85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endParaRPr lang="en-US" altLang="en-US" sz="4000" b="1" spc="-150" dirty="0">
              <a:solidFill>
                <a:srgbClr val="BA85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48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4:12) Dear friends,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not be surprised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at the painful trial you are suffering,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though something strange were happening to you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="" xmlns:a16="http://schemas.microsoft.com/office/drawing/2014/main" id="{50EA20FE-2CDC-4116-8642-6BF778C2C484}"/>
              </a:ext>
            </a:extLst>
          </p:cNvPr>
          <p:cNvSpPr/>
          <p:nvPr/>
        </p:nvSpPr>
        <p:spPr>
          <a:xfrm>
            <a:off x="2955761" y="938464"/>
            <a:ext cx="9144000" cy="563778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psychological aspect of suffering only adds fuel to the fire</a:t>
            </a:r>
            <a:endParaRPr kumimoji="0" lang="en-US" altLang="en-US" sz="4800" b="1" i="0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rgbClr val="BA85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“Suffering happens to other people.”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“I don’t want to suffer.”</a:t>
            </a:r>
          </a:p>
          <a:p>
            <a:pPr marL="457200" lvl="0">
              <a:defRPr/>
            </a:pPr>
            <a:endParaRPr lang="en-US" altLang="en-US" sz="4000" b="1" spc="-150" dirty="0">
              <a:solidFill>
                <a:srgbClr val="BA85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endParaRPr lang="en-US" altLang="en-US" sz="4000" b="1" spc="-150" dirty="0">
              <a:solidFill>
                <a:srgbClr val="BA85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endParaRPr lang="en-US" altLang="en-US" sz="4000" b="1" spc="-150" dirty="0">
              <a:solidFill>
                <a:srgbClr val="BA85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endParaRPr lang="en-US" altLang="en-US" sz="4000" b="1" spc="-150" dirty="0">
              <a:solidFill>
                <a:srgbClr val="BA85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="" xmlns:a16="http://schemas.microsoft.com/office/drawing/2014/main" id="{2D68B744-ACBC-4A6D-B9AF-3C8F5B90D751}"/>
              </a:ext>
            </a:extLst>
          </p:cNvPr>
          <p:cNvSpPr/>
          <p:nvPr/>
        </p:nvSpPr>
        <p:spPr>
          <a:xfrm>
            <a:off x="156275" y="108486"/>
            <a:ext cx="7467600" cy="665733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5400" b="1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Suffering is on it’s way!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Singleness/breakups?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Struggling in school?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Rejection or betrayal?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Marital problems?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Seeing your kids hurting?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Family conflict?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Unemployment?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Negative medical diagnosis?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Death: parents, spouse, kids?</a:t>
            </a:r>
          </a:p>
        </p:txBody>
      </p:sp>
    </p:spTree>
    <p:extLst>
      <p:ext uri="{BB962C8B-B14F-4D97-AF65-F5344CB8AC3E}">
        <p14:creationId xmlns:p14="http://schemas.microsoft.com/office/powerpoint/2010/main" val="147155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4:12) Dear friends,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not be surprised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at the painful trial you are suffering,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though something strange were happening to you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="" xmlns:a16="http://schemas.microsoft.com/office/drawing/2014/main" id="{50EA20FE-2CDC-4116-8642-6BF778C2C484}"/>
              </a:ext>
            </a:extLst>
          </p:cNvPr>
          <p:cNvSpPr/>
          <p:nvPr/>
        </p:nvSpPr>
        <p:spPr>
          <a:xfrm>
            <a:off x="2955761" y="938464"/>
            <a:ext cx="9144000" cy="563778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psychological aspect of suffering only adds fuel to the fire</a:t>
            </a:r>
            <a:endParaRPr kumimoji="0" lang="en-US" altLang="en-US" sz="4800" b="1" i="0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rgbClr val="BA85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“Suffering happens to other people.”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rgbClr val="BA85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“I don’t want to suffer.”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(3) “I’ll avoid suffering.”</a:t>
            </a:r>
          </a:p>
          <a:p>
            <a:pPr marL="457200" lvl="0">
              <a:defRPr/>
            </a:pPr>
            <a:endParaRPr lang="en-US" altLang="en-US" sz="4000" b="1" spc="-150" dirty="0">
              <a:solidFill>
                <a:srgbClr val="BA85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endParaRPr lang="en-US" altLang="en-US" sz="4000" b="1" spc="-150" dirty="0">
              <a:solidFill>
                <a:srgbClr val="BA85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endParaRPr lang="en-US" altLang="en-US" sz="4000" b="1" spc="-150" dirty="0">
              <a:solidFill>
                <a:srgbClr val="BA85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="" xmlns:a16="http://schemas.microsoft.com/office/drawing/2014/main" id="{632F4455-DDE2-445A-A743-464B93C93F53}"/>
              </a:ext>
            </a:extLst>
          </p:cNvPr>
          <p:cNvSpPr/>
          <p:nvPr/>
        </p:nvSpPr>
        <p:spPr>
          <a:xfrm>
            <a:off x="304800" y="53151"/>
            <a:ext cx="9525000" cy="3909249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 suffering is avoidable (v.15).</a:t>
            </a:r>
          </a:p>
          <a:p>
            <a:pPr lvl="0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Many “avoidance-techniques” result in mutating new species of suffering.</a:t>
            </a:r>
          </a:p>
          <a:p>
            <a:pPr marL="457200" lvl="0">
              <a:defRPr/>
            </a:pPr>
            <a:r>
              <a:rPr lang="en-US" sz="3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Avoiding pain/sickness/death = various neuroses.</a:t>
            </a:r>
          </a:p>
          <a:p>
            <a:pPr marL="457200" lvl="0">
              <a:defRPr/>
            </a:pPr>
            <a:r>
              <a:rPr lang="en-US" sz="3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Self-medicating = “rebound effect.”</a:t>
            </a:r>
          </a:p>
          <a:p>
            <a:pPr marL="457200" lvl="0">
              <a:defRPr/>
            </a:pPr>
            <a:r>
              <a:rPr lang="en-US" sz="3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Social anxiety = loneliness or numbness.</a:t>
            </a:r>
          </a:p>
        </p:txBody>
      </p:sp>
    </p:spTree>
    <p:extLst>
      <p:ext uri="{BB962C8B-B14F-4D97-AF65-F5344CB8AC3E}">
        <p14:creationId xmlns:p14="http://schemas.microsoft.com/office/powerpoint/2010/main" val="298829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4:12) Dear friends,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not be surprised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at the painful trial you are suffering,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though something strange were happening to you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="" xmlns:a16="http://schemas.microsoft.com/office/drawing/2014/main" id="{50EA20FE-2CDC-4116-8642-6BF778C2C484}"/>
              </a:ext>
            </a:extLst>
          </p:cNvPr>
          <p:cNvSpPr/>
          <p:nvPr/>
        </p:nvSpPr>
        <p:spPr>
          <a:xfrm>
            <a:off x="2955761" y="938464"/>
            <a:ext cx="9144000" cy="563778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psychological aspect of suffering only adds fuel to the fire</a:t>
            </a:r>
            <a:endParaRPr kumimoji="0" lang="en-US" altLang="en-US" sz="4800" b="1" i="0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rgbClr val="BA85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“Suffering happens to other people.”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rgbClr val="BA85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“I don’t want to suffer.”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rgbClr val="BA85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(3) “I’ll avoid suffering.”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(4) “I didn’t choose this.”</a:t>
            </a:r>
          </a:p>
          <a:p>
            <a:pPr marL="457200" lvl="0">
              <a:defRPr/>
            </a:pPr>
            <a:endParaRPr lang="en-US" altLang="en-US" sz="4000" b="1" spc="-150" dirty="0">
              <a:solidFill>
                <a:srgbClr val="BA85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endParaRPr lang="en-US" altLang="en-US" sz="4000" b="1" spc="-150" dirty="0">
              <a:solidFill>
                <a:srgbClr val="BA85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="" xmlns:a16="http://schemas.microsoft.com/office/drawing/2014/main" id="{150D05DD-2549-4D1A-BBF7-F934091AB691}"/>
              </a:ext>
            </a:extLst>
          </p:cNvPr>
          <p:cNvSpPr/>
          <p:nvPr/>
        </p:nvSpPr>
        <p:spPr>
          <a:xfrm>
            <a:off x="152400" y="923635"/>
            <a:ext cx="7620000" cy="226995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Complaining doesn’t help to fix our circumstances.</a:t>
            </a:r>
          </a:p>
          <a:p>
            <a:pPr marL="457200" lvl="0">
              <a:defRPr/>
            </a:pPr>
            <a:r>
              <a:rPr lang="en-US" sz="32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(e.g. Teenager on a Caribbean cruise)</a:t>
            </a:r>
            <a:endParaRPr lang="en-US" sz="12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10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4:12) Dear friends,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not be surprised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at the painful trial you are suffering,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though something strange were happening to you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="" xmlns:a16="http://schemas.microsoft.com/office/drawing/2014/main" id="{50EA20FE-2CDC-4116-8642-6BF778C2C484}"/>
              </a:ext>
            </a:extLst>
          </p:cNvPr>
          <p:cNvSpPr/>
          <p:nvPr/>
        </p:nvSpPr>
        <p:spPr>
          <a:xfrm>
            <a:off x="2955761" y="938464"/>
            <a:ext cx="9144000" cy="563778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psychological aspect of suffering only adds fuel to the fire</a:t>
            </a:r>
            <a:endParaRPr kumimoji="0" lang="en-US" altLang="en-US" sz="4800" b="1" i="0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rgbClr val="BA85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“Suffering happens to other people.”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rgbClr val="BA85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“I don’t want to suffer.”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rgbClr val="BA85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(3) “I’ll avoid suffering.”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rgbClr val="BA85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(4) “I didn’t choose this.”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(5) “I don’t deserve this. It isn’t fair.”</a:t>
            </a:r>
          </a:p>
          <a:p>
            <a:pPr marL="457200" lvl="0">
              <a:defRPr/>
            </a:pPr>
            <a:endParaRPr lang="en-US" altLang="en-US" sz="4000" b="1" spc="-150" dirty="0">
              <a:solidFill>
                <a:srgbClr val="BA85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="" xmlns:a16="http://schemas.microsoft.com/office/drawing/2014/main" id="{2DEF1793-3C02-4B8E-8267-9FBF79FDB239}"/>
              </a:ext>
            </a:extLst>
          </p:cNvPr>
          <p:cNvSpPr/>
          <p:nvPr/>
        </p:nvSpPr>
        <p:spPr>
          <a:xfrm>
            <a:off x="1219200" y="2590800"/>
            <a:ext cx="10210800" cy="249855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exactly do you think you deserve?</a:t>
            </a:r>
          </a:p>
          <a:p>
            <a:pPr lvl="0" algn="ctr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demand of God?</a:t>
            </a:r>
          </a:p>
          <a:p>
            <a:pPr lvl="0" algn="ctr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 you have to negotiate with?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="" xmlns:a16="http://schemas.microsoft.com/office/drawing/2014/main" id="{00DC30DB-520E-47CF-95BD-43106954C16C}"/>
              </a:ext>
            </a:extLst>
          </p:cNvPr>
          <p:cNvSpPr/>
          <p:nvPr/>
        </p:nvSpPr>
        <p:spPr>
          <a:xfrm>
            <a:off x="188687" y="1163108"/>
            <a:ext cx="5470361" cy="1335573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6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want </a:t>
            </a:r>
            <a:r>
              <a:rPr lang="en-US" sz="6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mercy</a:t>
            </a:r>
            <a:r>
              <a:rPr lang="en-US" sz="6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="" xmlns:a16="http://schemas.microsoft.com/office/drawing/2014/main" id="{EB4A0A5F-6381-42CB-8E67-98A6DEDF4A1A}"/>
              </a:ext>
            </a:extLst>
          </p:cNvPr>
          <p:cNvSpPr/>
          <p:nvPr/>
        </p:nvSpPr>
        <p:spPr>
          <a:xfrm>
            <a:off x="6493039" y="1143000"/>
            <a:ext cx="5470361" cy="1335573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6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want </a:t>
            </a:r>
            <a:r>
              <a:rPr lang="en-US" sz="6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justice</a:t>
            </a:r>
            <a:r>
              <a:rPr lang="en-US" sz="6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C20E312D-3BE8-4569-BE4E-E4C071103B9E}"/>
              </a:ext>
            </a:extLst>
          </p:cNvPr>
          <p:cNvCxnSpPr>
            <a:cxnSpLocks/>
          </p:cNvCxnSpPr>
          <p:nvPr/>
        </p:nvCxnSpPr>
        <p:spPr>
          <a:xfrm>
            <a:off x="8855239" y="2850306"/>
            <a:ext cx="2269961" cy="578694"/>
          </a:xfrm>
          <a:prstGeom prst="line">
            <a:avLst/>
          </a:prstGeom>
          <a:ln w="1143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6E6AB1D2-3D78-4C6E-9E86-241D7CE43682}"/>
              </a:ext>
            </a:extLst>
          </p:cNvPr>
          <p:cNvCxnSpPr>
            <a:cxnSpLocks/>
          </p:cNvCxnSpPr>
          <p:nvPr/>
        </p:nvCxnSpPr>
        <p:spPr>
          <a:xfrm flipV="1">
            <a:off x="8915400" y="2902046"/>
            <a:ext cx="2209800" cy="526954"/>
          </a:xfrm>
          <a:prstGeom prst="line">
            <a:avLst/>
          </a:prstGeom>
          <a:ln w="1143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8D8CA4A8-AE0D-4124-9A3A-CD83F38098D6}"/>
              </a:ext>
            </a:extLst>
          </p:cNvPr>
          <p:cNvCxnSpPr>
            <a:cxnSpLocks/>
          </p:cNvCxnSpPr>
          <p:nvPr/>
        </p:nvCxnSpPr>
        <p:spPr>
          <a:xfrm>
            <a:off x="5911511" y="3612375"/>
            <a:ext cx="2269961" cy="578694"/>
          </a:xfrm>
          <a:prstGeom prst="line">
            <a:avLst/>
          </a:prstGeom>
          <a:ln w="1143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3274E8F4-F9BF-429B-B3B5-76BBC0BE78F2}"/>
              </a:ext>
            </a:extLst>
          </p:cNvPr>
          <p:cNvCxnSpPr>
            <a:cxnSpLocks/>
          </p:cNvCxnSpPr>
          <p:nvPr/>
        </p:nvCxnSpPr>
        <p:spPr>
          <a:xfrm flipV="1">
            <a:off x="5971672" y="3664115"/>
            <a:ext cx="2209800" cy="526954"/>
          </a:xfrm>
          <a:prstGeom prst="line">
            <a:avLst/>
          </a:prstGeom>
          <a:ln w="1143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E28FEA89-03FF-4A09-9D58-F4E328CCBCEB}"/>
              </a:ext>
            </a:extLst>
          </p:cNvPr>
          <p:cNvCxnSpPr>
            <a:cxnSpLocks/>
          </p:cNvCxnSpPr>
          <p:nvPr/>
        </p:nvCxnSpPr>
        <p:spPr>
          <a:xfrm>
            <a:off x="6982328" y="4350242"/>
            <a:ext cx="2269961" cy="578694"/>
          </a:xfrm>
          <a:prstGeom prst="line">
            <a:avLst/>
          </a:prstGeom>
          <a:ln w="1143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419DDCF8-48F9-4EB9-B69B-BE7BE928B496}"/>
              </a:ext>
            </a:extLst>
          </p:cNvPr>
          <p:cNvCxnSpPr>
            <a:cxnSpLocks/>
          </p:cNvCxnSpPr>
          <p:nvPr/>
        </p:nvCxnSpPr>
        <p:spPr>
          <a:xfrm flipV="1">
            <a:off x="7042489" y="4401982"/>
            <a:ext cx="2209800" cy="526954"/>
          </a:xfrm>
          <a:prstGeom prst="line">
            <a:avLst/>
          </a:prstGeom>
          <a:ln w="1143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ED6678D7-20B5-44F4-A762-CD01CB576660}"/>
              </a:ext>
            </a:extLst>
          </p:cNvPr>
          <p:cNvCxnSpPr>
            <a:cxnSpLocks/>
          </p:cNvCxnSpPr>
          <p:nvPr/>
        </p:nvCxnSpPr>
        <p:spPr>
          <a:xfrm>
            <a:off x="6527329" y="1211972"/>
            <a:ext cx="5436071" cy="1125191"/>
          </a:xfrm>
          <a:prstGeom prst="line">
            <a:avLst/>
          </a:prstGeom>
          <a:ln w="1143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B19F9FCB-479D-4A15-9B8D-41F6123A3C6D}"/>
              </a:ext>
            </a:extLst>
          </p:cNvPr>
          <p:cNvCxnSpPr>
            <a:cxnSpLocks/>
          </p:cNvCxnSpPr>
          <p:nvPr/>
        </p:nvCxnSpPr>
        <p:spPr>
          <a:xfrm flipV="1">
            <a:off x="6493039" y="1241694"/>
            <a:ext cx="5394161" cy="1071887"/>
          </a:xfrm>
          <a:prstGeom prst="line">
            <a:avLst/>
          </a:prstGeom>
          <a:ln w="1143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">
            <a:extLst>
              <a:ext uri="{FF2B5EF4-FFF2-40B4-BE49-F238E27FC236}">
                <a16:creationId xmlns="" xmlns:a16="http://schemas.microsoft.com/office/drawing/2014/main" id="{71ED9F69-4F16-46AA-A5CE-6D763C399309}"/>
              </a:ext>
            </a:extLst>
          </p:cNvPr>
          <p:cNvSpPr/>
          <p:nvPr/>
        </p:nvSpPr>
        <p:spPr>
          <a:xfrm>
            <a:off x="179255" y="1143000"/>
            <a:ext cx="5470361" cy="1355681"/>
          </a:xfrm>
          <a:prstGeom prst="roundRect">
            <a:avLst/>
          </a:prstGeom>
          <a:noFill/>
          <a:ln w="762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sz="6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4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2072</Words>
  <Application>Microsoft Office PowerPoint</Application>
  <PresentationFormat>Widescreen</PresentationFormat>
  <Paragraphs>206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2021-10-27T14:14:34Z</dcterms:created>
  <dcterms:modified xsi:type="dcterms:W3CDTF">2021-10-27T14:14:52Z</dcterms:modified>
</cp:coreProperties>
</file>