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58" r:id="rId4"/>
    <p:sldId id="259" r:id="rId5"/>
    <p:sldId id="261" r:id="rId6"/>
    <p:sldId id="286" r:id="rId7"/>
    <p:sldId id="268" r:id="rId8"/>
    <p:sldId id="269" r:id="rId9"/>
    <p:sldId id="260" r:id="rId10"/>
    <p:sldId id="287" r:id="rId11"/>
    <p:sldId id="291" r:id="rId12"/>
    <p:sldId id="289" r:id="rId13"/>
    <p:sldId id="290" r:id="rId14"/>
    <p:sldId id="288" r:id="rId15"/>
    <p:sldId id="280" r:id="rId16"/>
    <p:sldId id="281" r:id="rId17"/>
    <p:sldId id="262" r:id="rId18"/>
    <p:sldId id="270" r:id="rId19"/>
    <p:sldId id="263" r:id="rId20"/>
    <p:sldId id="271" r:id="rId21"/>
    <p:sldId id="284" r:id="rId22"/>
    <p:sldId id="264" r:id="rId23"/>
    <p:sldId id="285" r:id="rId24"/>
    <p:sldId id="272" r:id="rId25"/>
    <p:sldId id="273" r:id="rId26"/>
    <p:sldId id="274" r:id="rId27"/>
    <p:sldId id="275" r:id="rId28"/>
    <p:sldId id="276" r:id="rId29"/>
    <p:sldId id="277" r:id="rId30"/>
    <p:sldId id="278" r:id="rId31"/>
    <p:sldId id="279" r:id="rId32"/>
    <p:sldId id="292" r:id="rId33"/>
    <p:sldId id="265" r:id="rId34"/>
    <p:sldId id="282" r:id="rId35"/>
    <p:sldId id="293" r:id="rId36"/>
    <p:sldId id="283" r:id="rId37"/>
    <p:sldId id="26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25" autoAdjust="0"/>
    <p:restoredTop sz="94574" autoAdjust="0"/>
  </p:normalViewPr>
  <p:slideViewPr>
    <p:cSldViewPr>
      <p:cViewPr>
        <p:scale>
          <a:sx n="39" d="100"/>
          <a:sy n="39" d="100"/>
        </p:scale>
        <p:origin x="376" y="276"/>
      </p:cViewPr>
      <p:guideLst>
        <p:guide orient="horz" pos="2160"/>
        <p:guide pos="2880"/>
      </p:guideLst>
    </p:cSldViewPr>
  </p:slideViewPr>
  <p:outlineViewPr>
    <p:cViewPr>
      <p:scale>
        <a:sx n="33" d="100"/>
        <a:sy n="33" d="100"/>
      </p:scale>
      <p:origin x="48" y="5562"/>
    </p:cViewPr>
  </p:outlineViewPr>
  <p:notesTextViewPr>
    <p:cViewPr>
      <p:scale>
        <a:sx n="1" d="1"/>
        <a:sy n="1" d="1"/>
      </p:scale>
      <p:origin x="0" y="0"/>
    </p:cViewPr>
  </p:notesTextViewPr>
  <p:sorterViewPr>
    <p:cViewPr>
      <p:scale>
        <a:sx n="100" d="100"/>
        <a:sy n="100" d="100"/>
      </p:scale>
      <p:origin x="0" y="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6D3C325-26A1-4D65-B7BF-6FC25A3A751A}" type="datetimeFigureOut">
              <a:rPr lang="en-US" smtClean="0"/>
              <a:t>3/10/2022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1C79719-13F9-4EB9-8D5E-2A6386DE65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3C325-26A1-4D65-B7BF-6FC25A3A751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3C325-26A1-4D65-B7BF-6FC25A3A751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3C325-26A1-4D65-B7BF-6FC25A3A751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D3C325-26A1-4D65-B7BF-6FC25A3A751A}"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D3C325-26A1-4D65-B7BF-6FC25A3A751A}"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6D3C325-26A1-4D65-B7BF-6FC25A3A751A}" type="datetimeFigureOut">
              <a:rPr lang="en-US" smtClean="0"/>
              <a:t>3/10/2022</a:t>
            </a:fld>
            <a:endParaRPr lang="en-US"/>
          </a:p>
        </p:txBody>
      </p:sp>
      <p:sp>
        <p:nvSpPr>
          <p:cNvPr id="27" name="Slide Number Placeholder 26"/>
          <p:cNvSpPr>
            <a:spLocks noGrp="1"/>
          </p:cNvSpPr>
          <p:nvPr>
            <p:ph type="sldNum" sz="quarter" idx="11"/>
          </p:nvPr>
        </p:nvSpPr>
        <p:spPr/>
        <p:txBody>
          <a:bodyPr rtlCol="0"/>
          <a:lstStyle/>
          <a:p>
            <a:fld id="{21C79719-13F9-4EB9-8D5E-2A6386DE6581}"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6D3C325-26A1-4D65-B7BF-6FC25A3A751A}" type="datetimeFigureOut">
              <a:rPr lang="en-US" smtClean="0"/>
              <a:t>3/10/2022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1C79719-13F9-4EB9-8D5E-2A6386DE65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3C325-26A1-4D65-B7BF-6FC25A3A751A}"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D3C325-26A1-4D65-B7BF-6FC25A3A751A}"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D3C325-26A1-4D65-B7BF-6FC25A3A751A}"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9719-13F9-4EB9-8D5E-2A6386DE65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6D3C325-26A1-4D65-B7BF-6FC25A3A751A}" type="datetimeFigureOut">
              <a:rPr lang="en-US" smtClean="0"/>
              <a:t>3/10/2022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1C79719-13F9-4EB9-8D5E-2A6386DE65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oodreads.com/work/quotes/5810375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Parenting- rooted in the word</a:t>
            </a:r>
            <a:endParaRPr lang="en-US" dirty="0"/>
          </a:p>
        </p:txBody>
      </p:sp>
      <p:sp>
        <p:nvSpPr>
          <p:cNvPr id="3" name="Subtitle 2"/>
          <p:cNvSpPr>
            <a:spLocks noGrp="1"/>
          </p:cNvSpPr>
          <p:nvPr>
            <p:ph type="subTitle" idx="1"/>
          </p:nvPr>
        </p:nvSpPr>
        <p:spPr/>
        <p:txBody>
          <a:bodyPr/>
          <a:lstStyle/>
          <a:p>
            <a:r>
              <a:rPr lang="en-US" dirty="0" smtClean="0"/>
              <a:t>March 2022- Laura Stoddard</a:t>
            </a:r>
            <a:endParaRPr lang="en-US" dirty="0"/>
          </a:p>
        </p:txBody>
      </p:sp>
    </p:spTree>
    <p:extLst>
      <p:ext uri="{BB962C8B-B14F-4D97-AF65-F5344CB8AC3E}">
        <p14:creationId xmlns:p14="http://schemas.microsoft.com/office/powerpoint/2010/main" val="3071965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roots?</a:t>
            </a:r>
            <a:endParaRPr lang="en-US" dirty="0"/>
          </a:p>
        </p:txBody>
      </p:sp>
      <p:sp>
        <p:nvSpPr>
          <p:cNvPr id="3" name="Content Placeholder 2"/>
          <p:cNvSpPr>
            <a:spLocks noGrp="1"/>
          </p:cNvSpPr>
          <p:nvPr>
            <p:ph idx="1"/>
          </p:nvPr>
        </p:nvSpPr>
        <p:spPr/>
        <p:txBody>
          <a:bodyPr/>
          <a:lstStyle/>
          <a:p>
            <a:r>
              <a:rPr lang="en-US" dirty="0"/>
              <a:t>Under ideal soil and moisture conditions, roots have been observed to grow to </a:t>
            </a:r>
            <a:r>
              <a:rPr lang="en-US" b="1" dirty="0"/>
              <a:t>more than 20 </a:t>
            </a:r>
            <a:r>
              <a:rPr lang="en-US" b="1" dirty="0" smtClean="0"/>
              <a:t>feet </a:t>
            </a:r>
            <a:r>
              <a:rPr lang="en-US" b="1" dirty="0"/>
              <a:t>deep</a:t>
            </a:r>
            <a:endParaRPr lang="en-US" dirty="0"/>
          </a:p>
        </p:txBody>
      </p:sp>
    </p:spTree>
    <p:extLst>
      <p:ext uri="{BB962C8B-B14F-4D97-AF65-F5344CB8AC3E}">
        <p14:creationId xmlns:p14="http://schemas.microsoft.com/office/powerpoint/2010/main" val="3523039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roots?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400800" cy="479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99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roots?</a:t>
            </a:r>
            <a:endParaRPr lang="en-US" dirty="0"/>
          </a:p>
        </p:txBody>
      </p:sp>
      <p:sp>
        <p:nvSpPr>
          <p:cNvPr id="3" name="Content Placeholder 2"/>
          <p:cNvSpPr>
            <a:spLocks noGrp="1"/>
          </p:cNvSpPr>
          <p:nvPr>
            <p:ph idx="1"/>
          </p:nvPr>
        </p:nvSpPr>
        <p:spPr/>
        <p:txBody>
          <a:bodyPr/>
          <a:lstStyle/>
          <a:p>
            <a:r>
              <a:rPr lang="en-US" dirty="0" smtClean="0"/>
              <a:t>Trees with a strong root system grow in unusual places</a:t>
            </a:r>
          </a:p>
          <a:p>
            <a:endParaRPr lang="en-US" dirty="0"/>
          </a:p>
        </p:txBody>
      </p:sp>
    </p:spTree>
    <p:extLst>
      <p:ext uri="{BB962C8B-B14F-4D97-AF65-F5344CB8AC3E}">
        <p14:creationId xmlns:p14="http://schemas.microsoft.com/office/powerpoint/2010/main" val="96746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roots?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973263"/>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537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roots</a:t>
            </a:r>
            <a:endParaRPr lang="en-US" dirty="0"/>
          </a:p>
        </p:txBody>
      </p:sp>
      <p:sp>
        <p:nvSpPr>
          <p:cNvPr id="3" name="Content Placeholder 2"/>
          <p:cNvSpPr>
            <a:spLocks noGrp="1"/>
          </p:cNvSpPr>
          <p:nvPr>
            <p:ph idx="1"/>
          </p:nvPr>
        </p:nvSpPr>
        <p:spPr/>
        <p:txBody>
          <a:bodyPr/>
          <a:lstStyle/>
          <a:p>
            <a:r>
              <a:rPr lang="en-US" dirty="0" smtClean="0"/>
              <a:t>Strong roots can break up, concrete and asphalt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0"/>
            <a:ext cx="5715000" cy="380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79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Rooted in the word?</a:t>
            </a:r>
            <a:endParaRPr lang="en-US" dirty="0"/>
          </a:p>
        </p:txBody>
      </p:sp>
      <p:sp>
        <p:nvSpPr>
          <p:cNvPr id="3" name="Content Placeholder 2"/>
          <p:cNvSpPr>
            <a:spLocks noGrp="1"/>
          </p:cNvSpPr>
          <p:nvPr>
            <p:ph idx="1"/>
          </p:nvPr>
        </p:nvSpPr>
        <p:spPr/>
        <p:txBody>
          <a:bodyPr>
            <a:normAutofit lnSpcReduction="10000"/>
          </a:bodyPr>
          <a:lstStyle/>
          <a:p>
            <a:r>
              <a:rPr lang="en-US" dirty="0" err="1"/>
              <a:t>Psa</a:t>
            </a:r>
            <a:r>
              <a:rPr lang="en-US" dirty="0"/>
              <a:t> 119:28</a:t>
            </a:r>
          </a:p>
          <a:p>
            <a:pPr marL="109728" indent="0">
              <a:buNone/>
            </a:pPr>
            <a:r>
              <a:rPr lang="en-US" dirty="0"/>
              <a:t>My soul is weary with sorrow; strengthen me according to your word.</a:t>
            </a:r>
          </a:p>
          <a:p>
            <a:r>
              <a:rPr lang="en-US" dirty="0" err="1" smtClean="0"/>
              <a:t>Psa</a:t>
            </a:r>
            <a:r>
              <a:rPr lang="en-US" dirty="0" smtClean="0"/>
              <a:t> 119:105 </a:t>
            </a:r>
          </a:p>
          <a:p>
            <a:pPr marL="109728" indent="0">
              <a:buNone/>
            </a:pPr>
            <a:r>
              <a:rPr lang="en-US" dirty="0" smtClean="0"/>
              <a:t>Your </a:t>
            </a:r>
            <a:r>
              <a:rPr lang="en-US" dirty="0"/>
              <a:t>word is a lamp for my feet, a light on my path</a:t>
            </a:r>
            <a:r>
              <a:rPr lang="en-US" dirty="0" smtClean="0"/>
              <a:t>.</a:t>
            </a:r>
          </a:p>
          <a:p>
            <a:r>
              <a:rPr lang="en-US" dirty="0" err="1" smtClean="0"/>
              <a:t>Psa</a:t>
            </a:r>
            <a:r>
              <a:rPr lang="en-US" dirty="0" smtClean="0"/>
              <a:t> 143:8</a:t>
            </a:r>
          </a:p>
          <a:p>
            <a:pPr marL="109728" indent="0">
              <a:buNone/>
            </a:pPr>
            <a:r>
              <a:rPr lang="en-US" dirty="0" smtClean="0"/>
              <a:t>Let </a:t>
            </a:r>
            <a:r>
              <a:rPr lang="en-US" dirty="0"/>
              <a:t>the morning bring me word of your unfailing love, for I have put my trust in you. Show me the way I should go, for to you I entrust my life.</a:t>
            </a:r>
          </a:p>
          <a:p>
            <a:pPr marL="109728" indent="0">
              <a:buNone/>
            </a:pPr>
            <a:endParaRPr lang="en-US" dirty="0"/>
          </a:p>
          <a:p>
            <a:endParaRPr lang="en-US" dirty="0"/>
          </a:p>
        </p:txBody>
      </p:sp>
    </p:spTree>
    <p:extLst>
      <p:ext uri="{BB962C8B-B14F-4D97-AF65-F5344CB8AC3E}">
        <p14:creationId xmlns:p14="http://schemas.microsoft.com/office/powerpoint/2010/main" val="41244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Rooted in the word?</a:t>
            </a:r>
            <a:endParaRPr lang="en-US" dirty="0"/>
          </a:p>
        </p:txBody>
      </p:sp>
      <p:sp>
        <p:nvSpPr>
          <p:cNvPr id="3" name="Content Placeholder 2"/>
          <p:cNvSpPr>
            <a:spLocks noGrp="1"/>
          </p:cNvSpPr>
          <p:nvPr>
            <p:ph idx="1"/>
          </p:nvPr>
        </p:nvSpPr>
        <p:spPr/>
        <p:txBody>
          <a:bodyPr>
            <a:normAutofit/>
          </a:bodyPr>
          <a:lstStyle/>
          <a:p>
            <a:r>
              <a:rPr lang="en-US" dirty="0" err="1" smtClean="0"/>
              <a:t>Prov</a:t>
            </a:r>
            <a:r>
              <a:rPr lang="en-US" dirty="0" smtClean="0"/>
              <a:t> </a:t>
            </a:r>
            <a:r>
              <a:rPr lang="en-US" dirty="0"/>
              <a:t>2:6</a:t>
            </a:r>
          </a:p>
          <a:p>
            <a:pPr marL="109728" indent="0">
              <a:buNone/>
            </a:pPr>
            <a:r>
              <a:rPr lang="en-US" dirty="0"/>
              <a:t>For the LORD gives wisdom; from his mouth come knowledge and </a:t>
            </a:r>
            <a:r>
              <a:rPr lang="en-US" dirty="0" smtClean="0"/>
              <a:t>understanding. </a:t>
            </a:r>
          </a:p>
          <a:p>
            <a:pPr marL="109728" indent="0">
              <a:buNone/>
            </a:pPr>
            <a:endParaRPr lang="en-US" dirty="0"/>
          </a:p>
          <a:p>
            <a:r>
              <a:rPr lang="en-US" dirty="0" err="1" smtClean="0"/>
              <a:t>Prov</a:t>
            </a:r>
            <a:r>
              <a:rPr lang="en-US" dirty="0" smtClean="0"/>
              <a:t> </a:t>
            </a:r>
            <a:r>
              <a:rPr lang="en-US" dirty="0"/>
              <a:t>3:5</a:t>
            </a:r>
          </a:p>
          <a:p>
            <a:pPr marL="109728" indent="0">
              <a:buNone/>
            </a:pPr>
            <a:r>
              <a:rPr lang="en-US" dirty="0"/>
              <a:t>Trust in the LORD with all your heart and lean not on your own </a:t>
            </a:r>
            <a:r>
              <a:rPr lang="en-US" dirty="0" smtClean="0"/>
              <a:t>understanding; in </a:t>
            </a:r>
            <a:r>
              <a:rPr lang="en-US" dirty="0"/>
              <a:t>all your ways submit to him, and he will make your paths </a:t>
            </a:r>
            <a:r>
              <a:rPr lang="en-US" dirty="0" smtClean="0"/>
              <a:t>straight</a:t>
            </a:r>
            <a:endParaRPr lang="en-US" dirty="0"/>
          </a:p>
          <a:p>
            <a:endParaRPr lang="en-US" dirty="0"/>
          </a:p>
        </p:txBody>
      </p:sp>
    </p:spTree>
    <p:extLst>
      <p:ext uri="{BB962C8B-B14F-4D97-AF65-F5344CB8AC3E}">
        <p14:creationId xmlns:p14="http://schemas.microsoft.com/office/powerpoint/2010/main" val="34362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goodness of God</a:t>
            </a:r>
            <a:endParaRPr lang="en-US" dirty="0"/>
          </a:p>
        </p:txBody>
      </p:sp>
      <p:sp>
        <p:nvSpPr>
          <p:cNvPr id="3" name="Content Placeholder 2"/>
          <p:cNvSpPr>
            <a:spLocks noGrp="1"/>
          </p:cNvSpPr>
          <p:nvPr>
            <p:ph idx="1"/>
          </p:nvPr>
        </p:nvSpPr>
        <p:spPr/>
        <p:txBody>
          <a:bodyPr>
            <a:normAutofit/>
          </a:bodyPr>
          <a:lstStyle/>
          <a:p>
            <a:pPr lvl="1"/>
            <a:r>
              <a:rPr lang="en-US" sz="2800" dirty="0"/>
              <a:t>We are made in the image of God</a:t>
            </a:r>
          </a:p>
          <a:p>
            <a:r>
              <a:rPr lang="en-US" dirty="0" smtClean="0"/>
              <a:t>Gen </a:t>
            </a:r>
            <a:r>
              <a:rPr lang="en-US" dirty="0"/>
              <a:t>1:27 So God created mankind in his own image, in the image of God he created them; male and female he created them</a:t>
            </a:r>
          </a:p>
          <a:p>
            <a:pPr marL="109728" indent="0">
              <a:buNone/>
            </a:pPr>
            <a:endParaRPr lang="en-US" dirty="0"/>
          </a:p>
          <a:p>
            <a:r>
              <a:rPr lang="en-US" dirty="0"/>
              <a:t>Gen 5:1 This is the written account of Adam’s family line. When God created mankind, he made them in the likeness of God.</a:t>
            </a:r>
          </a:p>
          <a:p>
            <a:pPr marL="109728" indent="0">
              <a:buNone/>
            </a:pPr>
            <a:endParaRPr lang="en-US" dirty="0"/>
          </a:p>
        </p:txBody>
      </p:sp>
    </p:spTree>
    <p:extLst>
      <p:ext uri="{BB962C8B-B14F-4D97-AF65-F5344CB8AC3E}">
        <p14:creationId xmlns:p14="http://schemas.microsoft.com/office/powerpoint/2010/main" val="3052832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goodness of God</a:t>
            </a:r>
            <a:endParaRPr lang="en-US" dirty="0"/>
          </a:p>
        </p:txBody>
      </p:sp>
      <p:sp>
        <p:nvSpPr>
          <p:cNvPr id="3" name="Content Placeholder 2"/>
          <p:cNvSpPr>
            <a:spLocks noGrp="1"/>
          </p:cNvSpPr>
          <p:nvPr>
            <p:ph idx="1"/>
          </p:nvPr>
        </p:nvSpPr>
        <p:spPr/>
        <p:txBody>
          <a:bodyPr/>
          <a:lstStyle/>
          <a:p>
            <a:pPr marL="365760" lvl="1" indent="-256032">
              <a:buClr>
                <a:schemeClr val="accent3"/>
              </a:buClr>
              <a:buFont typeface="Georgia"/>
              <a:buChar char="•"/>
            </a:pPr>
            <a:r>
              <a:rPr lang="en-US" sz="2800" dirty="0"/>
              <a:t>We are designed to be in a relationship with him</a:t>
            </a:r>
          </a:p>
          <a:p>
            <a:pPr marL="109728" indent="0">
              <a:buNone/>
            </a:pPr>
            <a:r>
              <a:rPr lang="en-US" dirty="0" smtClean="0"/>
              <a:t>Ephesians </a:t>
            </a:r>
            <a:r>
              <a:rPr lang="en-US" dirty="0"/>
              <a:t>1:7 </a:t>
            </a:r>
            <a:r>
              <a:rPr lang="en-US" baseline="30000" dirty="0"/>
              <a:t> </a:t>
            </a:r>
            <a:endParaRPr lang="en-US" baseline="30000" dirty="0" smtClean="0"/>
          </a:p>
          <a:p>
            <a:pPr marL="109728" indent="0">
              <a:buNone/>
            </a:pPr>
            <a:r>
              <a:rPr lang="en-US" dirty="0" smtClean="0"/>
              <a:t>In </a:t>
            </a:r>
            <a:r>
              <a:rPr lang="en-US" dirty="0"/>
              <a:t>him we have redemption through his blood, the forgiveness of sins, in accordance with the riches of God’s </a:t>
            </a:r>
            <a:r>
              <a:rPr lang="en-US" dirty="0" smtClean="0"/>
              <a:t>grace</a:t>
            </a:r>
          </a:p>
          <a:p>
            <a:pPr marL="109728" indent="0">
              <a:buNone/>
            </a:pPr>
            <a:endParaRPr lang="en-US" dirty="0"/>
          </a:p>
          <a:p>
            <a:pPr marL="109728" indent="0">
              <a:buNone/>
            </a:pPr>
            <a:r>
              <a:rPr lang="en-US" dirty="0"/>
              <a:t>Ephesians 5:8 </a:t>
            </a:r>
            <a:r>
              <a:rPr lang="en-US" baseline="30000" dirty="0"/>
              <a:t> </a:t>
            </a:r>
            <a:endParaRPr lang="en-US" baseline="30000" dirty="0" smtClean="0"/>
          </a:p>
          <a:p>
            <a:pPr marL="109728" indent="0">
              <a:buNone/>
            </a:pPr>
            <a:r>
              <a:rPr lang="en-US" dirty="0" smtClean="0"/>
              <a:t>For </a:t>
            </a:r>
            <a:r>
              <a:rPr lang="en-US" dirty="0"/>
              <a:t>you were once darkness, but now you are light in the Lord. Live as children of light</a:t>
            </a:r>
          </a:p>
          <a:p>
            <a:pPr marL="109728" indent="0">
              <a:buNone/>
            </a:pPr>
            <a:endParaRPr lang="en-US" dirty="0"/>
          </a:p>
          <a:p>
            <a:endParaRPr lang="en-US" dirty="0"/>
          </a:p>
        </p:txBody>
      </p:sp>
    </p:spTree>
    <p:extLst>
      <p:ext uri="{BB962C8B-B14F-4D97-AF65-F5344CB8AC3E}">
        <p14:creationId xmlns:p14="http://schemas.microsoft.com/office/powerpoint/2010/main" val="3579755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goodness of God</a:t>
            </a:r>
            <a:endParaRPr lang="en-US" dirty="0"/>
          </a:p>
        </p:txBody>
      </p:sp>
      <p:sp>
        <p:nvSpPr>
          <p:cNvPr id="3" name="Content Placeholder 2"/>
          <p:cNvSpPr>
            <a:spLocks noGrp="1"/>
          </p:cNvSpPr>
          <p:nvPr>
            <p:ph idx="1"/>
          </p:nvPr>
        </p:nvSpPr>
        <p:spPr/>
        <p:txBody>
          <a:bodyPr/>
          <a:lstStyle/>
          <a:p>
            <a:pPr lvl="1"/>
            <a:r>
              <a:rPr lang="en-US" sz="2800" dirty="0"/>
              <a:t>He has gone to great lengths to make that </a:t>
            </a:r>
            <a:r>
              <a:rPr lang="en-US" sz="2800" dirty="0" smtClean="0"/>
              <a:t>possible</a:t>
            </a:r>
          </a:p>
          <a:p>
            <a:pPr marL="411480" lvl="1" indent="0">
              <a:buNone/>
            </a:pPr>
            <a:endParaRPr lang="en-US" sz="2800" dirty="0" smtClean="0"/>
          </a:p>
          <a:p>
            <a:pPr lvl="1"/>
            <a:r>
              <a:rPr lang="en-US" sz="2800" dirty="0" smtClean="0"/>
              <a:t>He </a:t>
            </a:r>
            <a:r>
              <a:rPr lang="en-US" sz="2800" dirty="0"/>
              <a:t>brings health and healing into our </a:t>
            </a:r>
            <a:r>
              <a:rPr lang="en-US" sz="2800" dirty="0" smtClean="0"/>
              <a:t>lives</a:t>
            </a:r>
          </a:p>
          <a:p>
            <a:pPr marL="411480" lvl="1" indent="0">
              <a:buNone/>
            </a:pPr>
            <a:endParaRPr lang="en-US" sz="2800" dirty="0"/>
          </a:p>
          <a:p>
            <a:pPr lvl="1"/>
            <a:r>
              <a:rPr lang="en-US" sz="2800" dirty="0"/>
              <a:t>We rest in </a:t>
            </a:r>
            <a:r>
              <a:rPr lang="en-US" sz="2800" dirty="0" smtClean="0"/>
              <a:t>this</a:t>
            </a:r>
            <a:endParaRPr lang="en-US" sz="2800" dirty="0"/>
          </a:p>
        </p:txBody>
      </p:sp>
    </p:spTree>
    <p:extLst>
      <p:ext uri="{BB962C8B-B14F-4D97-AF65-F5344CB8AC3E}">
        <p14:creationId xmlns:p14="http://schemas.microsoft.com/office/powerpoint/2010/main" val="4265468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challenges we face?</a:t>
            </a:r>
            <a:endParaRPr lang="en-US" dirty="0"/>
          </a:p>
        </p:txBody>
      </p:sp>
      <p:sp>
        <p:nvSpPr>
          <p:cNvPr id="3" name="Content Placeholder 2"/>
          <p:cNvSpPr>
            <a:spLocks noGrp="1"/>
          </p:cNvSpPr>
          <p:nvPr>
            <p:ph idx="1"/>
          </p:nvPr>
        </p:nvSpPr>
        <p:spPr/>
        <p:txBody>
          <a:bodyPr/>
          <a:lstStyle/>
          <a:p>
            <a:pPr lvl="0"/>
            <a:r>
              <a:rPr lang="en-US" dirty="0"/>
              <a:t>Effects of turbulence – pandemic, political turmoil, economic uncertainty, quickly shifting cultural norms </a:t>
            </a:r>
            <a:endParaRPr lang="en-US" dirty="0" smtClean="0"/>
          </a:p>
          <a:p>
            <a:pPr marL="109728" lvl="0" indent="0">
              <a:buNone/>
            </a:pPr>
            <a:endParaRPr lang="en-US" dirty="0"/>
          </a:p>
          <a:p>
            <a:pPr lvl="0"/>
            <a:r>
              <a:rPr lang="en-US" dirty="0"/>
              <a:t>Some of our kids don’t actually remember life before the pandemic, their schooling, family and friend time has all happened under </a:t>
            </a:r>
            <a:r>
              <a:rPr lang="en-US" dirty="0" err="1"/>
              <a:t>C</a:t>
            </a:r>
            <a:r>
              <a:rPr lang="en-US" dirty="0" err="1" smtClean="0"/>
              <a:t>ovid</a:t>
            </a:r>
            <a:r>
              <a:rPr lang="en-US" dirty="0" smtClean="0"/>
              <a:t> </a:t>
            </a:r>
            <a:r>
              <a:rPr lang="en-US" dirty="0"/>
              <a:t>guidelines.</a:t>
            </a:r>
          </a:p>
          <a:p>
            <a:pPr marL="109728" indent="0">
              <a:buNone/>
            </a:pPr>
            <a:endParaRPr lang="en-US" dirty="0"/>
          </a:p>
        </p:txBody>
      </p:sp>
    </p:spTree>
    <p:extLst>
      <p:ext uri="{BB962C8B-B14F-4D97-AF65-F5344CB8AC3E}">
        <p14:creationId xmlns:p14="http://schemas.microsoft.com/office/powerpoint/2010/main" val="315664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goodness of God</a:t>
            </a:r>
            <a:endParaRPr lang="en-US" dirty="0"/>
          </a:p>
        </p:txBody>
      </p:sp>
      <p:sp>
        <p:nvSpPr>
          <p:cNvPr id="3" name="Content Placeholder 2"/>
          <p:cNvSpPr>
            <a:spLocks noGrp="1"/>
          </p:cNvSpPr>
          <p:nvPr>
            <p:ph idx="1"/>
          </p:nvPr>
        </p:nvSpPr>
        <p:spPr/>
        <p:txBody>
          <a:bodyPr/>
          <a:lstStyle/>
          <a:p>
            <a:r>
              <a:rPr lang="en-US" dirty="0"/>
              <a:t>Colossians </a:t>
            </a:r>
            <a:r>
              <a:rPr lang="en-US" dirty="0" smtClean="0"/>
              <a:t>2:13-14</a:t>
            </a:r>
          </a:p>
          <a:p>
            <a:pPr marL="109728" indent="0">
              <a:buNone/>
            </a:pPr>
            <a:r>
              <a:rPr lang="en-US" dirty="0" smtClean="0"/>
              <a:t> </a:t>
            </a:r>
            <a:r>
              <a:rPr lang="en-US" dirty="0"/>
              <a:t>When you were dead in your sins and in the uncircumcision of your flesh, God made you</a:t>
            </a:r>
            <a:r>
              <a:rPr lang="en-US" baseline="30000" dirty="0"/>
              <a:t> </a:t>
            </a:r>
            <a:r>
              <a:rPr lang="en-US" dirty="0"/>
              <a:t> alive with Christ. He forgave us all our sins, </a:t>
            </a:r>
            <a:r>
              <a:rPr lang="en-US" baseline="30000" dirty="0"/>
              <a:t> </a:t>
            </a:r>
            <a:r>
              <a:rPr lang="en-US" dirty="0"/>
              <a:t>having canceled the charge of our legal indebtedness, which stood against us and condemned us; he has taken it away, nailing it to the cross.</a:t>
            </a:r>
          </a:p>
          <a:p>
            <a:pPr marL="109728" indent="0">
              <a:buNone/>
            </a:pPr>
            <a:endParaRPr lang="en-US" dirty="0"/>
          </a:p>
        </p:txBody>
      </p:sp>
    </p:spTree>
    <p:extLst>
      <p:ext uri="{BB962C8B-B14F-4D97-AF65-F5344CB8AC3E}">
        <p14:creationId xmlns:p14="http://schemas.microsoft.com/office/powerpoint/2010/main" val="2406622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pPr marL="109728" indent="0">
              <a:buNone/>
            </a:pPr>
            <a:r>
              <a:rPr lang="en-US" dirty="0" smtClean="0"/>
              <a:t>We have questions-</a:t>
            </a:r>
          </a:p>
          <a:p>
            <a:pPr marL="109728" indent="0">
              <a:buNone/>
            </a:pPr>
            <a:r>
              <a:rPr lang="en-US" dirty="0"/>
              <a:t>	</a:t>
            </a:r>
            <a:r>
              <a:rPr lang="en-US" dirty="0" smtClean="0"/>
              <a:t>Am I enough?</a:t>
            </a:r>
          </a:p>
          <a:p>
            <a:pPr marL="109728" indent="0">
              <a:buNone/>
            </a:pPr>
            <a:r>
              <a:rPr lang="en-US" dirty="0"/>
              <a:t>	</a:t>
            </a:r>
            <a:r>
              <a:rPr lang="en-US" dirty="0" smtClean="0"/>
              <a:t>Am I doing a good job?</a:t>
            </a:r>
          </a:p>
          <a:p>
            <a:pPr marL="109728" indent="0">
              <a:buNone/>
            </a:pPr>
            <a:r>
              <a:rPr lang="en-US" dirty="0"/>
              <a:t>	</a:t>
            </a:r>
            <a:r>
              <a:rPr lang="en-US" dirty="0" smtClean="0"/>
              <a:t>How do I handle these things?</a:t>
            </a:r>
          </a:p>
        </p:txBody>
      </p:sp>
    </p:spTree>
    <p:extLst>
      <p:ext uri="{BB962C8B-B14F-4D97-AF65-F5344CB8AC3E}">
        <p14:creationId xmlns:p14="http://schemas.microsoft.com/office/powerpoint/2010/main" val="176904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pPr marL="109728" indent="0">
              <a:buNone/>
            </a:pPr>
            <a:r>
              <a:rPr lang="en-US" dirty="0" smtClean="0"/>
              <a:t>Often </a:t>
            </a:r>
            <a:r>
              <a:rPr lang="en-US" dirty="0"/>
              <a:t>my identity is developed in relationship with others</a:t>
            </a:r>
          </a:p>
          <a:p>
            <a:pPr marL="109728" indent="0">
              <a:buNone/>
            </a:pPr>
            <a:r>
              <a:rPr lang="en-US" dirty="0"/>
              <a:t>b.	Comparing—Am I better than?</a:t>
            </a:r>
          </a:p>
          <a:p>
            <a:pPr marL="109728" indent="0">
              <a:buNone/>
            </a:pPr>
            <a:r>
              <a:rPr lang="en-US" dirty="0"/>
              <a:t>c.	competing—Why do I matter?</a:t>
            </a:r>
          </a:p>
          <a:p>
            <a:pPr marL="109728" indent="0">
              <a:buNone/>
            </a:pPr>
            <a:r>
              <a:rPr lang="en-US" dirty="0"/>
              <a:t>d.	possessing—I accomplish</a:t>
            </a:r>
          </a:p>
          <a:p>
            <a:pPr marL="109728" indent="0">
              <a:buNone/>
            </a:pPr>
            <a:r>
              <a:rPr lang="en-US" dirty="0"/>
              <a:t>e.	being desired—I’m worthy</a:t>
            </a:r>
          </a:p>
          <a:p>
            <a:endParaRPr lang="en-US" dirty="0"/>
          </a:p>
        </p:txBody>
      </p:sp>
    </p:spTree>
    <p:extLst>
      <p:ext uri="{BB962C8B-B14F-4D97-AF65-F5344CB8AC3E}">
        <p14:creationId xmlns:p14="http://schemas.microsoft.com/office/powerpoint/2010/main" val="1158809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pPr marL="109728" indent="0">
              <a:buNone/>
            </a:pPr>
            <a:r>
              <a:rPr lang="en-US" dirty="0" smtClean="0"/>
              <a:t>Our kids have questions</a:t>
            </a:r>
          </a:p>
          <a:p>
            <a:pPr marL="109728" indent="0">
              <a:buNone/>
            </a:pPr>
            <a:r>
              <a:rPr lang="en-US" dirty="0"/>
              <a:t>	</a:t>
            </a:r>
            <a:r>
              <a:rPr lang="en-US" dirty="0" smtClean="0"/>
              <a:t>Do I agree with mom and dad?</a:t>
            </a:r>
          </a:p>
          <a:p>
            <a:pPr marL="109728" indent="0">
              <a:buNone/>
            </a:pPr>
            <a:r>
              <a:rPr lang="en-US" dirty="0"/>
              <a:t>	</a:t>
            </a:r>
            <a:r>
              <a:rPr lang="en-US" dirty="0" smtClean="0"/>
              <a:t>What do people think of me?</a:t>
            </a:r>
          </a:p>
          <a:p>
            <a:pPr marL="109728" indent="0">
              <a:buNone/>
            </a:pPr>
            <a:r>
              <a:rPr lang="en-US" dirty="0"/>
              <a:t>	</a:t>
            </a:r>
            <a:r>
              <a:rPr lang="en-US" dirty="0" smtClean="0"/>
              <a:t>How should I perceive everything around me?</a:t>
            </a:r>
          </a:p>
          <a:p>
            <a:pPr marL="109728" indent="0">
              <a:buNone/>
            </a:pPr>
            <a:endParaRPr lang="en-US" dirty="0"/>
          </a:p>
        </p:txBody>
      </p:sp>
    </p:spTree>
    <p:extLst>
      <p:ext uri="{BB962C8B-B14F-4D97-AF65-F5344CB8AC3E}">
        <p14:creationId xmlns:p14="http://schemas.microsoft.com/office/powerpoint/2010/main" val="2154614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a:t>2 Cor 5:17 </a:t>
            </a:r>
            <a:endParaRPr lang="en-US" dirty="0" smtClean="0"/>
          </a:p>
          <a:p>
            <a:pPr marL="109728" indent="0">
              <a:buNone/>
            </a:pPr>
            <a:r>
              <a:rPr lang="en-US" dirty="0" smtClean="0"/>
              <a:t>Therefore</a:t>
            </a:r>
            <a:r>
              <a:rPr lang="en-US" dirty="0"/>
              <a:t>, if anyone is in Christ, the new creation has come: The old has gone, the new is here! </a:t>
            </a:r>
          </a:p>
          <a:p>
            <a:pPr marL="109728" indent="0">
              <a:buNone/>
            </a:pPr>
            <a:endParaRPr lang="en-US" dirty="0" smtClean="0"/>
          </a:p>
          <a:p>
            <a:pPr marL="109728" indent="0">
              <a:buNone/>
            </a:pPr>
            <a:r>
              <a:rPr lang="en-US" dirty="0"/>
              <a:t>John 1:12 </a:t>
            </a:r>
            <a:endParaRPr lang="en-US" dirty="0" smtClean="0"/>
          </a:p>
          <a:p>
            <a:pPr marL="109728" indent="0">
              <a:buNone/>
            </a:pPr>
            <a:r>
              <a:rPr lang="en-US" dirty="0" smtClean="0"/>
              <a:t>Yet </a:t>
            </a:r>
            <a:r>
              <a:rPr lang="en-US" dirty="0"/>
              <a:t>to all who did receive him, to those who believed in his name, he gave the right to become children of God</a:t>
            </a:r>
          </a:p>
          <a:p>
            <a:pPr marL="109728" indent="0">
              <a:buNone/>
            </a:pPr>
            <a:endParaRPr lang="en-US" dirty="0"/>
          </a:p>
        </p:txBody>
      </p:sp>
    </p:spTree>
    <p:extLst>
      <p:ext uri="{BB962C8B-B14F-4D97-AF65-F5344CB8AC3E}">
        <p14:creationId xmlns:p14="http://schemas.microsoft.com/office/powerpoint/2010/main" val="1819542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a:t>Zephaniah 3:17 </a:t>
            </a:r>
            <a:endParaRPr lang="en-US" dirty="0" smtClean="0"/>
          </a:p>
          <a:p>
            <a:pPr marL="109728" indent="0">
              <a:buNone/>
            </a:pPr>
            <a:r>
              <a:rPr lang="en-US" dirty="0" smtClean="0"/>
              <a:t>The </a:t>
            </a:r>
            <a:r>
              <a:rPr lang="en-US" cap="small" dirty="0"/>
              <a:t>Lord</a:t>
            </a:r>
            <a:r>
              <a:rPr lang="en-US" dirty="0"/>
              <a:t> your God is with you, the Mighty Warrior who saves</a:t>
            </a:r>
            <a:r>
              <a:rPr lang="en-US" dirty="0" smtClean="0"/>
              <a:t>. He </a:t>
            </a:r>
            <a:r>
              <a:rPr lang="en-US" dirty="0"/>
              <a:t>will take great delight in you; in his love he will no longer rebuke you, but will rejoice over you with singing.”</a:t>
            </a:r>
          </a:p>
          <a:p>
            <a:endParaRPr lang="en-US" dirty="0"/>
          </a:p>
        </p:txBody>
      </p:sp>
    </p:spTree>
    <p:extLst>
      <p:ext uri="{BB962C8B-B14F-4D97-AF65-F5344CB8AC3E}">
        <p14:creationId xmlns:p14="http://schemas.microsoft.com/office/powerpoint/2010/main" val="939718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a:t>Isaiah </a:t>
            </a:r>
            <a:r>
              <a:rPr lang="en-US" dirty="0" smtClean="0"/>
              <a:t>43:1</a:t>
            </a:r>
          </a:p>
          <a:p>
            <a:pPr marL="109728" indent="0">
              <a:buNone/>
            </a:pPr>
            <a:r>
              <a:rPr lang="en-US" dirty="0" smtClean="0"/>
              <a:t> </a:t>
            </a:r>
            <a:r>
              <a:rPr lang="en-US" dirty="0"/>
              <a:t>But now, this is what the </a:t>
            </a:r>
            <a:r>
              <a:rPr lang="en-US" cap="small" dirty="0"/>
              <a:t>Lord</a:t>
            </a:r>
            <a:r>
              <a:rPr lang="en-US" dirty="0"/>
              <a:t> says— he who created you, Jacob, he who formed you, Israel: “Do not fear, for I have redeemed you; I have summoned you by name; you are mine.</a:t>
            </a:r>
          </a:p>
          <a:p>
            <a:endParaRPr lang="en-US" dirty="0"/>
          </a:p>
        </p:txBody>
      </p:sp>
    </p:spTree>
    <p:extLst>
      <p:ext uri="{BB962C8B-B14F-4D97-AF65-F5344CB8AC3E}">
        <p14:creationId xmlns:p14="http://schemas.microsoft.com/office/powerpoint/2010/main" val="3038349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a:t>Romans 8:39 </a:t>
            </a:r>
            <a:endParaRPr lang="en-US" dirty="0" smtClean="0"/>
          </a:p>
          <a:p>
            <a:pPr marL="109728" indent="0">
              <a:buNone/>
            </a:pPr>
            <a:r>
              <a:rPr lang="en-US" dirty="0" smtClean="0"/>
              <a:t>neither </a:t>
            </a:r>
            <a:r>
              <a:rPr lang="en-US" dirty="0"/>
              <a:t>height nor depth, nor anything else in all creation, will be able to separate us from the love of God that is in Christ Jesus our Lord.</a:t>
            </a:r>
          </a:p>
          <a:p>
            <a:endParaRPr lang="en-US" dirty="0"/>
          </a:p>
        </p:txBody>
      </p:sp>
    </p:spTree>
    <p:extLst>
      <p:ext uri="{BB962C8B-B14F-4D97-AF65-F5344CB8AC3E}">
        <p14:creationId xmlns:p14="http://schemas.microsoft.com/office/powerpoint/2010/main" val="1684519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smtClean="0"/>
              <a:t>What do all these verses mean?</a:t>
            </a:r>
          </a:p>
          <a:p>
            <a:pPr marL="109728" indent="0">
              <a:buNone/>
            </a:pPr>
            <a:endParaRPr lang="en-US" dirty="0" smtClean="0"/>
          </a:p>
          <a:p>
            <a:pPr>
              <a:buFontTx/>
              <a:buChar char="-"/>
            </a:pPr>
            <a:r>
              <a:rPr lang="en-US" dirty="0" smtClean="0"/>
              <a:t>We can be forgiven and reconciled to God</a:t>
            </a:r>
          </a:p>
          <a:p>
            <a:pPr marL="109728" indent="0">
              <a:buNone/>
            </a:pPr>
            <a:endParaRPr lang="en-US" dirty="0" smtClean="0"/>
          </a:p>
          <a:p>
            <a:pPr>
              <a:buFontTx/>
              <a:buChar char="-"/>
            </a:pPr>
            <a:r>
              <a:rPr lang="en-US" dirty="0" smtClean="0"/>
              <a:t>We have been adopted into his family, bringing us closeness to him, access to his thoughts, deeply valued and loved, gaining an inheritance and never abandoned. </a:t>
            </a:r>
            <a:endParaRPr lang="en-US" dirty="0"/>
          </a:p>
        </p:txBody>
      </p:sp>
    </p:spTree>
    <p:extLst>
      <p:ext uri="{BB962C8B-B14F-4D97-AF65-F5344CB8AC3E}">
        <p14:creationId xmlns:p14="http://schemas.microsoft.com/office/powerpoint/2010/main" val="10353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a:t>What do all these verses mean</a:t>
            </a:r>
            <a:r>
              <a:rPr lang="en-US" dirty="0" smtClean="0"/>
              <a:t>?</a:t>
            </a:r>
          </a:p>
          <a:p>
            <a:pPr marL="109728" indent="0">
              <a:buNone/>
            </a:pPr>
            <a:endParaRPr lang="en-US" dirty="0"/>
          </a:p>
          <a:p>
            <a:pPr>
              <a:buFontTx/>
              <a:buChar char="-"/>
            </a:pPr>
            <a:r>
              <a:rPr lang="en-US" dirty="0" smtClean="0"/>
              <a:t>We are a new creation, not identified by our shortcomings and failures</a:t>
            </a:r>
          </a:p>
          <a:p>
            <a:pPr>
              <a:buFontTx/>
              <a:buChar char="-"/>
            </a:pPr>
            <a:r>
              <a:rPr lang="en-US" dirty="0" smtClean="0"/>
              <a:t>We have been provided for </a:t>
            </a:r>
          </a:p>
          <a:p>
            <a:pPr>
              <a:buFontTx/>
              <a:buChar char="-"/>
            </a:pPr>
            <a:r>
              <a:rPr lang="en-US" dirty="0" smtClean="0"/>
              <a:t>We have been brought into a family</a:t>
            </a:r>
          </a:p>
          <a:p>
            <a:pPr>
              <a:buFontTx/>
              <a:buChar char="-"/>
            </a:pPr>
            <a:r>
              <a:rPr lang="en-US" dirty="0" smtClean="0"/>
              <a:t>He is committed to bring about growth and healing in our lives (with our cooperation)</a:t>
            </a:r>
            <a:endParaRPr lang="en-US" dirty="0"/>
          </a:p>
        </p:txBody>
      </p:sp>
    </p:spTree>
    <p:extLst>
      <p:ext uri="{BB962C8B-B14F-4D97-AF65-F5344CB8AC3E}">
        <p14:creationId xmlns:p14="http://schemas.microsoft.com/office/powerpoint/2010/main" val="28057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challenges we face?</a:t>
            </a:r>
            <a:endParaRPr lang="en-US" dirty="0"/>
          </a:p>
        </p:txBody>
      </p:sp>
      <p:sp>
        <p:nvSpPr>
          <p:cNvPr id="3" name="Content Placeholder 2"/>
          <p:cNvSpPr>
            <a:spLocks noGrp="1"/>
          </p:cNvSpPr>
          <p:nvPr>
            <p:ph idx="1"/>
          </p:nvPr>
        </p:nvSpPr>
        <p:spPr/>
        <p:txBody>
          <a:bodyPr>
            <a:normAutofit lnSpcReduction="10000"/>
          </a:bodyPr>
          <a:lstStyle/>
          <a:p>
            <a:pPr lvl="0"/>
            <a:r>
              <a:rPr lang="en-US" dirty="0"/>
              <a:t>Our kids have heard of people getting sick and some of them have had </a:t>
            </a:r>
            <a:r>
              <a:rPr lang="en-US" dirty="0" err="1"/>
              <a:t>C</a:t>
            </a:r>
            <a:r>
              <a:rPr lang="en-US" dirty="0" err="1" smtClean="0"/>
              <a:t>ovid</a:t>
            </a:r>
            <a:r>
              <a:rPr lang="en-US" dirty="0" smtClean="0"/>
              <a:t> </a:t>
            </a:r>
            <a:r>
              <a:rPr lang="en-US" dirty="0"/>
              <a:t>themselves. </a:t>
            </a:r>
            <a:endParaRPr lang="en-US" dirty="0" smtClean="0"/>
          </a:p>
          <a:p>
            <a:pPr marL="109728" lvl="0" indent="0">
              <a:buNone/>
            </a:pPr>
            <a:endParaRPr lang="en-US" dirty="0"/>
          </a:p>
          <a:p>
            <a:pPr lvl="0"/>
            <a:r>
              <a:rPr lang="en-US" dirty="0"/>
              <a:t>Parents job situations have </a:t>
            </a:r>
            <a:r>
              <a:rPr lang="en-US" dirty="0" smtClean="0"/>
              <a:t>changed</a:t>
            </a:r>
          </a:p>
          <a:p>
            <a:pPr marL="109728" lvl="0" indent="0">
              <a:buNone/>
            </a:pPr>
            <a:endParaRPr lang="en-US" dirty="0"/>
          </a:p>
          <a:p>
            <a:pPr lvl="0"/>
            <a:r>
              <a:rPr lang="en-US" dirty="0"/>
              <a:t>Our routines have </a:t>
            </a:r>
            <a:r>
              <a:rPr lang="en-US" dirty="0" smtClean="0"/>
              <a:t>changed</a:t>
            </a:r>
          </a:p>
          <a:p>
            <a:pPr marL="109728" lvl="0" indent="0">
              <a:buNone/>
            </a:pPr>
            <a:endParaRPr lang="en-US" dirty="0" smtClean="0"/>
          </a:p>
          <a:p>
            <a:r>
              <a:rPr lang="en-US" dirty="0"/>
              <a:t>We have uncertainty about the future- we have come to terms that we will not return to ‘normal’ or pre pandemic times. </a:t>
            </a:r>
          </a:p>
          <a:p>
            <a:pPr marL="109728" lvl="0" indent="0">
              <a:buNone/>
            </a:pPr>
            <a:endParaRPr lang="en-US" dirty="0"/>
          </a:p>
          <a:p>
            <a:pPr marL="109728" indent="0">
              <a:buNone/>
            </a:pPr>
            <a:endParaRPr lang="en-US" dirty="0"/>
          </a:p>
        </p:txBody>
      </p:sp>
    </p:spTree>
    <p:extLst>
      <p:ext uri="{BB962C8B-B14F-4D97-AF65-F5344CB8AC3E}">
        <p14:creationId xmlns:p14="http://schemas.microsoft.com/office/powerpoint/2010/main" val="4372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endParaRPr lang="en-US" dirty="0" smtClean="0"/>
          </a:p>
          <a:p>
            <a:pPr marL="109728" indent="0">
              <a:buNone/>
            </a:pPr>
            <a:r>
              <a:rPr lang="en-US" dirty="0" smtClean="0"/>
              <a:t>“</a:t>
            </a:r>
            <a:r>
              <a:rPr lang="en-US" dirty="0"/>
              <a:t>I would rather be what God chose to make me than the most glorious creature that I could think of; for to have been born in God's thought, and then made by God is the dearest, grandest, and most precious thing in all thinking."        </a:t>
            </a:r>
            <a:endParaRPr lang="en-US" dirty="0" smtClean="0"/>
          </a:p>
          <a:p>
            <a:pPr marL="109728" indent="0">
              <a:buNone/>
            </a:pPr>
            <a:endParaRPr lang="en-US" dirty="0"/>
          </a:p>
          <a:p>
            <a:pPr marL="109728" indent="0">
              <a:buNone/>
            </a:pPr>
            <a:r>
              <a:rPr lang="en-US" dirty="0" smtClean="0"/>
              <a:t> - CS </a:t>
            </a:r>
            <a:r>
              <a:rPr lang="en-US" dirty="0"/>
              <a:t>Lewis                       </a:t>
            </a:r>
            <a:r>
              <a:rPr lang="en-US" b="1" dirty="0"/>
              <a:t>                                        </a:t>
            </a:r>
            <a:endParaRPr lang="en-US" dirty="0"/>
          </a:p>
          <a:p>
            <a:endParaRPr lang="en-US" dirty="0"/>
          </a:p>
        </p:txBody>
      </p:sp>
    </p:spTree>
    <p:extLst>
      <p:ext uri="{BB962C8B-B14F-4D97-AF65-F5344CB8AC3E}">
        <p14:creationId xmlns:p14="http://schemas.microsoft.com/office/powerpoint/2010/main" val="3792328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a:xfrm>
            <a:off x="457200" y="2249424"/>
            <a:ext cx="8229600" cy="4608576"/>
          </a:xfrm>
        </p:spPr>
        <p:txBody>
          <a:bodyPr>
            <a:normAutofit/>
          </a:bodyPr>
          <a:lstStyle/>
          <a:p>
            <a:r>
              <a:rPr lang="en-US" dirty="0"/>
              <a:t>“It is the identity that we ascribe to God out of doubt or faith in His Scriptures that will determine the identity we will give ourselves and ultimately the life that we inevitably live. If He is the Creator, then we are created. If He is Master, then we are servants. If He is love, then we are loved.     </a:t>
            </a:r>
            <a:r>
              <a:rPr lang="en-US" b="1" dirty="0"/>
              <a:t>    </a:t>
            </a:r>
            <a:endParaRPr lang="en-US" dirty="0"/>
          </a:p>
        </p:txBody>
      </p:sp>
    </p:spTree>
    <p:extLst>
      <p:ext uri="{BB962C8B-B14F-4D97-AF65-F5344CB8AC3E}">
        <p14:creationId xmlns:p14="http://schemas.microsoft.com/office/powerpoint/2010/main" val="451747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New identity</a:t>
            </a:r>
            <a:endParaRPr lang="en-US" dirty="0"/>
          </a:p>
        </p:txBody>
      </p:sp>
      <p:sp>
        <p:nvSpPr>
          <p:cNvPr id="3" name="Content Placeholder 2"/>
          <p:cNvSpPr>
            <a:spLocks noGrp="1"/>
          </p:cNvSpPr>
          <p:nvPr>
            <p:ph idx="1"/>
          </p:nvPr>
        </p:nvSpPr>
        <p:spPr/>
        <p:txBody>
          <a:bodyPr/>
          <a:lstStyle/>
          <a:p>
            <a:r>
              <a:rPr lang="en-US" dirty="0"/>
              <a:t>If He is omnipotent, then we are not as powerful as we think. If He is omniscient, then there is nowhere to hide. If He cannot lie, then His promises are all true.”</a:t>
            </a:r>
          </a:p>
          <a:p>
            <a:pPr marL="109728" indent="0">
              <a:buNone/>
            </a:pPr>
            <a:r>
              <a:rPr lang="en-US" dirty="0"/>
              <a:t>― Jackie Hill Perry,</a:t>
            </a:r>
            <a:r>
              <a:rPr lang="en-US" dirty="0">
                <a:hlinkClick r:id="rId2"/>
              </a:rPr>
              <a:t> </a:t>
            </a:r>
            <a:r>
              <a:rPr lang="en-US" u="sng" dirty="0">
                <a:hlinkClick r:id="rId2"/>
              </a:rPr>
              <a:t>Gay Girl, Good God: The Story of Who I Was, and Who God Has Always Been</a:t>
            </a:r>
            <a:endParaRPr lang="en-US" dirty="0"/>
          </a:p>
        </p:txBody>
      </p:sp>
    </p:spTree>
    <p:extLst>
      <p:ext uri="{BB962C8B-B14F-4D97-AF65-F5344CB8AC3E}">
        <p14:creationId xmlns:p14="http://schemas.microsoft.com/office/powerpoint/2010/main" val="2847870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Direction</a:t>
            </a:r>
            <a:endParaRPr lang="en-US" dirty="0"/>
          </a:p>
        </p:txBody>
      </p:sp>
      <p:sp>
        <p:nvSpPr>
          <p:cNvPr id="3" name="Content Placeholder 2"/>
          <p:cNvSpPr>
            <a:spLocks noGrp="1"/>
          </p:cNvSpPr>
          <p:nvPr>
            <p:ph idx="1"/>
          </p:nvPr>
        </p:nvSpPr>
        <p:spPr/>
        <p:txBody>
          <a:bodyPr>
            <a:normAutofit/>
          </a:bodyPr>
          <a:lstStyle/>
          <a:p>
            <a:r>
              <a:rPr lang="en-US" dirty="0" err="1" smtClean="0"/>
              <a:t>Deut</a:t>
            </a:r>
            <a:r>
              <a:rPr lang="en-US" dirty="0"/>
              <a:t> </a:t>
            </a:r>
            <a:r>
              <a:rPr lang="en-US" dirty="0" smtClean="0"/>
              <a:t>6:6-7 </a:t>
            </a:r>
          </a:p>
          <a:p>
            <a:pPr marL="109728" indent="0">
              <a:buNone/>
            </a:pPr>
            <a:r>
              <a:rPr lang="en-US" dirty="0" smtClean="0"/>
              <a:t>These </a:t>
            </a:r>
            <a:r>
              <a:rPr lang="en-US" dirty="0"/>
              <a:t>commandments that I give you today are to be on your </a:t>
            </a:r>
            <a:r>
              <a:rPr lang="en-US" dirty="0" smtClean="0"/>
              <a:t>hearts. Impress </a:t>
            </a:r>
            <a:r>
              <a:rPr lang="en-US" dirty="0"/>
              <a:t>them on your children. Talk about them when you sit at home and when you walk along the road, when you lie down and when you get up.</a:t>
            </a:r>
          </a:p>
          <a:p>
            <a:pPr marL="109728" indent="0">
              <a:buNone/>
            </a:pPr>
            <a:endParaRPr lang="en-US" dirty="0"/>
          </a:p>
        </p:txBody>
      </p:sp>
    </p:spTree>
    <p:extLst>
      <p:ext uri="{BB962C8B-B14F-4D97-AF65-F5344CB8AC3E}">
        <p14:creationId xmlns:p14="http://schemas.microsoft.com/office/powerpoint/2010/main" val="28028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Direction</a:t>
            </a:r>
            <a:endParaRPr lang="en-US" dirty="0"/>
          </a:p>
        </p:txBody>
      </p:sp>
      <p:sp>
        <p:nvSpPr>
          <p:cNvPr id="3" name="Content Placeholder 2"/>
          <p:cNvSpPr>
            <a:spLocks noGrp="1"/>
          </p:cNvSpPr>
          <p:nvPr>
            <p:ph idx="1"/>
          </p:nvPr>
        </p:nvSpPr>
        <p:spPr/>
        <p:txBody>
          <a:bodyPr/>
          <a:lstStyle/>
          <a:p>
            <a:r>
              <a:rPr lang="en-US" dirty="0" smtClean="0"/>
              <a:t>Answer the ‘why’ questions </a:t>
            </a:r>
          </a:p>
          <a:p>
            <a:r>
              <a:rPr lang="en-US" dirty="0" smtClean="0"/>
              <a:t>Read together </a:t>
            </a:r>
          </a:p>
          <a:p>
            <a:r>
              <a:rPr lang="en-US" dirty="0" smtClean="0"/>
              <a:t>Foster discussion and open conversations</a:t>
            </a:r>
          </a:p>
          <a:p>
            <a:r>
              <a:rPr lang="en-US" dirty="0" smtClean="0"/>
              <a:t>Stand firm on truths in your own life</a:t>
            </a:r>
          </a:p>
          <a:p>
            <a:r>
              <a:rPr lang="en-US" dirty="0" smtClean="0"/>
              <a:t>Talk through the practical's</a:t>
            </a:r>
            <a:endParaRPr lang="en-US" dirty="0"/>
          </a:p>
        </p:txBody>
      </p:sp>
    </p:spTree>
    <p:extLst>
      <p:ext uri="{BB962C8B-B14F-4D97-AF65-F5344CB8AC3E}">
        <p14:creationId xmlns:p14="http://schemas.microsoft.com/office/powerpoint/2010/main" val="39219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Direction</a:t>
            </a:r>
            <a:endParaRPr lang="en-US" dirty="0"/>
          </a:p>
        </p:txBody>
      </p:sp>
      <p:sp>
        <p:nvSpPr>
          <p:cNvPr id="3" name="Content Placeholder 2"/>
          <p:cNvSpPr>
            <a:spLocks noGrp="1"/>
          </p:cNvSpPr>
          <p:nvPr>
            <p:ph idx="1"/>
          </p:nvPr>
        </p:nvSpPr>
        <p:spPr/>
        <p:txBody>
          <a:bodyPr/>
          <a:lstStyle/>
          <a:p>
            <a:r>
              <a:rPr lang="en-US" dirty="0" smtClean="0"/>
              <a:t>We can move forward, investing in others, being a part of community and trying to have an impact. </a:t>
            </a:r>
            <a:endParaRPr lang="en-US" dirty="0"/>
          </a:p>
        </p:txBody>
      </p:sp>
    </p:spTree>
    <p:extLst>
      <p:ext uri="{BB962C8B-B14F-4D97-AF65-F5344CB8AC3E}">
        <p14:creationId xmlns:p14="http://schemas.microsoft.com/office/powerpoint/2010/main" val="419316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have a loving God that will never leave us or forsake us.</a:t>
            </a:r>
          </a:p>
          <a:p>
            <a:r>
              <a:rPr lang="en-US" dirty="0" smtClean="0"/>
              <a:t>He communicates to us in large ways through the Bible</a:t>
            </a:r>
          </a:p>
          <a:p>
            <a:r>
              <a:rPr lang="en-US" dirty="0" smtClean="0"/>
              <a:t>When we are rooted in him, our needs can be met and we can grow</a:t>
            </a:r>
          </a:p>
          <a:p>
            <a:r>
              <a:rPr lang="en-US" dirty="0" smtClean="0"/>
              <a:t>Us wrestling through these truths will help us show our kids how to learn them as well.</a:t>
            </a:r>
            <a:endParaRPr lang="en-US" dirty="0"/>
          </a:p>
        </p:txBody>
      </p:sp>
    </p:spTree>
    <p:extLst>
      <p:ext uri="{BB962C8B-B14F-4D97-AF65-F5344CB8AC3E}">
        <p14:creationId xmlns:p14="http://schemas.microsoft.com/office/powerpoint/2010/main" val="23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187490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09800"/>
            <a:ext cx="191936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258" y="2209800"/>
            <a:ext cx="186042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09800"/>
            <a:ext cx="195513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227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challenges we face?</a:t>
            </a:r>
            <a:endParaRPr lang="en-US" dirty="0"/>
          </a:p>
        </p:txBody>
      </p:sp>
      <p:sp>
        <p:nvSpPr>
          <p:cNvPr id="3" name="Content Placeholder 2"/>
          <p:cNvSpPr>
            <a:spLocks noGrp="1"/>
          </p:cNvSpPr>
          <p:nvPr>
            <p:ph idx="1"/>
          </p:nvPr>
        </p:nvSpPr>
        <p:spPr/>
        <p:txBody>
          <a:bodyPr/>
          <a:lstStyle/>
          <a:p>
            <a:r>
              <a:rPr lang="en-US" dirty="0" smtClean="0"/>
              <a:t>Some had babies during the pandemic</a:t>
            </a:r>
          </a:p>
          <a:p>
            <a:pPr marL="109728" indent="0">
              <a:buNone/>
            </a:pPr>
            <a:endParaRPr lang="en-US" dirty="0" smtClean="0"/>
          </a:p>
          <a:p>
            <a:r>
              <a:rPr lang="en-US" dirty="0" smtClean="0"/>
              <a:t>Call out culture, cancel culture, outrage- it can be very hard to know how to navigate things</a:t>
            </a:r>
          </a:p>
          <a:p>
            <a:pPr marL="109728" indent="0">
              <a:buNone/>
            </a:pPr>
            <a:endParaRPr lang="en-US" dirty="0" smtClean="0"/>
          </a:p>
          <a:p>
            <a:r>
              <a:rPr lang="en-US" dirty="0" smtClean="0"/>
              <a:t>Personal fears we have and doubts about the job we are doing</a:t>
            </a:r>
          </a:p>
          <a:p>
            <a:endParaRPr lang="en-US" dirty="0"/>
          </a:p>
        </p:txBody>
      </p:sp>
    </p:spTree>
    <p:extLst>
      <p:ext uri="{BB962C8B-B14F-4D97-AF65-F5344CB8AC3E}">
        <p14:creationId xmlns:p14="http://schemas.microsoft.com/office/powerpoint/2010/main" val="34219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Alpha 2010-2025</a:t>
            </a:r>
            <a:endParaRPr lang="en-US" dirty="0"/>
          </a:p>
        </p:txBody>
      </p:sp>
      <p:sp>
        <p:nvSpPr>
          <p:cNvPr id="3" name="Content Placeholder 2"/>
          <p:cNvSpPr>
            <a:spLocks noGrp="1"/>
          </p:cNvSpPr>
          <p:nvPr>
            <p:ph idx="1"/>
          </p:nvPr>
        </p:nvSpPr>
        <p:spPr/>
        <p:txBody>
          <a:bodyPr>
            <a:normAutofit/>
          </a:bodyPr>
          <a:lstStyle/>
          <a:p>
            <a:r>
              <a:rPr lang="en-US" dirty="0" smtClean="0"/>
              <a:t>The biggest generation- estimating about 2 billion</a:t>
            </a:r>
          </a:p>
          <a:p>
            <a:r>
              <a:rPr lang="en-US" dirty="0" smtClean="0"/>
              <a:t>Have grown up with smartphones, tablets and media streaming </a:t>
            </a:r>
          </a:p>
        </p:txBody>
      </p:sp>
    </p:spTree>
    <p:extLst>
      <p:ext uri="{BB962C8B-B14F-4D97-AF65-F5344CB8AC3E}">
        <p14:creationId xmlns:p14="http://schemas.microsoft.com/office/powerpoint/2010/main" val="2198793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Alpha 2010-2025</a:t>
            </a:r>
            <a:endParaRPr lang="en-US" dirty="0"/>
          </a:p>
        </p:txBody>
      </p:sp>
      <p:sp>
        <p:nvSpPr>
          <p:cNvPr id="3" name="Content Placeholder 2"/>
          <p:cNvSpPr>
            <a:spLocks noGrp="1"/>
          </p:cNvSpPr>
          <p:nvPr>
            <p:ph idx="1"/>
          </p:nvPr>
        </p:nvSpPr>
        <p:spPr/>
        <p:txBody>
          <a:bodyPr/>
          <a:lstStyle/>
          <a:p>
            <a:r>
              <a:rPr lang="en-US" dirty="0"/>
              <a:t>More educational opportunities</a:t>
            </a:r>
          </a:p>
          <a:p>
            <a:r>
              <a:rPr lang="en-US" dirty="0"/>
              <a:t>Some studies are suggesting earlier health problems relating to screen time. </a:t>
            </a:r>
          </a:p>
          <a:p>
            <a:r>
              <a:rPr lang="en-US" dirty="0"/>
              <a:t>Increased isolation</a:t>
            </a:r>
          </a:p>
          <a:p>
            <a:r>
              <a:rPr lang="en-US" dirty="0"/>
              <a:t>In the US, this will be the most diverse generation</a:t>
            </a:r>
          </a:p>
          <a:p>
            <a:pPr marL="109728" indent="0">
              <a:buNone/>
            </a:pPr>
            <a:endParaRPr lang="en-US" dirty="0"/>
          </a:p>
        </p:txBody>
      </p:sp>
    </p:spTree>
    <p:extLst>
      <p:ext uri="{BB962C8B-B14F-4D97-AF65-F5344CB8AC3E}">
        <p14:creationId xmlns:p14="http://schemas.microsoft.com/office/powerpoint/2010/main" val="41496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Alpha</a:t>
            </a:r>
            <a:endParaRPr lang="en-US" dirty="0"/>
          </a:p>
        </p:txBody>
      </p:sp>
      <p:sp>
        <p:nvSpPr>
          <p:cNvPr id="3" name="Content Placeholder 2"/>
          <p:cNvSpPr>
            <a:spLocks noGrp="1"/>
          </p:cNvSpPr>
          <p:nvPr>
            <p:ph idx="1"/>
          </p:nvPr>
        </p:nvSpPr>
        <p:spPr/>
        <p:txBody>
          <a:bodyPr/>
          <a:lstStyle/>
          <a:p>
            <a:r>
              <a:rPr lang="en-US" dirty="0"/>
              <a:t>“This newest American generation displays unprecedented diversity in almost every dimension one can examine ― ethnicity, nativity, income, family arrangements, you-name-it.”</a:t>
            </a:r>
          </a:p>
          <a:p>
            <a:r>
              <a:rPr lang="en-US" dirty="0" smtClean="0"/>
              <a:t>- Elwood Carlson, demographer and professor of sociology</a:t>
            </a:r>
          </a:p>
          <a:p>
            <a:pPr marL="109728" indent="0">
              <a:buNone/>
            </a:pPr>
            <a:endParaRPr lang="en-US" dirty="0"/>
          </a:p>
        </p:txBody>
      </p:sp>
    </p:spTree>
    <p:extLst>
      <p:ext uri="{BB962C8B-B14F-4D97-AF65-F5344CB8AC3E}">
        <p14:creationId xmlns:p14="http://schemas.microsoft.com/office/powerpoint/2010/main" val="1439654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 y="228600"/>
            <a:ext cx="918999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056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reflect</a:t>
            </a:r>
            <a:endParaRPr lang="en-US" dirty="0"/>
          </a:p>
        </p:txBody>
      </p:sp>
      <p:sp>
        <p:nvSpPr>
          <p:cNvPr id="3" name="Content Placeholder 2"/>
          <p:cNvSpPr>
            <a:spLocks noGrp="1"/>
          </p:cNvSpPr>
          <p:nvPr>
            <p:ph idx="1"/>
          </p:nvPr>
        </p:nvSpPr>
        <p:spPr/>
        <p:txBody>
          <a:bodyPr/>
          <a:lstStyle/>
          <a:p>
            <a:r>
              <a:rPr lang="en-US" dirty="0" smtClean="0"/>
              <a:t>We need to wrestle through these issues to know how to guide our kids</a:t>
            </a:r>
            <a:endParaRPr lang="en-US" dirty="0"/>
          </a:p>
        </p:txBody>
      </p:sp>
    </p:spTree>
    <p:extLst>
      <p:ext uri="{BB962C8B-B14F-4D97-AF65-F5344CB8AC3E}">
        <p14:creationId xmlns:p14="http://schemas.microsoft.com/office/powerpoint/2010/main" val="2759008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1242</Words>
  <Application>Microsoft Office PowerPoint</Application>
  <PresentationFormat>On-screen Show (4:3)</PresentationFormat>
  <Paragraphs>146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Georgia</vt:lpstr>
      <vt:lpstr>Trebuchet MS</vt:lpstr>
      <vt:lpstr>Wingdings 2</vt:lpstr>
      <vt:lpstr>Urban</vt:lpstr>
      <vt:lpstr>Parenting- rooted in the word</vt:lpstr>
      <vt:lpstr>What are some challenges we face?</vt:lpstr>
      <vt:lpstr>What are some challenges we face?</vt:lpstr>
      <vt:lpstr>What are some challenges we face?</vt:lpstr>
      <vt:lpstr>Generation Alpha 2010-2025</vt:lpstr>
      <vt:lpstr>Generation Alpha 2010-2025</vt:lpstr>
      <vt:lpstr>Generation Alpha</vt:lpstr>
      <vt:lpstr>PowerPoint Presentation</vt:lpstr>
      <vt:lpstr>Call to reflect</vt:lpstr>
      <vt:lpstr>Why roots?</vt:lpstr>
      <vt:lpstr>Why roots?</vt:lpstr>
      <vt:lpstr>Why roots?</vt:lpstr>
      <vt:lpstr>Why roots?</vt:lpstr>
      <vt:lpstr>Why roots</vt:lpstr>
      <vt:lpstr>Rooted in the word?</vt:lpstr>
      <vt:lpstr>Rooted in the word?</vt:lpstr>
      <vt:lpstr>1. The goodness of God</vt:lpstr>
      <vt:lpstr>1. The goodness of God</vt:lpstr>
      <vt:lpstr>1. The goodness of God</vt:lpstr>
      <vt:lpstr>1. The goodness of God</vt:lpstr>
      <vt:lpstr>2. New identity</vt:lpstr>
      <vt:lpstr>2. New identity</vt:lpstr>
      <vt:lpstr>2. New identity</vt:lpstr>
      <vt:lpstr>2. New identity</vt:lpstr>
      <vt:lpstr>2. New identity</vt:lpstr>
      <vt:lpstr>2. New identity</vt:lpstr>
      <vt:lpstr>2. New identity</vt:lpstr>
      <vt:lpstr>2. New identity</vt:lpstr>
      <vt:lpstr>2. New identity</vt:lpstr>
      <vt:lpstr>2. New identity</vt:lpstr>
      <vt:lpstr>2. New identity</vt:lpstr>
      <vt:lpstr>2. New identity</vt:lpstr>
      <vt:lpstr>3. Direction</vt:lpstr>
      <vt:lpstr>3. Direction</vt:lpstr>
      <vt:lpstr>3. Direction</vt:lpstr>
      <vt:lpstr>Conclusion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2022-03-10T19:56:25Z</dcterms:created>
  <dcterms:modified xsi:type="dcterms:W3CDTF">2022-03-10T19:56:40Z</dcterms:modified>
</cp:coreProperties>
</file>