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9"/>
  </p:notesMasterIdLst>
  <p:handoutMasterIdLst>
    <p:handoutMasterId r:id="rId60"/>
  </p:handoutMasterIdLst>
  <p:sldIdLst>
    <p:sldId id="262" r:id="rId2"/>
    <p:sldId id="1830" r:id="rId3"/>
    <p:sldId id="1831" r:id="rId4"/>
    <p:sldId id="1826" r:id="rId5"/>
    <p:sldId id="1832" r:id="rId6"/>
    <p:sldId id="1877" r:id="rId7"/>
    <p:sldId id="1834" r:id="rId8"/>
    <p:sldId id="1835" r:id="rId9"/>
    <p:sldId id="1836" r:id="rId10"/>
    <p:sldId id="1878" r:id="rId11"/>
    <p:sldId id="1838" r:id="rId12"/>
    <p:sldId id="1827" r:id="rId13"/>
    <p:sldId id="1840" r:id="rId14"/>
    <p:sldId id="1879" r:id="rId15"/>
    <p:sldId id="1842" r:id="rId16"/>
    <p:sldId id="1846" r:id="rId17"/>
    <p:sldId id="1847" r:id="rId18"/>
    <p:sldId id="1848" r:id="rId19"/>
    <p:sldId id="1828" r:id="rId20"/>
    <p:sldId id="1849" r:id="rId21"/>
    <p:sldId id="1850" r:id="rId22"/>
    <p:sldId id="1851" r:id="rId23"/>
    <p:sldId id="1852" r:id="rId24"/>
    <p:sldId id="1853" r:id="rId25"/>
    <p:sldId id="1854" r:id="rId26"/>
    <p:sldId id="1855" r:id="rId27"/>
    <p:sldId id="1856" r:id="rId28"/>
    <p:sldId id="1857" r:id="rId29"/>
    <p:sldId id="1858" r:id="rId30"/>
    <p:sldId id="1891" r:id="rId31"/>
    <p:sldId id="1892" r:id="rId32"/>
    <p:sldId id="1883" r:id="rId33"/>
    <p:sldId id="1884" r:id="rId34"/>
    <p:sldId id="1886" r:id="rId35"/>
    <p:sldId id="1860" r:id="rId36"/>
    <p:sldId id="1862" r:id="rId37"/>
    <p:sldId id="1863" r:id="rId38"/>
    <p:sldId id="1864" r:id="rId39"/>
    <p:sldId id="1865" r:id="rId40"/>
    <p:sldId id="1866" r:id="rId41"/>
    <p:sldId id="1906" r:id="rId42"/>
    <p:sldId id="1894" r:id="rId43"/>
    <p:sldId id="1895" r:id="rId44"/>
    <p:sldId id="1896" r:id="rId45"/>
    <p:sldId id="1897" r:id="rId46"/>
    <p:sldId id="1898" r:id="rId47"/>
    <p:sldId id="1899" r:id="rId48"/>
    <p:sldId id="1900" r:id="rId49"/>
    <p:sldId id="1901" r:id="rId50"/>
    <p:sldId id="1868" r:id="rId51"/>
    <p:sldId id="1902" r:id="rId52"/>
    <p:sldId id="1903" r:id="rId53"/>
    <p:sldId id="1904" r:id="rId54"/>
    <p:sldId id="1905" r:id="rId55"/>
    <p:sldId id="1845" r:id="rId56"/>
    <p:sldId id="1875" r:id="rId57"/>
    <p:sldId id="1876"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B2B"/>
    <a:srgbClr val="5BB41E"/>
    <a:srgbClr val="00682F"/>
    <a:srgbClr val="03272D"/>
    <a:srgbClr val="3F7D15"/>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9" autoAdjust="0"/>
    <p:restoredTop sz="94660"/>
  </p:normalViewPr>
  <p:slideViewPr>
    <p:cSldViewPr snapToGrid="0">
      <p:cViewPr varScale="1">
        <p:scale>
          <a:sx n="77" d="100"/>
          <a:sy n="77" d="100"/>
        </p:scale>
        <p:origin x="176" y="36"/>
      </p:cViewPr>
      <p:guideLst/>
    </p:cSldViewPr>
  </p:slideViewPr>
  <p:notesTextViewPr>
    <p:cViewPr>
      <p:scale>
        <a:sx n="3" d="2"/>
        <a:sy n="3" d="2"/>
      </p:scale>
      <p:origin x="0" y="0"/>
    </p:cViewPr>
  </p:notesTextViewPr>
  <p:sorterViewPr>
    <p:cViewPr>
      <p:scale>
        <a:sx n="116" d="100"/>
        <a:sy n="116" d="100"/>
      </p:scale>
      <p:origin x="0" y="0"/>
    </p:cViewPr>
  </p:sorterViewPr>
  <p:notesViewPr>
    <p:cSldViewPr snapToGrid="0">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821C579-52A4-48D9-9F5D-73087BD3942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Peter, Luke, John	Jesus 1-on-1</a:t>
            </a:r>
          </a:p>
          <a:p>
            <a:r>
              <a:rPr lang="en-US" dirty="0"/>
              <a:t>	Ben Foust</a:t>
            </a:r>
          </a:p>
        </p:txBody>
      </p:sp>
      <p:sp>
        <p:nvSpPr>
          <p:cNvPr id="3" name="Date Placeholder 2">
            <a:extLst>
              <a:ext uri="{FF2B5EF4-FFF2-40B4-BE49-F238E27FC236}">
                <a16:creationId xmlns:a16="http://schemas.microsoft.com/office/drawing/2014/main" xmlns="" id="{B52401AB-3CC3-48F9-B3E0-DE4DF3134C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D1E5EDA-3A39-436A-8059-8E53E188B6B6}" type="datetimeFigureOut">
              <a:rPr lang="en-US" smtClean="0"/>
              <a:t>6/14/2021</a:t>
            </a:fld>
            <a:endParaRPr lang="en-US"/>
          </a:p>
        </p:txBody>
      </p:sp>
      <p:sp>
        <p:nvSpPr>
          <p:cNvPr id="4" name="Footer Placeholder 3">
            <a:extLst>
              <a:ext uri="{FF2B5EF4-FFF2-40B4-BE49-F238E27FC236}">
                <a16:creationId xmlns:a16="http://schemas.microsoft.com/office/drawing/2014/main" xmlns="" id="{E9D6C440-9C3E-438B-AEC3-F353AE03408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AD1C368-B3B4-4B08-80F7-4608F9F10F7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04D01B5-0F37-408E-9EE3-9B3B9382DE65}" type="slidenum">
              <a:rPr lang="en-US" smtClean="0"/>
              <a:t>‹#›</a:t>
            </a:fld>
            <a:endParaRPr lang="en-US"/>
          </a:p>
        </p:txBody>
      </p:sp>
    </p:spTree>
    <p:extLst>
      <p:ext uri="{BB962C8B-B14F-4D97-AF65-F5344CB8AC3E}">
        <p14:creationId xmlns:p14="http://schemas.microsoft.com/office/powerpoint/2010/main" val="240670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4F926D-B060-4F6A-834C-683F444DE01B}" type="datetimeFigureOut">
              <a:rPr lang="en-US" smtClean="0"/>
              <a:t>6/14/2021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49</a:t>
            </a:fld>
            <a:endParaRPr lang="en-US" dirty="0"/>
          </a:p>
        </p:txBody>
      </p:sp>
    </p:spTree>
    <p:extLst>
      <p:ext uri="{BB962C8B-B14F-4D97-AF65-F5344CB8AC3E}">
        <p14:creationId xmlns:p14="http://schemas.microsoft.com/office/powerpoint/2010/main" val="198279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838F4EF-7306-4184-9484-F1F005AE2F0A}"/>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sp>
        <p:nvSpPr>
          <p:cNvPr id="3" name="Rectangle 2">
            <a:extLst>
              <a:ext uri="{FF2B5EF4-FFF2-40B4-BE49-F238E27FC236}">
                <a16:creationId xmlns:a16="http://schemas.microsoft.com/office/drawing/2014/main" xmlns="" id="{9520D088-9E30-4EA8-963B-8F526F011A36}"/>
              </a:ext>
            </a:extLst>
          </p:cNvPr>
          <p:cNvSpPr/>
          <p:nvPr/>
        </p:nvSpPr>
        <p:spPr>
          <a:xfrm>
            <a:off x="0" y="5650191"/>
            <a:ext cx="12192000" cy="120781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22:33 </a:t>
            </a:r>
            <a:r>
              <a:rPr lang="en-US" sz="3200" dirty="0">
                <a:solidFill>
                  <a:schemeClr val="tx1"/>
                </a:solidFill>
              </a:rPr>
              <a:t>But he said to Him, “Lord, I am ready to go with You both to prison and to death!”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221480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838F4EF-7306-4184-9484-F1F005AE2F0A}"/>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sp>
        <p:nvSpPr>
          <p:cNvPr id="3" name="Rectangle 2">
            <a:extLst>
              <a:ext uri="{FF2B5EF4-FFF2-40B4-BE49-F238E27FC236}">
                <a16:creationId xmlns:a16="http://schemas.microsoft.com/office/drawing/2014/main" xmlns="" id="{9520D088-9E30-4EA8-963B-8F526F011A36}"/>
              </a:ext>
            </a:extLst>
          </p:cNvPr>
          <p:cNvSpPr/>
          <p:nvPr/>
        </p:nvSpPr>
        <p:spPr>
          <a:xfrm>
            <a:off x="0" y="5650191"/>
            <a:ext cx="12192000" cy="120781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22:34 </a:t>
            </a:r>
            <a:r>
              <a:rPr lang="en-US" sz="3200" dirty="0">
                <a:solidFill>
                  <a:schemeClr val="tx1"/>
                </a:solidFill>
              </a:rPr>
              <a:t>But He said, “I tell you, Peter, the rooster will not crow today until you have denied three times that you know Me.”</a:t>
            </a:r>
          </a:p>
          <a:p>
            <a:endParaRPr lang="en-US" sz="3600" dirty="0">
              <a:solidFill>
                <a:schemeClr val="tx1"/>
              </a:solidFill>
            </a:endParaRPr>
          </a:p>
          <a:p>
            <a:endParaRPr lang="en-US" sz="3600" dirty="0"/>
          </a:p>
        </p:txBody>
      </p:sp>
      <p:sp>
        <p:nvSpPr>
          <p:cNvPr id="7" name="Rectangle 6">
            <a:extLst>
              <a:ext uri="{FF2B5EF4-FFF2-40B4-BE49-F238E27FC236}">
                <a16:creationId xmlns:a16="http://schemas.microsoft.com/office/drawing/2014/main" xmlns="" id="{DBF35BC1-2504-4C99-8FCE-43E9E072B8C9}"/>
              </a:ext>
            </a:extLst>
          </p:cNvPr>
          <p:cNvSpPr/>
          <p:nvPr/>
        </p:nvSpPr>
        <p:spPr>
          <a:xfrm>
            <a:off x="337566" y="998715"/>
            <a:ext cx="11516868" cy="4442382"/>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Mark 14:27 </a:t>
            </a:r>
            <a:r>
              <a:rPr lang="en-US" sz="3200" dirty="0"/>
              <a:t>And Jesus said to them, “You will all fall away, because it is written, ‘I </a:t>
            </a:r>
            <a:r>
              <a:rPr lang="en-US" sz="3200" cap="small" dirty="0"/>
              <a:t>will strike down the shepherd, and the sheep shall be scattered</a:t>
            </a:r>
            <a:r>
              <a:rPr lang="en-US" sz="3200" dirty="0"/>
              <a:t>.’ </a:t>
            </a:r>
            <a:r>
              <a:rPr lang="en-US" sz="3200" b="1" baseline="30000" dirty="0"/>
              <a:t>28 </a:t>
            </a:r>
            <a:r>
              <a:rPr lang="en-US" sz="3200" dirty="0"/>
              <a:t>But after I have been raised, I will go ahead of you to Galilee.” </a:t>
            </a:r>
          </a:p>
          <a:p>
            <a:r>
              <a:rPr lang="en-US" sz="3200" b="1" baseline="30000" dirty="0"/>
              <a:t>29 </a:t>
            </a:r>
            <a:r>
              <a:rPr lang="en-US" sz="3200" dirty="0"/>
              <a:t>But Peter said to Him, “Even though all may fall away, yet I will not.” </a:t>
            </a:r>
            <a:r>
              <a:rPr lang="en-US" sz="3200" b="1" baseline="30000" dirty="0"/>
              <a:t>30 </a:t>
            </a:r>
            <a:r>
              <a:rPr lang="en-US" sz="3200" dirty="0"/>
              <a:t>And Jesus said to him, “Truly I say to you, that this very night, before a rooster crows twice, you yourself will deny Me three times.” </a:t>
            </a:r>
            <a:r>
              <a:rPr lang="en-US" sz="3200" b="1" baseline="30000" dirty="0"/>
              <a:t>31 </a:t>
            </a:r>
            <a:r>
              <a:rPr lang="en-US" sz="3200" dirty="0"/>
              <a:t>But Peter kept saying insistently, “Even if I have to die with You, I will not deny You!” </a:t>
            </a:r>
            <a:endParaRPr lang="en-US" sz="6600" b="1" dirty="0"/>
          </a:p>
        </p:txBody>
      </p:sp>
    </p:spTree>
    <p:extLst>
      <p:ext uri="{BB962C8B-B14F-4D97-AF65-F5344CB8AC3E}">
        <p14:creationId xmlns:p14="http://schemas.microsoft.com/office/powerpoint/2010/main" val="36274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702AA9F-3906-4CBC-80E7-0630273048FD}"/>
              </a:ext>
            </a:extLst>
          </p:cNvPr>
          <p:cNvSpPr/>
          <p:nvPr/>
        </p:nvSpPr>
        <p:spPr>
          <a:xfrm>
            <a:off x="0" y="5683347"/>
            <a:ext cx="12192000" cy="117465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22:54 </a:t>
            </a:r>
            <a:r>
              <a:rPr lang="en-US" sz="3200" dirty="0">
                <a:solidFill>
                  <a:schemeClr val="tx1"/>
                </a:solidFill>
              </a:rPr>
              <a:t>Now they arrested Him and led Him away, and brought Him to the house of the high priest but Peter was following at a distance. </a:t>
            </a:r>
          </a:p>
          <a:p>
            <a:endParaRPr lang="en-US" sz="3600" dirty="0">
              <a:solidFill>
                <a:schemeClr val="tx1"/>
              </a:solidFill>
            </a:endParaRPr>
          </a:p>
          <a:p>
            <a:endParaRPr lang="en-US" sz="3600" dirty="0"/>
          </a:p>
        </p:txBody>
      </p:sp>
      <p:sp>
        <p:nvSpPr>
          <p:cNvPr id="4" name="TextBox 3">
            <a:extLst>
              <a:ext uri="{FF2B5EF4-FFF2-40B4-BE49-F238E27FC236}">
                <a16:creationId xmlns:a16="http://schemas.microsoft.com/office/drawing/2014/main" xmlns="" id="{08A011A3-A4E6-4113-BCB2-E4B035243726}"/>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Scene 2</a:t>
            </a:r>
            <a:endParaRPr lang="en-US" sz="6000" dirty="0">
              <a:solidFill>
                <a:srgbClr val="03272D"/>
              </a:solidFill>
            </a:endParaRPr>
          </a:p>
        </p:txBody>
      </p:sp>
    </p:spTree>
    <p:extLst>
      <p:ext uri="{BB962C8B-B14F-4D97-AF65-F5344CB8AC3E}">
        <p14:creationId xmlns:p14="http://schemas.microsoft.com/office/powerpoint/2010/main" val="5904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702AA9F-3906-4CBC-80E7-0630273048FD}"/>
              </a:ext>
            </a:extLst>
          </p:cNvPr>
          <p:cNvSpPr/>
          <p:nvPr/>
        </p:nvSpPr>
        <p:spPr>
          <a:xfrm>
            <a:off x="0" y="5683347"/>
            <a:ext cx="12192000" cy="117465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22:54 </a:t>
            </a:r>
            <a:r>
              <a:rPr lang="en-US" sz="3200" dirty="0">
                <a:solidFill>
                  <a:schemeClr val="tx1"/>
                </a:solidFill>
              </a:rPr>
              <a:t>Now they arrested Him and led Him away, and brought Him to the house of the high priest </a:t>
            </a:r>
            <a:r>
              <a:rPr lang="en-US" sz="3200" b="1" u="sng" dirty="0">
                <a:solidFill>
                  <a:srgbClr val="002060"/>
                </a:solidFill>
              </a:rPr>
              <a:t>but Peter was following at a distance</a:t>
            </a:r>
            <a:r>
              <a:rPr lang="en-US" sz="3200" dirty="0">
                <a:solidFill>
                  <a:schemeClr val="tx1"/>
                </a:solidFill>
              </a:rPr>
              <a:t>. </a:t>
            </a:r>
          </a:p>
          <a:p>
            <a:endParaRPr lang="en-US" sz="3600" dirty="0">
              <a:solidFill>
                <a:schemeClr val="tx1"/>
              </a:solidFill>
            </a:endParaRPr>
          </a:p>
          <a:p>
            <a:endParaRPr lang="en-US" sz="3600" dirty="0"/>
          </a:p>
        </p:txBody>
      </p:sp>
      <p:sp>
        <p:nvSpPr>
          <p:cNvPr id="4" name="TextBox 3">
            <a:extLst>
              <a:ext uri="{FF2B5EF4-FFF2-40B4-BE49-F238E27FC236}">
                <a16:creationId xmlns:a16="http://schemas.microsoft.com/office/drawing/2014/main" xmlns="" id="{08A011A3-A4E6-4113-BCB2-E4B035243726}"/>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Scene 2</a:t>
            </a:r>
            <a:endParaRPr lang="en-US" sz="6000" dirty="0">
              <a:solidFill>
                <a:srgbClr val="03272D"/>
              </a:solidFill>
            </a:endParaRPr>
          </a:p>
        </p:txBody>
      </p:sp>
    </p:spTree>
    <p:extLst>
      <p:ext uri="{BB962C8B-B14F-4D97-AF65-F5344CB8AC3E}">
        <p14:creationId xmlns:p14="http://schemas.microsoft.com/office/powerpoint/2010/main" val="13142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702AA9F-3906-4CBC-80E7-0630273048FD}"/>
              </a:ext>
            </a:extLst>
          </p:cNvPr>
          <p:cNvSpPr/>
          <p:nvPr/>
        </p:nvSpPr>
        <p:spPr>
          <a:xfrm>
            <a:off x="0" y="5303519"/>
            <a:ext cx="12192000" cy="155448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22:55 </a:t>
            </a:r>
            <a:r>
              <a:rPr lang="en-US" sz="3200" dirty="0">
                <a:solidFill>
                  <a:schemeClr val="tx1"/>
                </a:solidFill>
              </a:rPr>
              <a:t>After they kindled a fire in the middle of the courtyard and sat down together, </a:t>
            </a:r>
            <a:r>
              <a:rPr lang="en-US" sz="3200" b="1" u="sng" dirty="0">
                <a:solidFill>
                  <a:srgbClr val="002060"/>
                </a:solidFill>
              </a:rPr>
              <a:t>Peter was sitting among them</a:t>
            </a:r>
            <a:r>
              <a:rPr lang="en-US" sz="3200" dirty="0">
                <a:solidFill>
                  <a:schemeClr val="tx1"/>
                </a:solidFill>
              </a:rPr>
              <a:t>. </a:t>
            </a:r>
            <a:r>
              <a:rPr lang="en-US" sz="3200" b="1" baseline="30000" dirty="0">
                <a:solidFill>
                  <a:schemeClr val="tx1"/>
                </a:solidFill>
              </a:rPr>
              <a:t>56 </a:t>
            </a:r>
            <a:r>
              <a:rPr lang="en-US" sz="3200" dirty="0">
                <a:solidFill>
                  <a:schemeClr val="tx1"/>
                </a:solidFill>
              </a:rPr>
              <a:t>And a slave woman, seeing him as he sat in the firelight, and staring at him, said,  </a:t>
            </a:r>
          </a:p>
          <a:p>
            <a:endParaRPr lang="en-US" sz="3600" dirty="0">
              <a:solidFill>
                <a:schemeClr val="tx1"/>
              </a:solidFill>
            </a:endParaRPr>
          </a:p>
          <a:p>
            <a:endParaRPr lang="en-US" sz="3600" dirty="0"/>
          </a:p>
        </p:txBody>
      </p:sp>
      <p:sp>
        <p:nvSpPr>
          <p:cNvPr id="4" name="TextBox 3">
            <a:extLst>
              <a:ext uri="{FF2B5EF4-FFF2-40B4-BE49-F238E27FC236}">
                <a16:creationId xmlns:a16="http://schemas.microsoft.com/office/drawing/2014/main" xmlns="" id="{08A011A3-A4E6-4113-BCB2-E4B035243726}"/>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Scene 2</a:t>
            </a:r>
            <a:endParaRPr lang="en-US" sz="6000" dirty="0">
              <a:solidFill>
                <a:srgbClr val="03272D"/>
              </a:solidFill>
            </a:endParaRPr>
          </a:p>
        </p:txBody>
      </p:sp>
    </p:spTree>
    <p:extLst>
      <p:ext uri="{BB962C8B-B14F-4D97-AF65-F5344CB8AC3E}">
        <p14:creationId xmlns:p14="http://schemas.microsoft.com/office/powerpoint/2010/main" val="159855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Our falls and bruises">
            <a:extLst>
              <a:ext uri="{FF2B5EF4-FFF2-40B4-BE49-F238E27FC236}">
                <a16:creationId xmlns:a16="http://schemas.microsoft.com/office/drawing/2014/main" xmlns="" id="{38D7978E-50AE-48C5-83D4-CB93B55C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36" y="-130916"/>
            <a:ext cx="7887040" cy="59193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702AA9F-3906-4CBC-80E7-0630273048FD}"/>
              </a:ext>
            </a:extLst>
          </p:cNvPr>
          <p:cNvSpPr/>
          <p:nvPr/>
        </p:nvSpPr>
        <p:spPr>
          <a:xfrm>
            <a:off x="0" y="5303519"/>
            <a:ext cx="12192000" cy="155448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22:55 </a:t>
            </a:r>
            <a:r>
              <a:rPr lang="en-US" sz="3200" dirty="0">
                <a:solidFill>
                  <a:schemeClr val="tx1"/>
                </a:solidFill>
              </a:rPr>
              <a:t>After they kindled a fire in the middle of the courtyard and sat down together, Peter was sitting among them. </a:t>
            </a:r>
            <a:r>
              <a:rPr lang="en-US" sz="3200" b="1" baseline="30000" dirty="0">
                <a:solidFill>
                  <a:schemeClr val="tx1"/>
                </a:solidFill>
              </a:rPr>
              <a:t>56 </a:t>
            </a:r>
            <a:r>
              <a:rPr lang="en-US" sz="3200" dirty="0">
                <a:solidFill>
                  <a:schemeClr val="tx1"/>
                </a:solidFill>
              </a:rPr>
              <a:t>And a slave woman, seeing him as he sat in the firelight, </a:t>
            </a:r>
            <a:r>
              <a:rPr lang="en-US" sz="3200" b="1" u="sng" dirty="0">
                <a:solidFill>
                  <a:srgbClr val="002060"/>
                </a:solidFill>
              </a:rPr>
              <a:t>and staring at him</a:t>
            </a:r>
            <a:r>
              <a:rPr lang="en-US" sz="3200" dirty="0">
                <a:solidFill>
                  <a:schemeClr val="tx1"/>
                </a:solidFill>
              </a:rPr>
              <a:t>, said,  </a:t>
            </a:r>
          </a:p>
          <a:p>
            <a:endParaRPr lang="en-US" sz="3600" dirty="0">
              <a:solidFill>
                <a:schemeClr val="tx1"/>
              </a:solidFill>
            </a:endParaRPr>
          </a:p>
          <a:p>
            <a:endParaRPr lang="en-US" sz="3600" dirty="0"/>
          </a:p>
        </p:txBody>
      </p:sp>
      <p:sp>
        <p:nvSpPr>
          <p:cNvPr id="2" name="Speech Bubble: Rectangle with Corners Rounded 1">
            <a:extLst>
              <a:ext uri="{FF2B5EF4-FFF2-40B4-BE49-F238E27FC236}">
                <a16:creationId xmlns:a16="http://schemas.microsoft.com/office/drawing/2014/main" xmlns="" id="{89C9E6FC-6CD0-4C80-8775-10C726AF4791}"/>
              </a:ext>
            </a:extLst>
          </p:cNvPr>
          <p:cNvSpPr/>
          <p:nvPr/>
        </p:nvSpPr>
        <p:spPr>
          <a:xfrm>
            <a:off x="387822" y="2267567"/>
            <a:ext cx="3489234" cy="1161433"/>
          </a:xfrm>
          <a:prstGeom prst="wedgeRoundRectCallout">
            <a:avLst>
              <a:gd name="adj1" fmla="val -63183"/>
              <a:gd name="adj2" fmla="val 876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56 </a:t>
            </a:r>
            <a:r>
              <a:rPr lang="en-US" sz="3200" dirty="0">
                <a:solidFill>
                  <a:schemeClr val="tx1"/>
                </a:solidFill>
              </a:rPr>
              <a:t>“This man was with Him as well.”</a:t>
            </a:r>
            <a:endParaRPr lang="en-US" dirty="0"/>
          </a:p>
        </p:txBody>
      </p:sp>
    </p:spTree>
    <p:extLst>
      <p:ext uri="{BB962C8B-B14F-4D97-AF65-F5344CB8AC3E}">
        <p14:creationId xmlns:p14="http://schemas.microsoft.com/office/powerpoint/2010/main" val="227738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Our falls and bruises">
            <a:extLst>
              <a:ext uri="{FF2B5EF4-FFF2-40B4-BE49-F238E27FC236}">
                <a16:creationId xmlns:a16="http://schemas.microsoft.com/office/drawing/2014/main" xmlns="" id="{38D7978E-50AE-48C5-83D4-CB93B55C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36" y="-130916"/>
            <a:ext cx="7887040" cy="59193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702AA9F-3906-4CBC-80E7-0630273048FD}"/>
              </a:ext>
            </a:extLst>
          </p:cNvPr>
          <p:cNvSpPr/>
          <p:nvPr/>
        </p:nvSpPr>
        <p:spPr>
          <a:xfrm>
            <a:off x="0" y="5788475"/>
            <a:ext cx="12192000" cy="106952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22:57 </a:t>
            </a:r>
            <a:r>
              <a:rPr lang="en-US" sz="3200" dirty="0">
                <a:solidFill>
                  <a:schemeClr val="tx1"/>
                </a:solidFill>
              </a:rPr>
              <a:t>But he denied it, saying, </a:t>
            </a:r>
            <a:endParaRPr lang="en-US" sz="3600" dirty="0">
              <a:solidFill>
                <a:schemeClr val="tx1"/>
              </a:solidFill>
            </a:endParaRPr>
          </a:p>
          <a:p>
            <a:endParaRPr lang="en-US" sz="3600" dirty="0"/>
          </a:p>
        </p:txBody>
      </p:sp>
      <p:sp>
        <p:nvSpPr>
          <p:cNvPr id="2" name="Speech Bubble: Rectangle with Corners Rounded 1">
            <a:extLst>
              <a:ext uri="{FF2B5EF4-FFF2-40B4-BE49-F238E27FC236}">
                <a16:creationId xmlns:a16="http://schemas.microsoft.com/office/drawing/2014/main" xmlns="" id="{89C9E6FC-6CD0-4C80-8775-10C726AF4791}"/>
              </a:ext>
            </a:extLst>
          </p:cNvPr>
          <p:cNvSpPr/>
          <p:nvPr/>
        </p:nvSpPr>
        <p:spPr>
          <a:xfrm>
            <a:off x="387822" y="2267567"/>
            <a:ext cx="3489234" cy="1161433"/>
          </a:xfrm>
          <a:prstGeom prst="wedgeRoundRectCallout">
            <a:avLst>
              <a:gd name="adj1" fmla="val -63183"/>
              <a:gd name="adj2" fmla="val 876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56 </a:t>
            </a:r>
            <a:r>
              <a:rPr lang="en-US" sz="3200" dirty="0">
                <a:solidFill>
                  <a:schemeClr val="tx1"/>
                </a:solidFill>
              </a:rPr>
              <a:t>“This man was with Him as well.”</a:t>
            </a:r>
            <a:endParaRPr lang="en-US" dirty="0"/>
          </a:p>
        </p:txBody>
      </p:sp>
      <p:sp>
        <p:nvSpPr>
          <p:cNvPr id="5" name="Speech Bubble: Rectangle with Corners Rounded 4">
            <a:extLst>
              <a:ext uri="{FF2B5EF4-FFF2-40B4-BE49-F238E27FC236}">
                <a16:creationId xmlns:a16="http://schemas.microsoft.com/office/drawing/2014/main" xmlns="" id="{56EC8A7C-71F1-4D65-9A04-DDC1A68C23E5}"/>
              </a:ext>
            </a:extLst>
          </p:cNvPr>
          <p:cNvSpPr/>
          <p:nvPr/>
        </p:nvSpPr>
        <p:spPr>
          <a:xfrm>
            <a:off x="6400800" y="3219450"/>
            <a:ext cx="5702081" cy="827621"/>
          </a:xfrm>
          <a:prstGeom prst="wedgeRoundRectCallout">
            <a:avLst>
              <a:gd name="adj1" fmla="val 53697"/>
              <a:gd name="adj2" fmla="val 1160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57 </a:t>
            </a:r>
            <a:r>
              <a:rPr lang="en-US" sz="3200" dirty="0">
                <a:solidFill>
                  <a:schemeClr val="tx1"/>
                </a:solidFill>
              </a:rPr>
              <a:t>“I do not know Him, woman!”</a:t>
            </a:r>
            <a:endParaRPr lang="en-US" dirty="0"/>
          </a:p>
        </p:txBody>
      </p:sp>
    </p:spTree>
    <p:extLst>
      <p:ext uri="{BB962C8B-B14F-4D97-AF65-F5344CB8AC3E}">
        <p14:creationId xmlns:p14="http://schemas.microsoft.com/office/powerpoint/2010/main" val="28537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Our falls and bruises">
            <a:extLst>
              <a:ext uri="{FF2B5EF4-FFF2-40B4-BE49-F238E27FC236}">
                <a16:creationId xmlns:a16="http://schemas.microsoft.com/office/drawing/2014/main" xmlns="" id="{38D7978E-50AE-48C5-83D4-CB93B55C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36" y="-130916"/>
            <a:ext cx="7887040" cy="59193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702AA9F-3906-4CBC-80E7-0630273048FD}"/>
              </a:ext>
            </a:extLst>
          </p:cNvPr>
          <p:cNvSpPr/>
          <p:nvPr/>
        </p:nvSpPr>
        <p:spPr>
          <a:xfrm>
            <a:off x="0" y="5696567"/>
            <a:ext cx="12192000" cy="116143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22:58 </a:t>
            </a:r>
            <a:r>
              <a:rPr lang="en-US" sz="3200" dirty="0">
                <a:solidFill>
                  <a:schemeClr val="tx1"/>
                </a:solidFill>
              </a:rPr>
              <a:t>And a little later, another 					 </a:t>
            </a:r>
          </a:p>
          <a:p>
            <a:r>
              <a:rPr lang="en-US" sz="3200" dirty="0">
                <a:solidFill>
                  <a:schemeClr val="tx1"/>
                </a:solidFill>
              </a:rPr>
              <a:t>person saw him and said, 						</a:t>
            </a:r>
          </a:p>
          <a:p>
            <a:r>
              <a:rPr lang="en-US" sz="3200" dirty="0">
                <a:solidFill>
                  <a:schemeClr val="tx1"/>
                </a:solidFill>
              </a:rPr>
              <a:t>										</a:t>
            </a:r>
            <a:endParaRPr lang="en-US" sz="3600" dirty="0">
              <a:solidFill>
                <a:schemeClr val="tx1"/>
              </a:solidFill>
            </a:endParaRPr>
          </a:p>
          <a:p>
            <a:endParaRPr lang="en-US" sz="3600" dirty="0"/>
          </a:p>
        </p:txBody>
      </p:sp>
      <p:sp>
        <p:nvSpPr>
          <p:cNvPr id="2" name="Speech Bubble: Rectangle with Corners Rounded 1">
            <a:extLst>
              <a:ext uri="{FF2B5EF4-FFF2-40B4-BE49-F238E27FC236}">
                <a16:creationId xmlns:a16="http://schemas.microsoft.com/office/drawing/2014/main" xmlns="" id="{89C9E6FC-6CD0-4C80-8775-10C726AF4791}"/>
              </a:ext>
            </a:extLst>
          </p:cNvPr>
          <p:cNvSpPr/>
          <p:nvPr/>
        </p:nvSpPr>
        <p:spPr>
          <a:xfrm>
            <a:off x="387822" y="2267567"/>
            <a:ext cx="3489234" cy="1161433"/>
          </a:xfrm>
          <a:prstGeom prst="wedgeRoundRectCallout">
            <a:avLst>
              <a:gd name="adj1" fmla="val -63183"/>
              <a:gd name="adj2" fmla="val 876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58 </a:t>
            </a:r>
            <a:r>
              <a:rPr lang="en-US" sz="3200" dirty="0">
                <a:solidFill>
                  <a:schemeClr val="tx1"/>
                </a:solidFill>
              </a:rPr>
              <a:t>“You are one of them too!” </a:t>
            </a:r>
            <a:endParaRPr lang="en-US" dirty="0"/>
          </a:p>
        </p:txBody>
      </p:sp>
      <p:sp>
        <p:nvSpPr>
          <p:cNvPr id="5" name="Speech Bubble: Rectangle with Corners Rounded 4">
            <a:extLst>
              <a:ext uri="{FF2B5EF4-FFF2-40B4-BE49-F238E27FC236}">
                <a16:creationId xmlns:a16="http://schemas.microsoft.com/office/drawing/2014/main" xmlns="" id="{56EC8A7C-71F1-4D65-9A04-DDC1A68C23E5}"/>
              </a:ext>
            </a:extLst>
          </p:cNvPr>
          <p:cNvSpPr/>
          <p:nvPr/>
        </p:nvSpPr>
        <p:spPr>
          <a:xfrm>
            <a:off x="8016243" y="3429000"/>
            <a:ext cx="3787935" cy="770471"/>
          </a:xfrm>
          <a:prstGeom prst="wedgeRoundRectCallout">
            <a:avLst>
              <a:gd name="adj1" fmla="val 61241"/>
              <a:gd name="adj2" fmla="val 1185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58 </a:t>
            </a:r>
            <a:r>
              <a:rPr lang="en-US" sz="3200" dirty="0">
                <a:solidFill>
                  <a:schemeClr val="tx1"/>
                </a:solidFill>
              </a:rPr>
              <a:t>“Man, I am not!”</a:t>
            </a:r>
            <a:endParaRPr lang="en-US" dirty="0"/>
          </a:p>
        </p:txBody>
      </p:sp>
      <p:sp>
        <p:nvSpPr>
          <p:cNvPr id="4" name="Rectangle 3">
            <a:extLst>
              <a:ext uri="{FF2B5EF4-FFF2-40B4-BE49-F238E27FC236}">
                <a16:creationId xmlns:a16="http://schemas.microsoft.com/office/drawing/2014/main" xmlns="" id="{82D8E20F-1336-49D0-8ACC-74599EC1D8CC}"/>
              </a:ext>
            </a:extLst>
          </p:cNvPr>
          <p:cNvSpPr/>
          <p:nvPr/>
        </p:nvSpPr>
        <p:spPr>
          <a:xfrm>
            <a:off x="8894064" y="5853464"/>
            <a:ext cx="3489234" cy="847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But Peter said,  </a:t>
            </a:r>
          </a:p>
        </p:txBody>
      </p:sp>
    </p:spTree>
    <p:extLst>
      <p:ext uri="{BB962C8B-B14F-4D97-AF65-F5344CB8AC3E}">
        <p14:creationId xmlns:p14="http://schemas.microsoft.com/office/powerpoint/2010/main" val="9702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Our falls and bruises">
            <a:extLst>
              <a:ext uri="{FF2B5EF4-FFF2-40B4-BE49-F238E27FC236}">
                <a16:creationId xmlns:a16="http://schemas.microsoft.com/office/drawing/2014/main" xmlns="" id="{38D7978E-50AE-48C5-83D4-CB93B55C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36" y="-130916"/>
            <a:ext cx="7887040" cy="59193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702AA9F-3906-4CBC-80E7-0630273048FD}"/>
              </a:ext>
            </a:extLst>
          </p:cNvPr>
          <p:cNvSpPr/>
          <p:nvPr/>
        </p:nvSpPr>
        <p:spPr>
          <a:xfrm>
            <a:off x="0" y="5696567"/>
            <a:ext cx="12192000" cy="116143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22:59 </a:t>
            </a:r>
            <a:r>
              <a:rPr lang="en-US" sz="3200" dirty="0">
                <a:solidFill>
                  <a:schemeClr val="tx1"/>
                </a:solidFill>
              </a:rPr>
              <a:t>And after about an hour had passed, </a:t>
            </a:r>
          </a:p>
          <a:p>
            <a:r>
              <a:rPr lang="en-US" sz="3200" dirty="0">
                <a:solidFill>
                  <a:schemeClr val="tx1"/>
                </a:solidFill>
              </a:rPr>
              <a:t>some other man began to insist, saying, 		</a:t>
            </a:r>
          </a:p>
          <a:p>
            <a:r>
              <a:rPr lang="en-US" sz="3200" dirty="0">
                <a:solidFill>
                  <a:schemeClr val="tx1"/>
                </a:solidFill>
              </a:rPr>
              <a:t>										</a:t>
            </a:r>
            <a:endParaRPr lang="en-US" sz="3600" dirty="0">
              <a:solidFill>
                <a:schemeClr val="tx1"/>
              </a:solidFill>
            </a:endParaRPr>
          </a:p>
          <a:p>
            <a:endParaRPr lang="en-US" sz="3600" dirty="0"/>
          </a:p>
        </p:txBody>
      </p:sp>
      <p:sp>
        <p:nvSpPr>
          <p:cNvPr id="2" name="Speech Bubble: Rectangle with Corners Rounded 1">
            <a:extLst>
              <a:ext uri="{FF2B5EF4-FFF2-40B4-BE49-F238E27FC236}">
                <a16:creationId xmlns:a16="http://schemas.microsoft.com/office/drawing/2014/main" xmlns="" id="{89C9E6FC-6CD0-4C80-8775-10C726AF4791}"/>
              </a:ext>
            </a:extLst>
          </p:cNvPr>
          <p:cNvSpPr/>
          <p:nvPr/>
        </p:nvSpPr>
        <p:spPr>
          <a:xfrm>
            <a:off x="89119" y="2838450"/>
            <a:ext cx="6273581" cy="1308897"/>
          </a:xfrm>
          <a:prstGeom prst="wedgeRoundRectCallout">
            <a:avLst>
              <a:gd name="adj1" fmla="val -63183"/>
              <a:gd name="adj2" fmla="val 876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59 </a:t>
            </a:r>
            <a:r>
              <a:rPr lang="en-US" sz="3200" dirty="0">
                <a:solidFill>
                  <a:schemeClr val="tx1"/>
                </a:solidFill>
              </a:rPr>
              <a:t>“Certainly this man also was with Him, for he, too, is a Galilean.” </a:t>
            </a:r>
            <a:endParaRPr lang="en-US" dirty="0"/>
          </a:p>
        </p:txBody>
      </p:sp>
      <p:sp>
        <p:nvSpPr>
          <p:cNvPr id="5" name="Speech Bubble: Rectangle with Corners Rounded 4">
            <a:extLst>
              <a:ext uri="{FF2B5EF4-FFF2-40B4-BE49-F238E27FC236}">
                <a16:creationId xmlns:a16="http://schemas.microsoft.com/office/drawing/2014/main" xmlns="" id="{56EC8A7C-71F1-4D65-9A04-DDC1A68C23E5}"/>
              </a:ext>
            </a:extLst>
          </p:cNvPr>
          <p:cNvSpPr/>
          <p:nvPr/>
        </p:nvSpPr>
        <p:spPr>
          <a:xfrm>
            <a:off x="7029450" y="2707811"/>
            <a:ext cx="5073431" cy="1308897"/>
          </a:xfrm>
          <a:prstGeom prst="wedgeRoundRectCallout">
            <a:avLst>
              <a:gd name="adj1" fmla="val 53697"/>
              <a:gd name="adj2" fmla="val 1160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n-US" sz="3200" b="1" baseline="30000" dirty="0">
                <a:solidFill>
                  <a:schemeClr val="tx1"/>
                </a:solidFill>
              </a:rPr>
              <a:t>60 </a:t>
            </a:r>
            <a:r>
              <a:rPr lang="en-US" sz="3200" dirty="0">
                <a:solidFill>
                  <a:schemeClr val="tx1"/>
                </a:solidFill>
              </a:rPr>
              <a:t>“Man, I do not know what you are talking about!” </a:t>
            </a:r>
          </a:p>
        </p:txBody>
      </p:sp>
      <p:sp>
        <p:nvSpPr>
          <p:cNvPr id="4" name="Rectangle 3">
            <a:extLst>
              <a:ext uri="{FF2B5EF4-FFF2-40B4-BE49-F238E27FC236}">
                <a16:creationId xmlns:a16="http://schemas.microsoft.com/office/drawing/2014/main" xmlns="" id="{82D8E20F-1336-49D0-8ACC-74599EC1D8CC}"/>
              </a:ext>
            </a:extLst>
          </p:cNvPr>
          <p:cNvSpPr/>
          <p:nvPr/>
        </p:nvSpPr>
        <p:spPr>
          <a:xfrm>
            <a:off x="9036158" y="5877790"/>
            <a:ext cx="3489234" cy="847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schemeClr val="tx1"/>
                </a:solidFill>
              </a:rPr>
              <a:t>60</a:t>
            </a:r>
            <a:r>
              <a:rPr lang="en-US" sz="3200" dirty="0">
                <a:solidFill>
                  <a:schemeClr val="tx1"/>
                </a:solidFill>
              </a:rPr>
              <a:t> But Peter said,  </a:t>
            </a:r>
          </a:p>
        </p:txBody>
      </p:sp>
      <p:sp>
        <p:nvSpPr>
          <p:cNvPr id="7" name="Rectangle 6">
            <a:extLst>
              <a:ext uri="{FF2B5EF4-FFF2-40B4-BE49-F238E27FC236}">
                <a16:creationId xmlns:a16="http://schemas.microsoft.com/office/drawing/2014/main" xmlns="" id="{090103BC-B714-4533-A0A6-F17C7CE23C89}"/>
              </a:ext>
            </a:extLst>
          </p:cNvPr>
          <p:cNvSpPr/>
          <p:nvPr/>
        </p:nvSpPr>
        <p:spPr>
          <a:xfrm>
            <a:off x="2152480" y="4308993"/>
            <a:ext cx="7887040" cy="1161433"/>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Mark 14:71  </a:t>
            </a:r>
            <a:r>
              <a:rPr lang="en-US" sz="3200" dirty="0"/>
              <a:t>But he began to curse and swear, “I do not know this man you are talking about!</a:t>
            </a:r>
            <a:endParaRPr lang="en-US" sz="3200" b="1" dirty="0"/>
          </a:p>
        </p:txBody>
      </p:sp>
    </p:spTree>
    <p:extLst>
      <p:ext uri="{BB962C8B-B14F-4D97-AF65-F5344CB8AC3E}">
        <p14:creationId xmlns:p14="http://schemas.microsoft.com/office/powerpoint/2010/main" val="10610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oastore.byu.edu/wp-content/uploads/2016/03/denial-of-peter-bloch.jpg">
            <a:extLst>
              <a:ext uri="{FF2B5EF4-FFF2-40B4-BE49-F238E27FC236}">
                <a16:creationId xmlns:a16="http://schemas.microsoft.com/office/drawing/2014/main" xmlns="" id="{1117EFEC-A749-43FB-AFA0-1548465E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1010"/>
            <a:ext cx="7246353" cy="8619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57FD211-4557-48B7-91A5-37B26FA6644F}"/>
              </a:ext>
            </a:extLst>
          </p:cNvPr>
          <p:cNvSpPr/>
          <p:nvPr/>
        </p:nvSpPr>
        <p:spPr>
          <a:xfrm>
            <a:off x="7246352" y="1"/>
            <a:ext cx="4945647" cy="6858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200" b="1" baseline="30000" dirty="0">
                <a:solidFill>
                  <a:schemeClr val="tx1"/>
                </a:solidFill>
              </a:rPr>
              <a:t>Luke 22:60 </a:t>
            </a:r>
            <a:r>
              <a:rPr lang="en-US" sz="3200" dirty="0">
                <a:solidFill>
                  <a:schemeClr val="tx1"/>
                </a:solidFill>
              </a:rPr>
              <a:t>And immediately, while he was still speaking, a rooster crowed. </a:t>
            </a:r>
          </a:p>
          <a:p>
            <a:endParaRPr lang="en-US" dirty="0">
              <a:solidFill>
                <a:schemeClr val="tx1"/>
              </a:solidFill>
            </a:endParaRPr>
          </a:p>
          <a:p>
            <a:r>
              <a:rPr lang="en-US" sz="3200" b="1" baseline="30000" dirty="0">
                <a:solidFill>
                  <a:schemeClr val="tx1"/>
                </a:solidFill>
              </a:rPr>
              <a:t>61 </a:t>
            </a:r>
            <a:r>
              <a:rPr lang="en-US" sz="3200" dirty="0">
                <a:solidFill>
                  <a:schemeClr val="tx1"/>
                </a:solidFill>
              </a:rPr>
              <a:t>And then the Lord turned and looked at Peter. </a:t>
            </a:r>
          </a:p>
          <a:p>
            <a:endParaRPr lang="en-US" sz="3600" dirty="0"/>
          </a:p>
        </p:txBody>
      </p:sp>
      <p:cxnSp>
        <p:nvCxnSpPr>
          <p:cNvPr id="4" name="Straight Connector 3">
            <a:extLst>
              <a:ext uri="{FF2B5EF4-FFF2-40B4-BE49-F238E27FC236}">
                <a16:creationId xmlns:a16="http://schemas.microsoft.com/office/drawing/2014/main" xmlns="" id="{BFFCB8F0-EB3A-4FA9-B4E2-3E728DD42615}"/>
              </a:ext>
            </a:extLst>
          </p:cNvPr>
          <p:cNvCxnSpPr>
            <a:cxnSpLocks/>
          </p:cNvCxnSpPr>
          <p:nvPr/>
        </p:nvCxnSpPr>
        <p:spPr>
          <a:xfrm flipH="1">
            <a:off x="1938528" y="1152144"/>
            <a:ext cx="2633472" cy="896112"/>
          </a:xfrm>
          <a:prstGeom prst="line">
            <a:avLst/>
          </a:prstGeom>
          <a:ln w="95250">
            <a:solidFill>
              <a:srgbClr val="72DB2B"/>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35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20D088-9E30-4EA8-963B-8F526F011A36}"/>
              </a:ext>
            </a:extLst>
          </p:cNvPr>
          <p:cNvSpPr/>
          <p:nvPr/>
        </p:nvSpPr>
        <p:spPr>
          <a:xfrm>
            <a:off x="0" y="4828675"/>
            <a:ext cx="12192000" cy="2029326"/>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a:t>
            </a:r>
            <a:endParaRPr lang="en-US" sz="3600" dirty="0">
              <a:solidFill>
                <a:schemeClr val="tx1"/>
              </a:solidFill>
            </a:endParaRPr>
          </a:p>
          <a:p>
            <a:endParaRPr lang="en-US" sz="3600" dirty="0"/>
          </a:p>
        </p:txBody>
      </p:sp>
      <p:sp>
        <p:nvSpPr>
          <p:cNvPr id="5" name="TextBox 4">
            <a:extLst>
              <a:ext uri="{FF2B5EF4-FFF2-40B4-BE49-F238E27FC236}">
                <a16:creationId xmlns:a16="http://schemas.microsoft.com/office/drawing/2014/main" xmlns="" id="{9C42ADCA-4B9F-4ECE-920F-358789D33753}"/>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3422543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oastore.byu.edu/wp-content/uploads/2016/03/denial-of-peter-bloch.jpg">
            <a:extLst>
              <a:ext uri="{FF2B5EF4-FFF2-40B4-BE49-F238E27FC236}">
                <a16:creationId xmlns:a16="http://schemas.microsoft.com/office/drawing/2014/main" xmlns="" id="{1117EFEC-A749-43FB-AFA0-1548465E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1010"/>
            <a:ext cx="7246353" cy="8619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57FD211-4557-48B7-91A5-37B26FA6644F}"/>
              </a:ext>
            </a:extLst>
          </p:cNvPr>
          <p:cNvSpPr/>
          <p:nvPr/>
        </p:nvSpPr>
        <p:spPr>
          <a:xfrm>
            <a:off x="7246352" y="1"/>
            <a:ext cx="4945647" cy="68580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200" b="1" baseline="30000" dirty="0">
                <a:solidFill>
                  <a:schemeClr val="tx1"/>
                </a:solidFill>
              </a:rPr>
              <a:t>Luke 22:60 </a:t>
            </a:r>
            <a:r>
              <a:rPr lang="en-US" sz="3200" dirty="0">
                <a:solidFill>
                  <a:schemeClr val="tx1"/>
                </a:solidFill>
              </a:rPr>
              <a:t>And immediately, while he was still speaking, a rooster crowed. </a:t>
            </a:r>
          </a:p>
          <a:p>
            <a:endParaRPr lang="en-US" dirty="0">
              <a:solidFill>
                <a:schemeClr val="tx1"/>
              </a:solidFill>
            </a:endParaRPr>
          </a:p>
          <a:p>
            <a:r>
              <a:rPr lang="en-US" sz="3200" b="1" baseline="30000" dirty="0">
                <a:solidFill>
                  <a:schemeClr val="tx1"/>
                </a:solidFill>
              </a:rPr>
              <a:t>61 </a:t>
            </a:r>
            <a:r>
              <a:rPr lang="en-US" sz="3200" dirty="0">
                <a:solidFill>
                  <a:schemeClr val="tx1"/>
                </a:solidFill>
              </a:rPr>
              <a:t>And then the Lord turned and looked at Peter. And Peter remembered the word of the Lord, how He had told him, “Before a rooster crows today, you will deny Me three times.”  </a:t>
            </a:r>
          </a:p>
          <a:p>
            <a:endParaRPr lang="en-US" sz="1600" dirty="0">
              <a:solidFill>
                <a:schemeClr val="tx1"/>
              </a:solidFill>
            </a:endParaRPr>
          </a:p>
          <a:p>
            <a:r>
              <a:rPr lang="en-US" sz="3200" b="1" baseline="30000" dirty="0">
                <a:solidFill>
                  <a:schemeClr val="tx1"/>
                </a:solidFill>
              </a:rPr>
              <a:t>62 </a:t>
            </a:r>
            <a:r>
              <a:rPr lang="en-US" sz="3200" dirty="0">
                <a:solidFill>
                  <a:schemeClr val="tx1"/>
                </a:solidFill>
              </a:rPr>
              <a:t>And he went out and wept bitterly.</a:t>
            </a:r>
          </a:p>
          <a:p>
            <a:endParaRPr lang="en-US" sz="3200" dirty="0">
              <a:solidFill>
                <a:schemeClr val="tx1"/>
              </a:solidFill>
            </a:endParaRPr>
          </a:p>
          <a:p>
            <a:endParaRPr lang="en-US" sz="3200" dirty="0">
              <a:solidFill>
                <a:schemeClr val="tx1"/>
              </a:solidFill>
            </a:endParaRPr>
          </a:p>
          <a:p>
            <a:r>
              <a:rPr lang="en-US" sz="3200" dirty="0">
                <a:solidFill>
                  <a:schemeClr val="tx1"/>
                </a:solidFill>
              </a:rPr>
              <a:t>		</a:t>
            </a:r>
          </a:p>
          <a:p>
            <a:r>
              <a:rPr lang="en-US" sz="3200" dirty="0">
                <a:solidFill>
                  <a:schemeClr val="tx1"/>
                </a:solidFill>
              </a:rPr>
              <a:t>										</a:t>
            </a:r>
            <a:endParaRPr lang="en-US" sz="3600" dirty="0">
              <a:solidFill>
                <a:schemeClr val="tx1"/>
              </a:solidFill>
            </a:endParaRPr>
          </a:p>
          <a:p>
            <a:endParaRPr lang="en-US" sz="3600" dirty="0"/>
          </a:p>
        </p:txBody>
      </p:sp>
      <p:cxnSp>
        <p:nvCxnSpPr>
          <p:cNvPr id="4" name="Straight Connector 3">
            <a:extLst>
              <a:ext uri="{FF2B5EF4-FFF2-40B4-BE49-F238E27FC236}">
                <a16:creationId xmlns:a16="http://schemas.microsoft.com/office/drawing/2014/main" xmlns="" id="{BFFCB8F0-EB3A-4FA9-B4E2-3E728DD42615}"/>
              </a:ext>
            </a:extLst>
          </p:cNvPr>
          <p:cNvCxnSpPr>
            <a:cxnSpLocks/>
          </p:cNvCxnSpPr>
          <p:nvPr/>
        </p:nvCxnSpPr>
        <p:spPr>
          <a:xfrm flipH="1">
            <a:off x="1938528" y="1152144"/>
            <a:ext cx="2633472" cy="896112"/>
          </a:xfrm>
          <a:prstGeom prst="line">
            <a:avLst/>
          </a:prstGeom>
          <a:ln w="95250">
            <a:solidFill>
              <a:srgbClr val="72DB2B"/>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3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oastore.byu.edu/wp-content/uploads/2016/03/denial-of-peter-bloch.jpg">
            <a:extLst>
              <a:ext uri="{FF2B5EF4-FFF2-40B4-BE49-F238E27FC236}">
                <a16:creationId xmlns:a16="http://schemas.microsoft.com/office/drawing/2014/main" xmlns="" id="{1117EFEC-A749-43FB-AFA0-1548465E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1010"/>
            <a:ext cx="7246353" cy="861901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
            <a:extLst>
              <a:ext uri="{FF2B5EF4-FFF2-40B4-BE49-F238E27FC236}">
                <a16:creationId xmlns:a16="http://schemas.microsoft.com/office/drawing/2014/main" xmlns="" id="{BF9B0DF8-6FC6-48FA-8590-2231B89ADB3E}"/>
              </a:ext>
            </a:extLst>
          </p:cNvPr>
          <p:cNvSpPr/>
          <p:nvPr/>
        </p:nvSpPr>
        <p:spPr>
          <a:xfrm>
            <a:off x="7316693" y="654566"/>
            <a:ext cx="4805439" cy="7111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Excellent intentions resulting in </a:t>
            </a:r>
            <a:r>
              <a:rPr lang="en-US" sz="4400" b="1" i="1" dirty="0"/>
              <a:t>failure</a:t>
            </a:r>
            <a:r>
              <a:rPr lang="en-US" sz="4400" b="1" dirty="0"/>
              <a:t> </a:t>
            </a:r>
          </a:p>
        </p:txBody>
      </p:sp>
      <p:sp>
        <p:nvSpPr>
          <p:cNvPr id="4" name="Rounded Rectangle 2">
            <a:extLst>
              <a:ext uri="{FF2B5EF4-FFF2-40B4-BE49-F238E27FC236}">
                <a16:creationId xmlns:a16="http://schemas.microsoft.com/office/drawing/2014/main" xmlns="" id="{C062D936-C3E6-49D2-9AE8-38D405172A2D}"/>
              </a:ext>
            </a:extLst>
          </p:cNvPr>
          <p:cNvSpPr/>
          <p:nvPr/>
        </p:nvSpPr>
        <p:spPr>
          <a:xfrm>
            <a:off x="7330289" y="3400715"/>
            <a:ext cx="4805439" cy="7111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failure of </a:t>
            </a:r>
            <a:r>
              <a:rPr lang="en-US" sz="4000" b="1" i="1" dirty="0"/>
              <a:t>faith</a:t>
            </a:r>
            <a:r>
              <a:rPr lang="en-US" sz="4000" b="1" dirty="0"/>
              <a:t>: failure to put into action the trust he had in Jesus</a:t>
            </a:r>
          </a:p>
        </p:txBody>
      </p:sp>
    </p:spTree>
    <p:extLst>
      <p:ext uri="{BB962C8B-B14F-4D97-AF65-F5344CB8AC3E}">
        <p14:creationId xmlns:p14="http://schemas.microsoft.com/office/powerpoint/2010/main" val="393559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oastore.byu.edu/wp-content/uploads/2016/03/denial-of-peter-bloch.jpg">
            <a:extLst>
              <a:ext uri="{FF2B5EF4-FFF2-40B4-BE49-F238E27FC236}">
                <a16:creationId xmlns:a16="http://schemas.microsoft.com/office/drawing/2014/main" xmlns="" id="{1117EFEC-A749-43FB-AFA0-1548465ED1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7246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
            <a:extLst>
              <a:ext uri="{FF2B5EF4-FFF2-40B4-BE49-F238E27FC236}">
                <a16:creationId xmlns:a16="http://schemas.microsoft.com/office/drawing/2014/main" xmlns="" id="{BF9B0DF8-6FC6-48FA-8590-2231B89ADB3E}"/>
              </a:ext>
            </a:extLst>
          </p:cNvPr>
          <p:cNvSpPr/>
          <p:nvPr/>
        </p:nvSpPr>
        <p:spPr>
          <a:xfrm>
            <a:off x="1" y="0"/>
            <a:ext cx="12118848" cy="929603"/>
          </a:xfrm>
          <a:prstGeom prst="roundRect">
            <a:avLst>
              <a:gd name="adj" fmla="val 0"/>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ourselves? </a:t>
            </a:r>
          </a:p>
        </p:txBody>
      </p:sp>
      <p:sp>
        <p:nvSpPr>
          <p:cNvPr id="4" name="Rounded Rectangle 2">
            <a:extLst>
              <a:ext uri="{FF2B5EF4-FFF2-40B4-BE49-F238E27FC236}">
                <a16:creationId xmlns:a16="http://schemas.microsoft.com/office/drawing/2014/main" xmlns="" id="{992550EA-91FC-4D4E-B53E-4DABEF6F9FE5}"/>
              </a:ext>
            </a:extLst>
          </p:cNvPr>
          <p:cNvSpPr/>
          <p:nvPr/>
        </p:nvSpPr>
        <p:spPr>
          <a:xfrm>
            <a:off x="4957009" y="1179094"/>
            <a:ext cx="6914023" cy="224990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overestimate the strength of our own intentions and faithfulness </a:t>
            </a:r>
          </a:p>
        </p:txBody>
      </p:sp>
      <p:sp>
        <p:nvSpPr>
          <p:cNvPr id="6" name="Rounded Rectangle 2">
            <a:extLst>
              <a:ext uri="{FF2B5EF4-FFF2-40B4-BE49-F238E27FC236}">
                <a16:creationId xmlns:a16="http://schemas.microsoft.com/office/drawing/2014/main" xmlns="" id="{5F3B139A-DBB9-434B-B4BE-B44C818E5FBD}"/>
              </a:ext>
            </a:extLst>
          </p:cNvPr>
          <p:cNvSpPr/>
          <p:nvPr/>
        </p:nvSpPr>
        <p:spPr>
          <a:xfrm>
            <a:off x="4431567" y="3678491"/>
            <a:ext cx="7439465" cy="81696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are prone to failures of </a:t>
            </a:r>
            <a:r>
              <a:rPr lang="en-US" sz="4000" b="1" i="1" dirty="0"/>
              <a:t>faith</a:t>
            </a:r>
          </a:p>
        </p:txBody>
      </p:sp>
      <p:sp>
        <p:nvSpPr>
          <p:cNvPr id="7" name="Rounded Rectangle 2">
            <a:extLst>
              <a:ext uri="{FF2B5EF4-FFF2-40B4-BE49-F238E27FC236}">
                <a16:creationId xmlns:a16="http://schemas.microsoft.com/office/drawing/2014/main" xmlns="" id="{978FD8DB-C5EF-42B7-BB92-8D0E068AFF94}"/>
              </a:ext>
            </a:extLst>
          </p:cNvPr>
          <p:cNvSpPr/>
          <p:nvPr/>
        </p:nvSpPr>
        <p:spPr>
          <a:xfrm>
            <a:off x="4431566" y="4720890"/>
            <a:ext cx="7439465" cy="184801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If you walk with Jesus very long, you are going to pile up some spectacular failures</a:t>
            </a:r>
            <a:endParaRPr lang="en-US" sz="4000" b="1" i="1" dirty="0"/>
          </a:p>
        </p:txBody>
      </p:sp>
    </p:spTree>
    <p:extLst>
      <p:ext uri="{BB962C8B-B14F-4D97-AF65-F5344CB8AC3E}">
        <p14:creationId xmlns:p14="http://schemas.microsoft.com/office/powerpoint/2010/main" val="29388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a:t>
            </a:r>
            <a:r>
              <a:rPr lang="en-US" sz="3100" b="1" u="sng" dirty="0">
                <a:solidFill>
                  <a:srgbClr val="002060"/>
                </a:solidFill>
              </a:rPr>
              <a:t>Satan has demanded to sift you men like wheat</a:t>
            </a:r>
            <a:r>
              <a:rPr lang="en-US" sz="3200" dirty="0">
                <a:solidFill>
                  <a:schemeClr val="tx1"/>
                </a:solidFill>
              </a:rPr>
              <a:t>; </a:t>
            </a:r>
            <a:r>
              <a:rPr lang="en-US" sz="3200" b="1" baseline="30000" dirty="0">
                <a:solidFill>
                  <a:schemeClr val="tx1"/>
                </a:solidFill>
              </a:rPr>
              <a:t>32 </a:t>
            </a:r>
            <a:r>
              <a:rPr lang="en-US" sz="3200" dirty="0">
                <a:solidFill>
                  <a:schemeClr val="tx1"/>
                </a:solidFill>
              </a:rPr>
              <a:t>but I have prayed for you, that your faith will not fail; and you, when you have turned back, strengthen your brothers.”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216566" y="3826042"/>
            <a:ext cx="8133349" cy="92960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Jesus anticipates our failures </a:t>
            </a:r>
          </a:p>
        </p:txBody>
      </p:sp>
    </p:spTree>
    <p:extLst>
      <p:ext uri="{BB962C8B-B14F-4D97-AF65-F5344CB8AC3E}">
        <p14:creationId xmlns:p14="http://schemas.microsoft.com/office/powerpoint/2010/main" val="21884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b="1" u="sng" dirty="0">
                <a:solidFill>
                  <a:srgbClr val="002060"/>
                </a:solidFill>
              </a:rPr>
              <a:t>but I have prayed for you</a:t>
            </a:r>
            <a:r>
              <a:rPr lang="en-US" sz="3200" dirty="0">
                <a:solidFill>
                  <a:schemeClr val="tx1"/>
                </a:solidFill>
              </a:rPr>
              <a:t>, that your faith will not fail; and you, when you have turned back, strengthen your brothers.”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216566" y="3826042"/>
            <a:ext cx="8133349" cy="92960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Jesus anticipates our failures </a:t>
            </a:r>
          </a:p>
        </p:txBody>
      </p:sp>
    </p:spTree>
    <p:extLst>
      <p:ext uri="{BB962C8B-B14F-4D97-AF65-F5344CB8AC3E}">
        <p14:creationId xmlns:p14="http://schemas.microsoft.com/office/powerpoint/2010/main" val="117209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b="1" u="sng" dirty="0">
                <a:solidFill>
                  <a:srgbClr val="002060"/>
                </a:solidFill>
              </a:rPr>
              <a:t>but I have prayed for you</a:t>
            </a:r>
            <a:r>
              <a:rPr lang="en-US" sz="3200" dirty="0">
                <a:solidFill>
                  <a:schemeClr val="tx1"/>
                </a:solidFill>
              </a:rPr>
              <a:t>, that your faith will not fail; and you, when you have turned back, strengthen your brothers.”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433135" y="3436589"/>
            <a:ext cx="7098634" cy="158014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2) Jesus is compassionately concerned about our failures </a:t>
            </a:r>
          </a:p>
        </p:txBody>
      </p:sp>
    </p:spTree>
    <p:extLst>
      <p:ext uri="{BB962C8B-B14F-4D97-AF65-F5344CB8AC3E}">
        <p14:creationId xmlns:p14="http://schemas.microsoft.com/office/powerpoint/2010/main" val="17275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b="1" u="sng" dirty="0">
                <a:solidFill>
                  <a:srgbClr val="002060"/>
                </a:solidFill>
              </a:rPr>
              <a:t>but I have prayed for you</a:t>
            </a:r>
            <a:r>
              <a:rPr lang="en-US" sz="3200" dirty="0">
                <a:solidFill>
                  <a:schemeClr val="tx1"/>
                </a:solidFill>
              </a:rPr>
              <a:t>, </a:t>
            </a:r>
            <a:r>
              <a:rPr lang="en-US" sz="3200" b="1" u="sng" dirty="0">
                <a:solidFill>
                  <a:srgbClr val="002060"/>
                </a:solidFill>
              </a:rPr>
              <a:t>that your faith will not fail</a:t>
            </a:r>
            <a:r>
              <a:rPr lang="en-US" sz="3200" dirty="0">
                <a:solidFill>
                  <a:schemeClr val="tx1"/>
                </a:solidFill>
              </a:rPr>
              <a:t>; and you when you have turned back, strengthen your brothers.”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433135" y="3436589"/>
            <a:ext cx="7098634" cy="158014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2) Jesus is compassionately concerned about our failures </a:t>
            </a:r>
          </a:p>
        </p:txBody>
      </p:sp>
    </p:spTree>
    <p:extLst>
      <p:ext uri="{BB962C8B-B14F-4D97-AF65-F5344CB8AC3E}">
        <p14:creationId xmlns:p14="http://schemas.microsoft.com/office/powerpoint/2010/main" val="153877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b="1" u="sng" dirty="0">
                <a:solidFill>
                  <a:srgbClr val="002060"/>
                </a:solidFill>
              </a:rPr>
              <a:t>but I have prayed for you</a:t>
            </a:r>
            <a:r>
              <a:rPr lang="en-US" sz="3200" dirty="0">
                <a:solidFill>
                  <a:schemeClr val="tx1"/>
                </a:solidFill>
              </a:rPr>
              <a:t>, </a:t>
            </a:r>
            <a:r>
              <a:rPr lang="en-US" sz="3200" b="1" u="sng" dirty="0">
                <a:solidFill>
                  <a:srgbClr val="002060"/>
                </a:solidFill>
              </a:rPr>
              <a:t>that your faith will not fail</a:t>
            </a:r>
            <a:r>
              <a:rPr lang="en-US" sz="3200" dirty="0">
                <a:solidFill>
                  <a:schemeClr val="tx1"/>
                </a:solidFill>
              </a:rPr>
              <a:t>; and you when you have turned back, strengthen your brothers.”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440675" y="3845662"/>
            <a:ext cx="11237497"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3) Jesus has a vision for us </a:t>
            </a:r>
            <a:r>
              <a:rPr lang="en-US" sz="4400" b="1" i="1" dirty="0"/>
              <a:t>beyond</a:t>
            </a:r>
            <a:r>
              <a:rPr lang="en-US" sz="4400" b="1" dirty="0"/>
              <a:t> our failures</a:t>
            </a:r>
          </a:p>
        </p:txBody>
      </p:sp>
    </p:spTree>
    <p:extLst>
      <p:ext uri="{BB962C8B-B14F-4D97-AF65-F5344CB8AC3E}">
        <p14:creationId xmlns:p14="http://schemas.microsoft.com/office/powerpoint/2010/main" val="14133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dirty="0">
                <a:solidFill>
                  <a:schemeClr val="tx1"/>
                </a:solidFill>
              </a:rPr>
              <a:t>but I have prayed for you, that your faith will not fail; </a:t>
            </a:r>
            <a:r>
              <a:rPr lang="en-US" sz="3200" b="1" u="sng" dirty="0">
                <a:solidFill>
                  <a:srgbClr val="002060"/>
                </a:solidFill>
              </a:rPr>
              <a:t>and you, when you have turned back</a:t>
            </a:r>
            <a:r>
              <a:rPr lang="en-US" sz="3200" dirty="0">
                <a:solidFill>
                  <a:schemeClr val="tx1"/>
                </a:solidFill>
              </a:rPr>
              <a:t>, strengthen your brothers.”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440675" y="3845662"/>
            <a:ext cx="11237497"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3) Jesus has a vision for us </a:t>
            </a:r>
            <a:r>
              <a:rPr lang="en-US" sz="4400" b="1" i="1" dirty="0"/>
              <a:t>beyond</a:t>
            </a:r>
            <a:r>
              <a:rPr lang="en-US" sz="4400" b="1" dirty="0"/>
              <a:t> our failures</a:t>
            </a:r>
          </a:p>
        </p:txBody>
      </p:sp>
    </p:spTree>
    <p:extLst>
      <p:ext uri="{BB962C8B-B14F-4D97-AF65-F5344CB8AC3E}">
        <p14:creationId xmlns:p14="http://schemas.microsoft.com/office/powerpoint/2010/main" val="86677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1lfxha3ugu3d4.cloudfront.net/images/opencollection/objects/size4/00.159.221_PS2.jpg">
            <a:extLst>
              <a:ext uri="{FF2B5EF4-FFF2-40B4-BE49-F238E27FC236}">
                <a16:creationId xmlns:a16="http://schemas.microsoft.com/office/drawing/2014/main" xmlns="" id="{581B524F-1E96-487B-8C0A-106FDD9D1B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64801"/>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B23D33D4-C6F8-4AF8-8494-0196A31B4E52}"/>
              </a:ext>
            </a:extLst>
          </p:cNvPr>
          <p:cNvSpPr/>
          <p:nvPr/>
        </p:nvSpPr>
        <p:spPr>
          <a:xfrm>
            <a:off x="-12513" y="5249137"/>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dirty="0">
                <a:solidFill>
                  <a:schemeClr val="tx1"/>
                </a:solidFill>
              </a:rPr>
              <a:t>but I have prayed for you, that your faith will not fail; </a:t>
            </a:r>
            <a:r>
              <a:rPr lang="en-US" sz="3200" b="1" u="sng" dirty="0">
                <a:solidFill>
                  <a:srgbClr val="002060"/>
                </a:solidFill>
              </a:rPr>
              <a:t>and you, when you have turned back</a:t>
            </a:r>
            <a:r>
              <a:rPr lang="en-US" sz="3200" dirty="0">
                <a:solidFill>
                  <a:schemeClr val="tx1"/>
                </a:solidFill>
              </a:rPr>
              <a:t>, </a:t>
            </a:r>
            <a:r>
              <a:rPr lang="en-US" sz="3200" b="1" u="sng" dirty="0">
                <a:solidFill>
                  <a:srgbClr val="002060"/>
                </a:solidFill>
              </a:rPr>
              <a:t>strengthen your brothers.”</a:t>
            </a:r>
            <a:r>
              <a:rPr lang="en-US" sz="3200" dirty="0">
                <a:solidFill>
                  <a:schemeClr val="tx1"/>
                </a:solidFill>
              </a:rPr>
              <a:t> </a:t>
            </a:r>
          </a:p>
          <a:p>
            <a:endParaRPr lang="en-US" sz="3600" dirty="0">
              <a:solidFill>
                <a:schemeClr val="tx1"/>
              </a:solidFill>
            </a:endParaRPr>
          </a:p>
          <a:p>
            <a:endParaRPr lang="en-US" sz="3600" dirty="0"/>
          </a:p>
        </p:txBody>
      </p:sp>
      <p:sp>
        <p:nvSpPr>
          <p:cNvPr id="5" name="Rounded Rectangle 2">
            <a:extLst>
              <a:ext uri="{FF2B5EF4-FFF2-40B4-BE49-F238E27FC236}">
                <a16:creationId xmlns:a16="http://schemas.microsoft.com/office/drawing/2014/main" xmlns="" id="{BF9B0DF8-6FC6-48FA-8590-2231B89ADB3E}"/>
              </a:ext>
            </a:extLst>
          </p:cNvPr>
          <p:cNvSpPr/>
          <p:nvPr/>
        </p:nvSpPr>
        <p:spPr>
          <a:xfrm>
            <a:off x="0" y="0"/>
            <a:ext cx="12118848" cy="929603"/>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What does it teach us about Jesus? </a:t>
            </a:r>
          </a:p>
        </p:txBody>
      </p:sp>
      <p:sp>
        <p:nvSpPr>
          <p:cNvPr id="10" name="Rounded Rectangle 2">
            <a:extLst>
              <a:ext uri="{FF2B5EF4-FFF2-40B4-BE49-F238E27FC236}">
                <a16:creationId xmlns:a16="http://schemas.microsoft.com/office/drawing/2014/main" xmlns="" id="{77960CCC-33FA-4D7D-A8B0-5375508D1ADA}"/>
              </a:ext>
            </a:extLst>
          </p:cNvPr>
          <p:cNvSpPr/>
          <p:nvPr/>
        </p:nvSpPr>
        <p:spPr>
          <a:xfrm>
            <a:off x="440675" y="3845662"/>
            <a:ext cx="11237497"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3) Jesus has a vision for us </a:t>
            </a:r>
            <a:r>
              <a:rPr lang="en-US" sz="4400" b="1" i="1" dirty="0"/>
              <a:t>beyond</a:t>
            </a:r>
            <a:r>
              <a:rPr lang="en-US" sz="4400" b="1" dirty="0"/>
              <a:t> our failures</a:t>
            </a:r>
          </a:p>
        </p:txBody>
      </p:sp>
    </p:spTree>
    <p:extLst>
      <p:ext uri="{BB962C8B-B14F-4D97-AF65-F5344CB8AC3E}">
        <p14:creationId xmlns:p14="http://schemas.microsoft.com/office/powerpoint/2010/main" val="47849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C42ADCA-4B9F-4ECE-920F-358789D33753}"/>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pic>
        <p:nvPicPr>
          <p:cNvPr id="4" name="Picture 2" descr="https://d1lfxha3ugu3d4.cloudfront.net/images/opencollection/objects/size4/00.159.221_PS2.jpg">
            <a:extLst>
              <a:ext uri="{FF2B5EF4-FFF2-40B4-BE49-F238E27FC236}">
                <a16:creationId xmlns:a16="http://schemas.microsoft.com/office/drawing/2014/main" xmlns="" id="{586C7B0A-5E38-4E22-B8E0-E784D7F9DC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4828675"/>
            <a:ext cx="12192000" cy="2029326"/>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a:t>
            </a:r>
            <a:endParaRPr lang="en-US" sz="3600" dirty="0">
              <a:solidFill>
                <a:schemeClr val="tx1"/>
              </a:solidFill>
            </a:endParaRPr>
          </a:p>
          <a:p>
            <a:endParaRPr lang="en-US" sz="3600" dirty="0"/>
          </a:p>
        </p:txBody>
      </p:sp>
    </p:spTree>
    <p:extLst>
      <p:ext uri="{BB962C8B-B14F-4D97-AF65-F5344CB8AC3E}">
        <p14:creationId xmlns:p14="http://schemas.microsoft.com/office/powerpoint/2010/main" val="27780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F282C9-DAFA-4EEE-BAFD-F2A85C644970}"/>
              </a:ext>
            </a:extLst>
          </p:cNvPr>
          <p:cNvSpPr/>
          <p:nvPr/>
        </p:nvSpPr>
        <p:spPr>
          <a:xfrm>
            <a:off x="0" y="1562099"/>
            <a:ext cx="12192000" cy="52959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4000" b="1" dirty="0">
                <a:solidFill>
                  <a:schemeClr val="tx1"/>
                </a:solidFill>
              </a:rPr>
              <a:t>John 21</a:t>
            </a:r>
          </a:p>
          <a:p>
            <a:endParaRPr lang="en-US" sz="4000" b="1" dirty="0">
              <a:solidFill>
                <a:schemeClr val="tx1"/>
              </a:solidFill>
            </a:endParaRPr>
          </a:p>
          <a:p>
            <a:endParaRPr lang="en-US" sz="1100" b="1" baseline="30000" dirty="0">
              <a:solidFill>
                <a:schemeClr val="tx1"/>
              </a:solidFill>
            </a:endParaRPr>
          </a:p>
          <a:p>
            <a:r>
              <a:rPr lang="en-US" sz="3200" b="1" baseline="30000" dirty="0">
                <a:solidFill>
                  <a:schemeClr val="accent4">
                    <a:lumMod val="20000"/>
                    <a:lumOff val="80000"/>
                  </a:schemeClr>
                </a:solidFill>
              </a:rPr>
              <a:t>1</a:t>
            </a:r>
            <a:r>
              <a:rPr lang="en-US" sz="3200" dirty="0">
                <a:solidFill>
                  <a:schemeClr val="accent4">
                    <a:lumMod val="20000"/>
                    <a:lumOff val="80000"/>
                  </a:schemeClr>
                </a:solidFill>
              </a:rPr>
              <a:t>After these things Jesus manifested Himself again to the disciples at the Sea of Tiberias, and He manifested Himself in this way. </a:t>
            </a:r>
            <a:r>
              <a:rPr lang="en-US" sz="3200" b="1" baseline="30000" dirty="0">
                <a:solidFill>
                  <a:schemeClr val="accent4">
                    <a:lumMod val="20000"/>
                    <a:lumOff val="80000"/>
                  </a:schemeClr>
                </a:solidFill>
              </a:rPr>
              <a:t>2 </a:t>
            </a:r>
            <a:r>
              <a:rPr lang="en-US" sz="3200" dirty="0">
                <a:solidFill>
                  <a:schemeClr val="accent4">
                    <a:lumMod val="20000"/>
                    <a:lumOff val="80000"/>
                  </a:schemeClr>
                </a:solidFill>
              </a:rPr>
              <a:t>Simon Peter, and Thomas called Didymus, and Nathanael of Cana in Galilee, and the  sons of Zebedee, and two others of His disciples were together. </a:t>
            </a:r>
            <a:r>
              <a:rPr lang="en-US" sz="3200" b="1" baseline="30000" dirty="0">
                <a:solidFill>
                  <a:schemeClr val="accent4">
                    <a:lumMod val="20000"/>
                    <a:lumOff val="80000"/>
                  </a:schemeClr>
                </a:solidFill>
              </a:rPr>
              <a:t>3 </a:t>
            </a:r>
            <a:r>
              <a:rPr lang="en-US" sz="3200" dirty="0">
                <a:solidFill>
                  <a:schemeClr val="accent4">
                    <a:lumMod val="20000"/>
                    <a:lumOff val="80000"/>
                  </a:schemeClr>
                </a:solidFill>
              </a:rPr>
              <a:t>Simon Peter said to them, “I am going fishing.” They said to him, “We will also come with you.” They went out and got into the boat; and that night they caught nothing.</a:t>
            </a:r>
          </a:p>
        </p:txBody>
      </p:sp>
      <p:sp>
        <p:nvSpPr>
          <p:cNvPr id="4" name="TextBox 3">
            <a:extLst>
              <a:ext uri="{FF2B5EF4-FFF2-40B4-BE49-F238E27FC236}">
                <a16:creationId xmlns:a16="http://schemas.microsoft.com/office/drawing/2014/main" xmlns="" id="{778C0BE4-2253-45B3-B680-D58BB732A8E2}"/>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Scene 3</a:t>
            </a:r>
            <a:endParaRPr lang="en-US" sz="6000" dirty="0">
              <a:solidFill>
                <a:srgbClr val="03272D"/>
              </a:solidFill>
            </a:endParaRPr>
          </a:p>
        </p:txBody>
      </p:sp>
    </p:spTree>
    <p:extLst>
      <p:ext uri="{BB962C8B-B14F-4D97-AF65-F5344CB8AC3E}">
        <p14:creationId xmlns:p14="http://schemas.microsoft.com/office/powerpoint/2010/main" val="39076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78C0BE4-2253-45B3-B680-D58BB732A8E2}"/>
              </a:ext>
            </a:extLst>
          </p:cNvPr>
          <p:cNvSpPr txBox="1"/>
          <p:nvPr/>
        </p:nvSpPr>
        <p:spPr>
          <a:xfrm>
            <a:off x="248653" y="458174"/>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Scene 3</a:t>
            </a:r>
            <a:endParaRPr lang="en-US" sz="6000" dirty="0">
              <a:solidFill>
                <a:srgbClr val="03272D"/>
              </a:solidFill>
            </a:endParaRPr>
          </a:p>
        </p:txBody>
      </p:sp>
      <p:pic>
        <p:nvPicPr>
          <p:cNvPr id="5" name="Picture 4" descr="Jesus Cooks Breakfast: Ideas for Sharing Sensory Bible Stories with Kids |  The Network">
            <a:extLst>
              <a:ext uri="{FF2B5EF4-FFF2-40B4-BE49-F238E27FC236}">
                <a16:creationId xmlns:a16="http://schemas.microsoft.com/office/drawing/2014/main" xmlns="" id="{53BF448C-A08F-43A8-ADBF-376BAF575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343"/>
            <a:ext cx="12192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5F282C9-DAFA-4EEE-BAFD-F2A85C644970}"/>
              </a:ext>
            </a:extLst>
          </p:cNvPr>
          <p:cNvSpPr/>
          <p:nvPr/>
        </p:nvSpPr>
        <p:spPr>
          <a:xfrm>
            <a:off x="0" y="1562099"/>
            <a:ext cx="12192000" cy="52959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4000" b="1" dirty="0">
                <a:solidFill>
                  <a:schemeClr val="tx1"/>
                </a:solidFill>
              </a:rPr>
              <a:t>John 21</a:t>
            </a:r>
          </a:p>
          <a:p>
            <a:endParaRPr lang="en-US" sz="4000" b="1" dirty="0">
              <a:solidFill>
                <a:schemeClr val="tx1"/>
              </a:solidFill>
            </a:endParaRPr>
          </a:p>
          <a:p>
            <a:endParaRPr lang="en-US" sz="1100" b="1" baseline="30000" dirty="0">
              <a:solidFill>
                <a:schemeClr val="tx1"/>
              </a:solidFill>
            </a:endParaRPr>
          </a:p>
          <a:p>
            <a:r>
              <a:rPr lang="en-US" sz="3200" b="1" baseline="30000" dirty="0">
                <a:solidFill>
                  <a:schemeClr val="tx1"/>
                </a:solidFill>
              </a:rPr>
              <a:t>1</a:t>
            </a:r>
            <a:r>
              <a:rPr lang="en-US" sz="3200" dirty="0">
                <a:solidFill>
                  <a:schemeClr val="tx1"/>
                </a:solidFill>
              </a:rPr>
              <a:t>After these things Jesus manifested Himself again to the disciples at the Sea of Tiberias, and He manifested Himself in this way. </a:t>
            </a:r>
            <a:r>
              <a:rPr lang="en-US" sz="3200" b="1" baseline="30000" dirty="0">
                <a:solidFill>
                  <a:schemeClr val="tx1"/>
                </a:solidFill>
              </a:rPr>
              <a:t>2 </a:t>
            </a:r>
            <a:r>
              <a:rPr lang="en-US" sz="3200" dirty="0">
                <a:solidFill>
                  <a:schemeClr val="tx1"/>
                </a:solidFill>
              </a:rPr>
              <a:t>Simon Peter, and Thomas called Didymus, and Nathanael of Cana in Galilee, and the  sons of Zebedee, and two others of His disciples were together. </a:t>
            </a:r>
            <a:r>
              <a:rPr lang="en-US" sz="3200" b="1" baseline="30000" dirty="0">
                <a:solidFill>
                  <a:schemeClr val="tx1"/>
                </a:solidFill>
              </a:rPr>
              <a:t>3 </a:t>
            </a:r>
            <a:r>
              <a:rPr lang="en-US" sz="3200" dirty="0">
                <a:solidFill>
                  <a:schemeClr val="tx1"/>
                </a:solidFill>
              </a:rPr>
              <a:t>Simon Peter said to them, “I am going fishing.” They said to him, “We will also come with you.” They went out and got into the boat; and that night they caught nothing.</a:t>
            </a:r>
          </a:p>
        </p:txBody>
      </p:sp>
    </p:spTree>
    <p:extLst>
      <p:ext uri="{BB962C8B-B14F-4D97-AF65-F5344CB8AC3E}">
        <p14:creationId xmlns:p14="http://schemas.microsoft.com/office/powerpoint/2010/main" val="2841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Jesus Cooks Breakfast: Ideas for Sharing Sensory Bible Stories with Kids |  The Network">
            <a:extLst>
              <a:ext uri="{FF2B5EF4-FFF2-40B4-BE49-F238E27FC236}">
                <a16:creationId xmlns:a16="http://schemas.microsoft.com/office/drawing/2014/main" xmlns="" id="{AAAF62BE-EE6B-4E74-93DC-A5786BBCA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343"/>
            <a:ext cx="12192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5F282C9-DAFA-4EEE-BAFD-F2A85C644970}"/>
              </a:ext>
            </a:extLst>
          </p:cNvPr>
          <p:cNvSpPr/>
          <p:nvPr/>
        </p:nvSpPr>
        <p:spPr>
          <a:xfrm>
            <a:off x="0" y="1252024"/>
            <a:ext cx="12192000" cy="5605976"/>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John 21:4 </a:t>
            </a:r>
            <a:r>
              <a:rPr lang="en-US" sz="3200" dirty="0">
                <a:solidFill>
                  <a:schemeClr val="tx1"/>
                </a:solidFill>
              </a:rPr>
              <a:t>But when the day was now breaking, Jesus stood on the beach; yet the disciples did not know that it was Jesus. </a:t>
            </a:r>
            <a:r>
              <a:rPr lang="en-US" sz="3200" b="1" baseline="30000" dirty="0">
                <a:solidFill>
                  <a:schemeClr val="tx1"/>
                </a:solidFill>
              </a:rPr>
              <a:t>5 </a:t>
            </a:r>
            <a:r>
              <a:rPr lang="en-US" sz="3200" dirty="0">
                <a:solidFill>
                  <a:schemeClr val="tx1"/>
                </a:solidFill>
              </a:rPr>
              <a:t>So Jesus said to them, “Children, you do not have any fish, do you?” They answered Him, “No.” </a:t>
            </a:r>
            <a:r>
              <a:rPr lang="en-US" sz="3200" b="1" baseline="30000" dirty="0">
                <a:solidFill>
                  <a:schemeClr val="tx1"/>
                </a:solidFill>
              </a:rPr>
              <a:t>6 </a:t>
            </a:r>
            <a:r>
              <a:rPr lang="en-US" sz="3200" dirty="0">
                <a:solidFill>
                  <a:schemeClr val="tx1"/>
                </a:solidFill>
              </a:rPr>
              <a:t>And He said to them, “Cast the net on the right-hand side of the boat and you will find a catch.” So they cast, and then they were not able to haul it in because of the great number of fish. </a:t>
            </a:r>
            <a:r>
              <a:rPr lang="en-US" sz="3200" b="1" baseline="30000" dirty="0">
                <a:solidFill>
                  <a:schemeClr val="tx1"/>
                </a:solidFill>
              </a:rPr>
              <a:t>7 </a:t>
            </a:r>
            <a:r>
              <a:rPr lang="en-US" sz="3200" dirty="0">
                <a:solidFill>
                  <a:schemeClr val="tx1"/>
                </a:solidFill>
              </a:rPr>
              <a:t>Therefore that disciple whom Jesus loved said to Peter, “It is the Lord.” So when Simon Peter heard that it was the Lord, he put his outer garment on (for he was stripped for work), and threw himself into the sea. </a:t>
            </a:r>
            <a:r>
              <a:rPr lang="en-US" sz="3200" b="1" baseline="30000" dirty="0">
                <a:solidFill>
                  <a:schemeClr val="tx1"/>
                </a:solidFill>
              </a:rPr>
              <a:t>8 </a:t>
            </a:r>
            <a:r>
              <a:rPr lang="en-US" sz="3200" dirty="0">
                <a:solidFill>
                  <a:schemeClr val="tx1"/>
                </a:solidFill>
              </a:rPr>
              <a:t>But the other disciples came in the little boat, for they were not far from the land, but about one hundred yards away, dragging the net full of fish.</a:t>
            </a:r>
          </a:p>
        </p:txBody>
      </p:sp>
    </p:spTree>
    <p:extLst>
      <p:ext uri="{BB962C8B-B14F-4D97-AF65-F5344CB8AC3E}">
        <p14:creationId xmlns:p14="http://schemas.microsoft.com/office/powerpoint/2010/main" val="212462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sus Cooks Breakfast: Ideas for Sharing Sensory Bible Stories with Kids |  The Network">
            <a:extLst>
              <a:ext uri="{FF2B5EF4-FFF2-40B4-BE49-F238E27FC236}">
                <a16:creationId xmlns:a16="http://schemas.microsoft.com/office/drawing/2014/main" xmlns="" id="{34CFBCE1-5514-4533-A5C7-06DCD2B00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343"/>
            <a:ext cx="12192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5F282C9-DAFA-4EEE-BAFD-F2A85C644970}"/>
              </a:ext>
            </a:extLst>
          </p:cNvPr>
          <p:cNvSpPr/>
          <p:nvPr/>
        </p:nvSpPr>
        <p:spPr>
          <a:xfrm>
            <a:off x="0" y="4346916"/>
            <a:ext cx="12192000" cy="2511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John 21:9 </a:t>
            </a:r>
            <a:r>
              <a:rPr lang="en-US" sz="3200" dirty="0">
                <a:solidFill>
                  <a:schemeClr val="tx1"/>
                </a:solidFill>
              </a:rPr>
              <a:t>So when they got out on the land, they saw a charcoal fire  already laid and fish placed on it, and bread. </a:t>
            </a:r>
            <a:r>
              <a:rPr lang="en-US" sz="3200" b="1" baseline="30000" dirty="0">
                <a:solidFill>
                  <a:schemeClr val="tx1"/>
                </a:solidFill>
              </a:rPr>
              <a:t>10 </a:t>
            </a:r>
            <a:r>
              <a:rPr lang="en-US" sz="3200" dirty="0">
                <a:solidFill>
                  <a:schemeClr val="tx1"/>
                </a:solidFill>
              </a:rPr>
              <a:t>Jesus said to them, “Bring some of the fish which you have now caught.” </a:t>
            </a:r>
            <a:r>
              <a:rPr lang="en-US" sz="3200" b="1" baseline="30000" dirty="0">
                <a:solidFill>
                  <a:schemeClr val="tx1"/>
                </a:solidFill>
              </a:rPr>
              <a:t>11 </a:t>
            </a:r>
            <a:r>
              <a:rPr lang="en-US" sz="3200" dirty="0">
                <a:solidFill>
                  <a:schemeClr val="tx1"/>
                </a:solidFill>
              </a:rPr>
              <a:t>Simon Peter went up and drew the net to land, full of large fish, a hundred and fifty-three; and although there were so many, the net was not torn.</a:t>
            </a:r>
          </a:p>
        </p:txBody>
      </p:sp>
    </p:spTree>
    <p:extLst>
      <p:ext uri="{BB962C8B-B14F-4D97-AF65-F5344CB8AC3E}">
        <p14:creationId xmlns:p14="http://schemas.microsoft.com/office/powerpoint/2010/main" val="2959150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esus Cooks Breakfast: Ideas for Sharing Sensory Bible Stories with Kids |  The Network">
            <a:extLst>
              <a:ext uri="{FF2B5EF4-FFF2-40B4-BE49-F238E27FC236}">
                <a16:creationId xmlns:a16="http://schemas.microsoft.com/office/drawing/2014/main" xmlns="" id="{1120E538-FD56-449D-8120-F007157A40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5F282C9-DAFA-4EEE-BAFD-F2A85C644970}"/>
              </a:ext>
            </a:extLst>
          </p:cNvPr>
          <p:cNvSpPr/>
          <p:nvPr/>
        </p:nvSpPr>
        <p:spPr>
          <a:xfrm>
            <a:off x="0" y="5029200"/>
            <a:ext cx="12192000" cy="182880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John21:12 </a:t>
            </a:r>
            <a:r>
              <a:rPr lang="en-US" sz="3200" dirty="0">
                <a:solidFill>
                  <a:schemeClr val="tx1"/>
                </a:solidFill>
              </a:rPr>
              <a:t>Jesus said to them, “Come and have breakfast.”</a:t>
            </a:r>
          </a:p>
          <a:p>
            <a:endParaRPr lang="en-US" sz="3200" dirty="0">
              <a:solidFill>
                <a:schemeClr val="tx1"/>
              </a:solidFill>
            </a:endParaRPr>
          </a:p>
          <a:p>
            <a:r>
              <a:rPr lang="en-US" sz="3200" b="1" baseline="30000" dirty="0">
                <a:solidFill>
                  <a:schemeClr val="tx1"/>
                </a:solidFill>
              </a:rPr>
              <a:t>15 </a:t>
            </a:r>
            <a:r>
              <a:rPr lang="en-US" sz="3200" dirty="0">
                <a:solidFill>
                  <a:schemeClr val="tx1"/>
                </a:solidFill>
              </a:rPr>
              <a:t>Now when they had finished breakfast, Jesus said to Simon Peter,</a:t>
            </a:r>
          </a:p>
        </p:txBody>
      </p:sp>
    </p:spTree>
    <p:extLst>
      <p:ext uri="{BB962C8B-B14F-4D97-AF65-F5344CB8AC3E}">
        <p14:creationId xmlns:p14="http://schemas.microsoft.com/office/powerpoint/2010/main" val="4063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 Cooks Breakfast: Ideas for Sharing Sensory Bible Stories with Kids |  The Network">
            <a:extLst>
              <a:ext uri="{FF2B5EF4-FFF2-40B4-BE49-F238E27FC236}">
                <a16:creationId xmlns:a16="http://schemas.microsoft.com/office/drawing/2014/main" xmlns="" id="{6A53C202-2B4A-4327-8E8A-EE5770923DA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5317958"/>
            <a:ext cx="12192000" cy="154004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John 21:15 </a:t>
            </a:r>
            <a:r>
              <a:rPr lang="en-US" sz="3200" dirty="0">
                <a:solidFill>
                  <a:schemeClr val="tx1"/>
                </a:solidFill>
              </a:rPr>
              <a:t>“Simon, son of John, do you love Me more than these?” He said to Him, “Yes, Lord; You know that I love You.” He said to him, “Tend My lambs.” </a:t>
            </a:r>
            <a:endParaRPr lang="en-US" sz="3600" dirty="0"/>
          </a:p>
        </p:txBody>
      </p:sp>
    </p:spTree>
    <p:extLst>
      <p:ext uri="{BB962C8B-B14F-4D97-AF65-F5344CB8AC3E}">
        <p14:creationId xmlns:p14="http://schemas.microsoft.com/office/powerpoint/2010/main" val="3081351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 Cooks Breakfast: Ideas for Sharing Sensory Bible Stories with Kids |  The Network">
            <a:extLst>
              <a:ext uri="{FF2B5EF4-FFF2-40B4-BE49-F238E27FC236}">
                <a16:creationId xmlns:a16="http://schemas.microsoft.com/office/drawing/2014/main" xmlns="" id="{CD6F562D-A50F-4CB8-A42F-79989B2F10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5317958"/>
            <a:ext cx="12192000" cy="154004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John 21:16 </a:t>
            </a:r>
            <a:r>
              <a:rPr lang="en-US" sz="3200" dirty="0">
                <a:solidFill>
                  <a:schemeClr val="tx1"/>
                </a:solidFill>
              </a:rPr>
              <a:t>He said to him again, a second time, “Simon, son of John, do you love Me?” He said to Him, “Yes, Lord; You know that I love You.” He said to him, “Shepherd My sheep.”</a:t>
            </a:r>
            <a:endParaRPr lang="en-US" sz="3600" dirty="0"/>
          </a:p>
        </p:txBody>
      </p:sp>
    </p:spTree>
    <p:extLst>
      <p:ext uri="{BB962C8B-B14F-4D97-AF65-F5344CB8AC3E}">
        <p14:creationId xmlns:p14="http://schemas.microsoft.com/office/powerpoint/2010/main" val="2151570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 Cooks Breakfast: Ideas for Sharing Sensory Bible Stories with Kids |  The Network">
            <a:extLst>
              <a:ext uri="{FF2B5EF4-FFF2-40B4-BE49-F238E27FC236}">
                <a16:creationId xmlns:a16="http://schemas.microsoft.com/office/drawing/2014/main" xmlns="" id="{84DCE333-4CFE-4653-B91B-B7813F1051F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5314950"/>
            <a:ext cx="12192000" cy="158115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John 21:17 </a:t>
            </a:r>
            <a:r>
              <a:rPr lang="en-US" sz="3200" dirty="0">
                <a:solidFill>
                  <a:schemeClr val="tx1"/>
                </a:solidFill>
              </a:rPr>
              <a:t>He said to him the third time, “Simon, son of John, do you love Me?” Peter was hurt because He said to him the third time, “Do you love Me?” </a:t>
            </a:r>
            <a:endParaRPr lang="en-US" sz="3600" dirty="0"/>
          </a:p>
        </p:txBody>
      </p:sp>
    </p:spTree>
    <p:extLst>
      <p:ext uri="{BB962C8B-B14F-4D97-AF65-F5344CB8AC3E}">
        <p14:creationId xmlns:p14="http://schemas.microsoft.com/office/powerpoint/2010/main" val="350299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Jesus Cooks Breakfast: Ideas for Sharing Sensory Bible Stories with Kids |  The Network">
            <a:extLst>
              <a:ext uri="{FF2B5EF4-FFF2-40B4-BE49-F238E27FC236}">
                <a16:creationId xmlns:a16="http://schemas.microsoft.com/office/drawing/2014/main" xmlns="" id="{9D1CA7FF-704B-4FDE-9D98-762964BD261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5297905"/>
            <a:ext cx="12192000" cy="1636296"/>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John 21:17</a:t>
            </a:r>
            <a:r>
              <a:rPr lang="en-US" sz="3200" dirty="0">
                <a:solidFill>
                  <a:schemeClr val="tx1"/>
                </a:solidFill>
              </a:rPr>
              <a:t> And he said to Him, “Lord, You know all things; You know that I love You.” Jesus said to him, “Tend My sheep.”</a:t>
            </a:r>
            <a:endParaRPr lang="en-US" sz="3600" dirty="0"/>
          </a:p>
        </p:txBody>
      </p:sp>
      <p:sp>
        <p:nvSpPr>
          <p:cNvPr id="5" name="Rounded Rectangle 2">
            <a:extLst>
              <a:ext uri="{FF2B5EF4-FFF2-40B4-BE49-F238E27FC236}">
                <a16:creationId xmlns:a16="http://schemas.microsoft.com/office/drawing/2014/main" xmlns="" id="{6C0FFFB4-C26B-4FB3-A3C8-9A308613AE25}"/>
              </a:ext>
            </a:extLst>
          </p:cNvPr>
          <p:cNvSpPr/>
          <p:nvPr/>
        </p:nvSpPr>
        <p:spPr>
          <a:xfrm>
            <a:off x="290856" y="580654"/>
            <a:ext cx="7163283"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4) Jesus forgives our failures</a:t>
            </a:r>
          </a:p>
        </p:txBody>
      </p:sp>
      <p:sp>
        <p:nvSpPr>
          <p:cNvPr id="6" name="Rounded Rectangle 2">
            <a:extLst>
              <a:ext uri="{FF2B5EF4-FFF2-40B4-BE49-F238E27FC236}">
                <a16:creationId xmlns:a16="http://schemas.microsoft.com/office/drawing/2014/main" xmlns="" id="{1946D292-C5BE-4863-A388-53EEB7D912A5}"/>
              </a:ext>
            </a:extLst>
          </p:cNvPr>
          <p:cNvSpPr/>
          <p:nvPr/>
        </p:nvSpPr>
        <p:spPr>
          <a:xfrm>
            <a:off x="1989284" y="3020515"/>
            <a:ext cx="8213432" cy="81696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He restores us </a:t>
            </a:r>
            <a:r>
              <a:rPr lang="en-US" sz="4000" b="1" i="1" dirty="0"/>
              <a:t>relationally</a:t>
            </a:r>
            <a:r>
              <a:rPr lang="en-US" sz="4000" b="1" dirty="0"/>
              <a:t> with Him</a:t>
            </a:r>
            <a:endParaRPr lang="en-US" sz="4000" b="1" i="1" dirty="0"/>
          </a:p>
        </p:txBody>
      </p:sp>
      <p:sp>
        <p:nvSpPr>
          <p:cNvPr id="7" name="Rounded Rectangle 2">
            <a:extLst>
              <a:ext uri="{FF2B5EF4-FFF2-40B4-BE49-F238E27FC236}">
                <a16:creationId xmlns:a16="http://schemas.microsoft.com/office/drawing/2014/main" xmlns="" id="{FFFBC382-2269-4BA7-B9B7-E26BEDBA7043}"/>
              </a:ext>
            </a:extLst>
          </p:cNvPr>
          <p:cNvSpPr/>
          <p:nvPr/>
        </p:nvSpPr>
        <p:spPr>
          <a:xfrm>
            <a:off x="3421010" y="4085868"/>
            <a:ext cx="5349979" cy="81696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How can he do that?</a:t>
            </a:r>
          </a:p>
        </p:txBody>
      </p:sp>
    </p:spTree>
    <p:extLst>
      <p:ext uri="{BB962C8B-B14F-4D97-AF65-F5344CB8AC3E}">
        <p14:creationId xmlns:p14="http://schemas.microsoft.com/office/powerpoint/2010/main" val="17259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 Cooks Breakfast: Ideas for Sharing Sensory Bible Stories with Kids |  The Network">
            <a:extLst>
              <a:ext uri="{FF2B5EF4-FFF2-40B4-BE49-F238E27FC236}">
                <a16:creationId xmlns:a16="http://schemas.microsoft.com/office/drawing/2014/main" xmlns="" id="{BEDB1E07-563D-4438-8334-9D310CED06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a:t>
            </a:r>
            <a:r>
              <a:rPr lang="en-US" sz="3100" b="1" u="sng" dirty="0">
                <a:solidFill>
                  <a:srgbClr val="002060"/>
                </a:solidFill>
              </a:rPr>
              <a:t>do you love Me more than these?</a:t>
            </a:r>
            <a:r>
              <a:rPr lang="en-US" sz="3100" b="1" dirty="0">
                <a:solidFill>
                  <a:srgbClr val="002060"/>
                </a:solidFill>
              </a:rPr>
              <a:t>”</a:t>
            </a:r>
            <a:r>
              <a:rPr lang="en-US" sz="3100" dirty="0">
                <a:solidFill>
                  <a:schemeClr val="tx1"/>
                </a:solidFill>
              </a:rPr>
              <a:t> He said to Him, “Yes, Lord; You know that I love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love Me?” He said to Him, “Yes, Lord; You know that I love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123769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4828675"/>
            <a:ext cx="12192000" cy="2029326"/>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22:28 </a:t>
            </a:r>
            <a:r>
              <a:rPr lang="en-US" sz="3200" dirty="0">
                <a:solidFill>
                  <a:schemeClr val="tx1"/>
                </a:solidFill>
              </a:rPr>
              <a:t>“You are the ones who have stood by Me in My trials; </a:t>
            </a:r>
            <a:r>
              <a:rPr lang="en-US" sz="3200" b="1" baseline="30000" dirty="0">
                <a:solidFill>
                  <a:schemeClr val="tx1"/>
                </a:solidFill>
              </a:rPr>
              <a:t>29 </a:t>
            </a:r>
            <a:r>
              <a:rPr lang="en-US" sz="3200" dirty="0">
                <a:solidFill>
                  <a:schemeClr val="tx1"/>
                </a:solidFill>
              </a:rPr>
              <a:t>and just as My Father has granted Me a kingdom, I grant you </a:t>
            </a:r>
            <a:r>
              <a:rPr lang="en-US" sz="3200" b="1" baseline="30000" dirty="0">
                <a:solidFill>
                  <a:schemeClr val="tx1"/>
                </a:solidFill>
              </a:rPr>
              <a:t>30 </a:t>
            </a:r>
            <a:r>
              <a:rPr lang="en-US" sz="3200" dirty="0">
                <a:solidFill>
                  <a:schemeClr val="tx1"/>
                </a:solidFill>
              </a:rPr>
              <a:t>that you may eat and drink at My table in My kingdom, and you will sit on thrones judging the twelve tribes of Israel.</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3564020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Jesus Cooks Breakfast: Ideas for Sharing Sensory Bible Stories with Kids |  The Network">
            <a:extLst>
              <a:ext uri="{FF2B5EF4-FFF2-40B4-BE49-F238E27FC236}">
                <a16:creationId xmlns:a16="http://schemas.microsoft.com/office/drawing/2014/main" xmlns="" id="{67ED92FE-E02F-4FEC-9822-E8F6A2CEA8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a:t>
            </a:r>
            <a:r>
              <a:rPr lang="en-US" sz="3100" b="1" u="sng" dirty="0">
                <a:solidFill>
                  <a:srgbClr val="002060"/>
                </a:solidFill>
              </a:rPr>
              <a:t>do you love Me more than these?</a:t>
            </a:r>
            <a:r>
              <a:rPr lang="en-US" sz="3100" b="1" dirty="0">
                <a:solidFill>
                  <a:srgbClr val="002060"/>
                </a:solidFill>
              </a:rPr>
              <a:t>”</a:t>
            </a:r>
            <a:r>
              <a:rPr lang="en-US" sz="3100" dirty="0">
                <a:solidFill>
                  <a:schemeClr val="tx1"/>
                </a:solidFill>
              </a:rPr>
              <a:t> He said to Him, “Yes, Lord; You know that I love You.” He said to him, “Tend My lambs.” </a:t>
            </a:r>
            <a:r>
              <a:rPr lang="en-US" sz="3100" b="1" baseline="30000" dirty="0">
                <a:solidFill>
                  <a:schemeClr val="tx1"/>
                </a:solidFill>
              </a:rPr>
              <a:t>16 </a:t>
            </a:r>
            <a:r>
              <a:rPr lang="en-US" sz="3100" dirty="0">
                <a:solidFill>
                  <a:schemeClr val="tx1"/>
                </a:solidFill>
              </a:rPr>
              <a:t>He said to him again, a second time, “Simon, son of John, </a:t>
            </a:r>
            <a:r>
              <a:rPr lang="en-US" sz="3100" b="1" u="sng" dirty="0">
                <a:solidFill>
                  <a:srgbClr val="002060"/>
                </a:solidFill>
              </a:rPr>
              <a:t>do you love Me?</a:t>
            </a:r>
            <a:r>
              <a:rPr lang="en-US" sz="3100" dirty="0">
                <a:solidFill>
                  <a:schemeClr val="tx1"/>
                </a:solidFill>
              </a:rPr>
              <a:t>” He said to Him, “Yes, Lord; You know that I love You.” He said to him, “Shepherd My sheep.” </a:t>
            </a:r>
            <a:r>
              <a:rPr lang="en-US" sz="3100" b="1" baseline="30000" dirty="0">
                <a:solidFill>
                  <a:schemeClr val="tx1"/>
                </a:solidFill>
              </a:rPr>
              <a:t>17 </a:t>
            </a:r>
            <a:r>
              <a:rPr lang="en-US" sz="3100" dirty="0">
                <a:solidFill>
                  <a:schemeClr val="tx1"/>
                </a:solidFill>
              </a:rPr>
              <a:t>He said to him the third time,  “Simon, son of John, </a:t>
            </a:r>
            <a:r>
              <a:rPr lang="en-US" sz="3100" b="1" u="sng" dirty="0">
                <a:solidFill>
                  <a:srgbClr val="002060"/>
                </a:solidFill>
              </a:rPr>
              <a:t>do you love Me?”</a:t>
            </a:r>
            <a:r>
              <a:rPr lang="en-US" sz="3100" dirty="0">
                <a:solidFill>
                  <a:schemeClr val="tx1"/>
                </a:solidFill>
              </a:rPr>
              <a:t> Peter was hurt because He said to him the third time, “Do you love Me?” And he said to Him, “Lord, You know all things; You know that I love You.” Jesus said to him, “Tend My sheep.”</a:t>
            </a:r>
          </a:p>
        </p:txBody>
      </p:sp>
      <p:sp>
        <p:nvSpPr>
          <p:cNvPr id="6" name="Rounded Rectangle 2">
            <a:extLst>
              <a:ext uri="{FF2B5EF4-FFF2-40B4-BE49-F238E27FC236}">
                <a16:creationId xmlns:a16="http://schemas.microsoft.com/office/drawing/2014/main" xmlns="" id="{8EC101E1-CA91-4845-84BE-8CE19BEC0995}"/>
              </a:ext>
            </a:extLst>
          </p:cNvPr>
          <p:cNvSpPr/>
          <p:nvPr/>
        </p:nvSpPr>
        <p:spPr>
          <a:xfrm>
            <a:off x="216568" y="356496"/>
            <a:ext cx="6729663"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5) Jesus exposes our failure</a:t>
            </a:r>
          </a:p>
        </p:txBody>
      </p:sp>
      <p:sp>
        <p:nvSpPr>
          <p:cNvPr id="7" name="Rounded Rectangle 2">
            <a:extLst>
              <a:ext uri="{FF2B5EF4-FFF2-40B4-BE49-F238E27FC236}">
                <a16:creationId xmlns:a16="http://schemas.microsoft.com/office/drawing/2014/main" xmlns="" id="{6192F43A-F40F-4F9B-80D2-F2BD4D17E6C5}"/>
              </a:ext>
            </a:extLst>
          </p:cNvPr>
          <p:cNvSpPr/>
          <p:nvPr/>
        </p:nvSpPr>
        <p:spPr>
          <a:xfrm>
            <a:off x="216568" y="1485867"/>
            <a:ext cx="11943347"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So that we can have real and complete resolution</a:t>
            </a:r>
          </a:p>
        </p:txBody>
      </p:sp>
      <p:sp>
        <p:nvSpPr>
          <p:cNvPr id="9" name="Rounded Rectangle 2">
            <a:extLst>
              <a:ext uri="{FF2B5EF4-FFF2-40B4-BE49-F238E27FC236}">
                <a16:creationId xmlns:a16="http://schemas.microsoft.com/office/drawing/2014/main" xmlns="" id="{5B745187-29FB-458C-A52D-647D6E8B4193}"/>
              </a:ext>
            </a:extLst>
          </p:cNvPr>
          <p:cNvSpPr/>
          <p:nvPr/>
        </p:nvSpPr>
        <p:spPr>
          <a:xfrm>
            <a:off x="37943" y="5893955"/>
            <a:ext cx="12159915" cy="63905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dirty="0"/>
              <a:t>God doesn’t overlook anything. But He did shed his blood for everything</a:t>
            </a:r>
          </a:p>
        </p:txBody>
      </p:sp>
    </p:spTree>
    <p:extLst>
      <p:ext uri="{BB962C8B-B14F-4D97-AF65-F5344CB8AC3E}">
        <p14:creationId xmlns:p14="http://schemas.microsoft.com/office/powerpoint/2010/main" val="5423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Jesus Cooks Breakfast: Ideas for Sharing Sensory Bible Stories with Kids |  The Network">
            <a:extLst>
              <a:ext uri="{FF2B5EF4-FFF2-40B4-BE49-F238E27FC236}">
                <a16:creationId xmlns:a16="http://schemas.microsoft.com/office/drawing/2014/main" xmlns="" id="{67ED92FE-E02F-4FEC-9822-E8F6A2CEA8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a:t>
            </a:r>
            <a:r>
              <a:rPr lang="en-US" sz="3100" b="1" u="sng" dirty="0">
                <a:solidFill>
                  <a:srgbClr val="002060"/>
                </a:solidFill>
              </a:rPr>
              <a:t>do you love Me more than these?</a:t>
            </a:r>
            <a:r>
              <a:rPr lang="en-US" sz="3100" b="1" dirty="0">
                <a:solidFill>
                  <a:srgbClr val="002060"/>
                </a:solidFill>
              </a:rPr>
              <a:t>”</a:t>
            </a:r>
            <a:r>
              <a:rPr lang="en-US" sz="3100" dirty="0">
                <a:solidFill>
                  <a:schemeClr val="tx1"/>
                </a:solidFill>
              </a:rPr>
              <a:t> He said to Him, “Yes, Lord; You know that I love You.” He said to him, “Tend My lambs.” </a:t>
            </a:r>
            <a:r>
              <a:rPr lang="en-US" sz="3100" b="1" baseline="30000" dirty="0">
                <a:solidFill>
                  <a:schemeClr val="tx1"/>
                </a:solidFill>
              </a:rPr>
              <a:t>16 </a:t>
            </a:r>
            <a:r>
              <a:rPr lang="en-US" sz="3100" dirty="0">
                <a:solidFill>
                  <a:schemeClr val="tx1"/>
                </a:solidFill>
              </a:rPr>
              <a:t>He said to him again, a second time, “Simon, son of John, </a:t>
            </a:r>
            <a:r>
              <a:rPr lang="en-US" sz="3100" b="1" u="sng" dirty="0">
                <a:solidFill>
                  <a:srgbClr val="002060"/>
                </a:solidFill>
              </a:rPr>
              <a:t>do you love Me?</a:t>
            </a:r>
            <a:r>
              <a:rPr lang="en-US" sz="3100" dirty="0">
                <a:solidFill>
                  <a:schemeClr val="tx1"/>
                </a:solidFill>
              </a:rPr>
              <a:t>” He said to Him, “Yes, Lord; You know that I love You.” He said to him, “Shepherd My sheep.” </a:t>
            </a:r>
            <a:r>
              <a:rPr lang="en-US" sz="3100" b="1" baseline="30000" dirty="0">
                <a:solidFill>
                  <a:schemeClr val="tx1"/>
                </a:solidFill>
              </a:rPr>
              <a:t>17 </a:t>
            </a:r>
            <a:r>
              <a:rPr lang="en-US" sz="3100" dirty="0">
                <a:solidFill>
                  <a:schemeClr val="tx1"/>
                </a:solidFill>
              </a:rPr>
              <a:t>He said to him the third time,  “Simon, son of John, </a:t>
            </a:r>
            <a:r>
              <a:rPr lang="en-US" sz="3100" b="1" u="sng" dirty="0">
                <a:solidFill>
                  <a:srgbClr val="002060"/>
                </a:solidFill>
              </a:rPr>
              <a:t>do you love Me?”</a:t>
            </a:r>
            <a:r>
              <a:rPr lang="en-US" sz="3100" dirty="0">
                <a:solidFill>
                  <a:schemeClr val="tx1"/>
                </a:solidFill>
              </a:rPr>
              <a:t> Peter was hurt because He said to him the third time, “Do you love Me?” And he said to Him, “Lord, You know all things; You know that I love You.” Jesus said to him, “Tend My sheep.”</a:t>
            </a:r>
          </a:p>
        </p:txBody>
      </p:sp>
      <p:sp>
        <p:nvSpPr>
          <p:cNvPr id="6" name="Rounded Rectangle 2">
            <a:extLst>
              <a:ext uri="{FF2B5EF4-FFF2-40B4-BE49-F238E27FC236}">
                <a16:creationId xmlns:a16="http://schemas.microsoft.com/office/drawing/2014/main" xmlns="" id="{8EC101E1-CA91-4845-84BE-8CE19BEC0995}"/>
              </a:ext>
            </a:extLst>
          </p:cNvPr>
          <p:cNvSpPr/>
          <p:nvPr/>
        </p:nvSpPr>
        <p:spPr>
          <a:xfrm>
            <a:off x="216568" y="356496"/>
            <a:ext cx="6729663"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5) Jesus exposes our failure</a:t>
            </a:r>
          </a:p>
        </p:txBody>
      </p:sp>
      <p:sp>
        <p:nvSpPr>
          <p:cNvPr id="7" name="Rounded Rectangle 2">
            <a:extLst>
              <a:ext uri="{FF2B5EF4-FFF2-40B4-BE49-F238E27FC236}">
                <a16:creationId xmlns:a16="http://schemas.microsoft.com/office/drawing/2014/main" xmlns="" id="{6192F43A-F40F-4F9B-80D2-F2BD4D17E6C5}"/>
              </a:ext>
            </a:extLst>
          </p:cNvPr>
          <p:cNvSpPr/>
          <p:nvPr/>
        </p:nvSpPr>
        <p:spPr>
          <a:xfrm>
            <a:off x="216568" y="1485867"/>
            <a:ext cx="11943347" cy="929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So that we can have real and complete resolution</a:t>
            </a:r>
          </a:p>
        </p:txBody>
      </p:sp>
      <p:sp>
        <p:nvSpPr>
          <p:cNvPr id="9" name="Rounded Rectangle 2">
            <a:extLst>
              <a:ext uri="{FF2B5EF4-FFF2-40B4-BE49-F238E27FC236}">
                <a16:creationId xmlns:a16="http://schemas.microsoft.com/office/drawing/2014/main" xmlns="" id="{5B745187-29FB-458C-A52D-647D6E8B4193}"/>
              </a:ext>
            </a:extLst>
          </p:cNvPr>
          <p:cNvSpPr/>
          <p:nvPr/>
        </p:nvSpPr>
        <p:spPr>
          <a:xfrm>
            <a:off x="124326" y="5784017"/>
            <a:ext cx="11943347" cy="92960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We can’t learn anything from failures that we don’t fully own</a:t>
            </a:r>
          </a:p>
        </p:txBody>
      </p:sp>
    </p:spTree>
    <p:extLst>
      <p:ext uri="{BB962C8B-B14F-4D97-AF65-F5344CB8AC3E}">
        <p14:creationId xmlns:p14="http://schemas.microsoft.com/office/powerpoint/2010/main" val="13055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love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love Me?” He said to Him, “Yes, Lord; You know that I love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1540265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love Me?” He said to Him, “Yes, Lord; You know that I love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3715668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a:t>
            </a:r>
            <a:r>
              <a:rPr lang="en-US" sz="3000" b="1" i="1" u="sng" dirty="0" err="1">
                <a:solidFill>
                  <a:srgbClr val="002060"/>
                </a:solidFill>
              </a:rPr>
              <a:t>agapao</a:t>
            </a:r>
            <a:r>
              <a:rPr lang="en-US" sz="3100" dirty="0">
                <a:solidFill>
                  <a:schemeClr val="tx1"/>
                </a:solidFill>
              </a:rPr>
              <a:t> Me?” He said to Him, “Yes, Lord; You know that I love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1202385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a:t>
            </a:r>
            <a:r>
              <a:rPr lang="en-US" sz="3000" b="1" i="1" u="sng" dirty="0" err="1">
                <a:solidFill>
                  <a:srgbClr val="002060"/>
                </a:solidFill>
              </a:rPr>
              <a:t>agapao</a:t>
            </a:r>
            <a:r>
              <a:rPr lang="en-US" sz="3100" dirty="0">
                <a:solidFill>
                  <a:schemeClr val="tx1"/>
                </a:solidFill>
              </a:rPr>
              <a:t> Me?” He said to Him, “Yes, Lord; You know that I </a:t>
            </a:r>
            <a:r>
              <a:rPr lang="en-US" sz="3100" b="1" i="1" u="sng" dirty="0" err="1">
                <a:solidFill>
                  <a:srgbClr val="002060"/>
                </a:solidFill>
              </a:rPr>
              <a:t>phileo</a:t>
            </a:r>
            <a:r>
              <a:rPr lang="en-US" sz="3100" dirty="0">
                <a:solidFill>
                  <a:schemeClr val="tx1"/>
                </a:solidFill>
              </a:rPr>
              <a:t>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454665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a:t>
            </a:r>
            <a:r>
              <a:rPr lang="en-US" sz="3000" b="1" i="1" u="sng" dirty="0" err="1">
                <a:solidFill>
                  <a:srgbClr val="002060"/>
                </a:solidFill>
              </a:rPr>
              <a:t>agapao</a:t>
            </a:r>
            <a:r>
              <a:rPr lang="en-US" sz="3100" dirty="0">
                <a:solidFill>
                  <a:schemeClr val="tx1"/>
                </a:solidFill>
              </a:rPr>
              <a:t> Me?” He said to Him, “Yes, Lord; You know that I </a:t>
            </a:r>
            <a:r>
              <a:rPr lang="en-US" sz="3100" b="1" i="1" u="sng" dirty="0" err="1">
                <a:solidFill>
                  <a:srgbClr val="002060"/>
                </a:solidFill>
              </a:rPr>
              <a:t>phileo</a:t>
            </a:r>
            <a:r>
              <a:rPr lang="en-US" sz="3100" dirty="0">
                <a:solidFill>
                  <a:schemeClr val="tx1"/>
                </a:solidFill>
              </a:rPr>
              <a:t>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a:t>
            </a:r>
            <a:r>
              <a:rPr lang="en-US" sz="3100" b="1" i="1" u="sng" dirty="0" err="1">
                <a:solidFill>
                  <a:srgbClr val="002060"/>
                </a:solidFill>
              </a:rPr>
              <a:t>phileo</a:t>
            </a:r>
            <a:r>
              <a:rPr lang="en-US" sz="3100" dirty="0">
                <a:solidFill>
                  <a:schemeClr val="tx1"/>
                </a:solidFill>
              </a:rPr>
              <a:t> Me?” Peter was hurt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4247705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a:t>
            </a:r>
            <a:r>
              <a:rPr lang="en-US" sz="3000" b="1" i="1" u="sng" dirty="0" err="1">
                <a:solidFill>
                  <a:srgbClr val="002060"/>
                </a:solidFill>
              </a:rPr>
              <a:t>agapao</a:t>
            </a:r>
            <a:r>
              <a:rPr lang="en-US" sz="3100" dirty="0">
                <a:solidFill>
                  <a:schemeClr val="tx1"/>
                </a:solidFill>
              </a:rPr>
              <a:t> Me?” He said to Him, “Yes, Lord; You know that I </a:t>
            </a:r>
            <a:r>
              <a:rPr lang="en-US" sz="3100" b="1" i="1" u="sng" dirty="0" err="1">
                <a:solidFill>
                  <a:srgbClr val="002060"/>
                </a:solidFill>
              </a:rPr>
              <a:t>phileo</a:t>
            </a:r>
            <a:r>
              <a:rPr lang="en-US" sz="3100" dirty="0">
                <a:solidFill>
                  <a:schemeClr val="tx1"/>
                </a:solidFill>
              </a:rPr>
              <a:t>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a:t>
            </a:r>
            <a:r>
              <a:rPr lang="en-US" sz="3100" b="1" i="1" u="sng" dirty="0" err="1">
                <a:solidFill>
                  <a:srgbClr val="002060"/>
                </a:solidFill>
              </a:rPr>
              <a:t>phileo</a:t>
            </a:r>
            <a:r>
              <a:rPr lang="en-US" sz="3100" dirty="0">
                <a:solidFill>
                  <a:schemeClr val="tx1"/>
                </a:solidFill>
              </a:rPr>
              <a:t> Me?” Peter was hurt because He said to him the third time, “Do you love Me?” And he said to Him, “Lord, You know all things; You know that I </a:t>
            </a:r>
            <a:r>
              <a:rPr lang="en-US" sz="3100" b="1" i="1" u="sng" dirty="0" err="1">
                <a:solidFill>
                  <a:srgbClr val="002060"/>
                </a:solidFill>
              </a:rPr>
              <a:t>phileo</a:t>
            </a:r>
            <a:r>
              <a:rPr lang="en-US" sz="3100" dirty="0">
                <a:solidFill>
                  <a:schemeClr val="tx1"/>
                </a:solidFill>
              </a:rPr>
              <a:t> You.” Jesus said to him, “Tend My sheep.”</a:t>
            </a:r>
          </a:p>
        </p:txBody>
      </p:sp>
    </p:spTree>
    <p:extLst>
      <p:ext uri="{BB962C8B-B14F-4D97-AF65-F5344CB8AC3E}">
        <p14:creationId xmlns:p14="http://schemas.microsoft.com/office/powerpoint/2010/main" val="3282534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a:t>
            </a:r>
            <a:r>
              <a:rPr lang="en-US" sz="3000" b="1" i="1" u="sng" dirty="0" err="1">
                <a:solidFill>
                  <a:srgbClr val="002060"/>
                </a:solidFill>
              </a:rPr>
              <a:t>agapao</a:t>
            </a:r>
            <a:r>
              <a:rPr lang="en-US" sz="3100" dirty="0">
                <a:solidFill>
                  <a:schemeClr val="tx1"/>
                </a:solidFill>
              </a:rPr>
              <a:t> Me?” He said to Him, “Yes, Lord; You know that I </a:t>
            </a:r>
            <a:r>
              <a:rPr lang="en-US" sz="3100" b="1" i="1" u="sng" dirty="0" err="1">
                <a:solidFill>
                  <a:srgbClr val="002060"/>
                </a:solidFill>
              </a:rPr>
              <a:t>phileo</a:t>
            </a:r>
            <a:r>
              <a:rPr lang="en-US" sz="3100" dirty="0">
                <a:solidFill>
                  <a:schemeClr val="tx1"/>
                </a:solidFill>
              </a:rPr>
              <a:t>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a:t>
            </a:r>
            <a:r>
              <a:rPr lang="en-US" sz="3100" b="1" i="1" u="sng" dirty="0" err="1">
                <a:solidFill>
                  <a:srgbClr val="002060"/>
                </a:solidFill>
              </a:rPr>
              <a:t>phileo</a:t>
            </a:r>
            <a:r>
              <a:rPr lang="en-US" sz="3100" dirty="0">
                <a:solidFill>
                  <a:schemeClr val="tx1"/>
                </a:solidFill>
              </a:rPr>
              <a:t> Me?” Peter was hurt because He said to him the third time, “Do you love Me?” And he said to Him, “Lord, You know all things; You know that I </a:t>
            </a:r>
            <a:r>
              <a:rPr lang="en-US" sz="3100" b="1" i="1" u="sng" dirty="0" err="1">
                <a:solidFill>
                  <a:srgbClr val="002060"/>
                </a:solidFill>
              </a:rPr>
              <a:t>phileo</a:t>
            </a:r>
            <a:r>
              <a:rPr lang="en-US" sz="3100" dirty="0">
                <a:solidFill>
                  <a:schemeClr val="tx1"/>
                </a:solidFill>
              </a:rPr>
              <a:t> You.” Jesus said to him, “Tend My sheep.”</a:t>
            </a:r>
          </a:p>
        </p:txBody>
      </p:sp>
      <p:sp>
        <p:nvSpPr>
          <p:cNvPr id="4" name="Rounded Rectangle 2">
            <a:extLst>
              <a:ext uri="{FF2B5EF4-FFF2-40B4-BE49-F238E27FC236}">
                <a16:creationId xmlns:a16="http://schemas.microsoft.com/office/drawing/2014/main" xmlns="" id="{D35CE486-4874-4435-BE49-F479FDBE51EE}"/>
              </a:ext>
            </a:extLst>
          </p:cNvPr>
          <p:cNvSpPr/>
          <p:nvPr/>
        </p:nvSpPr>
        <p:spPr>
          <a:xfrm>
            <a:off x="480629" y="3435392"/>
            <a:ext cx="10911271" cy="92960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Clearly I don’t love you as much as I thought I did</a:t>
            </a:r>
          </a:p>
        </p:txBody>
      </p:sp>
      <p:sp>
        <p:nvSpPr>
          <p:cNvPr id="5" name="Rounded Rectangle 2">
            <a:extLst>
              <a:ext uri="{FF2B5EF4-FFF2-40B4-BE49-F238E27FC236}">
                <a16:creationId xmlns:a16="http://schemas.microsoft.com/office/drawing/2014/main" xmlns="" id="{9431BE7C-8701-49FF-8E66-F23245751557}"/>
              </a:ext>
            </a:extLst>
          </p:cNvPr>
          <p:cNvSpPr/>
          <p:nvPr/>
        </p:nvSpPr>
        <p:spPr>
          <a:xfrm>
            <a:off x="229693" y="4480428"/>
            <a:ext cx="11641742" cy="92960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You don’t have to pass every test to be right with Me</a:t>
            </a:r>
          </a:p>
        </p:txBody>
      </p:sp>
      <p:sp>
        <p:nvSpPr>
          <p:cNvPr id="6" name="Rounded Rectangle 2">
            <a:extLst>
              <a:ext uri="{FF2B5EF4-FFF2-40B4-BE49-F238E27FC236}">
                <a16:creationId xmlns:a16="http://schemas.microsoft.com/office/drawing/2014/main" xmlns="" id="{D7BC3AEE-CF9B-49E9-83D2-897BA1C03913}"/>
              </a:ext>
            </a:extLst>
          </p:cNvPr>
          <p:cNvSpPr/>
          <p:nvPr/>
        </p:nvSpPr>
        <p:spPr>
          <a:xfrm>
            <a:off x="124326" y="5525295"/>
            <a:ext cx="11943347" cy="125201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We’re seeing a more mature Peter… a Peter who has been refined by failure</a:t>
            </a:r>
          </a:p>
        </p:txBody>
      </p:sp>
      <p:sp>
        <p:nvSpPr>
          <p:cNvPr id="7" name="Rounded Rectangle 2">
            <a:extLst>
              <a:ext uri="{FF2B5EF4-FFF2-40B4-BE49-F238E27FC236}">
                <a16:creationId xmlns:a16="http://schemas.microsoft.com/office/drawing/2014/main" xmlns="" id="{7F091CC3-09F8-4514-8696-677D4B1CCF00}"/>
              </a:ext>
            </a:extLst>
          </p:cNvPr>
          <p:cNvSpPr/>
          <p:nvPr/>
        </p:nvSpPr>
        <p:spPr>
          <a:xfrm>
            <a:off x="248653" y="313793"/>
            <a:ext cx="11694694" cy="141875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6) Jesus works through our failures </a:t>
            </a:r>
          </a:p>
          <a:p>
            <a:pPr algn="ctr"/>
            <a:r>
              <a:rPr lang="en-US" sz="4400" b="1" dirty="0"/>
              <a:t>to refine our character</a:t>
            </a:r>
          </a:p>
        </p:txBody>
      </p:sp>
    </p:spTree>
    <p:extLst>
      <p:ext uri="{BB962C8B-B14F-4D97-AF65-F5344CB8AC3E}">
        <p14:creationId xmlns:p14="http://schemas.microsoft.com/office/powerpoint/2010/main" val="35823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Jesus Cooks Breakfast: Ideas for Sharing Sensory Bible Stories with Kids |  The Network">
            <a:extLst>
              <a:ext uri="{FF2B5EF4-FFF2-40B4-BE49-F238E27FC236}">
                <a16:creationId xmlns:a16="http://schemas.microsoft.com/office/drawing/2014/main" xmlns="" id="{22CE0340-20DF-4CBE-86D4-1EA404D3EA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69C39C2D-8731-4F90-9F36-0D3F38F6C046}"/>
              </a:ext>
            </a:extLst>
          </p:cNvPr>
          <p:cNvSpPr/>
          <p:nvPr/>
        </p:nvSpPr>
        <p:spPr>
          <a:xfrm>
            <a:off x="0" y="2887579"/>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a:t>
            </a:r>
            <a:r>
              <a:rPr lang="en-US" sz="3000" b="1" i="1" u="sng" dirty="0" err="1">
                <a:solidFill>
                  <a:srgbClr val="002060"/>
                </a:solidFill>
              </a:rPr>
              <a:t>agapao</a:t>
            </a:r>
            <a:r>
              <a:rPr lang="en-US" sz="3100" dirty="0">
                <a:solidFill>
                  <a:schemeClr val="tx1"/>
                </a:solidFill>
              </a:rPr>
              <a:t> Me more than these?” He said to Him, “Yes, Lord; You know that I </a:t>
            </a:r>
            <a:r>
              <a:rPr lang="en-US" sz="3100" b="1" i="1" u="sng" dirty="0" err="1">
                <a:solidFill>
                  <a:srgbClr val="002060"/>
                </a:solidFill>
              </a:rPr>
              <a:t>phileo</a:t>
            </a:r>
            <a:r>
              <a:rPr lang="en-US" sz="3100" dirty="0">
                <a:solidFill>
                  <a:schemeClr val="tx1"/>
                </a:solidFill>
              </a:rPr>
              <a:t> You.” He said to him, “Tend My lambs.” </a:t>
            </a:r>
            <a:r>
              <a:rPr lang="en-US" sz="3100" b="1" baseline="30000" dirty="0">
                <a:solidFill>
                  <a:schemeClr val="tx1"/>
                </a:solidFill>
              </a:rPr>
              <a:t>16 </a:t>
            </a:r>
            <a:r>
              <a:rPr lang="en-US" sz="3100" dirty="0">
                <a:solidFill>
                  <a:schemeClr val="tx1"/>
                </a:solidFill>
              </a:rPr>
              <a:t>He said to him again, a second time, “Simon, son of John, do you </a:t>
            </a:r>
            <a:r>
              <a:rPr lang="en-US" sz="3000" b="1" i="1" u="sng" dirty="0" err="1">
                <a:solidFill>
                  <a:srgbClr val="002060"/>
                </a:solidFill>
              </a:rPr>
              <a:t>agapao</a:t>
            </a:r>
            <a:r>
              <a:rPr lang="en-US" sz="3100" dirty="0">
                <a:solidFill>
                  <a:schemeClr val="tx1"/>
                </a:solidFill>
              </a:rPr>
              <a:t> Me?” He said to Him, “Yes, Lord; You know that I </a:t>
            </a:r>
            <a:r>
              <a:rPr lang="en-US" sz="3100" b="1" i="1" u="sng" dirty="0" err="1">
                <a:solidFill>
                  <a:srgbClr val="002060"/>
                </a:solidFill>
              </a:rPr>
              <a:t>phileo</a:t>
            </a:r>
            <a:r>
              <a:rPr lang="en-US" sz="3100" dirty="0">
                <a:solidFill>
                  <a:schemeClr val="tx1"/>
                </a:solidFill>
              </a:rPr>
              <a:t> You.” He said to him, “Shepherd My sheep.” </a:t>
            </a:r>
            <a:r>
              <a:rPr lang="en-US" sz="3100" b="1" baseline="30000" dirty="0">
                <a:solidFill>
                  <a:schemeClr val="tx1"/>
                </a:solidFill>
              </a:rPr>
              <a:t>17 </a:t>
            </a:r>
            <a:r>
              <a:rPr lang="en-US" sz="3100" dirty="0">
                <a:solidFill>
                  <a:schemeClr val="tx1"/>
                </a:solidFill>
              </a:rPr>
              <a:t>He said to him the third time, “Simon,  son of John, do you </a:t>
            </a:r>
            <a:r>
              <a:rPr lang="en-US" sz="3100" b="1" i="1" u="sng" dirty="0" err="1">
                <a:solidFill>
                  <a:srgbClr val="002060"/>
                </a:solidFill>
              </a:rPr>
              <a:t>phileo</a:t>
            </a:r>
            <a:r>
              <a:rPr lang="en-US" sz="3100" dirty="0">
                <a:solidFill>
                  <a:schemeClr val="tx1"/>
                </a:solidFill>
              </a:rPr>
              <a:t> Me?” Peter was hurt because He said to him the third time, “Do you love Me?” And he said to Him, “Lord, You know all things; You know that I </a:t>
            </a:r>
            <a:r>
              <a:rPr lang="en-US" sz="3100" b="1" i="1" u="sng" dirty="0" err="1">
                <a:solidFill>
                  <a:srgbClr val="002060"/>
                </a:solidFill>
              </a:rPr>
              <a:t>phileo</a:t>
            </a:r>
            <a:r>
              <a:rPr lang="en-US" sz="3100" dirty="0">
                <a:solidFill>
                  <a:schemeClr val="tx1"/>
                </a:solidFill>
              </a:rPr>
              <a:t> You.” Jesus said to him, “Tend My sheep.”</a:t>
            </a:r>
          </a:p>
        </p:txBody>
      </p:sp>
      <p:sp>
        <p:nvSpPr>
          <p:cNvPr id="7" name="Rounded Rectangle 2">
            <a:extLst>
              <a:ext uri="{FF2B5EF4-FFF2-40B4-BE49-F238E27FC236}">
                <a16:creationId xmlns:a16="http://schemas.microsoft.com/office/drawing/2014/main" xmlns="" id="{7F091CC3-09F8-4514-8696-677D4B1CCF00}"/>
              </a:ext>
            </a:extLst>
          </p:cNvPr>
          <p:cNvSpPr/>
          <p:nvPr/>
        </p:nvSpPr>
        <p:spPr>
          <a:xfrm>
            <a:off x="248653" y="313793"/>
            <a:ext cx="11694694" cy="141875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6) Jesus works through our failures </a:t>
            </a:r>
          </a:p>
          <a:p>
            <a:pPr algn="ctr"/>
            <a:r>
              <a:rPr lang="en-US" sz="4400" b="1" dirty="0"/>
              <a:t>to refine our character</a:t>
            </a:r>
          </a:p>
        </p:txBody>
      </p:sp>
      <p:sp>
        <p:nvSpPr>
          <p:cNvPr id="8" name="Rounded Rectangle 2">
            <a:extLst>
              <a:ext uri="{FF2B5EF4-FFF2-40B4-BE49-F238E27FC236}">
                <a16:creationId xmlns:a16="http://schemas.microsoft.com/office/drawing/2014/main" xmlns="" id="{29FCA7B0-67D4-4EDE-AD60-158C99073802}"/>
              </a:ext>
            </a:extLst>
          </p:cNvPr>
          <p:cNvSpPr/>
          <p:nvPr/>
        </p:nvSpPr>
        <p:spPr>
          <a:xfrm>
            <a:off x="248653" y="2035282"/>
            <a:ext cx="11694694" cy="4700088"/>
          </a:xfrm>
          <a:prstGeom prst="roundRect">
            <a:avLst>
              <a:gd name="adj" fmla="val 0"/>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How does failure refine our character?</a:t>
            </a:r>
          </a:p>
          <a:p>
            <a:endParaRPr lang="en-US" sz="1600" b="1" dirty="0"/>
          </a:p>
          <a:p>
            <a:pPr marL="571500" indent="-571500">
              <a:buFont typeface="Arial" panose="020B0604020202020204" pitchFamily="34" charset="0"/>
              <a:buChar char="•"/>
            </a:pPr>
            <a:r>
              <a:rPr lang="en-US" sz="3200" b="1" dirty="0"/>
              <a:t>It teaches us deeper humility</a:t>
            </a:r>
          </a:p>
          <a:p>
            <a:pPr marL="571500" indent="-571500">
              <a:buFont typeface="Arial" panose="020B0604020202020204" pitchFamily="34" charset="0"/>
              <a:buChar char="•"/>
            </a:pPr>
            <a:r>
              <a:rPr lang="en-US" sz="3200" b="1" dirty="0"/>
              <a:t>It teaches us our own deficiencies, blind spots and limitations</a:t>
            </a:r>
          </a:p>
          <a:p>
            <a:pPr marL="571500" indent="-571500">
              <a:buFont typeface="Arial" panose="020B0604020202020204" pitchFamily="34" charset="0"/>
              <a:buChar char="•"/>
            </a:pPr>
            <a:r>
              <a:rPr lang="en-US" sz="3200" b="1" dirty="0"/>
              <a:t>It teaches us to depend less on ourselves and more on Him</a:t>
            </a:r>
          </a:p>
          <a:p>
            <a:pPr marL="571500" indent="-571500">
              <a:buFont typeface="Arial" panose="020B0604020202020204" pitchFamily="34" charset="0"/>
              <a:buChar char="•"/>
            </a:pPr>
            <a:r>
              <a:rPr lang="en-US" sz="3200" b="1" dirty="0"/>
              <a:t>It teaches us the depths of His grace</a:t>
            </a:r>
          </a:p>
          <a:p>
            <a:pPr marL="571500" indent="-571500">
              <a:buFont typeface="Arial" panose="020B0604020202020204" pitchFamily="34" charset="0"/>
              <a:buChar char="•"/>
            </a:pPr>
            <a:r>
              <a:rPr lang="en-US" sz="3200" b="1" dirty="0"/>
              <a:t>It teaches us humble confidence in His power and love</a:t>
            </a:r>
          </a:p>
          <a:p>
            <a:pPr marL="571500" indent="-571500">
              <a:buFont typeface="Arial" panose="020B0604020202020204" pitchFamily="34" charset="0"/>
              <a:buChar char="•"/>
            </a:pPr>
            <a:r>
              <a:rPr lang="en-US" sz="3200" b="1" dirty="0"/>
              <a:t>It motivates us to love others with the same compassion with which we were loved</a:t>
            </a:r>
          </a:p>
        </p:txBody>
      </p:sp>
    </p:spTree>
    <p:extLst>
      <p:ext uri="{BB962C8B-B14F-4D97-AF65-F5344CB8AC3E}">
        <p14:creationId xmlns:p14="http://schemas.microsoft.com/office/powerpoint/2010/main" val="37906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277853"/>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a:t>
            </a:r>
            <a:endParaRPr lang="en-US" sz="3600" dirty="0">
              <a:solidFill>
                <a:schemeClr val="tx1"/>
              </a:solidFill>
            </a:endParaRPr>
          </a:p>
          <a:p>
            <a:endParaRPr lang="en-US" sz="3600" dirty="0"/>
          </a:p>
        </p:txBody>
      </p:sp>
      <p:sp>
        <p:nvSpPr>
          <p:cNvPr id="5" name="TextBox 4">
            <a:extLst>
              <a:ext uri="{FF2B5EF4-FFF2-40B4-BE49-F238E27FC236}">
                <a16:creationId xmlns:a16="http://schemas.microsoft.com/office/drawing/2014/main" xmlns="" id="{A1BB194A-D09A-4CAC-A921-430CCFCE6A49}"/>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spTree>
    <p:extLst>
      <p:ext uri="{BB962C8B-B14F-4D97-AF65-F5344CB8AC3E}">
        <p14:creationId xmlns:p14="http://schemas.microsoft.com/office/powerpoint/2010/main" val="1592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esus Cooks Breakfast: Ideas for Sharing Sensory Bible Stories with Kids |  The Network">
            <a:extLst>
              <a:ext uri="{FF2B5EF4-FFF2-40B4-BE49-F238E27FC236}">
                <a16:creationId xmlns:a16="http://schemas.microsoft.com/office/drawing/2014/main" xmlns="" id="{1BD451E7-20BB-4B4C-B638-262F65D835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D77E9077-FD1D-406F-A7ED-B71952BD91EF}"/>
              </a:ext>
            </a:extLst>
          </p:cNvPr>
          <p:cNvSpPr/>
          <p:nvPr/>
        </p:nvSpPr>
        <p:spPr>
          <a:xfrm>
            <a:off x="0" y="5856999"/>
            <a:ext cx="12192000" cy="794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00" b="1" dirty="0"/>
              <a:t>We don’t get a do-over on our failures or their consequences</a:t>
            </a:r>
          </a:p>
        </p:txBody>
      </p:sp>
      <p:sp>
        <p:nvSpPr>
          <p:cNvPr id="8" name="Rounded Rectangle 2">
            <a:extLst>
              <a:ext uri="{FF2B5EF4-FFF2-40B4-BE49-F238E27FC236}">
                <a16:creationId xmlns:a16="http://schemas.microsoft.com/office/drawing/2014/main" xmlns="" id="{6FAD92CB-9F76-4121-8C4C-77D702BD89BC}"/>
              </a:ext>
            </a:extLst>
          </p:cNvPr>
          <p:cNvSpPr/>
          <p:nvPr/>
        </p:nvSpPr>
        <p:spPr>
          <a:xfrm>
            <a:off x="577516" y="3213920"/>
            <a:ext cx="11036968" cy="14588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we </a:t>
            </a:r>
            <a:r>
              <a:rPr lang="en-US" sz="4400" b="1" i="1" dirty="0"/>
              <a:t>always</a:t>
            </a:r>
            <a:r>
              <a:rPr lang="en-US" sz="4400" b="1" dirty="0"/>
              <a:t> have another chance in our relationship with Jesus </a:t>
            </a:r>
          </a:p>
        </p:txBody>
      </p:sp>
    </p:spTree>
    <p:extLst>
      <p:ext uri="{BB962C8B-B14F-4D97-AF65-F5344CB8AC3E}">
        <p14:creationId xmlns:p14="http://schemas.microsoft.com/office/powerpoint/2010/main" val="18037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esus Cooks Breakfast: Ideas for Sharing Sensory Bible Stories with Kids |  The Network">
            <a:extLst>
              <a:ext uri="{FF2B5EF4-FFF2-40B4-BE49-F238E27FC236}">
                <a16:creationId xmlns:a16="http://schemas.microsoft.com/office/drawing/2014/main" xmlns="" id="{1BD451E7-20BB-4B4C-B638-262F65D835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D77E9077-FD1D-406F-A7ED-B71952BD91EF}"/>
              </a:ext>
            </a:extLst>
          </p:cNvPr>
          <p:cNvSpPr/>
          <p:nvPr/>
        </p:nvSpPr>
        <p:spPr>
          <a:xfrm>
            <a:off x="0" y="5856999"/>
            <a:ext cx="12192000" cy="794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00" b="1" dirty="0"/>
              <a:t>We don’t get a do-over on our failures or their consequences</a:t>
            </a:r>
          </a:p>
        </p:txBody>
      </p:sp>
      <p:sp>
        <p:nvSpPr>
          <p:cNvPr id="5" name="Rounded Rectangle 2">
            <a:extLst>
              <a:ext uri="{FF2B5EF4-FFF2-40B4-BE49-F238E27FC236}">
                <a16:creationId xmlns:a16="http://schemas.microsoft.com/office/drawing/2014/main" xmlns="" id="{BCFC9020-1749-4254-A944-8EC886AEF821}"/>
              </a:ext>
            </a:extLst>
          </p:cNvPr>
          <p:cNvSpPr/>
          <p:nvPr/>
        </p:nvSpPr>
        <p:spPr>
          <a:xfrm>
            <a:off x="577515" y="3211574"/>
            <a:ext cx="11036968" cy="10156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He always has a plan for our restoration</a:t>
            </a:r>
          </a:p>
        </p:txBody>
      </p:sp>
      <p:sp>
        <p:nvSpPr>
          <p:cNvPr id="6" name="Rounded Rectangle 2">
            <a:extLst>
              <a:ext uri="{FF2B5EF4-FFF2-40B4-BE49-F238E27FC236}">
                <a16:creationId xmlns:a16="http://schemas.microsoft.com/office/drawing/2014/main" xmlns="" id="{A55C61D0-53E6-466A-B8D4-0B9E0167D10A}"/>
              </a:ext>
            </a:extLst>
          </p:cNvPr>
          <p:cNvSpPr/>
          <p:nvPr/>
        </p:nvSpPr>
        <p:spPr>
          <a:xfrm>
            <a:off x="200525" y="4335845"/>
            <a:ext cx="11790947" cy="10156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is always working to grow us in maturity</a:t>
            </a:r>
          </a:p>
        </p:txBody>
      </p:sp>
    </p:spTree>
    <p:extLst>
      <p:ext uri="{BB962C8B-B14F-4D97-AF65-F5344CB8AC3E}">
        <p14:creationId xmlns:p14="http://schemas.microsoft.com/office/powerpoint/2010/main" val="10822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esus Cooks Breakfast: Ideas for Sharing Sensory Bible Stories with Kids |  The Network">
            <a:extLst>
              <a:ext uri="{FF2B5EF4-FFF2-40B4-BE49-F238E27FC236}">
                <a16:creationId xmlns:a16="http://schemas.microsoft.com/office/drawing/2014/main" xmlns="" id="{1BD451E7-20BB-4B4C-B638-262F65D835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D77E9077-FD1D-406F-A7ED-B71952BD91EF}"/>
              </a:ext>
            </a:extLst>
          </p:cNvPr>
          <p:cNvSpPr/>
          <p:nvPr/>
        </p:nvSpPr>
        <p:spPr>
          <a:xfrm>
            <a:off x="0" y="5856999"/>
            <a:ext cx="12192000" cy="794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00" b="1" dirty="0"/>
              <a:t>We don’t get a do-over on our failures or their consequences</a:t>
            </a:r>
          </a:p>
        </p:txBody>
      </p:sp>
      <p:sp>
        <p:nvSpPr>
          <p:cNvPr id="8" name="Rounded Rectangle 2">
            <a:extLst>
              <a:ext uri="{FF2B5EF4-FFF2-40B4-BE49-F238E27FC236}">
                <a16:creationId xmlns:a16="http://schemas.microsoft.com/office/drawing/2014/main" xmlns="" id="{C7DEB60C-77FA-489A-AC10-48C84C8BAAB5}"/>
              </a:ext>
            </a:extLst>
          </p:cNvPr>
          <p:cNvSpPr/>
          <p:nvPr/>
        </p:nvSpPr>
        <p:spPr>
          <a:xfrm>
            <a:off x="450681" y="4039550"/>
            <a:ext cx="11290635" cy="149377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we always get the next opportunity </a:t>
            </a:r>
          </a:p>
          <a:p>
            <a:pPr algn="ctr"/>
            <a:r>
              <a:rPr lang="en-US" sz="4400" b="1" dirty="0"/>
              <a:t>to be faithful </a:t>
            </a:r>
          </a:p>
        </p:txBody>
      </p:sp>
    </p:spTree>
    <p:extLst>
      <p:ext uri="{BB962C8B-B14F-4D97-AF65-F5344CB8AC3E}">
        <p14:creationId xmlns:p14="http://schemas.microsoft.com/office/powerpoint/2010/main" val="15029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esus Cooks Breakfast: Ideas for Sharing Sensory Bible Stories with Kids |  The Network">
            <a:extLst>
              <a:ext uri="{FF2B5EF4-FFF2-40B4-BE49-F238E27FC236}">
                <a16:creationId xmlns:a16="http://schemas.microsoft.com/office/drawing/2014/main" xmlns="" id="{1BD451E7-20BB-4B4C-B638-262F65D835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D77E9077-FD1D-406F-A7ED-B71952BD91EF}"/>
              </a:ext>
            </a:extLst>
          </p:cNvPr>
          <p:cNvSpPr/>
          <p:nvPr/>
        </p:nvSpPr>
        <p:spPr>
          <a:xfrm>
            <a:off x="0" y="5856999"/>
            <a:ext cx="12192000" cy="794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00" b="1" dirty="0"/>
              <a:t>We don’t get a do-over on our failures or their consequences</a:t>
            </a:r>
          </a:p>
        </p:txBody>
      </p:sp>
      <p:sp>
        <p:nvSpPr>
          <p:cNvPr id="5" name="Rounded Rectangle 2">
            <a:extLst>
              <a:ext uri="{FF2B5EF4-FFF2-40B4-BE49-F238E27FC236}">
                <a16:creationId xmlns:a16="http://schemas.microsoft.com/office/drawing/2014/main" xmlns="" id="{BCFC9020-1749-4254-A944-8EC886AEF821}"/>
              </a:ext>
            </a:extLst>
          </p:cNvPr>
          <p:cNvSpPr/>
          <p:nvPr/>
        </p:nvSpPr>
        <p:spPr>
          <a:xfrm>
            <a:off x="450681" y="4039550"/>
            <a:ext cx="11290635" cy="149377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we always get the next opportunity </a:t>
            </a:r>
          </a:p>
          <a:p>
            <a:pPr algn="ctr"/>
            <a:r>
              <a:rPr lang="en-US" sz="4400" b="1" dirty="0"/>
              <a:t>to be faithful </a:t>
            </a:r>
          </a:p>
        </p:txBody>
      </p:sp>
      <p:sp>
        <p:nvSpPr>
          <p:cNvPr id="6" name="Rectangle 5">
            <a:extLst>
              <a:ext uri="{FF2B5EF4-FFF2-40B4-BE49-F238E27FC236}">
                <a16:creationId xmlns:a16="http://schemas.microsoft.com/office/drawing/2014/main" xmlns="" id="{0D609E38-16E9-4698-ABE3-A52255B77950}"/>
              </a:ext>
            </a:extLst>
          </p:cNvPr>
          <p:cNvSpPr/>
          <p:nvPr/>
        </p:nvSpPr>
        <p:spPr>
          <a:xfrm>
            <a:off x="-1" y="-1"/>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love Me more than these?” He said to Him, “Yes, Lord; You know that I love You.” He said to him, “</a:t>
            </a:r>
            <a:r>
              <a:rPr lang="en-US" sz="3100" b="1" u="sng" dirty="0">
                <a:solidFill>
                  <a:srgbClr val="002060"/>
                </a:solidFill>
              </a:rPr>
              <a:t>Tend My lambs.</a:t>
            </a:r>
            <a:r>
              <a:rPr lang="en-US" sz="3100" dirty="0">
                <a:solidFill>
                  <a:schemeClr val="tx1"/>
                </a:solidFill>
              </a:rPr>
              <a:t>” </a:t>
            </a:r>
            <a:r>
              <a:rPr lang="en-US" sz="3100" b="1" baseline="30000" dirty="0">
                <a:solidFill>
                  <a:schemeClr val="tx1"/>
                </a:solidFill>
              </a:rPr>
              <a:t>16 </a:t>
            </a:r>
            <a:r>
              <a:rPr lang="en-US" sz="3100" dirty="0">
                <a:solidFill>
                  <a:schemeClr val="tx1"/>
                </a:solidFill>
              </a:rPr>
              <a:t>He said to him again, a second time, “Simon, son of John, do you love Me?” He said to Him, “Yes, Lord; You know that I love You.” He said to him, “</a:t>
            </a:r>
            <a:r>
              <a:rPr lang="en-US" sz="3100" b="1" u="sng" dirty="0">
                <a:solidFill>
                  <a:srgbClr val="002060"/>
                </a:solidFill>
              </a:rPr>
              <a:t>Shepherd My sheep.</a:t>
            </a:r>
            <a:r>
              <a:rPr lang="en-US" sz="3100" dirty="0">
                <a:solidFill>
                  <a:schemeClr val="tx1"/>
                </a:solidFill>
              </a:rPr>
              <a:t>”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a:t>
            </a:r>
            <a:r>
              <a:rPr lang="en-US" sz="3100" b="1" u="sng" dirty="0">
                <a:solidFill>
                  <a:srgbClr val="002060"/>
                </a:solidFill>
              </a:rPr>
              <a:t>“Tend My sheep.”</a:t>
            </a:r>
          </a:p>
        </p:txBody>
      </p:sp>
    </p:spTree>
    <p:extLst>
      <p:ext uri="{BB962C8B-B14F-4D97-AF65-F5344CB8AC3E}">
        <p14:creationId xmlns:p14="http://schemas.microsoft.com/office/powerpoint/2010/main" val="2805434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esus Cooks Breakfast: Ideas for Sharing Sensory Bible Stories with Kids |  The Network">
            <a:extLst>
              <a:ext uri="{FF2B5EF4-FFF2-40B4-BE49-F238E27FC236}">
                <a16:creationId xmlns:a16="http://schemas.microsoft.com/office/drawing/2014/main" xmlns="" id="{1BD451E7-20BB-4B4C-B638-262F65D835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6024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D77E9077-FD1D-406F-A7ED-B71952BD91EF}"/>
              </a:ext>
            </a:extLst>
          </p:cNvPr>
          <p:cNvSpPr/>
          <p:nvPr/>
        </p:nvSpPr>
        <p:spPr>
          <a:xfrm>
            <a:off x="0" y="5856999"/>
            <a:ext cx="12192000" cy="794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 you get the God who has everything? </a:t>
            </a:r>
          </a:p>
        </p:txBody>
      </p:sp>
      <p:sp>
        <p:nvSpPr>
          <p:cNvPr id="6" name="Rectangle 5">
            <a:extLst>
              <a:ext uri="{FF2B5EF4-FFF2-40B4-BE49-F238E27FC236}">
                <a16:creationId xmlns:a16="http://schemas.microsoft.com/office/drawing/2014/main" xmlns="" id="{0D609E38-16E9-4698-ABE3-A52255B77950}"/>
              </a:ext>
            </a:extLst>
          </p:cNvPr>
          <p:cNvSpPr/>
          <p:nvPr/>
        </p:nvSpPr>
        <p:spPr>
          <a:xfrm>
            <a:off x="-1" y="-1"/>
            <a:ext cx="12192000" cy="3970422"/>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John 21:15</a:t>
            </a:r>
            <a:r>
              <a:rPr lang="en-US" sz="3100" dirty="0">
                <a:solidFill>
                  <a:schemeClr val="tx1"/>
                </a:solidFill>
              </a:rPr>
              <a:t> “Simon, son of John, do you love Me more than these?” He said to Him, “Yes, Lord; You know that I love You.” He said to him, “</a:t>
            </a:r>
            <a:r>
              <a:rPr lang="en-US" sz="3100" b="1" u="sng" dirty="0">
                <a:solidFill>
                  <a:srgbClr val="002060"/>
                </a:solidFill>
              </a:rPr>
              <a:t>Tend My lambs.</a:t>
            </a:r>
            <a:r>
              <a:rPr lang="en-US" sz="3100" dirty="0">
                <a:solidFill>
                  <a:schemeClr val="tx1"/>
                </a:solidFill>
              </a:rPr>
              <a:t>” </a:t>
            </a:r>
            <a:r>
              <a:rPr lang="en-US" sz="3100" b="1" baseline="30000" dirty="0">
                <a:solidFill>
                  <a:schemeClr val="tx1"/>
                </a:solidFill>
              </a:rPr>
              <a:t>16 </a:t>
            </a:r>
            <a:r>
              <a:rPr lang="en-US" sz="3100" dirty="0">
                <a:solidFill>
                  <a:schemeClr val="tx1"/>
                </a:solidFill>
              </a:rPr>
              <a:t>He said to him again, a second time, “Simon, son of John, do you love Me?” He said to Him, “Yes, Lord; You know that I love You.” He said to him, “</a:t>
            </a:r>
            <a:r>
              <a:rPr lang="en-US" sz="3100" b="1" u="sng" dirty="0">
                <a:solidFill>
                  <a:srgbClr val="002060"/>
                </a:solidFill>
              </a:rPr>
              <a:t>Shepherd My sheep.</a:t>
            </a:r>
            <a:r>
              <a:rPr lang="en-US" sz="3100" dirty="0">
                <a:solidFill>
                  <a:schemeClr val="tx1"/>
                </a:solidFill>
              </a:rPr>
              <a:t>” </a:t>
            </a:r>
            <a:r>
              <a:rPr lang="en-US" sz="3100" b="1" baseline="30000" dirty="0">
                <a:solidFill>
                  <a:schemeClr val="tx1"/>
                </a:solidFill>
              </a:rPr>
              <a:t>17 </a:t>
            </a:r>
            <a:r>
              <a:rPr lang="en-US" sz="3100" dirty="0">
                <a:solidFill>
                  <a:schemeClr val="tx1"/>
                </a:solidFill>
              </a:rPr>
              <a:t>He said to him the third time, “Simon, son   of John, do you love Me?” Peter was hurt because He said to him the third time, “Do you love Me?” And he said to Him, “Lord, You know all things; You know that I love You.” Jesus said to him, </a:t>
            </a:r>
            <a:r>
              <a:rPr lang="en-US" sz="3100" b="1" u="sng" dirty="0">
                <a:solidFill>
                  <a:srgbClr val="002060"/>
                </a:solidFill>
              </a:rPr>
              <a:t>“Tend My sheep.”</a:t>
            </a:r>
          </a:p>
        </p:txBody>
      </p:sp>
      <p:sp>
        <p:nvSpPr>
          <p:cNvPr id="8" name="Rounded Rectangle 2">
            <a:extLst>
              <a:ext uri="{FF2B5EF4-FFF2-40B4-BE49-F238E27FC236}">
                <a16:creationId xmlns:a16="http://schemas.microsoft.com/office/drawing/2014/main" xmlns="" id="{9EED5DFB-AC2B-4509-B1C6-E7E6A98E4F62}"/>
              </a:ext>
            </a:extLst>
          </p:cNvPr>
          <p:cNvSpPr/>
          <p:nvPr/>
        </p:nvSpPr>
        <p:spPr>
          <a:xfrm>
            <a:off x="318608" y="4151757"/>
            <a:ext cx="11554782" cy="12693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desire to serve others is the natural response to experiencing his grace</a:t>
            </a:r>
          </a:p>
        </p:txBody>
      </p:sp>
    </p:spTree>
    <p:extLst>
      <p:ext uri="{BB962C8B-B14F-4D97-AF65-F5344CB8AC3E}">
        <p14:creationId xmlns:p14="http://schemas.microsoft.com/office/powerpoint/2010/main" val="29298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ntecost: The Power of God in Our Lives | United Church of God">
            <a:extLst>
              <a:ext uri="{FF2B5EF4-FFF2-40B4-BE49-F238E27FC236}">
                <a16:creationId xmlns:a16="http://schemas.microsoft.com/office/drawing/2014/main" xmlns="" id="{282AE2C5-AED2-4556-A5F2-F8F94EE67D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0"/>
            <a:ext cx="647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015128C9-F4E4-42D0-8850-0BFD6B04CE55}"/>
              </a:ext>
            </a:extLst>
          </p:cNvPr>
          <p:cNvSpPr/>
          <p:nvPr/>
        </p:nvSpPr>
        <p:spPr>
          <a:xfrm>
            <a:off x="0" y="2868659"/>
            <a:ext cx="5841560" cy="8169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He who has been forgiven much loves much</a:t>
            </a:r>
            <a:endParaRPr lang="en-US" sz="4000" b="1" i="1" dirty="0"/>
          </a:p>
        </p:txBody>
      </p:sp>
    </p:spTree>
    <p:extLst>
      <p:ext uri="{BB962C8B-B14F-4D97-AF65-F5344CB8AC3E}">
        <p14:creationId xmlns:p14="http://schemas.microsoft.com/office/powerpoint/2010/main" val="35094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ntecost: The Power of God in Our Lives | United Church of God">
            <a:extLst>
              <a:ext uri="{FF2B5EF4-FFF2-40B4-BE49-F238E27FC236}">
                <a16:creationId xmlns:a16="http://schemas.microsoft.com/office/drawing/2014/main" xmlns="" id="{15B565D4-80BC-4E9B-970B-F8753F25DE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0"/>
            <a:ext cx="647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4E3BBD21-F7AB-470D-AA2C-138E8CEE693E}"/>
              </a:ext>
            </a:extLst>
          </p:cNvPr>
          <p:cNvSpPr/>
          <p:nvPr/>
        </p:nvSpPr>
        <p:spPr>
          <a:xfrm>
            <a:off x="210552" y="399414"/>
            <a:ext cx="7104647" cy="98561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7) Jesus </a:t>
            </a:r>
            <a:r>
              <a:rPr lang="en-US" sz="4400" b="1" i="1" dirty="0"/>
              <a:t>redeems</a:t>
            </a:r>
            <a:r>
              <a:rPr lang="en-US" sz="4400" b="1" dirty="0"/>
              <a:t> our failures </a:t>
            </a:r>
          </a:p>
        </p:txBody>
      </p:sp>
      <p:sp>
        <p:nvSpPr>
          <p:cNvPr id="4" name="Rounded Rectangle 2">
            <a:extLst>
              <a:ext uri="{FF2B5EF4-FFF2-40B4-BE49-F238E27FC236}">
                <a16:creationId xmlns:a16="http://schemas.microsoft.com/office/drawing/2014/main" xmlns="" id="{01C1A3B5-A580-465A-AA07-02AE8A064C36}"/>
              </a:ext>
            </a:extLst>
          </p:cNvPr>
          <p:cNvSpPr/>
          <p:nvPr/>
        </p:nvSpPr>
        <p:spPr>
          <a:xfrm>
            <a:off x="591647" y="3145624"/>
            <a:ext cx="11008703" cy="125610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Failure shouldn’t mean the </a:t>
            </a:r>
            <a:r>
              <a:rPr lang="en-US" sz="4000" b="1" i="1" dirty="0"/>
              <a:t>end</a:t>
            </a:r>
            <a:r>
              <a:rPr lang="en-US" sz="4000" b="1" dirty="0"/>
              <a:t> of your course, it’s an important </a:t>
            </a:r>
            <a:r>
              <a:rPr lang="en-US" sz="4000" b="1" i="1" dirty="0"/>
              <a:t>part</a:t>
            </a:r>
            <a:r>
              <a:rPr lang="en-US" sz="4000" b="1" dirty="0"/>
              <a:t> of the course</a:t>
            </a:r>
            <a:endParaRPr lang="en-US" sz="4000" b="1" i="1" dirty="0"/>
          </a:p>
        </p:txBody>
      </p:sp>
      <p:sp>
        <p:nvSpPr>
          <p:cNvPr id="5" name="Rounded Rectangle 2">
            <a:extLst>
              <a:ext uri="{FF2B5EF4-FFF2-40B4-BE49-F238E27FC236}">
                <a16:creationId xmlns:a16="http://schemas.microsoft.com/office/drawing/2014/main" xmlns="" id="{624B94D8-A774-4EA7-AAA6-1DF00D8FE5B8}"/>
              </a:ext>
            </a:extLst>
          </p:cNvPr>
          <p:cNvSpPr/>
          <p:nvPr/>
        </p:nvSpPr>
        <p:spPr>
          <a:xfrm>
            <a:off x="591647" y="4655999"/>
            <a:ext cx="11008703" cy="81696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If you’re not experiencing spiritual failure… </a:t>
            </a:r>
          </a:p>
        </p:txBody>
      </p:sp>
      <p:sp>
        <p:nvSpPr>
          <p:cNvPr id="6" name="Rounded Rectangle 2">
            <a:extLst>
              <a:ext uri="{FF2B5EF4-FFF2-40B4-BE49-F238E27FC236}">
                <a16:creationId xmlns:a16="http://schemas.microsoft.com/office/drawing/2014/main" xmlns="" id="{91C59D79-8B99-439F-8987-7B91C9AC465B}"/>
              </a:ext>
            </a:extLst>
          </p:cNvPr>
          <p:cNvSpPr/>
          <p:nvPr/>
        </p:nvSpPr>
        <p:spPr>
          <a:xfrm>
            <a:off x="591647" y="5727238"/>
            <a:ext cx="11008703" cy="81696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It’s only truly failure if you quit</a:t>
            </a:r>
          </a:p>
        </p:txBody>
      </p:sp>
    </p:spTree>
    <p:extLst>
      <p:ext uri="{BB962C8B-B14F-4D97-AF65-F5344CB8AC3E}">
        <p14:creationId xmlns:p14="http://schemas.microsoft.com/office/powerpoint/2010/main" val="176905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4E3BBD21-F7AB-470D-AA2C-138E8CEE693E}"/>
              </a:ext>
            </a:extLst>
          </p:cNvPr>
          <p:cNvSpPr/>
          <p:nvPr/>
        </p:nvSpPr>
        <p:spPr>
          <a:xfrm>
            <a:off x="248653" y="313793"/>
            <a:ext cx="11734800" cy="985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So what should I do with my failures?</a:t>
            </a:r>
          </a:p>
        </p:txBody>
      </p:sp>
      <p:sp>
        <p:nvSpPr>
          <p:cNvPr id="4" name="Rounded Rectangle 2">
            <a:extLst>
              <a:ext uri="{FF2B5EF4-FFF2-40B4-BE49-F238E27FC236}">
                <a16:creationId xmlns:a16="http://schemas.microsoft.com/office/drawing/2014/main" xmlns="" id="{5A165566-1726-41EB-B124-713359B9F0F7}"/>
              </a:ext>
            </a:extLst>
          </p:cNvPr>
          <p:cNvSpPr/>
          <p:nvPr/>
        </p:nvSpPr>
        <p:spPr>
          <a:xfrm>
            <a:off x="0" y="1645288"/>
            <a:ext cx="12192000" cy="985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“What about now?”</a:t>
            </a:r>
          </a:p>
        </p:txBody>
      </p:sp>
    </p:spTree>
    <p:extLst>
      <p:ext uri="{BB962C8B-B14F-4D97-AF65-F5344CB8AC3E}">
        <p14:creationId xmlns:p14="http://schemas.microsoft.com/office/powerpoint/2010/main" val="32096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277853"/>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dirty="0">
                <a:solidFill>
                  <a:schemeClr val="tx1"/>
                </a:solidFill>
              </a:rPr>
              <a:t>but I have prayed for you, that your faith will not fail; and you, when you have turned back, strengthen your brothers.” </a:t>
            </a:r>
          </a:p>
          <a:p>
            <a:endParaRPr lang="en-US" sz="3600" dirty="0">
              <a:solidFill>
                <a:schemeClr val="tx1"/>
              </a:solidFill>
            </a:endParaRPr>
          </a:p>
          <a:p>
            <a:endParaRPr lang="en-US" sz="3600" dirty="0"/>
          </a:p>
        </p:txBody>
      </p:sp>
      <p:sp>
        <p:nvSpPr>
          <p:cNvPr id="5" name="TextBox 4">
            <a:extLst>
              <a:ext uri="{FF2B5EF4-FFF2-40B4-BE49-F238E27FC236}">
                <a16:creationId xmlns:a16="http://schemas.microsoft.com/office/drawing/2014/main" xmlns="" id="{C838F4EF-7306-4184-9484-F1F005AE2F0A}"/>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spTree>
    <p:extLst>
      <p:ext uri="{BB962C8B-B14F-4D97-AF65-F5344CB8AC3E}">
        <p14:creationId xmlns:p14="http://schemas.microsoft.com/office/powerpoint/2010/main" val="171406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838F4EF-7306-4184-9484-F1F005AE2F0A}"/>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pic>
        <p:nvPicPr>
          <p:cNvPr id="1026" name="Picture 2" descr="Blog - This Side of Heaven">
            <a:extLst>
              <a:ext uri="{FF2B5EF4-FFF2-40B4-BE49-F238E27FC236}">
                <a16:creationId xmlns:a16="http://schemas.microsoft.com/office/drawing/2014/main" xmlns="" id="{5A11E476-FB77-441C-8A94-523F6810F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149" y="830997"/>
            <a:ext cx="7544302" cy="50184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277853"/>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a:t>
            </a:r>
            <a:r>
              <a:rPr lang="en-US" sz="3100" b="1" u="sng" dirty="0">
                <a:solidFill>
                  <a:srgbClr val="002060"/>
                </a:solidFill>
              </a:rPr>
              <a:t>behold, Satan has demanded to sift you men like wheat</a:t>
            </a:r>
            <a:r>
              <a:rPr lang="en-US" sz="3200" dirty="0">
                <a:solidFill>
                  <a:schemeClr val="tx1"/>
                </a:solidFill>
              </a:rPr>
              <a:t>; </a:t>
            </a:r>
            <a:r>
              <a:rPr lang="en-US" sz="3200" b="1" baseline="30000" dirty="0">
                <a:solidFill>
                  <a:schemeClr val="tx1"/>
                </a:solidFill>
              </a:rPr>
              <a:t>32 </a:t>
            </a:r>
            <a:r>
              <a:rPr lang="en-US" sz="3200" dirty="0">
                <a:solidFill>
                  <a:schemeClr val="tx1"/>
                </a:solidFill>
              </a:rPr>
              <a:t>but I have prayed for you, that your faith will not fail; and you, when you have turned back, strengthen your brothers.” </a:t>
            </a:r>
          </a:p>
          <a:p>
            <a:endParaRPr lang="en-US" sz="3600" dirty="0">
              <a:solidFill>
                <a:schemeClr val="tx1"/>
              </a:solidFill>
            </a:endParaRPr>
          </a:p>
          <a:p>
            <a:endParaRPr lang="en-US" sz="3600" dirty="0"/>
          </a:p>
        </p:txBody>
      </p:sp>
      <p:pic>
        <p:nvPicPr>
          <p:cNvPr id="2" name="Picture 2" descr="1,487 Threshing Wheat Stock Photos, Pictures &amp;amp; Royalty-Free Images">
            <a:extLst>
              <a:ext uri="{FF2B5EF4-FFF2-40B4-BE49-F238E27FC236}">
                <a16:creationId xmlns:a16="http://schemas.microsoft.com/office/drawing/2014/main" xmlns="" id="{41997606-F9C3-498C-9CFE-FFE9665EAE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1251" y="1397100"/>
            <a:ext cx="4488781"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reshing And The Winnowing Fork – The Times We Live In | Bashie English">
            <a:extLst>
              <a:ext uri="{FF2B5EF4-FFF2-40B4-BE49-F238E27FC236}">
                <a16:creationId xmlns:a16="http://schemas.microsoft.com/office/drawing/2014/main" xmlns="" id="{14071DED-527F-45B5-A327-FC8A27634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451" y="1641124"/>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838F4EF-7306-4184-9484-F1F005AE2F0A}"/>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sp>
        <p:nvSpPr>
          <p:cNvPr id="3" name="Rectangle 2">
            <a:extLst>
              <a:ext uri="{FF2B5EF4-FFF2-40B4-BE49-F238E27FC236}">
                <a16:creationId xmlns:a16="http://schemas.microsoft.com/office/drawing/2014/main" xmlns="" id="{9520D088-9E30-4EA8-963B-8F526F011A36}"/>
              </a:ext>
            </a:extLst>
          </p:cNvPr>
          <p:cNvSpPr/>
          <p:nvPr/>
        </p:nvSpPr>
        <p:spPr>
          <a:xfrm>
            <a:off x="0" y="5277853"/>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100" b="1" u="sng" dirty="0">
                <a:solidFill>
                  <a:srgbClr val="002060"/>
                </a:solidFill>
              </a:rPr>
              <a:t>but I have prayed for you, that your faith will not fail</a:t>
            </a:r>
            <a:r>
              <a:rPr lang="en-US" sz="3200" dirty="0">
                <a:solidFill>
                  <a:schemeClr val="tx1"/>
                </a:solidFill>
              </a:rPr>
              <a:t>; and you, when you have turned back, strengthen your brothers.”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226144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1lfxha3ugu3d4.cloudfront.net/images/opencollection/objects/size4/00.159.221_PS2.jpg">
            <a:extLst>
              <a:ext uri="{FF2B5EF4-FFF2-40B4-BE49-F238E27FC236}">
                <a16:creationId xmlns:a16="http://schemas.microsoft.com/office/drawing/2014/main" xmlns="" id="{015A1F31-6FE7-4B80-A46A-2D85E81FF8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565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838F4EF-7306-4184-9484-F1F005AE2F0A}"/>
              </a:ext>
            </a:extLst>
          </p:cNvPr>
          <p:cNvSpPr txBox="1"/>
          <p:nvPr/>
        </p:nvSpPr>
        <p:spPr>
          <a:xfrm>
            <a:off x="-32086" y="0"/>
            <a:ext cx="12224086" cy="830997"/>
          </a:xfrm>
          <a:prstGeom prst="rect">
            <a:avLst/>
          </a:prstGeom>
          <a:solidFill>
            <a:schemeClr val="tx1">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  </a:t>
            </a:r>
            <a:r>
              <a:rPr lang="en-US" sz="4300" b="1" dirty="0">
                <a:solidFill>
                  <a:schemeClr val="bg1"/>
                </a:solidFill>
              </a:rPr>
              <a:t>Jesus One on One: Jesus &amp; Simon Peter</a:t>
            </a:r>
            <a:endParaRPr lang="en-US" sz="4300" dirty="0">
              <a:solidFill>
                <a:schemeClr val="bg1"/>
              </a:solidFill>
            </a:endParaRPr>
          </a:p>
        </p:txBody>
      </p:sp>
      <p:sp>
        <p:nvSpPr>
          <p:cNvPr id="3" name="Rectangle 2">
            <a:extLst>
              <a:ext uri="{FF2B5EF4-FFF2-40B4-BE49-F238E27FC236}">
                <a16:creationId xmlns:a16="http://schemas.microsoft.com/office/drawing/2014/main" xmlns="" id="{9520D088-9E30-4EA8-963B-8F526F011A36}"/>
              </a:ext>
            </a:extLst>
          </p:cNvPr>
          <p:cNvSpPr/>
          <p:nvPr/>
        </p:nvSpPr>
        <p:spPr>
          <a:xfrm>
            <a:off x="0" y="5277853"/>
            <a:ext cx="12192000" cy="158014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22:31 </a:t>
            </a:r>
            <a:r>
              <a:rPr lang="en-US" sz="3200" dirty="0">
                <a:solidFill>
                  <a:schemeClr val="tx1"/>
                </a:solidFill>
              </a:rPr>
              <a:t>“Simon, Simon, behold, Satan has demanded to sift you men like wheat; </a:t>
            </a:r>
            <a:r>
              <a:rPr lang="en-US" sz="3200" b="1" baseline="30000" dirty="0">
                <a:solidFill>
                  <a:schemeClr val="tx1"/>
                </a:solidFill>
              </a:rPr>
              <a:t>32 </a:t>
            </a:r>
            <a:r>
              <a:rPr lang="en-US" sz="3200" dirty="0">
                <a:solidFill>
                  <a:schemeClr val="tx1"/>
                </a:solidFill>
              </a:rPr>
              <a:t>but I have prayed for you, that your faith will not fail; </a:t>
            </a:r>
            <a:r>
              <a:rPr lang="en-US" sz="3200" b="1" u="sng" dirty="0">
                <a:solidFill>
                  <a:srgbClr val="002060"/>
                </a:solidFill>
              </a:rPr>
              <a:t>and you, when you have turned back, strengthen your brothers.”</a:t>
            </a:r>
            <a:r>
              <a:rPr lang="en-US" sz="3200" dirty="0">
                <a:solidFill>
                  <a:schemeClr val="tx1"/>
                </a:solidFill>
              </a:rPr>
              <a:t>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776344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825</Words>
  <Application>Microsoft Office PowerPoint</Application>
  <PresentationFormat>Widescreen</PresentationFormat>
  <Paragraphs>164</Paragraphs>
  <Slides>57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2021-06-14T19:57:59Z</dcterms:created>
  <dcterms:modified xsi:type="dcterms:W3CDTF">2021-06-14T19:58:14Z</dcterms:modified>
</cp:coreProperties>
</file>