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</p:sldMasterIdLst>
  <p:notesMasterIdLst>
    <p:notesMasterId r:id="rId25"/>
  </p:notesMasterIdLst>
  <p:sldIdLst>
    <p:sldId id="257" r:id="rId3"/>
    <p:sldId id="258" r:id="rId4"/>
    <p:sldId id="264" r:id="rId5"/>
    <p:sldId id="265" r:id="rId6"/>
    <p:sldId id="266" r:id="rId7"/>
    <p:sldId id="267" r:id="rId8"/>
    <p:sldId id="270" r:id="rId9"/>
    <p:sldId id="268" r:id="rId10"/>
    <p:sldId id="269" r:id="rId11"/>
    <p:sldId id="286" r:id="rId12"/>
    <p:sldId id="287" r:id="rId13"/>
    <p:sldId id="274" r:id="rId14"/>
    <p:sldId id="275" r:id="rId15"/>
    <p:sldId id="279" r:id="rId16"/>
    <p:sldId id="276" r:id="rId17"/>
    <p:sldId id="278" r:id="rId18"/>
    <p:sldId id="282" r:id="rId19"/>
    <p:sldId id="280" r:id="rId20"/>
    <p:sldId id="283" r:id="rId21"/>
    <p:sldId id="281" r:id="rId22"/>
    <p:sldId id="284" r:id="rId23"/>
    <p:sldId id="28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226" autoAdjust="0"/>
    <p:restoredTop sz="94660"/>
  </p:normalViewPr>
  <p:slideViewPr>
    <p:cSldViewPr snapToGrid="0">
      <p:cViewPr varScale="1">
        <p:scale>
          <a:sx n="39" d="100"/>
          <a:sy n="39" d="100"/>
        </p:scale>
        <p:origin x="28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9F9AD-197A-45A9-8FD7-036A7247D23C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AE839-66A8-4816-8354-97B222C5CE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284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1821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C7E3-FA9F-4D43-9944-A2B19F0A0C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D89-ABDB-441F-BC2E-6A5E8905A7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031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C7E3-FA9F-4D43-9944-A2B19F0A0C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D89-ABDB-441F-BC2E-6A5E8905A7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0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C7E3-FA9F-4D43-9944-A2B19F0A0C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D89-ABDB-441F-BC2E-6A5E8905A7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32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531D0AA2-F4FA-499F-A738-F0854131651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4724538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3B410D6E-DEE6-434E-8A5C-36AF544EB62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7747856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3616A811-ED26-457D-8223-6EBA10C6E2E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6715526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1"/>
            <a:ext cx="53848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52601"/>
            <a:ext cx="53848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F8F3ED38-B590-4FE0-AD16-75B8BB94834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0267197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F38A72CC-0545-493C-A18E-8B6DAA65703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2508028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12E0CC90-5724-4D22-8245-F2C1A36EE25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100879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BCE3E13C-1E37-4BE7-831B-68A49B62E09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6878759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5AA9D254-92B9-46D3-88F6-D0BE456B05A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2704067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C7E3-FA9F-4D43-9944-A2B19F0A0C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D89-ABDB-441F-BC2E-6A5E8905A7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053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0585815C-196A-4621-A778-E68AA8E65C7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6262403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118A37CC-6666-4508-A466-006D4401CBF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0269796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F098BB40-330C-4DD4-83BF-D7E7DD1994B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497718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C7E3-FA9F-4D43-9944-A2B19F0A0C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D89-ABDB-441F-BC2E-6A5E8905A7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314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C7E3-FA9F-4D43-9944-A2B19F0A0C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D89-ABDB-441F-BC2E-6A5E8905A7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52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C7E3-FA9F-4D43-9944-A2B19F0A0C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D89-ABDB-441F-BC2E-6A5E8905A7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783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C7E3-FA9F-4D43-9944-A2B19F0A0C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D89-ABDB-441F-BC2E-6A5E8905A7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9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C7E3-FA9F-4D43-9944-A2B19F0A0C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D89-ABDB-441F-BC2E-6A5E8905A7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154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C7E3-FA9F-4D43-9944-A2B19F0A0C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D89-ABDB-441F-BC2E-6A5E8905A7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811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C7E3-FA9F-4D43-9944-A2B19F0A0C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D89-ABDB-441F-BC2E-6A5E8905A7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842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BC7E3-FA9F-4D43-9944-A2B19F0A0C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6BD89-ABDB-441F-BC2E-6A5E8905A7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0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52601"/>
            <a:ext cx="109728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339B3B-227A-4E1D-9DAC-D8A3C6F475A3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1" name="Group 7"/>
          <p:cNvGrpSpPr>
            <a:grpSpLocks/>
          </p:cNvGrpSpPr>
          <p:nvPr userDrawn="1"/>
        </p:nvGrpSpPr>
        <p:grpSpPr bwMode="auto">
          <a:xfrm>
            <a:off x="0" y="1447800"/>
            <a:ext cx="12192000" cy="228600"/>
            <a:chOff x="0" y="864"/>
            <a:chExt cx="5760" cy="192"/>
          </a:xfrm>
        </p:grpSpPr>
        <p:sp>
          <p:nvSpPr>
            <p:cNvPr id="8200" name="Rectangle 8"/>
            <p:cNvSpPr>
              <a:spLocks noChangeArrowheads="1"/>
            </p:cNvSpPr>
            <p:nvPr userDrawn="1"/>
          </p:nvSpPr>
          <p:spPr bwMode="auto">
            <a:xfrm>
              <a:off x="0" y="864"/>
              <a:ext cx="5760" cy="192"/>
            </a:xfrm>
            <a:prstGeom prst="rect">
              <a:avLst/>
            </a:prstGeom>
            <a:solidFill>
              <a:srgbClr val="0066FF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01" name="Rectangle 9"/>
            <p:cNvSpPr>
              <a:spLocks noChangeArrowheads="1"/>
            </p:cNvSpPr>
            <p:nvPr userDrawn="1"/>
          </p:nvSpPr>
          <p:spPr bwMode="auto">
            <a:xfrm>
              <a:off x="0" y="864"/>
              <a:ext cx="480" cy="192"/>
            </a:xfrm>
            <a:prstGeom prst="rect">
              <a:avLst/>
            </a:prstGeom>
            <a:solidFill>
              <a:srgbClr val="FF9900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02" name="Rectangle 10"/>
            <p:cNvSpPr>
              <a:spLocks noChangeArrowheads="1"/>
            </p:cNvSpPr>
            <p:nvPr userDrawn="1"/>
          </p:nvSpPr>
          <p:spPr bwMode="auto">
            <a:xfrm>
              <a:off x="5280" y="864"/>
              <a:ext cx="480" cy="192"/>
            </a:xfrm>
            <a:prstGeom prst="rect">
              <a:avLst/>
            </a:prstGeom>
            <a:solidFill>
              <a:srgbClr val="FF9900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032" name="Group 11"/>
          <p:cNvGrpSpPr>
            <a:grpSpLocks/>
          </p:cNvGrpSpPr>
          <p:nvPr userDrawn="1"/>
        </p:nvGrpSpPr>
        <p:grpSpPr bwMode="auto">
          <a:xfrm>
            <a:off x="0" y="6858000"/>
            <a:ext cx="12192000" cy="76200"/>
            <a:chOff x="0" y="4176"/>
            <a:chExt cx="5760" cy="144"/>
          </a:xfrm>
        </p:grpSpPr>
        <p:sp>
          <p:nvSpPr>
            <p:cNvPr id="8204" name="Rectangle 12"/>
            <p:cNvSpPr>
              <a:spLocks noChangeArrowheads="1"/>
            </p:cNvSpPr>
            <p:nvPr userDrawn="1"/>
          </p:nvSpPr>
          <p:spPr bwMode="auto">
            <a:xfrm>
              <a:off x="0" y="4176"/>
              <a:ext cx="5328" cy="144"/>
            </a:xfrm>
            <a:prstGeom prst="rect">
              <a:avLst/>
            </a:prstGeom>
            <a:solidFill>
              <a:srgbClr val="0066FF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05" name="Rectangle 13"/>
            <p:cNvSpPr>
              <a:spLocks noChangeArrowheads="1"/>
            </p:cNvSpPr>
            <p:nvPr userDrawn="1"/>
          </p:nvSpPr>
          <p:spPr bwMode="auto">
            <a:xfrm>
              <a:off x="0" y="4176"/>
              <a:ext cx="440" cy="144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06" name="Rectangle 14"/>
            <p:cNvSpPr>
              <a:spLocks noChangeArrowheads="1"/>
            </p:cNvSpPr>
            <p:nvPr userDrawn="1"/>
          </p:nvSpPr>
          <p:spPr bwMode="auto">
            <a:xfrm>
              <a:off x="5320" y="4176"/>
              <a:ext cx="440" cy="144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768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24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484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WHO IS TO DO IT?</a:t>
            </a:r>
          </a:p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400" b="0" i="1" dirty="0" smtClean="0">
                <a:effectLst/>
                <a:cs typeface="Times New Roman" pitchFamily="18" charset="0"/>
              </a:rPr>
              <a:t>It is the privilege &amp; responsibility </a:t>
            </a:r>
            <a:br>
              <a:rPr lang="en-US" sz="4400" b="0" i="1" dirty="0" smtClean="0">
                <a:effectLst/>
                <a:cs typeface="Times New Roman" pitchFamily="18" charset="0"/>
              </a:rPr>
            </a:br>
            <a:r>
              <a:rPr lang="en-US" sz="4400" b="0" i="1" dirty="0" smtClean="0">
                <a:effectLst/>
                <a:cs typeface="Times New Roman" pitchFamily="18" charset="0"/>
              </a:rPr>
              <a:t>of every Christian</a:t>
            </a:r>
            <a:endParaRPr lang="en-US" sz="4400" b="0" dirty="0">
              <a:effectLst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000"/>
              </a:lnSpc>
            </a:pPr>
            <a:r>
              <a:rPr lang="en-US" sz="4400" dirty="0" smtClean="0"/>
              <a:t>Colossians 1:28,29</a:t>
            </a:r>
            <a:br>
              <a:rPr lang="en-US" sz="4400" dirty="0" smtClean="0"/>
            </a:br>
            <a:r>
              <a:rPr lang="en-US" sz="4400" dirty="0" smtClean="0"/>
              <a:t>Disciple-making</a:t>
            </a:r>
            <a:endParaRPr lang="en-US" sz="44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7122" y="4657325"/>
            <a:ext cx="11884378" cy="21441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Colossians 1:28</a:t>
            </a:r>
            <a:r>
              <a:rPr lang="en-US" sz="3200" dirty="0" smtClean="0"/>
              <a:t> </a:t>
            </a:r>
            <a:r>
              <a:rPr lang="en-US" sz="3200" u="sng" dirty="0"/>
              <a:t>We</a:t>
            </a:r>
            <a:r>
              <a:rPr lang="en-US" sz="3200" dirty="0"/>
              <a:t> proclaim Him, admonishing every </a:t>
            </a:r>
            <a:r>
              <a:rPr lang="en-US" sz="3200" dirty="0" smtClean="0"/>
              <a:t>person </a:t>
            </a:r>
            <a:r>
              <a:rPr lang="en-US" sz="3200" dirty="0"/>
              <a:t>and teaching every </a:t>
            </a:r>
            <a:r>
              <a:rPr lang="en-US" sz="3200" dirty="0" smtClean="0"/>
              <a:t>person </a:t>
            </a:r>
            <a:r>
              <a:rPr lang="en-US" sz="3200" dirty="0"/>
              <a:t>with all wisdom, so that we may present every </a:t>
            </a:r>
            <a:r>
              <a:rPr lang="en-US" sz="3200" dirty="0" smtClean="0"/>
              <a:t>person </a:t>
            </a:r>
            <a:r>
              <a:rPr lang="en-US" sz="3200" dirty="0"/>
              <a:t>complete in Christ. </a:t>
            </a:r>
            <a:r>
              <a:rPr lang="en-US" sz="3200" baseline="30000" dirty="0"/>
              <a:t>29</a:t>
            </a:r>
            <a:r>
              <a:rPr lang="en-US" sz="3200" dirty="0"/>
              <a:t> For this purpose </a:t>
            </a:r>
            <a:r>
              <a:rPr lang="en-US" sz="3200" u="sng" dirty="0"/>
              <a:t>also I</a:t>
            </a:r>
            <a:r>
              <a:rPr lang="en-US" sz="3200" dirty="0"/>
              <a:t> labor, </a:t>
            </a:r>
            <a:r>
              <a:rPr lang="en-US" sz="3200" dirty="0" smtClean="0"/>
              <a:t>striving according </a:t>
            </a:r>
            <a:r>
              <a:rPr lang="en-US" sz="3200" dirty="0"/>
              <a:t>to His power, which mightily works within me. </a:t>
            </a:r>
          </a:p>
        </p:txBody>
      </p:sp>
    </p:spTree>
    <p:extLst>
      <p:ext uri="{BB962C8B-B14F-4D97-AF65-F5344CB8AC3E}">
        <p14:creationId xmlns:p14="http://schemas.microsoft.com/office/powerpoint/2010/main" val="686520147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WHO IS TO DO IT?</a:t>
            </a:r>
          </a:p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400" b="0" i="1" dirty="0">
                <a:effectLst/>
                <a:cs typeface="Times New Roman" pitchFamily="18" charset="0"/>
              </a:rPr>
              <a:t>It is the privilege &amp; responsibility </a:t>
            </a:r>
            <a:br>
              <a:rPr lang="en-US" sz="4400" b="0" i="1" dirty="0">
                <a:effectLst/>
                <a:cs typeface="Times New Roman" pitchFamily="18" charset="0"/>
              </a:rPr>
            </a:br>
            <a:r>
              <a:rPr lang="en-US" sz="4400" b="0" i="1" dirty="0">
                <a:effectLst/>
                <a:cs typeface="Times New Roman" pitchFamily="18" charset="0"/>
              </a:rPr>
              <a:t>of every </a:t>
            </a:r>
            <a:r>
              <a:rPr lang="en-US" sz="4400" b="0" i="1" dirty="0" smtClean="0">
                <a:effectLst/>
                <a:cs typeface="Times New Roman" pitchFamily="18" charset="0"/>
              </a:rPr>
              <a:t>Christian</a:t>
            </a:r>
            <a:endParaRPr lang="en-US" sz="4400" b="0" dirty="0">
              <a:effectLst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000"/>
              </a:lnSpc>
            </a:pPr>
            <a:r>
              <a:rPr lang="en-US" sz="4400" dirty="0" smtClean="0"/>
              <a:t>Colossians 1:28,29</a:t>
            </a:r>
            <a:br>
              <a:rPr lang="en-US" sz="4400" dirty="0" smtClean="0"/>
            </a:br>
            <a:r>
              <a:rPr lang="en-US" sz="4400" dirty="0" smtClean="0"/>
              <a:t>Disciple-making</a:t>
            </a:r>
            <a:endParaRPr lang="en-US" sz="44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7122" y="4657325"/>
            <a:ext cx="11884378" cy="21441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Colossians 1:28</a:t>
            </a:r>
            <a:r>
              <a:rPr lang="en-US" sz="3200" dirty="0" smtClean="0"/>
              <a:t> </a:t>
            </a:r>
            <a:r>
              <a:rPr lang="en-US" sz="3200" dirty="0"/>
              <a:t>We </a:t>
            </a:r>
            <a:r>
              <a:rPr lang="en-US" sz="3200" u="sng" dirty="0"/>
              <a:t>proclaim Him</a:t>
            </a:r>
            <a:r>
              <a:rPr lang="en-US" sz="3200" dirty="0"/>
              <a:t>, admonishing every </a:t>
            </a:r>
            <a:r>
              <a:rPr lang="en-US" sz="3200" dirty="0" smtClean="0"/>
              <a:t>person </a:t>
            </a:r>
            <a:r>
              <a:rPr lang="en-US" sz="3200" dirty="0"/>
              <a:t>and teaching every </a:t>
            </a:r>
            <a:r>
              <a:rPr lang="en-US" sz="3200" dirty="0" smtClean="0"/>
              <a:t>person </a:t>
            </a:r>
            <a:r>
              <a:rPr lang="en-US" sz="3200" dirty="0"/>
              <a:t>with all wisdom, so that we may present every </a:t>
            </a:r>
            <a:r>
              <a:rPr lang="en-US" sz="3200" dirty="0" smtClean="0"/>
              <a:t>person </a:t>
            </a:r>
            <a:r>
              <a:rPr lang="en-US" sz="3200" dirty="0"/>
              <a:t>complete in Christ. </a:t>
            </a:r>
            <a:r>
              <a:rPr lang="en-US" sz="3200" baseline="30000" dirty="0"/>
              <a:t>29</a:t>
            </a:r>
            <a:r>
              <a:rPr lang="en-US" sz="3200" dirty="0"/>
              <a:t> For this purpose also I labor, </a:t>
            </a:r>
            <a:r>
              <a:rPr lang="en-US" sz="3200" dirty="0" smtClean="0"/>
              <a:t>striving according </a:t>
            </a:r>
            <a:r>
              <a:rPr lang="en-US" sz="3200" dirty="0"/>
              <a:t>to His power, which mightily works within me.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2766" y="3634066"/>
            <a:ext cx="11884378" cy="9130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Colossians 3:16</a:t>
            </a:r>
            <a:r>
              <a:rPr lang="en-US" sz="3200" dirty="0" smtClean="0"/>
              <a:t> </a:t>
            </a:r>
            <a:r>
              <a:rPr lang="en-US" sz="3200" dirty="0"/>
              <a:t>Let </a:t>
            </a:r>
            <a:r>
              <a:rPr lang="en-US" sz="3200" u="sng" dirty="0"/>
              <a:t>the word of Christ</a:t>
            </a:r>
            <a:r>
              <a:rPr lang="en-US" sz="3200" dirty="0"/>
              <a:t> richly dwell within you, with all wisdom teaching and admonishing one another </a:t>
            </a:r>
            <a:r>
              <a:rPr lang="en-US" sz="3200" dirty="0" smtClean="0"/>
              <a:t>. . 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03578854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WHO IS TO DO IT?</a:t>
            </a:r>
          </a:p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400" b="0" i="1" dirty="0">
                <a:effectLst/>
                <a:cs typeface="Times New Roman" pitchFamily="18" charset="0"/>
              </a:rPr>
              <a:t>It is the privilege &amp; responsibility </a:t>
            </a:r>
            <a:br>
              <a:rPr lang="en-US" sz="4400" b="0" i="1" dirty="0">
                <a:effectLst/>
                <a:cs typeface="Times New Roman" pitchFamily="18" charset="0"/>
              </a:rPr>
            </a:br>
            <a:r>
              <a:rPr lang="en-US" sz="4400" b="0" i="1" dirty="0">
                <a:effectLst/>
                <a:cs typeface="Times New Roman" pitchFamily="18" charset="0"/>
              </a:rPr>
              <a:t>of every </a:t>
            </a:r>
            <a:r>
              <a:rPr lang="en-US" sz="4400" b="0" i="1" dirty="0" smtClean="0">
                <a:effectLst/>
                <a:cs typeface="Times New Roman" pitchFamily="18" charset="0"/>
              </a:rPr>
              <a:t>Christian</a:t>
            </a:r>
            <a:endParaRPr lang="en-US" sz="4400" b="0" dirty="0">
              <a:effectLst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000"/>
              </a:lnSpc>
            </a:pPr>
            <a:r>
              <a:rPr lang="en-US" sz="4400" dirty="0" smtClean="0"/>
              <a:t>Colossians 1:28,29</a:t>
            </a:r>
            <a:br>
              <a:rPr lang="en-US" sz="4400" dirty="0" smtClean="0"/>
            </a:br>
            <a:r>
              <a:rPr lang="en-US" sz="4400" dirty="0" smtClean="0"/>
              <a:t>Disciple-making</a:t>
            </a:r>
            <a:endParaRPr lang="en-US" sz="44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7122" y="4657325"/>
            <a:ext cx="11884378" cy="21441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Colossians 1:28</a:t>
            </a:r>
            <a:r>
              <a:rPr lang="en-US" sz="3200" dirty="0" smtClean="0"/>
              <a:t> </a:t>
            </a:r>
            <a:r>
              <a:rPr lang="en-US" sz="3200" dirty="0"/>
              <a:t>We proclaim Him, </a:t>
            </a:r>
            <a:r>
              <a:rPr lang="en-US" sz="3200" u="sng" dirty="0"/>
              <a:t>admonishing every </a:t>
            </a:r>
            <a:r>
              <a:rPr lang="en-US" sz="3200" u="sng" dirty="0" smtClean="0"/>
              <a:t>person </a:t>
            </a:r>
            <a:r>
              <a:rPr lang="en-US" sz="3200" u="sng" dirty="0"/>
              <a:t>and teaching every </a:t>
            </a:r>
            <a:r>
              <a:rPr lang="en-US" sz="3200" u="sng" dirty="0" smtClean="0"/>
              <a:t>person </a:t>
            </a:r>
            <a:r>
              <a:rPr lang="en-US" sz="3200" u="sng" dirty="0"/>
              <a:t>with all wisdom</a:t>
            </a:r>
            <a:r>
              <a:rPr lang="en-US" sz="3200" dirty="0"/>
              <a:t>, so that we may present every </a:t>
            </a:r>
            <a:r>
              <a:rPr lang="en-US" sz="3200" dirty="0" smtClean="0"/>
              <a:t>person </a:t>
            </a:r>
            <a:r>
              <a:rPr lang="en-US" sz="3200" dirty="0"/>
              <a:t>complete in Christ. </a:t>
            </a:r>
            <a:r>
              <a:rPr lang="en-US" sz="3200" baseline="30000" dirty="0"/>
              <a:t>29</a:t>
            </a:r>
            <a:r>
              <a:rPr lang="en-US" sz="3200" dirty="0"/>
              <a:t> For this purpose also I labor, </a:t>
            </a:r>
            <a:r>
              <a:rPr lang="en-US" sz="3200" dirty="0" smtClean="0"/>
              <a:t>striving according </a:t>
            </a:r>
            <a:r>
              <a:rPr lang="en-US" sz="3200" dirty="0"/>
              <a:t>to His power, which mightily works within me.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2766" y="3634066"/>
            <a:ext cx="11884378" cy="9130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Colossians 3:16</a:t>
            </a:r>
            <a:r>
              <a:rPr lang="en-US" sz="3200" dirty="0" smtClean="0"/>
              <a:t> </a:t>
            </a:r>
            <a:r>
              <a:rPr lang="en-US" sz="3200" dirty="0"/>
              <a:t>Let the word of Christ richly dwell within you, </a:t>
            </a:r>
            <a:r>
              <a:rPr lang="en-US" sz="3200" u="sng" dirty="0"/>
              <a:t>with all wisdom teaching and admonishing</a:t>
            </a:r>
            <a:r>
              <a:rPr lang="en-US" sz="3200" dirty="0"/>
              <a:t> one another </a:t>
            </a:r>
            <a:r>
              <a:rPr lang="en-US" sz="3200" dirty="0" smtClean="0"/>
              <a:t>. . 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8433564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WHO IS TO DO IT?</a:t>
            </a:r>
          </a:p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400" b="0" i="1" dirty="0">
                <a:effectLst/>
                <a:cs typeface="Times New Roman" pitchFamily="18" charset="0"/>
              </a:rPr>
              <a:t>It is the privilege &amp; responsibility </a:t>
            </a:r>
            <a:br>
              <a:rPr lang="en-US" sz="4400" b="0" i="1" dirty="0">
                <a:effectLst/>
                <a:cs typeface="Times New Roman" pitchFamily="18" charset="0"/>
              </a:rPr>
            </a:br>
            <a:r>
              <a:rPr lang="en-US" sz="4400" b="0" i="1" dirty="0">
                <a:effectLst/>
                <a:cs typeface="Times New Roman" pitchFamily="18" charset="0"/>
              </a:rPr>
              <a:t>of every </a:t>
            </a:r>
            <a:r>
              <a:rPr lang="en-US" sz="4400" b="0" i="1" dirty="0" smtClean="0">
                <a:effectLst/>
                <a:cs typeface="Times New Roman" pitchFamily="18" charset="0"/>
              </a:rPr>
              <a:t>Christian</a:t>
            </a:r>
            <a:endParaRPr lang="en-US" sz="4400" b="0" dirty="0">
              <a:effectLst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000"/>
              </a:lnSpc>
            </a:pPr>
            <a:r>
              <a:rPr lang="en-US" sz="4400" dirty="0" smtClean="0"/>
              <a:t>Colossians 1:28,29</a:t>
            </a:r>
            <a:br>
              <a:rPr lang="en-US" sz="4400" dirty="0" smtClean="0"/>
            </a:br>
            <a:r>
              <a:rPr lang="en-US" sz="4400" dirty="0" smtClean="0"/>
              <a:t>Disciple-making</a:t>
            </a:r>
            <a:endParaRPr lang="en-US" sz="44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7122" y="4657325"/>
            <a:ext cx="11884378" cy="21441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Colossians 1:28</a:t>
            </a:r>
            <a:r>
              <a:rPr lang="en-US" sz="3200" dirty="0" smtClean="0"/>
              <a:t> </a:t>
            </a:r>
            <a:r>
              <a:rPr lang="en-US" sz="3200" u="sng" dirty="0"/>
              <a:t>We</a:t>
            </a:r>
            <a:r>
              <a:rPr lang="en-US" sz="3200" dirty="0"/>
              <a:t> proclaim Him, admonishing every </a:t>
            </a:r>
            <a:r>
              <a:rPr lang="en-US" sz="3200" dirty="0" smtClean="0"/>
              <a:t>person </a:t>
            </a:r>
            <a:r>
              <a:rPr lang="en-US" sz="3200" dirty="0"/>
              <a:t>and teaching every </a:t>
            </a:r>
            <a:r>
              <a:rPr lang="en-US" sz="3200" dirty="0" smtClean="0"/>
              <a:t>person </a:t>
            </a:r>
            <a:r>
              <a:rPr lang="en-US" sz="3200" dirty="0"/>
              <a:t>with all wisdom, so that we may present every </a:t>
            </a:r>
            <a:r>
              <a:rPr lang="en-US" sz="3200" dirty="0" smtClean="0"/>
              <a:t>person </a:t>
            </a:r>
            <a:r>
              <a:rPr lang="en-US" sz="3200" dirty="0"/>
              <a:t>complete in Christ. </a:t>
            </a:r>
            <a:r>
              <a:rPr lang="en-US" sz="3200" baseline="30000" dirty="0"/>
              <a:t>29</a:t>
            </a:r>
            <a:r>
              <a:rPr lang="en-US" sz="3200" dirty="0"/>
              <a:t> For this purpose </a:t>
            </a:r>
            <a:r>
              <a:rPr lang="en-US" sz="3200" u="sng" dirty="0"/>
              <a:t>also I</a:t>
            </a:r>
            <a:r>
              <a:rPr lang="en-US" sz="3200" dirty="0"/>
              <a:t> labor, </a:t>
            </a:r>
            <a:r>
              <a:rPr lang="en-US" sz="3200" dirty="0" smtClean="0"/>
              <a:t>striving according </a:t>
            </a:r>
            <a:r>
              <a:rPr lang="en-US" sz="3200" dirty="0"/>
              <a:t>to His power, which mightily works within me.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2766" y="3634066"/>
            <a:ext cx="11884378" cy="9130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Colossians 3:16</a:t>
            </a:r>
            <a:r>
              <a:rPr lang="en-US" sz="3200" dirty="0" smtClean="0"/>
              <a:t> </a:t>
            </a:r>
            <a:r>
              <a:rPr lang="en-US" sz="3200" dirty="0"/>
              <a:t>Let the word of Christ richly dwell within you, with all wisdom teaching and admonishing </a:t>
            </a:r>
            <a:r>
              <a:rPr lang="en-US" sz="3200" u="sng" dirty="0"/>
              <a:t>one another</a:t>
            </a:r>
            <a:r>
              <a:rPr lang="en-US" sz="3200" dirty="0"/>
              <a:t> </a:t>
            </a:r>
            <a:r>
              <a:rPr lang="en-US" sz="3200" dirty="0" smtClean="0"/>
              <a:t>. . 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31984198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WHO IS TO DO IT?</a:t>
            </a:r>
          </a:p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400" b="0" i="1" dirty="0">
                <a:effectLst/>
                <a:cs typeface="Times New Roman" pitchFamily="18" charset="0"/>
              </a:rPr>
              <a:t>It is the privilege &amp; responsibility </a:t>
            </a:r>
            <a:br>
              <a:rPr lang="en-US" sz="4400" b="0" i="1" dirty="0">
                <a:effectLst/>
                <a:cs typeface="Times New Roman" pitchFamily="18" charset="0"/>
              </a:rPr>
            </a:br>
            <a:r>
              <a:rPr lang="en-US" sz="4400" b="0" i="1" dirty="0">
                <a:effectLst/>
                <a:cs typeface="Times New Roman" pitchFamily="18" charset="0"/>
              </a:rPr>
              <a:t>of every </a:t>
            </a:r>
            <a:r>
              <a:rPr lang="en-US" sz="4400" b="0" i="1" dirty="0" smtClean="0">
                <a:effectLst/>
                <a:cs typeface="Times New Roman" pitchFamily="18" charset="0"/>
              </a:rPr>
              <a:t>Christian</a:t>
            </a:r>
          </a:p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400" b="0" i="1" dirty="0" smtClean="0">
                <a:effectLst/>
                <a:cs typeface="Times New Roman" pitchFamily="18" charset="0"/>
              </a:rPr>
              <a:t>The alternative is churches that are</a:t>
            </a:r>
            <a:br>
              <a:rPr lang="en-US" sz="4400" b="0" i="1" dirty="0" smtClean="0">
                <a:effectLst/>
                <a:cs typeface="Times New Roman" pitchFamily="18" charset="0"/>
              </a:rPr>
            </a:br>
            <a:r>
              <a:rPr lang="en-US" sz="4400" b="0" i="1" dirty="0" smtClean="0">
                <a:effectLst/>
                <a:cs typeface="Times New Roman" pitchFamily="18" charset="0"/>
              </a:rPr>
              <a:t>perpetual day-care centers</a:t>
            </a:r>
            <a:br>
              <a:rPr lang="en-US" sz="4400" b="0" i="1" dirty="0" smtClean="0">
                <a:effectLst/>
                <a:cs typeface="Times New Roman" pitchFamily="18" charset="0"/>
              </a:rPr>
            </a:br>
            <a:r>
              <a:rPr lang="en-US" sz="4400" b="0" i="1" dirty="0" smtClean="0">
                <a:effectLst/>
                <a:cs typeface="Times New Roman" pitchFamily="18" charset="0"/>
              </a:rPr>
              <a:t>&amp; superficial congregations</a:t>
            </a:r>
            <a:endParaRPr lang="en-US" sz="4400" b="0" dirty="0">
              <a:effectLst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000"/>
              </a:lnSpc>
            </a:pPr>
            <a:r>
              <a:rPr lang="en-US" sz="4400" dirty="0" smtClean="0"/>
              <a:t>Colossians 1:28,29</a:t>
            </a:r>
            <a:br>
              <a:rPr lang="en-US" sz="4400" dirty="0" smtClean="0"/>
            </a:br>
            <a:r>
              <a:rPr lang="en-US" sz="4400" dirty="0" smtClean="0"/>
              <a:t>Disciple-making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60213574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WHO IS TO DO IT?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cs typeface="Times New Roman" pitchFamily="18" charset="0"/>
              </a:rPr>
              <a:t>With younger Christians &amp;/or with peers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cs typeface="Times New Roman" pitchFamily="18" charset="0"/>
              </a:rPr>
              <a:t>With those within your home church &amp; with those outside of it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cs typeface="Times New Roman" pitchFamily="18" charset="0"/>
              </a:rPr>
              <a:t>As your primary ministry &amp;/or along with other ministries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cs typeface="Times New Roman" pitchFamily="18" charset="0"/>
              </a:rPr>
              <a:t>Meeting together with one person &amp;/or with a few people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cs typeface="Times New Roman" pitchFamily="18" charset="0"/>
              </a:rPr>
              <a:t>High capacity or limited capacity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000"/>
              </a:lnSpc>
            </a:pPr>
            <a:r>
              <a:rPr lang="en-US" sz="4400" dirty="0" smtClean="0"/>
              <a:t>Colossians 1:28,29</a:t>
            </a:r>
            <a:br>
              <a:rPr lang="en-US" sz="4400" dirty="0" smtClean="0"/>
            </a:br>
            <a:r>
              <a:rPr lang="en-US" sz="4400" dirty="0" smtClean="0"/>
              <a:t>Disciple-making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3680709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HOW IS IT DONE?</a:t>
            </a:r>
          </a:p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400" b="0" i="1" dirty="0" smtClean="0">
                <a:effectLst/>
                <a:cs typeface="Times New Roman" pitchFamily="18" charset="0"/>
              </a:rPr>
              <a:t>By regularly studying &amp; applying </a:t>
            </a:r>
            <a:br>
              <a:rPr lang="en-US" sz="4400" b="0" i="1" dirty="0" smtClean="0">
                <a:effectLst/>
                <a:cs typeface="Times New Roman" pitchFamily="18" charset="0"/>
              </a:rPr>
            </a:br>
            <a:r>
              <a:rPr lang="en-US" sz="4400" b="0" i="1" dirty="0" smtClean="0">
                <a:effectLst/>
                <a:cs typeface="Times New Roman" pitchFamily="18" charset="0"/>
              </a:rPr>
              <a:t>biblical truth to each other’s lives</a:t>
            </a:r>
            <a:endParaRPr lang="en-US" sz="4400" b="0" dirty="0">
              <a:effectLst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000"/>
              </a:lnSpc>
            </a:pPr>
            <a:r>
              <a:rPr lang="en-US" sz="4400" dirty="0" smtClean="0"/>
              <a:t>Colossians 1:28,29</a:t>
            </a:r>
            <a:br>
              <a:rPr lang="en-US" sz="4400" dirty="0" smtClean="0"/>
            </a:br>
            <a:r>
              <a:rPr lang="en-US" sz="4400" dirty="0" smtClean="0"/>
              <a:t>Disciple-making</a:t>
            </a:r>
            <a:endParaRPr lang="en-US" sz="44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7122" y="4657325"/>
            <a:ext cx="11884378" cy="21441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Colossians 1:28</a:t>
            </a:r>
            <a:r>
              <a:rPr lang="en-US" sz="3200" dirty="0" smtClean="0"/>
              <a:t> </a:t>
            </a:r>
            <a:r>
              <a:rPr lang="en-US" sz="3200" u="sng" dirty="0"/>
              <a:t>We proclaim Him, admonishing every </a:t>
            </a:r>
            <a:r>
              <a:rPr lang="en-US" sz="3200" u="sng" dirty="0" smtClean="0"/>
              <a:t>person </a:t>
            </a:r>
            <a:r>
              <a:rPr lang="en-US" sz="3200" u="sng" dirty="0"/>
              <a:t>and teaching every </a:t>
            </a:r>
            <a:r>
              <a:rPr lang="en-US" sz="3200" u="sng" dirty="0" smtClean="0"/>
              <a:t>person </a:t>
            </a:r>
            <a:r>
              <a:rPr lang="en-US" sz="3200" u="sng" dirty="0"/>
              <a:t>with all wisdom</a:t>
            </a:r>
            <a:r>
              <a:rPr lang="en-US" sz="3200" dirty="0"/>
              <a:t>, so that we may present every </a:t>
            </a:r>
            <a:r>
              <a:rPr lang="en-US" sz="3200" dirty="0" smtClean="0"/>
              <a:t>person </a:t>
            </a:r>
            <a:r>
              <a:rPr lang="en-US" sz="3200" dirty="0"/>
              <a:t>complete in Christ. </a:t>
            </a:r>
            <a:r>
              <a:rPr lang="en-US" sz="3200" baseline="30000" dirty="0"/>
              <a:t>29</a:t>
            </a:r>
            <a:r>
              <a:rPr lang="en-US" sz="3200" dirty="0"/>
              <a:t> For this purpose also I labor, </a:t>
            </a:r>
            <a:r>
              <a:rPr lang="en-US" sz="3200" dirty="0" smtClean="0"/>
              <a:t>striving according </a:t>
            </a:r>
            <a:r>
              <a:rPr lang="en-US" sz="3200" dirty="0"/>
              <a:t>to His power, which mightily works within me. </a:t>
            </a:r>
          </a:p>
        </p:txBody>
      </p:sp>
    </p:spTree>
    <p:extLst>
      <p:ext uri="{BB962C8B-B14F-4D97-AF65-F5344CB8AC3E}">
        <p14:creationId xmlns:p14="http://schemas.microsoft.com/office/powerpoint/2010/main" val="406753837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HOW IS IT DONE?</a:t>
            </a:r>
          </a:p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400" b="0" i="1" dirty="0" smtClean="0">
                <a:effectLst/>
                <a:cs typeface="Times New Roman" pitchFamily="18" charset="0"/>
              </a:rPr>
              <a:t>By regularly studying &amp; applying </a:t>
            </a:r>
            <a:br>
              <a:rPr lang="en-US" sz="4400" b="0" i="1" dirty="0" smtClean="0">
                <a:effectLst/>
                <a:cs typeface="Times New Roman" pitchFamily="18" charset="0"/>
              </a:rPr>
            </a:br>
            <a:r>
              <a:rPr lang="en-US" sz="4400" b="0" i="1" dirty="0" smtClean="0">
                <a:effectLst/>
                <a:cs typeface="Times New Roman" pitchFamily="18" charset="0"/>
              </a:rPr>
              <a:t>biblical truth to each other’s lives</a:t>
            </a:r>
            <a:endParaRPr lang="en-US" sz="4400" b="0" dirty="0">
              <a:effectLst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000"/>
              </a:lnSpc>
            </a:pPr>
            <a:r>
              <a:rPr lang="en-US" sz="4400" dirty="0" smtClean="0"/>
              <a:t>Colossians 1:28,29</a:t>
            </a:r>
            <a:br>
              <a:rPr lang="en-US" sz="4400" dirty="0" smtClean="0"/>
            </a:br>
            <a:r>
              <a:rPr lang="en-US" sz="4400" dirty="0" smtClean="0"/>
              <a:t>Disciple-making</a:t>
            </a:r>
            <a:endParaRPr lang="en-US" sz="44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7122" y="4657325"/>
            <a:ext cx="11884378" cy="21441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Colossians 1:28</a:t>
            </a:r>
            <a:r>
              <a:rPr lang="en-US" sz="3200" dirty="0" smtClean="0"/>
              <a:t> </a:t>
            </a:r>
            <a:r>
              <a:rPr lang="en-US" sz="3200" u="sng" dirty="0"/>
              <a:t>We proclaim Him, admonishing every </a:t>
            </a:r>
            <a:r>
              <a:rPr lang="en-US" sz="3200" u="sng" dirty="0" smtClean="0"/>
              <a:t>person </a:t>
            </a:r>
            <a:r>
              <a:rPr lang="en-US" sz="3200" u="sng" dirty="0"/>
              <a:t>and teaching every </a:t>
            </a:r>
            <a:r>
              <a:rPr lang="en-US" sz="3200" u="sng" dirty="0" smtClean="0"/>
              <a:t>person </a:t>
            </a:r>
            <a:r>
              <a:rPr lang="en-US" sz="3200" u="sng" dirty="0"/>
              <a:t>with all wisdom</a:t>
            </a:r>
            <a:r>
              <a:rPr lang="en-US" sz="3200" dirty="0"/>
              <a:t>, so that we may present every </a:t>
            </a:r>
            <a:r>
              <a:rPr lang="en-US" sz="3200" dirty="0" smtClean="0"/>
              <a:t>person </a:t>
            </a:r>
            <a:r>
              <a:rPr lang="en-US" sz="3200" dirty="0"/>
              <a:t>complete in Christ. </a:t>
            </a:r>
            <a:r>
              <a:rPr lang="en-US" sz="3200" baseline="30000" dirty="0"/>
              <a:t>29</a:t>
            </a:r>
            <a:r>
              <a:rPr lang="en-US" sz="3200" dirty="0"/>
              <a:t> For this purpose also I labor, </a:t>
            </a:r>
            <a:r>
              <a:rPr lang="en-US" sz="3200" dirty="0" smtClean="0"/>
              <a:t>striving according </a:t>
            </a:r>
            <a:r>
              <a:rPr lang="en-US" sz="3200" dirty="0"/>
              <a:t>to His power, which mightily works within me.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2766" y="2432282"/>
            <a:ext cx="11884378" cy="211224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dirty="0"/>
              <a:t>“Regular personal appointments will help us minister to personal needs and help point to ways of dealing with issues (we) face in life . . . (and) ensure that we are taught the basics of Christianity and begin to feel at home with the Bible.”  </a:t>
            </a:r>
            <a:endParaRPr lang="en-US" sz="3200" dirty="0" smtClean="0"/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US" sz="2400" dirty="0" smtClean="0"/>
              <a:t>Ajith </a:t>
            </a:r>
            <a:r>
              <a:rPr lang="en-US" sz="2400" dirty="0"/>
              <a:t>Fernando, </a:t>
            </a:r>
            <a:r>
              <a:rPr lang="en-US" sz="2400" i="1" dirty="0"/>
              <a:t>The Call to Joy and Pain</a:t>
            </a:r>
            <a:r>
              <a:rPr lang="en-US" sz="2400" dirty="0"/>
              <a:t> (Crossway, 2007), p. 163.</a:t>
            </a:r>
          </a:p>
        </p:txBody>
      </p:sp>
    </p:spTree>
    <p:extLst>
      <p:ext uri="{BB962C8B-B14F-4D97-AF65-F5344CB8AC3E}">
        <p14:creationId xmlns:p14="http://schemas.microsoft.com/office/powerpoint/2010/main" val="3528426117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HOW IS IT DONE?</a:t>
            </a:r>
          </a:p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400" b="0" i="1" dirty="0" smtClean="0">
                <a:effectLst/>
                <a:cs typeface="Times New Roman" pitchFamily="18" charset="0"/>
              </a:rPr>
              <a:t>By investing consistent effort </a:t>
            </a:r>
            <a:br>
              <a:rPr lang="en-US" sz="4400" b="0" i="1" dirty="0" smtClean="0">
                <a:effectLst/>
                <a:cs typeface="Times New Roman" pitchFamily="18" charset="0"/>
              </a:rPr>
            </a:br>
            <a:r>
              <a:rPr lang="en-US" sz="4400" b="0" i="1" dirty="0" smtClean="0">
                <a:effectLst/>
                <a:cs typeface="Times New Roman" pitchFamily="18" charset="0"/>
              </a:rPr>
              <a:t>over a long period of time</a:t>
            </a:r>
            <a:endParaRPr lang="en-US" sz="4400" b="0" dirty="0">
              <a:effectLst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000"/>
              </a:lnSpc>
            </a:pPr>
            <a:r>
              <a:rPr lang="en-US" sz="4400" dirty="0" smtClean="0"/>
              <a:t>Colossians 1:28,29</a:t>
            </a:r>
            <a:br>
              <a:rPr lang="en-US" sz="4400" dirty="0" smtClean="0"/>
            </a:br>
            <a:r>
              <a:rPr lang="en-US" sz="4400" dirty="0" smtClean="0"/>
              <a:t>Disciple-making</a:t>
            </a:r>
            <a:endParaRPr lang="en-US" sz="44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7122" y="4657325"/>
            <a:ext cx="11884378" cy="21441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Colossians 1:28</a:t>
            </a:r>
            <a:r>
              <a:rPr lang="en-US" sz="3200" dirty="0" smtClean="0"/>
              <a:t> </a:t>
            </a:r>
            <a:r>
              <a:rPr lang="en-US" sz="3200" dirty="0"/>
              <a:t>We proclaim Him, admonishing every </a:t>
            </a:r>
            <a:r>
              <a:rPr lang="en-US" sz="3200" dirty="0" smtClean="0"/>
              <a:t>person </a:t>
            </a:r>
            <a:r>
              <a:rPr lang="en-US" sz="3200" dirty="0"/>
              <a:t>and teaching every </a:t>
            </a:r>
            <a:r>
              <a:rPr lang="en-US" sz="3200" dirty="0" smtClean="0"/>
              <a:t>person </a:t>
            </a:r>
            <a:r>
              <a:rPr lang="en-US" sz="3200" dirty="0"/>
              <a:t>with all wisdom, so that we may present every </a:t>
            </a:r>
            <a:r>
              <a:rPr lang="en-US" sz="3200" dirty="0" smtClean="0"/>
              <a:t>person </a:t>
            </a:r>
            <a:r>
              <a:rPr lang="en-US" sz="3200" dirty="0"/>
              <a:t>complete in Christ. </a:t>
            </a:r>
            <a:r>
              <a:rPr lang="en-US" sz="3200" baseline="30000" dirty="0"/>
              <a:t>29</a:t>
            </a:r>
            <a:r>
              <a:rPr lang="en-US" sz="3200" dirty="0"/>
              <a:t> </a:t>
            </a:r>
            <a:r>
              <a:rPr lang="en-US" sz="3200" u="sng" dirty="0"/>
              <a:t>For this purpose also I labor, </a:t>
            </a:r>
            <a:r>
              <a:rPr lang="en-US" sz="3200" u="sng" dirty="0" smtClean="0"/>
              <a:t>striving</a:t>
            </a:r>
            <a:r>
              <a:rPr lang="en-US" sz="3200" dirty="0" smtClean="0"/>
              <a:t> according </a:t>
            </a:r>
            <a:r>
              <a:rPr lang="en-US" sz="3200" dirty="0"/>
              <a:t>to His power, which mightily works within me. </a:t>
            </a:r>
          </a:p>
        </p:txBody>
      </p:sp>
    </p:spTree>
    <p:extLst>
      <p:ext uri="{BB962C8B-B14F-4D97-AF65-F5344CB8AC3E}">
        <p14:creationId xmlns:p14="http://schemas.microsoft.com/office/powerpoint/2010/main" val="172186922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HOW IS IT DONE?</a:t>
            </a:r>
          </a:p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400" b="0" i="1" dirty="0" smtClean="0">
                <a:effectLst/>
                <a:cs typeface="Times New Roman" pitchFamily="18" charset="0"/>
              </a:rPr>
              <a:t>By applying consistent effort </a:t>
            </a:r>
            <a:br>
              <a:rPr lang="en-US" sz="4400" b="0" i="1" dirty="0" smtClean="0">
                <a:effectLst/>
                <a:cs typeface="Times New Roman" pitchFamily="18" charset="0"/>
              </a:rPr>
            </a:br>
            <a:r>
              <a:rPr lang="en-US" sz="4400" b="0" i="1" dirty="0" smtClean="0">
                <a:effectLst/>
                <a:cs typeface="Times New Roman" pitchFamily="18" charset="0"/>
              </a:rPr>
              <a:t>over a long period of time</a:t>
            </a:r>
            <a:endParaRPr lang="en-US" sz="4400" b="0" dirty="0">
              <a:effectLst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000"/>
              </a:lnSpc>
            </a:pPr>
            <a:r>
              <a:rPr lang="en-US" sz="4400" dirty="0" smtClean="0"/>
              <a:t>Colossians 1:28,29</a:t>
            </a:r>
            <a:br>
              <a:rPr lang="en-US" sz="4400" dirty="0" smtClean="0"/>
            </a:br>
            <a:r>
              <a:rPr lang="en-US" sz="4400" dirty="0" smtClean="0"/>
              <a:t>Disciple-making</a:t>
            </a:r>
            <a:endParaRPr lang="en-US" sz="44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7122" y="4657325"/>
            <a:ext cx="11884378" cy="21441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Colossians 1:28</a:t>
            </a:r>
            <a:r>
              <a:rPr lang="en-US" sz="3200" dirty="0" smtClean="0"/>
              <a:t> </a:t>
            </a:r>
            <a:r>
              <a:rPr lang="en-US" sz="3200" dirty="0"/>
              <a:t>We proclaim Him, admonishing every </a:t>
            </a:r>
            <a:r>
              <a:rPr lang="en-US" sz="3200" dirty="0" smtClean="0"/>
              <a:t>person </a:t>
            </a:r>
            <a:r>
              <a:rPr lang="en-US" sz="3200" dirty="0"/>
              <a:t>and teaching every </a:t>
            </a:r>
            <a:r>
              <a:rPr lang="en-US" sz="3200" dirty="0" smtClean="0"/>
              <a:t>person </a:t>
            </a:r>
            <a:r>
              <a:rPr lang="en-US" sz="3200" dirty="0"/>
              <a:t>with all wisdom, so that we may present every </a:t>
            </a:r>
            <a:r>
              <a:rPr lang="en-US" sz="3200" dirty="0" smtClean="0"/>
              <a:t>person </a:t>
            </a:r>
            <a:r>
              <a:rPr lang="en-US" sz="3200" dirty="0"/>
              <a:t>complete in Christ. </a:t>
            </a:r>
            <a:r>
              <a:rPr lang="en-US" sz="3200" baseline="30000" dirty="0"/>
              <a:t>29</a:t>
            </a:r>
            <a:r>
              <a:rPr lang="en-US" sz="3200" dirty="0"/>
              <a:t> </a:t>
            </a:r>
            <a:r>
              <a:rPr lang="en-US" sz="3200" u="sng" dirty="0"/>
              <a:t>For this purpose also I labor, </a:t>
            </a:r>
            <a:r>
              <a:rPr lang="en-US" sz="3200" u="sng" dirty="0" smtClean="0"/>
              <a:t>striving</a:t>
            </a:r>
            <a:r>
              <a:rPr lang="en-US" sz="3200" dirty="0" smtClean="0"/>
              <a:t> according </a:t>
            </a:r>
            <a:r>
              <a:rPr lang="en-US" sz="3200" dirty="0"/>
              <a:t>to His power, which mightily works within me.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9703" y="2406154"/>
            <a:ext cx="11884378" cy="13234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Colossians 4:12</a:t>
            </a:r>
            <a:r>
              <a:rPr lang="en-US" sz="3200" dirty="0" smtClean="0"/>
              <a:t> </a:t>
            </a:r>
            <a:r>
              <a:rPr lang="en-US" sz="3200" dirty="0"/>
              <a:t>Epaphras, who is one of your </a:t>
            </a:r>
            <a:r>
              <a:rPr lang="en-US" sz="3200" dirty="0" smtClean="0"/>
              <a:t>number . . . (is) always </a:t>
            </a:r>
            <a:r>
              <a:rPr lang="en-US" sz="3200" dirty="0"/>
              <a:t>laboring earnestly for you in his prayers, that you may stand perfect and fully assured in all the will of God. </a:t>
            </a:r>
          </a:p>
        </p:txBody>
      </p:sp>
    </p:spTree>
    <p:extLst>
      <p:ext uri="{BB962C8B-B14F-4D97-AF65-F5344CB8AC3E}">
        <p14:creationId xmlns:p14="http://schemas.microsoft.com/office/powerpoint/2010/main" val="3830633362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 smtClean="0"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endParaRPr lang="en-US" sz="4800" b="0" dirty="0">
              <a:effectLst/>
              <a:cs typeface="Times New Roman" pitchFamily="18" charset="0"/>
            </a:endParaRPr>
          </a:p>
        </p:txBody>
      </p:sp>
      <p:pic>
        <p:nvPicPr>
          <p:cNvPr id="9" name="Picture 5" descr="Colossa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6576062" y="3847011"/>
            <a:ext cx="2057400" cy="990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6121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HOW IS IT DONE?</a:t>
            </a:r>
          </a:p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400" b="0" i="1" dirty="0" smtClean="0">
                <a:effectLst/>
                <a:cs typeface="Times New Roman" pitchFamily="18" charset="0"/>
              </a:rPr>
              <a:t>By depending on God’s Spirit</a:t>
            </a:r>
            <a:br>
              <a:rPr lang="en-US" sz="4400" b="0" i="1" dirty="0" smtClean="0">
                <a:effectLst/>
                <a:cs typeface="Times New Roman" pitchFamily="18" charset="0"/>
              </a:rPr>
            </a:br>
            <a:r>
              <a:rPr lang="en-US" sz="4400" b="0" i="1" dirty="0" smtClean="0">
                <a:effectLst/>
                <a:cs typeface="Times New Roman" pitchFamily="18" charset="0"/>
              </a:rPr>
              <a:t>for wisdom, stamina &amp; patient love</a:t>
            </a:r>
            <a:endParaRPr lang="en-US" sz="4400" b="0" dirty="0">
              <a:effectLst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000"/>
              </a:lnSpc>
            </a:pPr>
            <a:r>
              <a:rPr lang="en-US" sz="4400" dirty="0" smtClean="0"/>
              <a:t>Colossians 1:28,29</a:t>
            </a:r>
            <a:br>
              <a:rPr lang="en-US" sz="4400" dirty="0" smtClean="0"/>
            </a:br>
            <a:r>
              <a:rPr lang="en-US" sz="4400" dirty="0" smtClean="0"/>
              <a:t>Disciple-making</a:t>
            </a:r>
            <a:endParaRPr lang="en-US" sz="44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7122" y="4657325"/>
            <a:ext cx="11884378" cy="21441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Colossians 1:28</a:t>
            </a:r>
            <a:r>
              <a:rPr lang="en-US" sz="3200" dirty="0" smtClean="0"/>
              <a:t> </a:t>
            </a:r>
            <a:r>
              <a:rPr lang="en-US" sz="3200" dirty="0"/>
              <a:t>We proclaim Him, admonishing every </a:t>
            </a:r>
            <a:r>
              <a:rPr lang="en-US" sz="3200" dirty="0" smtClean="0"/>
              <a:t>person </a:t>
            </a:r>
            <a:r>
              <a:rPr lang="en-US" sz="3200" dirty="0"/>
              <a:t>and teaching every </a:t>
            </a:r>
            <a:r>
              <a:rPr lang="en-US" sz="3200" dirty="0" smtClean="0"/>
              <a:t>person </a:t>
            </a:r>
            <a:r>
              <a:rPr lang="en-US" sz="3200" dirty="0"/>
              <a:t>with all wisdom, so that we may present every </a:t>
            </a:r>
            <a:r>
              <a:rPr lang="en-US" sz="3200" dirty="0" smtClean="0"/>
              <a:t>person </a:t>
            </a:r>
            <a:r>
              <a:rPr lang="en-US" sz="3200" dirty="0"/>
              <a:t>complete in Christ. </a:t>
            </a:r>
            <a:r>
              <a:rPr lang="en-US" sz="3200" baseline="30000" dirty="0"/>
              <a:t>29</a:t>
            </a:r>
            <a:r>
              <a:rPr lang="en-US" sz="3200" dirty="0"/>
              <a:t> For this purpose also I labor, </a:t>
            </a:r>
            <a:r>
              <a:rPr lang="en-US" sz="3200" dirty="0" smtClean="0"/>
              <a:t>striving </a:t>
            </a:r>
            <a:r>
              <a:rPr lang="en-US" sz="3200" u="sng" dirty="0" smtClean="0"/>
              <a:t>according </a:t>
            </a:r>
            <a:r>
              <a:rPr lang="en-US" sz="3200" u="sng" dirty="0"/>
              <a:t>to His power, which mightily works within me</a:t>
            </a:r>
            <a:r>
              <a:rPr 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25556239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400" b="0" i="1" dirty="0" smtClean="0">
              <a:effectLst/>
              <a:cs typeface="Times New Roman" pitchFamily="18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400" b="0" i="1" dirty="0" smtClean="0">
                <a:effectLst/>
                <a:cs typeface="Times New Roman" pitchFamily="18" charset="0"/>
              </a:rPr>
              <a:t>Many of you are involved in </a:t>
            </a:r>
            <a:br>
              <a:rPr lang="en-US" sz="4400" b="0" i="1" dirty="0" smtClean="0">
                <a:effectLst/>
                <a:cs typeface="Times New Roman" pitchFamily="18" charset="0"/>
              </a:rPr>
            </a:br>
            <a:r>
              <a:rPr lang="en-US" sz="4400" b="0" i="1" dirty="0" smtClean="0">
                <a:effectLst/>
                <a:cs typeface="Times New Roman" pitchFamily="18" charset="0"/>
              </a:rPr>
              <a:t>this vital ministry . . 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000"/>
              </a:lnSpc>
            </a:pPr>
            <a:r>
              <a:rPr lang="en-US" sz="4400" dirty="0" smtClean="0"/>
              <a:t>Colossians 1:28,29</a:t>
            </a:r>
            <a:br>
              <a:rPr lang="en-US" sz="4400" dirty="0" smtClean="0"/>
            </a:br>
            <a:r>
              <a:rPr lang="en-US" sz="4400" dirty="0" smtClean="0"/>
              <a:t>Disciple-making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57683252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400" b="0" i="1" dirty="0" smtClean="0">
              <a:effectLst/>
              <a:cs typeface="Times New Roman" pitchFamily="18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400" b="0" i="1" dirty="0" smtClean="0">
                <a:effectLst/>
                <a:cs typeface="Times New Roman" pitchFamily="18" charset="0"/>
              </a:rPr>
              <a:t>Many of you are involved in </a:t>
            </a:r>
            <a:br>
              <a:rPr lang="en-US" sz="4400" b="0" i="1" dirty="0" smtClean="0">
                <a:effectLst/>
                <a:cs typeface="Times New Roman" pitchFamily="18" charset="0"/>
              </a:rPr>
            </a:br>
            <a:r>
              <a:rPr lang="en-US" sz="4400" b="0" i="1" dirty="0" smtClean="0">
                <a:effectLst/>
                <a:cs typeface="Times New Roman" pitchFamily="18" charset="0"/>
              </a:rPr>
              <a:t>this vital ministry . . .</a:t>
            </a:r>
          </a:p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400" b="0" i="1" dirty="0" smtClean="0">
                <a:effectLst/>
                <a:cs typeface="Times New Roman" pitchFamily="18" charset="0"/>
              </a:rPr>
              <a:t>. . . Some of you need to take a step </a:t>
            </a:r>
            <a:br>
              <a:rPr lang="en-US" sz="4400" b="0" i="1" dirty="0" smtClean="0">
                <a:effectLst/>
                <a:cs typeface="Times New Roman" pitchFamily="18" charset="0"/>
              </a:rPr>
            </a:br>
            <a:r>
              <a:rPr lang="en-US" sz="4400" b="0" i="1" dirty="0" smtClean="0">
                <a:effectLst/>
                <a:cs typeface="Times New Roman" pitchFamily="18" charset="0"/>
              </a:rPr>
              <a:t>to get involved in it</a:t>
            </a:r>
            <a:endParaRPr lang="en-US" sz="4400" b="0" dirty="0">
              <a:effectLst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000"/>
              </a:lnSpc>
            </a:pPr>
            <a:r>
              <a:rPr lang="en-US" sz="4400" dirty="0" smtClean="0"/>
              <a:t>Colossians 1:28,29</a:t>
            </a:r>
            <a:br>
              <a:rPr lang="en-US" sz="4400" dirty="0" smtClean="0"/>
            </a:br>
            <a:r>
              <a:rPr lang="en-US" sz="4400" dirty="0" smtClean="0"/>
              <a:t>Disciple-making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92417168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WHAT IS THIS MINISTRY?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WHO IS TO DO IT?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HOW IS IT DONE?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endParaRPr lang="en-US" sz="4800" b="0" dirty="0">
              <a:effectLst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7122" y="4657325"/>
            <a:ext cx="11884378" cy="21441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Colossians 1:28</a:t>
            </a:r>
            <a:r>
              <a:rPr lang="en-US" sz="3200" dirty="0" smtClean="0"/>
              <a:t> </a:t>
            </a:r>
            <a:r>
              <a:rPr lang="en-US" sz="3200" dirty="0"/>
              <a:t>We proclaim Him, admonishing every </a:t>
            </a:r>
            <a:r>
              <a:rPr lang="en-US" sz="3200" dirty="0" smtClean="0"/>
              <a:t>person </a:t>
            </a:r>
            <a:r>
              <a:rPr lang="en-US" sz="3200" dirty="0"/>
              <a:t>and teaching every </a:t>
            </a:r>
            <a:r>
              <a:rPr lang="en-US" sz="3200" dirty="0" smtClean="0"/>
              <a:t>person </a:t>
            </a:r>
            <a:r>
              <a:rPr lang="en-US" sz="3200" dirty="0"/>
              <a:t>with all wisdom, so that we may present every </a:t>
            </a:r>
            <a:r>
              <a:rPr lang="en-US" sz="3200" dirty="0" smtClean="0"/>
              <a:t>person </a:t>
            </a:r>
            <a:r>
              <a:rPr lang="en-US" sz="3200" dirty="0"/>
              <a:t>complete in Christ. </a:t>
            </a:r>
            <a:r>
              <a:rPr lang="en-US" sz="3200" baseline="30000" dirty="0"/>
              <a:t>29</a:t>
            </a:r>
            <a:r>
              <a:rPr lang="en-US" sz="3200" dirty="0"/>
              <a:t> For this purpose also I labor, </a:t>
            </a:r>
            <a:r>
              <a:rPr lang="en-US" sz="3200" dirty="0" smtClean="0"/>
              <a:t>striving according </a:t>
            </a:r>
            <a:r>
              <a:rPr lang="en-US" sz="3200" dirty="0"/>
              <a:t>to His power, which mightily works within me. </a:t>
            </a:r>
          </a:p>
        </p:txBody>
      </p:sp>
    </p:spTree>
    <p:extLst>
      <p:ext uri="{BB962C8B-B14F-4D97-AF65-F5344CB8AC3E}">
        <p14:creationId xmlns:p14="http://schemas.microsoft.com/office/powerpoint/2010/main" val="250734123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WHAT IS THIS MINISTRY?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endParaRPr lang="en-US" sz="4800" b="0" dirty="0">
              <a:effectLst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7122" y="4657325"/>
            <a:ext cx="11884378" cy="21441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Colossians 1:28</a:t>
            </a:r>
            <a:r>
              <a:rPr lang="en-US" sz="3200" dirty="0" smtClean="0"/>
              <a:t> </a:t>
            </a:r>
            <a:r>
              <a:rPr lang="en-US" sz="3200" dirty="0"/>
              <a:t>We proclaim Him, admonishing every </a:t>
            </a:r>
            <a:r>
              <a:rPr lang="en-US" sz="3200" dirty="0" smtClean="0"/>
              <a:t>person </a:t>
            </a:r>
            <a:r>
              <a:rPr lang="en-US" sz="3200" dirty="0"/>
              <a:t>and teaching every </a:t>
            </a:r>
            <a:r>
              <a:rPr lang="en-US" sz="3200" dirty="0" smtClean="0"/>
              <a:t>person </a:t>
            </a:r>
            <a:r>
              <a:rPr lang="en-US" sz="3200" dirty="0"/>
              <a:t>with all wisdom, so that we may present every </a:t>
            </a:r>
            <a:r>
              <a:rPr lang="en-US" sz="3200" dirty="0" smtClean="0"/>
              <a:t>person </a:t>
            </a:r>
            <a:r>
              <a:rPr lang="en-US" sz="3200" dirty="0"/>
              <a:t>complete in Christ. </a:t>
            </a:r>
            <a:r>
              <a:rPr lang="en-US" sz="3200" baseline="30000" dirty="0"/>
              <a:t>29</a:t>
            </a:r>
            <a:r>
              <a:rPr lang="en-US" sz="3200" dirty="0"/>
              <a:t> For this purpose also I labor, </a:t>
            </a:r>
            <a:r>
              <a:rPr lang="en-US" sz="3200" dirty="0" smtClean="0"/>
              <a:t>striving according </a:t>
            </a:r>
            <a:r>
              <a:rPr lang="en-US" sz="3200" dirty="0"/>
              <a:t>to His power, which mightily works within me. </a:t>
            </a:r>
          </a:p>
        </p:txBody>
      </p:sp>
    </p:spTree>
    <p:extLst>
      <p:ext uri="{BB962C8B-B14F-4D97-AF65-F5344CB8AC3E}">
        <p14:creationId xmlns:p14="http://schemas.microsoft.com/office/powerpoint/2010/main" val="25670200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WHAT IS THIS MINISTRY?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000"/>
              </a:lnSpc>
            </a:pPr>
            <a:r>
              <a:rPr lang="en-US" sz="4400" dirty="0" smtClean="0"/>
              <a:t>Colossians 1:28,29</a:t>
            </a:r>
            <a:br>
              <a:rPr lang="en-US" sz="4400" dirty="0" smtClean="0"/>
            </a:br>
            <a:r>
              <a:rPr lang="en-US" sz="4400" dirty="0" smtClean="0"/>
              <a:t>Disciple-making</a:t>
            </a:r>
            <a:endParaRPr lang="en-US" sz="44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7122" y="4657325"/>
            <a:ext cx="11884378" cy="21441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Colossians 1:28</a:t>
            </a:r>
            <a:r>
              <a:rPr lang="en-US" sz="3200" dirty="0" smtClean="0"/>
              <a:t> </a:t>
            </a:r>
            <a:r>
              <a:rPr lang="en-US" sz="3200" dirty="0"/>
              <a:t>We proclaim Him, admonishing every </a:t>
            </a:r>
            <a:r>
              <a:rPr lang="en-US" sz="3200" dirty="0" smtClean="0"/>
              <a:t>person </a:t>
            </a:r>
            <a:r>
              <a:rPr lang="en-US" sz="3200" dirty="0"/>
              <a:t>and teaching every </a:t>
            </a:r>
            <a:r>
              <a:rPr lang="en-US" sz="3200" dirty="0" smtClean="0"/>
              <a:t>person </a:t>
            </a:r>
            <a:r>
              <a:rPr lang="en-US" sz="3200" dirty="0"/>
              <a:t>with all wisdom, so that we may present every </a:t>
            </a:r>
            <a:r>
              <a:rPr lang="en-US" sz="3200" dirty="0" smtClean="0"/>
              <a:t>person </a:t>
            </a:r>
            <a:r>
              <a:rPr lang="en-US" sz="3200" dirty="0"/>
              <a:t>complete in Christ. </a:t>
            </a:r>
            <a:r>
              <a:rPr lang="en-US" sz="3200" baseline="30000" dirty="0"/>
              <a:t>29</a:t>
            </a:r>
            <a:r>
              <a:rPr lang="en-US" sz="3200" dirty="0"/>
              <a:t> For this purpose also I labor, </a:t>
            </a:r>
            <a:r>
              <a:rPr lang="en-US" sz="3200" dirty="0" smtClean="0"/>
              <a:t>striving according </a:t>
            </a:r>
            <a:r>
              <a:rPr lang="en-US" sz="3200" dirty="0"/>
              <a:t>to His power, which mightily works within me.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7122" y="2814377"/>
            <a:ext cx="11884378" cy="173380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Matthew 28:19</a:t>
            </a:r>
            <a:r>
              <a:rPr lang="en-US" sz="3200" dirty="0" smtClean="0"/>
              <a:t> </a:t>
            </a:r>
            <a:r>
              <a:rPr lang="en-US" sz="3200" dirty="0"/>
              <a:t>“Go therefore and </a:t>
            </a:r>
            <a:r>
              <a:rPr lang="en-US" sz="3200" u="sng" dirty="0"/>
              <a:t>make disciples</a:t>
            </a:r>
            <a:r>
              <a:rPr lang="en-US" sz="3200" dirty="0"/>
              <a:t> of all the nations, baptizing them in the name of the Father and the Son and the Holy </a:t>
            </a:r>
            <a:r>
              <a:rPr lang="en-US" sz="3200" dirty="0" smtClean="0"/>
              <a:t>Spirit, </a:t>
            </a:r>
            <a:r>
              <a:rPr lang="en-US" sz="3200" baseline="30000" dirty="0" smtClean="0"/>
              <a:t>20</a:t>
            </a:r>
            <a:r>
              <a:rPr lang="en-US" sz="3200" dirty="0" smtClean="0"/>
              <a:t> </a:t>
            </a:r>
            <a:r>
              <a:rPr lang="en-US" sz="3200" dirty="0"/>
              <a:t>teaching them to observe all that I commanded you; and lo, I am with you always, even to the end of the age.” </a:t>
            </a:r>
          </a:p>
        </p:txBody>
      </p:sp>
    </p:spTree>
    <p:extLst>
      <p:ext uri="{BB962C8B-B14F-4D97-AF65-F5344CB8AC3E}">
        <p14:creationId xmlns:p14="http://schemas.microsoft.com/office/powerpoint/2010/main" val="189464500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WHAT IS THIS MINISTRY?</a:t>
            </a:r>
          </a:p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400" b="0" i="1" dirty="0">
                <a:effectLst/>
                <a:cs typeface="Times New Roman" pitchFamily="18" charset="0"/>
              </a:rPr>
              <a:t>Intentionally helping </a:t>
            </a:r>
            <a:r>
              <a:rPr lang="en-US" sz="4400" b="0" i="1" dirty="0" smtClean="0">
                <a:effectLst/>
                <a:cs typeface="Times New Roman" pitchFamily="18" charset="0"/>
              </a:rPr>
              <a:t/>
            </a:r>
            <a:br>
              <a:rPr lang="en-US" sz="4400" b="0" i="1" dirty="0" smtClean="0">
                <a:effectLst/>
                <a:cs typeface="Times New Roman" pitchFamily="18" charset="0"/>
              </a:rPr>
            </a:br>
            <a:r>
              <a:rPr lang="en-US" sz="4400" b="0" i="1" dirty="0" smtClean="0">
                <a:effectLst/>
                <a:cs typeface="Times New Roman" pitchFamily="18" charset="0"/>
              </a:rPr>
              <a:t>individual </a:t>
            </a:r>
            <a:r>
              <a:rPr lang="en-US" sz="4400" b="0" i="1" dirty="0">
                <a:effectLst/>
                <a:cs typeface="Times New Roman" pitchFamily="18" charset="0"/>
              </a:rPr>
              <a:t>Christians </a:t>
            </a:r>
            <a:r>
              <a:rPr lang="en-US" sz="4400" b="0" i="1" dirty="0" smtClean="0">
                <a:effectLst/>
                <a:cs typeface="Times New Roman" pitchFamily="18" charset="0"/>
              </a:rPr>
              <a:t/>
            </a:r>
            <a:br>
              <a:rPr lang="en-US" sz="4400" b="0" i="1" dirty="0" smtClean="0">
                <a:effectLst/>
                <a:cs typeface="Times New Roman" pitchFamily="18" charset="0"/>
              </a:rPr>
            </a:br>
            <a:r>
              <a:rPr lang="en-US" sz="4400" b="0" i="1" dirty="0" smtClean="0">
                <a:effectLst/>
                <a:cs typeface="Times New Roman" pitchFamily="18" charset="0"/>
              </a:rPr>
              <a:t>toward </a:t>
            </a:r>
            <a:r>
              <a:rPr lang="en-US" sz="4400" b="0" i="1" dirty="0">
                <a:effectLst/>
                <a:cs typeface="Times New Roman" pitchFamily="18" charset="0"/>
              </a:rPr>
              <a:t>spiritual maturity</a:t>
            </a:r>
            <a:endParaRPr lang="en-US" sz="4400" b="0" dirty="0">
              <a:effectLst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000"/>
              </a:lnSpc>
            </a:pPr>
            <a:r>
              <a:rPr lang="en-US" sz="4400" dirty="0" smtClean="0"/>
              <a:t>Colossians 1:28,29</a:t>
            </a:r>
            <a:br>
              <a:rPr lang="en-US" sz="4400" dirty="0" smtClean="0"/>
            </a:br>
            <a:r>
              <a:rPr lang="en-US" sz="4400" dirty="0" smtClean="0"/>
              <a:t>Disciple-making</a:t>
            </a:r>
            <a:endParaRPr lang="en-US" sz="44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7122" y="4657325"/>
            <a:ext cx="11884378" cy="21441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Colossians 1:28</a:t>
            </a:r>
            <a:r>
              <a:rPr lang="en-US" sz="3200" dirty="0" smtClean="0"/>
              <a:t> </a:t>
            </a:r>
            <a:r>
              <a:rPr lang="en-US" sz="3200" dirty="0"/>
              <a:t>We proclaim Him, admonishing every </a:t>
            </a:r>
            <a:r>
              <a:rPr lang="en-US" sz="3200" dirty="0" smtClean="0"/>
              <a:t>person </a:t>
            </a:r>
            <a:r>
              <a:rPr lang="en-US" sz="3200" dirty="0"/>
              <a:t>and teaching every </a:t>
            </a:r>
            <a:r>
              <a:rPr lang="en-US" sz="3200" dirty="0" smtClean="0"/>
              <a:t>person </a:t>
            </a:r>
            <a:r>
              <a:rPr lang="en-US" sz="3200" dirty="0"/>
              <a:t>with all wisdom, so that we may present every </a:t>
            </a:r>
            <a:r>
              <a:rPr lang="en-US" sz="3200" dirty="0" smtClean="0"/>
              <a:t>person </a:t>
            </a:r>
            <a:r>
              <a:rPr lang="en-US" sz="3200" dirty="0"/>
              <a:t>complete in Christ. </a:t>
            </a:r>
            <a:r>
              <a:rPr lang="en-US" sz="3200" baseline="30000" dirty="0"/>
              <a:t>29</a:t>
            </a:r>
            <a:r>
              <a:rPr lang="en-US" sz="3200" dirty="0"/>
              <a:t> For this purpose also I labor, </a:t>
            </a:r>
            <a:r>
              <a:rPr lang="en-US" sz="3200" dirty="0" smtClean="0"/>
              <a:t>striving according </a:t>
            </a:r>
            <a:r>
              <a:rPr lang="en-US" sz="3200" dirty="0"/>
              <a:t>to His power, which mightily works within me. </a:t>
            </a:r>
          </a:p>
        </p:txBody>
      </p:sp>
    </p:spTree>
    <p:extLst>
      <p:ext uri="{BB962C8B-B14F-4D97-AF65-F5344CB8AC3E}">
        <p14:creationId xmlns:p14="http://schemas.microsoft.com/office/powerpoint/2010/main" val="3360655598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WHAT IS THIS MINISTRY?</a:t>
            </a:r>
          </a:p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400" b="0" i="1" dirty="0">
                <a:effectLst/>
                <a:cs typeface="Times New Roman" pitchFamily="18" charset="0"/>
              </a:rPr>
              <a:t>Intentionally helping </a:t>
            </a:r>
            <a:r>
              <a:rPr lang="en-US" sz="4400" b="0" i="1" dirty="0" smtClean="0">
                <a:effectLst/>
                <a:cs typeface="Times New Roman" pitchFamily="18" charset="0"/>
              </a:rPr>
              <a:t/>
            </a:r>
            <a:br>
              <a:rPr lang="en-US" sz="4400" b="0" i="1" dirty="0" smtClean="0">
                <a:effectLst/>
                <a:cs typeface="Times New Roman" pitchFamily="18" charset="0"/>
              </a:rPr>
            </a:br>
            <a:r>
              <a:rPr lang="en-US" sz="4400" b="0" i="1" dirty="0" smtClean="0">
                <a:effectLst/>
                <a:cs typeface="Times New Roman" pitchFamily="18" charset="0"/>
              </a:rPr>
              <a:t>individual </a:t>
            </a:r>
            <a:r>
              <a:rPr lang="en-US" sz="4400" b="0" i="1" dirty="0">
                <a:effectLst/>
                <a:cs typeface="Times New Roman" pitchFamily="18" charset="0"/>
              </a:rPr>
              <a:t>Christians </a:t>
            </a:r>
            <a:r>
              <a:rPr lang="en-US" sz="4400" b="0" i="1" dirty="0" smtClean="0">
                <a:effectLst/>
                <a:cs typeface="Times New Roman" pitchFamily="18" charset="0"/>
              </a:rPr>
              <a:t/>
            </a:r>
            <a:br>
              <a:rPr lang="en-US" sz="4400" b="0" i="1" dirty="0" smtClean="0">
                <a:effectLst/>
                <a:cs typeface="Times New Roman" pitchFamily="18" charset="0"/>
              </a:rPr>
            </a:br>
            <a:r>
              <a:rPr lang="en-US" sz="4400" b="0" i="1" dirty="0" smtClean="0">
                <a:effectLst/>
                <a:cs typeface="Times New Roman" pitchFamily="18" charset="0"/>
              </a:rPr>
              <a:t>toward </a:t>
            </a:r>
            <a:r>
              <a:rPr lang="en-US" sz="4400" b="0" i="1" u="sng" dirty="0">
                <a:effectLst/>
                <a:cs typeface="Times New Roman" pitchFamily="18" charset="0"/>
              </a:rPr>
              <a:t>spiritual maturity</a:t>
            </a:r>
            <a:endParaRPr lang="en-US" sz="4400" b="0" u="sng" dirty="0">
              <a:effectLst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000"/>
              </a:lnSpc>
            </a:pPr>
            <a:r>
              <a:rPr lang="en-US" sz="4400" dirty="0" smtClean="0"/>
              <a:t>Colossians 1:28,29</a:t>
            </a:r>
            <a:br>
              <a:rPr lang="en-US" sz="4400" dirty="0" smtClean="0"/>
            </a:br>
            <a:r>
              <a:rPr lang="en-US" sz="4400" dirty="0" smtClean="0"/>
              <a:t>Disciple-making</a:t>
            </a:r>
            <a:endParaRPr lang="en-US" sz="44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7122" y="4657325"/>
            <a:ext cx="11884378" cy="21441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Colossians 1:28</a:t>
            </a:r>
            <a:r>
              <a:rPr lang="en-US" sz="3200" dirty="0" smtClean="0"/>
              <a:t> </a:t>
            </a:r>
            <a:r>
              <a:rPr lang="en-US" sz="3200" dirty="0"/>
              <a:t>We proclaim Him, admonishing every </a:t>
            </a:r>
            <a:r>
              <a:rPr lang="en-US" sz="3200" dirty="0" smtClean="0"/>
              <a:t>person </a:t>
            </a:r>
            <a:r>
              <a:rPr lang="en-US" sz="3200" dirty="0"/>
              <a:t>and teaching every </a:t>
            </a:r>
            <a:r>
              <a:rPr lang="en-US" sz="3200" dirty="0" smtClean="0"/>
              <a:t>person </a:t>
            </a:r>
            <a:r>
              <a:rPr lang="en-US" sz="3200" dirty="0"/>
              <a:t>with all wisdom, so that we may present every </a:t>
            </a:r>
            <a:r>
              <a:rPr lang="en-US" sz="3200" dirty="0" smtClean="0"/>
              <a:t>person </a:t>
            </a:r>
            <a:r>
              <a:rPr lang="en-US" sz="3200" u="sng" dirty="0"/>
              <a:t>complete in Christ</a:t>
            </a:r>
            <a:r>
              <a:rPr lang="en-US" sz="3200" dirty="0"/>
              <a:t>. </a:t>
            </a:r>
            <a:r>
              <a:rPr lang="en-US" sz="3200" baseline="30000" dirty="0"/>
              <a:t>29</a:t>
            </a:r>
            <a:r>
              <a:rPr lang="en-US" sz="3200" dirty="0"/>
              <a:t> For this purpose also I labor, </a:t>
            </a:r>
            <a:r>
              <a:rPr lang="en-US" sz="3200" dirty="0" smtClean="0"/>
              <a:t>striving according </a:t>
            </a:r>
            <a:r>
              <a:rPr lang="en-US" sz="3200" dirty="0"/>
              <a:t>to His power, which mightily works within me. </a:t>
            </a:r>
          </a:p>
        </p:txBody>
      </p:sp>
    </p:spTree>
    <p:extLst>
      <p:ext uri="{BB962C8B-B14F-4D97-AF65-F5344CB8AC3E}">
        <p14:creationId xmlns:p14="http://schemas.microsoft.com/office/powerpoint/2010/main" val="2433169947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WHAT IS THIS MINISTRY?</a:t>
            </a:r>
          </a:p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400" b="0" i="1" dirty="0">
                <a:effectLst/>
                <a:cs typeface="Times New Roman" pitchFamily="18" charset="0"/>
              </a:rPr>
              <a:t>Intentionally helping </a:t>
            </a:r>
            <a:r>
              <a:rPr lang="en-US" sz="4400" b="0" i="1" dirty="0" smtClean="0">
                <a:effectLst/>
                <a:cs typeface="Times New Roman" pitchFamily="18" charset="0"/>
              </a:rPr>
              <a:t/>
            </a:r>
            <a:br>
              <a:rPr lang="en-US" sz="4400" b="0" i="1" dirty="0" smtClean="0">
                <a:effectLst/>
                <a:cs typeface="Times New Roman" pitchFamily="18" charset="0"/>
              </a:rPr>
            </a:br>
            <a:r>
              <a:rPr lang="en-US" sz="4400" b="0" i="1" u="sng" dirty="0" smtClean="0">
                <a:effectLst/>
                <a:cs typeface="Times New Roman" pitchFamily="18" charset="0"/>
              </a:rPr>
              <a:t>individual </a:t>
            </a:r>
            <a:r>
              <a:rPr lang="en-US" sz="4400" b="0" i="1" u="sng" dirty="0">
                <a:effectLst/>
                <a:cs typeface="Times New Roman" pitchFamily="18" charset="0"/>
              </a:rPr>
              <a:t>Christians </a:t>
            </a:r>
            <a:r>
              <a:rPr lang="en-US" sz="4400" b="0" i="1" dirty="0" smtClean="0">
                <a:effectLst/>
                <a:cs typeface="Times New Roman" pitchFamily="18" charset="0"/>
              </a:rPr>
              <a:t/>
            </a:r>
            <a:br>
              <a:rPr lang="en-US" sz="4400" b="0" i="1" dirty="0" smtClean="0">
                <a:effectLst/>
                <a:cs typeface="Times New Roman" pitchFamily="18" charset="0"/>
              </a:rPr>
            </a:br>
            <a:r>
              <a:rPr lang="en-US" sz="4400" b="0" i="1" dirty="0" smtClean="0">
                <a:effectLst/>
                <a:cs typeface="Times New Roman" pitchFamily="18" charset="0"/>
              </a:rPr>
              <a:t>toward </a:t>
            </a:r>
            <a:r>
              <a:rPr lang="en-US" sz="4400" b="0" i="1" dirty="0">
                <a:effectLst/>
                <a:cs typeface="Times New Roman" pitchFamily="18" charset="0"/>
              </a:rPr>
              <a:t>spiritual maturity</a:t>
            </a:r>
            <a:endParaRPr lang="en-US" sz="4400" b="0" dirty="0">
              <a:effectLst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000"/>
              </a:lnSpc>
            </a:pPr>
            <a:r>
              <a:rPr lang="en-US" sz="4400" dirty="0" smtClean="0"/>
              <a:t>Colossians 1:28,29</a:t>
            </a:r>
            <a:br>
              <a:rPr lang="en-US" sz="4400" dirty="0" smtClean="0"/>
            </a:br>
            <a:r>
              <a:rPr lang="en-US" sz="4400" dirty="0" smtClean="0"/>
              <a:t>Disciple-making</a:t>
            </a:r>
            <a:endParaRPr lang="en-US" sz="44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7122" y="4657325"/>
            <a:ext cx="11884378" cy="21441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Colossians 1:28</a:t>
            </a:r>
            <a:r>
              <a:rPr lang="en-US" sz="3200" dirty="0" smtClean="0"/>
              <a:t> </a:t>
            </a:r>
            <a:r>
              <a:rPr lang="en-US" sz="3200" dirty="0"/>
              <a:t>We proclaim Him, admonishing </a:t>
            </a:r>
            <a:r>
              <a:rPr lang="en-US" sz="3200" u="sng" dirty="0"/>
              <a:t>every </a:t>
            </a:r>
            <a:r>
              <a:rPr lang="en-US" sz="3200" u="sng" dirty="0" smtClean="0"/>
              <a:t>person</a:t>
            </a:r>
            <a:r>
              <a:rPr lang="en-US" sz="3200" dirty="0" smtClean="0"/>
              <a:t> </a:t>
            </a:r>
            <a:r>
              <a:rPr lang="en-US" sz="3200" dirty="0"/>
              <a:t>and teaching </a:t>
            </a:r>
            <a:r>
              <a:rPr lang="en-US" sz="3200" u="sng" dirty="0"/>
              <a:t>every </a:t>
            </a:r>
            <a:r>
              <a:rPr lang="en-US" sz="3200" u="sng" dirty="0" smtClean="0"/>
              <a:t>person</a:t>
            </a:r>
            <a:r>
              <a:rPr lang="en-US" sz="3200" dirty="0" smtClean="0"/>
              <a:t> </a:t>
            </a:r>
            <a:r>
              <a:rPr lang="en-US" sz="3200" dirty="0"/>
              <a:t>with all wisdom, so that we may present </a:t>
            </a:r>
            <a:r>
              <a:rPr lang="en-US" sz="3200" u="sng" dirty="0"/>
              <a:t>every </a:t>
            </a:r>
            <a:r>
              <a:rPr lang="en-US" sz="3200" u="sng" dirty="0" smtClean="0"/>
              <a:t>person</a:t>
            </a:r>
            <a:r>
              <a:rPr lang="en-US" sz="3200" dirty="0" smtClean="0"/>
              <a:t> </a:t>
            </a:r>
            <a:r>
              <a:rPr lang="en-US" sz="3200" dirty="0"/>
              <a:t>complete in Christ. </a:t>
            </a:r>
            <a:r>
              <a:rPr lang="en-US" sz="3200" baseline="30000" dirty="0"/>
              <a:t>29</a:t>
            </a:r>
            <a:r>
              <a:rPr lang="en-US" sz="3200" dirty="0"/>
              <a:t> For this purpose also I labor, </a:t>
            </a:r>
            <a:r>
              <a:rPr lang="en-US" sz="3200" dirty="0" smtClean="0"/>
              <a:t>striving according </a:t>
            </a:r>
            <a:r>
              <a:rPr lang="en-US" sz="3200" dirty="0"/>
              <a:t>to His power, which mightily works within me. </a:t>
            </a:r>
          </a:p>
        </p:txBody>
      </p:sp>
    </p:spTree>
    <p:extLst>
      <p:ext uri="{BB962C8B-B14F-4D97-AF65-F5344CB8AC3E}">
        <p14:creationId xmlns:p14="http://schemas.microsoft.com/office/powerpoint/2010/main" val="858503758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WHAT IS THIS MINISTRY?</a:t>
            </a:r>
          </a:p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400" b="0" i="1" u="sng" dirty="0">
                <a:effectLst/>
                <a:cs typeface="Times New Roman" pitchFamily="18" charset="0"/>
              </a:rPr>
              <a:t>Intentionally helping </a:t>
            </a:r>
            <a:r>
              <a:rPr lang="en-US" sz="4400" b="0" i="1" dirty="0" smtClean="0">
                <a:effectLst/>
                <a:cs typeface="Times New Roman" pitchFamily="18" charset="0"/>
              </a:rPr>
              <a:t/>
            </a:r>
            <a:br>
              <a:rPr lang="en-US" sz="4400" b="0" i="1" dirty="0" smtClean="0">
                <a:effectLst/>
                <a:cs typeface="Times New Roman" pitchFamily="18" charset="0"/>
              </a:rPr>
            </a:br>
            <a:r>
              <a:rPr lang="en-US" sz="4400" b="0" i="1" dirty="0" smtClean="0">
                <a:effectLst/>
                <a:cs typeface="Times New Roman" pitchFamily="18" charset="0"/>
              </a:rPr>
              <a:t>individual </a:t>
            </a:r>
            <a:r>
              <a:rPr lang="en-US" sz="4400" b="0" i="1" dirty="0">
                <a:effectLst/>
                <a:cs typeface="Times New Roman" pitchFamily="18" charset="0"/>
              </a:rPr>
              <a:t>Christians </a:t>
            </a:r>
            <a:r>
              <a:rPr lang="en-US" sz="4400" b="0" i="1" dirty="0" smtClean="0">
                <a:effectLst/>
                <a:cs typeface="Times New Roman" pitchFamily="18" charset="0"/>
              </a:rPr>
              <a:t/>
            </a:r>
            <a:br>
              <a:rPr lang="en-US" sz="4400" b="0" i="1" dirty="0" smtClean="0">
                <a:effectLst/>
                <a:cs typeface="Times New Roman" pitchFamily="18" charset="0"/>
              </a:rPr>
            </a:br>
            <a:r>
              <a:rPr lang="en-US" sz="4400" b="0" i="1" dirty="0" smtClean="0">
                <a:effectLst/>
                <a:cs typeface="Times New Roman" pitchFamily="18" charset="0"/>
              </a:rPr>
              <a:t>toward </a:t>
            </a:r>
            <a:r>
              <a:rPr lang="en-US" sz="4400" b="0" i="1" dirty="0">
                <a:effectLst/>
                <a:cs typeface="Times New Roman" pitchFamily="18" charset="0"/>
              </a:rPr>
              <a:t>spiritual maturity</a:t>
            </a:r>
            <a:endParaRPr lang="en-US" sz="4400" b="0" dirty="0">
              <a:effectLst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000"/>
              </a:lnSpc>
            </a:pPr>
            <a:r>
              <a:rPr lang="en-US" sz="4400" dirty="0" smtClean="0"/>
              <a:t>Colossians 1:28,29</a:t>
            </a:r>
            <a:br>
              <a:rPr lang="en-US" sz="4400" dirty="0" smtClean="0"/>
            </a:br>
            <a:r>
              <a:rPr lang="en-US" sz="4400" dirty="0" smtClean="0"/>
              <a:t>Disciple-making</a:t>
            </a:r>
            <a:endParaRPr lang="en-US" sz="44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7122" y="4657325"/>
            <a:ext cx="11884378" cy="21441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Colossians 1:28</a:t>
            </a:r>
            <a:r>
              <a:rPr lang="en-US" sz="3200" dirty="0" smtClean="0"/>
              <a:t> </a:t>
            </a:r>
            <a:r>
              <a:rPr lang="en-US" sz="3200" dirty="0"/>
              <a:t>We proclaim Him, admonishing every </a:t>
            </a:r>
            <a:r>
              <a:rPr lang="en-US" sz="3200" dirty="0" smtClean="0"/>
              <a:t>person </a:t>
            </a:r>
            <a:r>
              <a:rPr lang="en-US" sz="3200" dirty="0"/>
              <a:t>and teaching every </a:t>
            </a:r>
            <a:r>
              <a:rPr lang="en-US" sz="3200" dirty="0" smtClean="0"/>
              <a:t>person </a:t>
            </a:r>
            <a:r>
              <a:rPr lang="en-US" sz="3200" dirty="0"/>
              <a:t>with all wisdom, so that we may </a:t>
            </a:r>
            <a:r>
              <a:rPr lang="en-US" sz="3200" u="sng" dirty="0"/>
              <a:t>present</a:t>
            </a:r>
            <a:r>
              <a:rPr lang="en-US" sz="3200" dirty="0"/>
              <a:t> every </a:t>
            </a:r>
            <a:r>
              <a:rPr lang="en-US" sz="3200" dirty="0" smtClean="0"/>
              <a:t>person </a:t>
            </a:r>
            <a:r>
              <a:rPr lang="en-US" sz="3200" dirty="0"/>
              <a:t>complete in Christ. </a:t>
            </a:r>
            <a:r>
              <a:rPr lang="en-US" sz="3200" baseline="30000" dirty="0"/>
              <a:t>29</a:t>
            </a:r>
            <a:r>
              <a:rPr lang="en-US" sz="3200" dirty="0"/>
              <a:t> For this purpose also I labor, </a:t>
            </a:r>
            <a:r>
              <a:rPr lang="en-US" sz="3200" dirty="0" smtClean="0"/>
              <a:t>striving according </a:t>
            </a:r>
            <a:r>
              <a:rPr lang="en-US" sz="3200" dirty="0"/>
              <a:t>to His power, which mightily works within me. </a:t>
            </a:r>
          </a:p>
        </p:txBody>
      </p:sp>
    </p:spTree>
    <p:extLst>
      <p:ext uri="{BB962C8B-B14F-4D97-AF65-F5344CB8AC3E}">
        <p14:creationId xmlns:p14="http://schemas.microsoft.com/office/powerpoint/2010/main" val="3769500487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1221</Words>
  <Application>Microsoft Office PowerPoint</Application>
  <PresentationFormat>Widescreen</PresentationFormat>
  <Paragraphs>86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Trebuchet MS</vt:lpstr>
      <vt:lpstr>1_Office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Colossians 1:28,29 Disciple-making</vt:lpstr>
      <vt:lpstr>Colossians 1:28,29 Disciple-making</vt:lpstr>
      <vt:lpstr>Colossians 1:28,29 Disciple-making</vt:lpstr>
      <vt:lpstr>Colossians 1:28,29 Disciple-making</vt:lpstr>
      <vt:lpstr>Colossians 1:28,29 Disciple-making</vt:lpstr>
      <vt:lpstr>Colossians 1:28,29 Disciple-making</vt:lpstr>
      <vt:lpstr>Colossians 1:28,29 Disciple-making</vt:lpstr>
      <vt:lpstr>Colossians 1:28,29 Disciple-making</vt:lpstr>
      <vt:lpstr>Colossians 1:28,29 Disciple-making</vt:lpstr>
      <vt:lpstr>Colossians 1:28,29 Disciple-making</vt:lpstr>
      <vt:lpstr>Colossians 1:28,29 Disciple-making</vt:lpstr>
      <vt:lpstr>Colossians 1:28,29 Disciple-making</vt:lpstr>
      <vt:lpstr>Colossians 1:28,29 Disciple-making</vt:lpstr>
      <vt:lpstr>Colossians 1:28,29 Disciple-making</vt:lpstr>
      <vt:lpstr>Colossians 1:28,29 Disciple-making</vt:lpstr>
      <vt:lpstr>Colossians 1:28,29 Disciple-making</vt:lpstr>
      <vt:lpstr>Colossians 1:28,29 Disciple-making</vt:lpstr>
      <vt:lpstr>Colossians 1:28,29 Disciple-making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2022-04-26T21:13:20Z</dcterms:created>
  <dcterms:modified xsi:type="dcterms:W3CDTF">2022-04-26T21:13:26Z</dcterms:modified>
</cp:coreProperties>
</file>