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44"/>
  </p:notesMasterIdLst>
  <p:handoutMasterIdLst>
    <p:handoutMasterId r:id="rId45"/>
  </p:handoutMasterIdLst>
  <p:sldIdLst>
    <p:sldId id="270" r:id="rId2"/>
    <p:sldId id="665" r:id="rId3"/>
    <p:sldId id="602" r:id="rId4"/>
    <p:sldId id="666" r:id="rId5"/>
    <p:sldId id="668" r:id="rId6"/>
    <p:sldId id="669" r:id="rId7"/>
    <p:sldId id="670" r:id="rId8"/>
    <p:sldId id="671" r:id="rId9"/>
    <p:sldId id="673" r:id="rId10"/>
    <p:sldId id="674" r:id="rId11"/>
    <p:sldId id="677" r:id="rId12"/>
    <p:sldId id="675" r:id="rId13"/>
    <p:sldId id="672" r:id="rId14"/>
    <p:sldId id="676" r:id="rId15"/>
    <p:sldId id="682" r:id="rId16"/>
    <p:sldId id="679" r:id="rId17"/>
    <p:sldId id="680" r:id="rId18"/>
    <p:sldId id="683" r:id="rId19"/>
    <p:sldId id="684" r:id="rId20"/>
    <p:sldId id="692" r:id="rId21"/>
    <p:sldId id="693" r:id="rId22"/>
    <p:sldId id="685" r:id="rId23"/>
    <p:sldId id="686" r:id="rId24"/>
    <p:sldId id="690" r:id="rId25"/>
    <p:sldId id="687" r:id="rId26"/>
    <p:sldId id="689" r:id="rId27"/>
    <p:sldId id="694" r:id="rId28"/>
    <p:sldId id="688" r:id="rId29"/>
    <p:sldId id="695" r:id="rId30"/>
    <p:sldId id="698" r:id="rId31"/>
    <p:sldId id="699" r:id="rId32"/>
    <p:sldId id="700" r:id="rId33"/>
    <p:sldId id="691" r:id="rId34"/>
    <p:sldId id="703" r:id="rId35"/>
    <p:sldId id="701" r:id="rId36"/>
    <p:sldId id="702" r:id="rId37"/>
    <p:sldId id="704" r:id="rId38"/>
    <p:sldId id="705" r:id="rId39"/>
    <p:sldId id="706" r:id="rId40"/>
    <p:sldId id="707" r:id="rId41"/>
    <p:sldId id="708" r:id="rId42"/>
    <p:sldId id="709" r:id="rId4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p:cViewPr varScale="1">
        <p:scale>
          <a:sx n="38" d="100"/>
          <a:sy n="38" d="100"/>
        </p:scale>
        <p:origin x="2484" y="48"/>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17178"/>
    </p:cViewPr>
  </p:sorterViewPr>
  <p:notesViewPr>
    <p:cSldViewPr>
      <p:cViewPr>
        <p:scale>
          <a:sx n="36" d="100"/>
          <a:sy n="36" d="100"/>
        </p:scale>
        <p:origin x="3276" y="9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C1500F7-C7EE-4923-873B-97EAD68F8F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A70B4CE0-6492-42A9-8A41-E02B699535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E979BF-89D6-4AF5-B4F2-1AA0B4E4E496}" type="datetimeFigureOut">
              <a:rPr lang="en-US" smtClean="0"/>
              <a:t>03/05/18</a:t>
            </a:fld>
            <a:endParaRPr lang="en-US"/>
          </a:p>
        </p:txBody>
      </p:sp>
      <p:sp>
        <p:nvSpPr>
          <p:cNvPr id="4" name="Footer Placeholder 3">
            <a:extLst>
              <a:ext uri="{FF2B5EF4-FFF2-40B4-BE49-F238E27FC236}">
                <a16:creationId xmlns:a16="http://schemas.microsoft.com/office/drawing/2014/main" xmlns="" id="{8634BB69-B0FB-48C3-BB9B-4B7D34DD3A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9C651D41-8E36-46A6-B850-73F8C596ED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F2B2F7-9500-48E8-A88C-3C8E33988BFE}" type="slidenum">
              <a:rPr lang="en-US" smtClean="0"/>
              <a:t>‹#›</a:t>
            </a:fld>
            <a:endParaRPr lang="en-US"/>
          </a:p>
        </p:txBody>
      </p:sp>
    </p:spTree>
    <p:extLst>
      <p:ext uri="{BB962C8B-B14F-4D97-AF65-F5344CB8AC3E}">
        <p14:creationId xmlns:p14="http://schemas.microsoft.com/office/powerpoint/2010/main" val="2158113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0BC491CA-64BF-40F9-A1B8-8FC6DDB11F03}" type="datetimeFigureOut">
              <a:rPr lang="en-US"/>
              <a:pPr>
                <a:defRPr/>
              </a:pPr>
              <a:t>03/05/18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4D59CD5-A8A6-4FF0-917E-CEDB881DCEC4}" type="slidenum">
              <a:rPr lang="en-US" altLang="en-US"/>
              <a:pPr/>
              <a:t>‹#›</a:t>
            </a:fld>
            <a:endParaRPr lang="en-US" altLang="en-US"/>
          </a:p>
        </p:txBody>
      </p:sp>
    </p:spTree>
    <p:extLst>
      <p:ext uri="{BB962C8B-B14F-4D97-AF65-F5344CB8AC3E}">
        <p14:creationId xmlns:p14="http://schemas.microsoft.com/office/powerpoint/2010/main" val="289789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 y="3826694"/>
            <a:ext cx="9141617" cy="1660332"/>
          </a:xfrm>
          <a:prstGeom prst="rect">
            <a:avLst/>
          </a:prstGeom>
          <a:gradFill flip="none" rotWithShape="1">
            <a:gsLst>
              <a:gs pos="72000">
                <a:srgbClr val="8E0101">
                  <a:lumMod val="74000"/>
                  <a:alpha val="54000"/>
                </a:srgbClr>
              </a:gs>
              <a:gs pos="57000">
                <a:schemeClr val="bg2">
                  <a:lumMod val="75000"/>
                </a:schemeClr>
              </a:gs>
              <a:gs pos="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lang="en-US" dirty="0"/>
          </a:p>
        </p:txBody>
      </p:sp>
      <p:sp>
        <p:nvSpPr>
          <p:cNvPr id="2" name="Title 1"/>
          <p:cNvSpPr>
            <a:spLocks noGrp="1"/>
          </p:cNvSpPr>
          <p:nvPr>
            <p:ph type="ctrTitle"/>
          </p:nvPr>
        </p:nvSpPr>
        <p:spPr>
          <a:xfrm>
            <a:off x="38906" y="2483465"/>
            <a:ext cx="6666693" cy="1373070"/>
          </a:xfrm>
        </p:spPr>
        <p:txBody>
          <a:bodyPr>
            <a:no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38906" y="3956539"/>
            <a:ext cx="8190693" cy="1433146"/>
          </a:xfrm>
        </p:spPr>
        <p:txBody>
          <a:bodyPr anchor="ctr">
            <a:noAutofit/>
          </a:bodyPr>
          <a:lstStyle>
            <a:lvl1pPr marL="0" indent="0" algn="ctr">
              <a:buNone/>
              <a:defRPr sz="3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80782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bwMode="ltGray">
          <a:xfrm>
            <a:off x="1" y="609600"/>
            <a:ext cx="9138637" cy="1209014"/>
          </a:xfrm>
          <a:prstGeom prst="rect">
            <a:avLst/>
          </a:prstGeom>
          <a:gradFill>
            <a:gsLst>
              <a:gs pos="72000">
                <a:srgbClr val="8E0101">
                  <a:lumMod val="74000"/>
                </a:srgbClr>
              </a:gs>
              <a:gs pos="57000">
                <a:schemeClr val="bg2">
                  <a:lumMod val="75000"/>
                </a:schemeClr>
              </a:gs>
              <a:gs pos="0">
                <a:schemeClr val="bg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53569" y="715466"/>
            <a:ext cx="8805793" cy="1080938"/>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53569" y="2091519"/>
            <a:ext cx="8805793" cy="4617012"/>
          </a:xfrm>
          <a:solidFill>
            <a:schemeClr val="accent6">
              <a:lumMod val="50000"/>
              <a:alpha val="12000"/>
            </a:schemeClr>
          </a:solidFill>
        </p:spPr>
        <p:txBody>
          <a:bodyPr>
            <a:normAutofit/>
          </a:bodyPr>
          <a:lstStyle>
            <a:lvl1pPr>
              <a:defRPr sz="3000"/>
            </a:lvl1pPr>
            <a:lvl2pPr>
              <a:defRPr sz="2700"/>
            </a:lvl2pPr>
            <a:lvl3pPr>
              <a:defRPr sz="2400"/>
            </a:lvl3pPr>
            <a:lvl4pPr>
              <a:defRPr sz="2100"/>
            </a:lvl4pPr>
            <a:lvl5pPr>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863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9FFBBC-7D83-4CCC-9BDD-32758248A0AB}"/>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xmlns="" id="{B029E1D0-51D2-42A0-BD1F-90ED23D7A1AA}"/>
              </a:ext>
            </a:extLst>
          </p:cNvPr>
          <p:cNvSpPr>
            <a:spLocks noGrp="1"/>
          </p:cNvSpPr>
          <p:nvPr>
            <p:ph type="body" sz="quarter" idx="10"/>
          </p:nvPr>
        </p:nvSpPr>
        <p:spPr>
          <a:xfrm>
            <a:off x="531814" y="2286000"/>
            <a:ext cx="7469187" cy="2819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5615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9FFBBC-7D83-4CCC-9BDD-32758248A0AB}"/>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xmlns="" id="{B029E1D0-51D2-42A0-BD1F-90ED23D7A1AA}"/>
              </a:ext>
            </a:extLst>
          </p:cNvPr>
          <p:cNvSpPr>
            <a:spLocks noGrp="1"/>
          </p:cNvSpPr>
          <p:nvPr>
            <p:ph type="body" sz="quarter" idx="10"/>
          </p:nvPr>
        </p:nvSpPr>
        <p:spPr>
          <a:xfrm>
            <a:off x="531814" y="2286000"/>
            <a:ext cx="7469187" cy="2819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65114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026" name="Picture 3" descr="C:\Users\James\Desktop\msft\Berlin\build Assets\hashOverlaySD-FullResolv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531812" y="381000"/>
            <a:ext cx="82311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8" name="Text Placeholder 2"/>
          <p:cNvSpPr>
            <a:spLocks noGrp="1"/>
          </p:cNvSpPr>
          <p:nvPr>
            <p:ph type="body" idx="1"/>
          </p:nvPr>
        </p:nvSpPr>
        <p:spPr bwMode="auto">
          <a:xfrm>
            <a:off x="533401" y="1676400"/>
            <a:ext cx="8229599"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5" name="Picture 3" descr="C:\Users\James\Desktop\msft\Berlin\build Assets\hashOverlaySD-FullResolve.png">
            <a:extLst>
              <a:ext uri="{FF2B5EF4-FFF2-40B4-BE49-F238E27FC236}">
                <a16:creationId xmlns:a16="http://schemas.microsoft.com/office/drawing/2014/main" xmlns="" id="{BBCEFDE4-ECEF-489D-9B15-B0FB8A6FF83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033180"/>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79" r:id="rId4"/>
  </p:sldLayoutIdLst>
  <p:txStyles>
    <p:titleStyle>
      <a:lvl1pPr algn="l" rtl="0" eaLnBrk="1" fontAlgn="base" hangingPunct="1">
        <a:lnSpc>
          <a:spcPct val="90000"/>
        </a:lnSpc>
        <a:spcBef>
          <a:spcPct val="0"/>
        </a:spcBef>
        <a:spcAft>
          <a:spcPct val="0"/>
        </a:spcAft>
        <a:defRPr sz="3300" b="1" kern="1200">
          <a:solidFill>
            <a:schemeClr val="tx1"/>
          </a:solidFill>
          <a:effectLst>
            <a:outerShdw blurRad="38100" dist="38100" dir="2700000" algn="tl">
              <a:srgbClr val="000000">
                <a:alpha val="43137"/>
              </a:srgbClr>
            </a:outerShdw>
          </a:effectLst>
          <a:latin typeface="Constantia" panose="02030602050306030303" pitchFamily="18" charset="0"/>
          <a:ea typeface="+mj-ea"/>
          <a:cs typeface="+mj-cs"/>
        </a:defRPr>
      </a:lvl1pPr>
      <a:lvl2pPr algn="l" rtl="0" eaLnBrk="1" fontAlgn="base" hangingPunct="1">
        <a:lnSpc>
          <a:spcPct val="90000"/>
        </a:lnSpc>
        <a:spcBef>
          <a:spcPct val="0"/>
        </a:spcBef>
        <a:spcAft>
          <a:spcPct val="0"/>
        </a:spcAft>
        <a:defRPr sz="2700">
          <a:solidFill>
            <a:schemeClr val="tx1"/>
          </a:solidFill>
          <a:latin typeface="Trebuchet MS" panose="020B0603020202020204" pitchFamily="34" charset="0"/>
        </a:defRPr>
      </a:lvl2pPr>
      <a:lvl3pPr algn="l" rtl="0" eaLnBrk="1" fontAlgn="base" hangingPunct="1">
        <a:lnSpc>
          <a:spcPct val="90000"/>
        </a:lnSpc>
        <a:spcBef>
          <a:spcPct val="0"/>
        </a:spcBef>
        <a:spcAft>
          <a:spcPct val="0"/>
        </a:spcAft>
        <a:defRPr sz="2700">
          <a:solidFill>
            <a:schemeClr val="tx1"/>
          </a:solidFill>
          <a:latin typeface="Trebuchet MS" panose="020B0603020202020204" pitchFamily="34" charset="0"/>
        </a:defRPr>
      </a:lvl3pPr>
      <a:lvl4pPr algn="l" rtl="0" eaLnBrk="1" fontAlgn="base" hangingPunct="1">
        <a:lnSpc>
          <a:spcPct val="90000"/>
        </a:lnSpc>
        <a:spcBef>
          <a:spcPct val="0"/>
        </a:spcBef>
        <a:spcAft>
          <a:spcPct val="0"/>
        </a:spcAft>
        <a:defRPr sz="2700">
          <a:solidFill>
            <a:schemeClr val="tx1"/>
          </a:solidFill>
          <a:latin typeface="Trebuchet MS" panose="020B0603020202020204" pitchFamily="34" charset="0"/>
        </a:defRPr>
      </a:lvl4pPr>
      <a:lvl5pPr algn="l" rtl="0" eaLnBrk="1" fontAlgn="base" hangingPunct="1">
        <a:lnSpc>
          <a:spcPct val="90000"/>
        </a:lnSpc>
        <a:spcBef>
          <a:spcPct val="0"/>
        </a:spcBef>
        <a:spcAft>
          <a:spcPct val="0"/>
        </a:spcAft>
        <a:defRPr sz="2700">
          <a:solidFill>
            <a:schemeClr val="tx1"/>
          </a:solidFill>
          <a:latin typeface="Trebuchet MS" panose="020B0603020202020204" pitchFamily="34" charset="0"/>
        </a:defRPr>
      </a:lvl5pPr>
      <a:lvl6pPr marL="342900" algn="l" rtl="0" eaLnBrk="1" fontAlgn="base" hangingPunct="1">
        <a:lnSpc>
          <a:spcPct val="90000"/>
        </a:lnSpc>
        <a:spcBef>
          <a:spcPct val="0"/>
        </a:spcBef>
        <a:spcAft>
          <a:spcPct val="0"/>
        </a:spcAft>
        <a:defRPr sz="2700">
          <a:solidFill>
            <a:schemeClr val="tx1"/>
          </a:solidFill>
          <a:latin typeface="Trebuchet MS" panose="020B0603020202020204" pitchFamily="34" charset="0"/>
        </a:defRPr>
      </a:lvl6pPr>
      <a:lvl7pPr marL="685800" algn="l" rtl="0" eaLnBrk="1" fontAlgn="base" hangingPunct="1">
        <a:lnSpc>
          <a:spcPct val="90000"/>
        </a:lnSpc>
        <a:spcBef>
          <a:spcPct val="0"/>
        </a:spcBef>
        <a:spcAft>
          <a:spcPct val="0"/>
        </a:spcAft>
        <a:defRPr sz="2700">
          <a:solidFill>
            <a:schemeClr val="tx1"/>
          </a:solidFill>
          <a:latin typeface="Trebuchet MS" panose="020B0603020202020204" pitchFamily="34" charset="0"/>
        </a:defRPr>
      </a:lvl7pPr>
      <a:lvl8pPr marL="1028700" algn="l" rtl="0" eaLnBrk="1" fontAlgn="base" hangingPunct="1">
        <a:lnSpc>
          <a:spcPct val="90000"/>
        </a:lnSpc>
        <a:spcBef>
          <a:spcPct val="0"/>
        </a:spcBef>
        <a:spcAft>
          <a:spcPct val="0"/>
        </a:spcAft>
        <a:defRPr sz="2700">
          <a:solidFill>
            <a:schemeClr val="tx1"/>
          </a:solidFill>
          <a:latin typeface="Trebuchet MS" panose="020B0603020202020204" pitchFamily="34" charset="0"/>
        </a:defRPr>
      </a:lvl8pPr>
      <a:lvl9pPr marL="1371600" algn="l" rtl="0" eaLnBrk="1" fontAlgn="base" hangingPunct="1">
        <a:lnSpc>
          <a:spcPct val="90000"/>
        </a:lnSpc>
        <a:spcBef>
          <a:spcPct val="0"/>
        </a:spcBef>
        <a:spcAft>
          <a:spcPct val="0"/>
        </a:spcAft>
        <a:defRPr sz="2700">
          <a:solidFill>
            <a:schemeClr val="tx1"/>
          </a:solidFill>
          <a:latin typeface="Trebuchet MS" panose="020B0603020202020204" pitchFamily="34" charset="0"/>
        </a:defRPr>
      </a:lvl9pPr>
    </p:titleStyle>
    <p:bodyStyle>
      <a:lvl1pPr marL="171450" indent="-171450" algn="l" rtl="0" eaLnBrk="1" fontAlgn="base" hangingPunct="1">
        <a:lnSpc>
          <a:spcPct val="90000"/>
        </a:lnSpc>
        <a:spcBef>
          <a:spcPts val="750"/>
        </a:spcBef>
        <a:spcAft>
          <a:spcPct val="0"/>
        </a:spcAft>
        <a:buFont typeface="Arial" panose="020B0604020202020204" pitchFamily="34" charset="0"/>
        <a:buChar char="•"/>
        <a:defRPr sz="3000" b="1" kern="120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2700" b="1" kern="120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itle 3"/>
          <p:cNvSpPr>
            <a:spLocks noGrp="1"/>
          </p:cNvSpPr>
          <p:nvPr>
            <p:ph type="ctrTitle"/>
          </p:nvPr>
        </p:nvSpPr>
        <p:spPr>
          <a:xfrm>
            <a:off x="0" y="2571750"/>
            <a:ext cx="5829300" cy="1029803"/>
          </a:xfrm>
        </p:spPr>
        <p:txBody>
          <a:bodyPr/>
          <a:lstStyle/>
          <a:p>
            <a:pPr eaLnBrk="1" hangingPunct="1"/>
            <a:r>
              <a:rPr lang="en-US" altLang="en-US" sz="10350" dirty="0">
                <a:cs typeface="Calibri" panose="020F0502020204030204" pitchFamily="34" charset="0"/>
              </a:rPr>
              <a:t>John 9</a:t>
            </a:r>
          </a:p>
        </p:txBody>
      </p:sp>
      <p:sp>
        <p:nvSpPr>
          <p:cNvPr id="5" name="Subtitle 4"/>
          <p:cNvSpPr>
            <a:spLocks noGrp="1"/>
          </p:cNvSpPr>
          <p:nvPr>
            <p:ph type="subTitle" idx="1"/>
          </p:nvPr>
        </p:nvSpPr>
        <p:spPr>
          <a:xfrm>
            <a:off x="1828800" y="3829050"/>
            <a:ext cx="5086350" cy="1028700"/>
          </a:xfrm>
          <a:ln w="38100">
            <a:solidFill>
              <a:schemeClr val="accent1">
                <a:lumMod val="75000"/>
              </a:schemeClr>
            </a:solidFill>
          </a:ln>
          <a:scene3d>
            <a:camera prst="orthographicFront"/>
            <a:lightRig rig="threePt" dir="t"/>
          </a:scene3d>
          <a:sp3d>
            <a:bevelT w="152400" h="50800" prst="softRound"/>
          </a:sp3d>
        </p:spPr>
        <p:txBody>
          <a:bodyPr>
            <a:normAutofit/>
          </a:bodyPr>
          <a:lstStyle/>
          <a:p>
            <a:pPr eaLnBrk="1" hangingPunct="1">
              <a:buFont typeface="Arial" charset="0"/>
              <a:buNone/>
              <a:defRPr/>
            </a:pPr>
            <a:r>
              <a:rPr lang="en-US" sz="4050" dirty="0">
                <a:solidFill>
                  <a:schemeClr val="tx2">
                    <a:lumMod val="90000"/>
                  </a:schemeClr>
                </a:solidFill>
              </a:rPr>
              <a:t>The Blind See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DA9F7-EEE8-4B11-B867-5B42C876A600}"/>
              </a:ext>
            </a:extLst>
          </p:cNvPr>
          <p:cNvSpPr>
            <a:spLocks noGrp="1"/>
          </p:cNvSpPr>
          <p:nvPr>
            <p:ph type="title"/>
          </p:nvPr>
        </p:nvSpPr>
        <p:spPr/>
        <p:txBody>
          <a:bodyPr/>
          <a:lstStyle/>
          <a:p>
            <a:r>
              <a:rPr lang="en-US" dirty="0"/>
              <a:t>Hinduism or Pharisaical Judaism</a:t>
            </a:r>
          </a:p>
        </p:txBody>
      </p:sp>
      <p:sp>
        <p:nvSpPr>
          <p:cNvPr id="3" name="Content Placeholder 2">
            <a:extLst>
              <a:ext uri="{FF2B5EF4-FFF2-40B4-BE49-F238E27FC236}">
                <a16:creationId xmlns:a16="http://schemas.microsoft.com/office/drawing/2014/main" xmlns="" id="{A71FBB27-FEE8-4B8B-989D-349CB76EAEEE}"/>
              </a:ext>
            </a:extLst>
          </p:cNvPr>
          <p:cNvSpPr>
            <a:spLocks noGrp="1"/>
          </p:cNvSpPr>
          <p:nvPr>
            <p:ph idx="1"/>
          </p:nvPr>
        </p:nvSpPr>
        <p:spPr/>
        <p:txBody>
          <a:bodyPr/>
          <a:lstStyle/>
          <a:p>
            <a:r>
              <a:rPr lang="en-US" dirty="0"/>
              <a:t>Rabbinical teaching 1</a:t>
            </a:r>
            <a:r>
              <a:rPr lang="en-US" baseline="30000" dirty="0"/>
              <a:t>st</a:t>
            </a:r>
            <a:r>
              <a:rPr lang="en-US" dirty="0"/>
              <a:t> century AD</a:t>
            </a:r>
          </a:p>
          <a:p>
            <a:pPr lvl="1"/>
            <a:r>
              <a:rPr lang="en-US" dirty="0"/>
              <a:t>They didn’t believe in reincarnation</a:t>
            </a:r>
          </a:p>
          <a:p>
            <a:pPr lvl="1"/>
            <a:r>
              <a:rPr lang="en-US" dirty="0"/>
              <a:t>But they were very legalistic</a:t>
            </a:r>
          </a:p>
          <a:p>
            <a:pPr lvl="1"/>
            <a:endParaRPr lang="en-US" dirty="0"/>
          </a:p>
          <a:p>
            <a:pPr lvl="1"/>
            <a:r>
              <a:rPr lang="en-US" dirty="0"/>
              <a:t>Therefore </a:t>
            </a:r>
          </a:p>
          <a:p>
            <a:pPr lvl="2"/>
            <a:r>
              <a:rPr lang="en-US" dirty="0"/>
              <a:t>A man born blind</a:t>
            </a:r>
          </a:p>
          <a:p>
            <a:pPr lvl="3"/>
            <a:r>
              <a:rPr lang="en-US" dirty="0"/>
              <a:t>Either sinned in the womb</a:t>
            </a:r>
          </a:p>
          <a:p>
            <a:pPr lvl="3"/>
            <a:r>
              <a:rPr lang="en-US" dirty="0"/>
              <a:t>Or had sinful parents</a:t>
            </a:r>
          </a:p>
          <a:p>
            <a:endParaRPr lang="en-US" dirty="0"/>
          </a:p>
          <a:p>
            <a:pPr lvl="1"/>
            <a:endParaRPr lang="en-US" dirty="0"/>
          </a:p>
        </p:txBody>
      </p:sp>
      <p:sp>
        <p:nvSpPr>
          <p:cNvPr id="4" name="TextBox 3">
            <a:extLst>
              <a:ext uri="{FF2B5EF4-FFF2-40B4-BE49-F238E27FC236}">
                <a16:creationId xmlns:a16="http://schemas.microsoft.com/office/drawing/2014/main" xmlns="" id="{B599E4FC-B92E-4D73-A4E1-A4A85B9A0CB4}"/>
              </a:ext>
            </a:extLst>
          </p:cNvPr>
          <p:cNvSpPr txBox="1"/>
          <p:nvPr/>
        </p:nvSpPr>
        <p:spPr>
          <a:xfrm>
            <a:off x="800100" y="1485900"/>
            <a:ext cx="7258050" cy="313932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6600" dirty="0"/>
              <a:t>PLEASE tell me there is another option!</a:t>
            </a:r>
          </a:p>
        </p:txBody>
      </p:sp>
    </p:spTree>
    <p:extLst>
      <p:ext uri="{BB962C8B-B14F-4D97-AF65-F5344CB8AC3E}">
        <p14:creationId xmlns:p14="http://schemas.microsoft.com/office/powerpoint/2010/main" val="1093848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DA9F7-EEE8-4B11-B867-5B42C876A600}"/>
              </a:ext>
            </a:extLst>
          </p:cNvPr>
          <p:cNvSpPr>
            <a:spLocks noGrp="1"/>
          </p:cNvSpPr>
          <p:nvPr>
            <p:ph type="title"/>
          </p:nvPr>
        </p:nvSpPr>
        <p:spPr/>
        <p:txBody>
          <a:bodyPr/>
          <a:lstStyle/>
          <a:p>
            <a:r>
              <a:rPr lang="en-US" dirty="0"/>
              <a:t>Hinduism or Pharisaical Judaism</a:t>
            </a:r>
          </a:p>
        </p:txBody>
      </p:sp>
      <p:sp>
        <p:nvSpPr>
          <p:cNvPr id="3" name="Content Placeholder 2">
            <a:extLst>
              <a:ext uri="{FF2B5EF4-FFF2-40B4-BE49-F238E27FC236}">
                <a16:creationId xmlns:a16="http://schemas.microsoft.com/office/drawing/2014/main" xmlns="" id="{A71FBB27-FEE8-4B8B-989D-349CB76EAEEE}"/>
              </a:ext>
            </a:extLst>
          </p:cNvPr>
          <p:cNvSpPr>
            <a:spLocks noGrp="1"/>
          </p:cNvSpPr>
          <p:nvPr>
            <p:ph idx="1"/>
          </p:nvPr>
        </p:nvSpPr>
        <p:spPr/>
        <p:txBody>
          <a:bodyPr/>
          <a:lstStyle/>
          <a:p>
            <a:r>
              <a:rPr lang="en-US" dirty="0"/>
              <a:t>Rabbinical teaching 1</a:t>
            </a:r>
            <a:r>
              <a:rPr lang="en-US" baseline="30000" dirty="0"/>
              <a:t>st</a:t>
            </a:r>
            <a:r>
              <a:rPr lang="en-US" dirty="0"/>
              <a:t> century AD</a:t>
            </a:r>
          </a:p>
          <a:p>
            <a:pPr lvl="1"/>
            <a:r>
              <a:rPr lang="en-US" dirty="0"/>
              <a:t>They didn’t believe in reincarnation</a:t>
            </a:r>
          </a:p>
          <a:p>
            <a:pPr lvl="1"/>
            <a:r>
              <a:rPr lang="en-US" dirty="0"/>
              <a:t>But they were very legalistic</a:t>
            </a:r>
          </a:p>
          <a:p>
            <a:pPr lvl="1"/>
            <a:endParaRPr lang="en-US" dirty="0"/>
          </a:p>
          <a:p>
            <a:pPr lvl="1"/>
            <a:r>
              <a:rPr lang="en-US" dirty="0"/>
              <a:t>Therefore </a:t>
            </a:r>
          </a:p>
          <a:p>
            <a:pPr lvl="2"/>
            <a:r>
              <a:rPr lang="en-US" dirty="0"/>
              <a:t>A man born blind</a:t>
            </a:r>
          </a:p>
          <a:p>
            <a:pPr lvl="3"/>
            <a:r>
              <a:rPr lang="en-US" dirty="0"/>
              <a:t>Either sinned in the womb</a:t>
            </a:r>
          </a:p>
          <a:p>
            <a:pPr lvl="3"/>
            <a:r>
              <a:rPr lang="en-US" dirty="0"/>
              <a:t>Or had sinful parents</a:t>
            </a:r>
          </a:p>
          <a:p>
            <a:endParaRPr lang="en-US" dirty="0"/>
          </a:p>
          <a:p>
            <a:pPr lvl="1"/>
            <a:endParaRPr lang="en-US" dirty="0"/>
          </a:p>
        </p:txBody>
      </p:sp>
      <p:sp>
        <p:nvSpPr>
          <p:cNvPr id="4" name="TextBox 3">
            <a:extLst>
              <a:ext uri="{FF2B5EF4-FFF2-40B4-BE49-F238E27FC236}">
                <a16:creationId xmlns:a16="http://schemas.microsoft.com/office/drawing/2014/main" xmlns="" id="{B599E4FC-B92E-4D73-A4E1-A4A85B9A0CB4}"/>
              </a:ext>
            </a:extLst>
          </p:cNvPr>
          <p:cNvSpPr txBox="1"/>
          <p:nvPr/>
        </p:nvSpPr>
        <p:spPr>
          <a:xfrm>
            <a:off x="800100" y="1485900"/>
            <a:ext cx="7258050" cy="313932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6600" dirty="0"/>
              <a:t>PLEASE tell me there is another option!</a:t>
            </a:r>
          </a:p>
        </p:txBody>
      </p:sp>
      <p:sp>
        <p:nvSpPr>
          <p:cNvPr id="5" name="Rectangle 4">
            <a:extLst>
              <a:ext uri="{FF2B5EF4-FFF2-40B4-BE49-F238E27FC236}">
                <a16:creationId xmlns:a16="http://schemas.microsoft.com/office/drawing/2014/main" xmlns="" id="{CE5D5221-942C-44D8-946E-F86E09CA82AF}"/>
              </a:ext>
            </a:extLst>
          </p:cNvPr>
          <p:cNvSpPr/>
          <p:nvPr/>
        </p:nvSpPr>
        <p:spPr>
          <a:xfrm>
            <a:off x="1200150" y="1804052"/>
            <a:ext cx="6858000" cy="356578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76000"/>
              </a:lnSpc>
              <a:defRPr/>
            </a:pPr>
            <a:r>
              <a:rPr lang="en-US" sz="3300" dirty="0"/>
              <a:t>Ezek. 18:20 The soul who sins is the one who will die. The son will not share the guilt of the father, nor will the father share the guilt of the son. The righteousness of the righteous man will be credited to him, and the wickedness of the wicked will be charged against him.”</a:t>
            </a:r>
          </a:p>
        </p:txBody>
      </p:sp>
    </p:spTree>
    <p:extLst>
      <p:ext uri="{BB962C8B-B14F-4D97-AF65-F5344CB8AC3E}">
        <p14:creationId xmlns:p14="http://schemas.microsoft.com/office/powerpoint/2010/main" val="1107154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4F777C-EC80-4514-B3FA-E431419204BD}"/>
              </a:ext>
            </a:extLst>
          </p:cNvPr>
          <p:cNvSpPr>
            <a:spLocks noGrp="1"/>
          </p:cNvSpPr>
          <p:nvPr>
            <p:ph type="title"/>
          </p:nvPr>
        </p:nvSpPr>
        <p:spPr/>
        <p:txBody>
          <a:bodyPr/>
          <a:lstStyle/>
          <a:p>
            <a:r>
              <a:rPr lang="en-US" dirty="0">
                <a:effectLst/>
              </a:rPr>
              <a:t>John 9:1–41</a:t>
            </a:r>
            <a:endParaRPr lang="en-US" dirty="0"/>
          </a:p>
        </p:txBody>
      </p:sp>
      <p:sp>
        <p:nvSpPr>
          <p:cNvPr id="3" name="Content Placeholder 2">
            <a:extLst>
              <a:ext uri="{FF2B5EF4-FFF2-40B4-BE49-F238E27FC236}">
                <a16:creationId xmlns:a16="http://schemas.microsoft.com/office/drawing/2014/main" xmlns="" id="{84C31567-ED73-454F-84DF-E2AADD8028DD}"/>
              </a:ext>
            </a:extLst>
          </p:cNvPr>
          <p:cNvSpPr>
            <a:spLocks noGrp="1"/>
          </p:cNvSpPr>
          <p:nvPr>
            <p:ph idx="1"/>
          </p:nvPr>
        </p:nvSpPr>
        <p:spPr/>
        <p:txBody>
          <a:bodyPr/>
          <a:lstStyle/>
          <a:p>
            <a:pPr marL="0" indent="0">
              <a:buNone/>
            </a:pPr>
            <a:r>
              <a:rPr lang="en-US" dirty="0">
                <a:effectLst/>
              </a:rPr>
              <a:t>3 Jesus answered, “It was neither that this man sinned, nor his parents; but it was so that the works of God might be displayed in him. 4 “We must work the works of Him who sent Me as long as it is day; night is coming when no one can work. 5 “While I am in the world, I am the Light of the world.”</a:t>
            </a:r>
          </a:p>
        </p:txBody>
      </p:sp>
    </p:spTree>
    <p:extLst>
      <p:ext uri="{BB962C8B-B14F-4D97-AF65-F5344CB8AC3E}">
        <p14:creationId xmlns:p14="http://schemas.microsoft.com/office/powerpoint/2010/main" val="2194842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DA9F7-EEE8-4B11-B867-5B42C876A600}"/>
              </a:ext>
            </a:extLst>
          </p:cNvPr>
          <p:cNvSpPr>
            <a:spLocks noGrp="1"/>
          </p:cNvSpPr>
          <p:nvPr>
            <p:ph type="title"/>
          </p:nvPr>
        </p:nvSpPr>
        <p:spPr/>
        <p:txBody>
          <a:bodyPr/>
          <a:lstStyle/>
          <a:p>
            <a:r>
              <a:rPr lang="en-US" dirty="0"/>
              <a:t>A Third Option</a:t>
            </a:r>
          </a:p>
        </p:txBody>
      </p:sp>
      <p:sp>
        <p:nvSpPr>
          <p:cNvPr id="3" name="Content Placeholder 2">
            <a:extLst>
              <a:ext uri="{FF2B5EF4-FFF2-40B4-BE49-F238E27FC236}">
                <a16:creationId xmlns:a16="http://schemas.microsoft.com/office/drawing/2014/main" xmlns="" id="{A71FBB27-FEE8-4B8B-989D-349CB76EAEEE}"/>
              </a:ext>
            </a:extLst>
          </p:cNvPr>
          <p:cNvSpPr>
            <a:spLocks noGrp="1"/>
          </p:cNvSpPr>
          <p:nvPr>
            <p:ph idx="1"/>
          </p:nvPr>
        </p:nvSpPr>
        <p:spPr/>
        <p:txBody>
          <a:bodyPr/>
          <a:lstStyle/>
          <a:p>
            <a:r>
              <a:rPr lang="en-US" dirty="0"/>
              <a:t>At first glance</a:t>
            </a:r>
          </a:p>
          <a:p>
            <a:pPr lvl="1"/>
            <a:r>
              <a:rPr lang="en-US" dirty="0"/>
              <a:t>He was born blind so I can heal him</a:t>
            </a:r>
          </a:p>
          <a:p>
            <a:pPr lvl="1"/>
            <a:r>
              <a:rPr lang="en-US" dirty="0"/>
              <a:t>Not a super satisfactory answer</a:t>
            </a:r>
          </a:p>
          <a:p>
            <a:pPr lvl="1"/>
            <a:endParaRPr lang="en-US" dirty="0"/>
          </a:p>
          <a:p>
            <a:r>
              <a:rPr lang="en-US" dirty="0"/>
              <a:t>This is less an explanation of why</a:t>
            </a:r>
          </a:p>
          <a:p>
            <a:r>
              <a:rPr lang="en-US" dirty="0"/>
              <a:t>More an example of an attitude toward suffering in others</a:t>
            </a:r>
          </a:p>
          <a:p>
            <a:pPr lvl="1"/>
            <a:endParaRPr lang="en-US" dirty="0"/>
          </a:p>
        </p:txBody>
      </p:sp>
    </p:spTree>
    <p:extLst>
      <p:ext uri="{BB962C8B-B14F-4D97-AF65-F5344CB8AC3E}">
        <p14:creationId xmlns:p14="http://schemas.microsoft.com/office/powerpoint/2010/main" val="374532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DA9F7-EEE8-4B11-B867-5B42C876A600}"/>
              </a:ext>
            </a:extLst>
          </p:cNvPr>
          <p:cNvSpPr>
            <a:spLocks noGrp="1"/>
          </p:cNvSpPr>
          <p:nvPr>
            <p:ph type="title"/>
          </p:nvPr>
        </p:nvSpPr>
        <p:spPr/>
        <p:txBody>
          <a:bodyPr/>
          <a:lstStyle/>
          <a:p>
            <a:r>
              <a:rPr lang="en-US" dirty="0"/>
              <a:t>Attitude toward suffering in others</a:t>
            </a:r>
          </a:p>
        </p:txBody>
      </p:sp>
      <p:sp>
        <p:nvSpPr>
          <p:cNvPr id="3" name="Content Placeholder 2">
            <a:extLst>
              <a:ext uri="{FF2B5EF4-FFF2-40B4-BE49-F238E27FC236}">
                <a16:creationId xmlns:a16="http://schemas.microsoft.com/office/drawing/2014/main" xmlns="" id="{A71FBB27-FEE8-4B8B-989D-349CB76EAEEE}"/>
              </a:ext>
            </a:extLst>
          </p:cNvPr>
          <p:cNvSpPr>
            <a:spLocks noGrp="1"/>
          </p:cNvSpPr>
          <p:nvPr>
            <p:ph idx="1"/>
          </p:nvPr>
        </p:nvSpPr>
        <p:spPr/>
        <p:txBody>
          <a:bodyPr/>
          <a:lstStyle/>
          <a:p>
            <a:r>
              <a:rPr lang="en-US" dirty="0"/>
              <a:t>Karma-  This person is getting what they deserve</a:t>
            </a:r>
          </a:p>
          <a:p>
            <a:r>
              <a:rPr lang="en-US" dirty="0"/>
              <a:t>Pharisaical Judaism-  Reaping judgement for sin</a:t>
            </a:r>
          </a:p>
          <a:p>
            <a:r>
              <a:rPr lang="en-US" dirty="0"/>
              <a:t>Jesus- The suffering of others is an opportunity to serve</a:t>
            </a:r>
          </a:p>
        </p:txBody>
      </p:sp>
    </p:spTree>
    <p:extLst>
      <p:ext uri="{BB962C8B-B14F-4D97-AF65-F5344CB8AC3E}">
        <p14:creationId xmlns:p14="http://schemas.microsoft.com/office/powerpoint/2010/main" val="95756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DB8195-38AD-414C-BA66-EC53FCDFFE25}"/>
              </a:ext>
            </a:extLst>
          </p:cNvPr>
          <p:cNvSpPr>
            <a:spLocks noGrp="1"/>
          </p:cNvSpPr>
          <p:nvPr>
            <p:ph type="title"/>
          </p:nvPr>
        </p:nvSpPr>
        <p:spPr/>
        <p:txBody>
          <a:bodyPr/>
          <a:lstStyle/>
          <a:p>
            <a:r>
              <a:rPr lang="en-US" dirty="0"/>
              <a:t>God’s perspective on suffering</a:t>
            </a:r>
          </a:p>
        </p:txBody>
      </p:sp>
      <p:sp>
        <p:nvSpPr>
          <p:cNvPr id="3" name="Content Placeholder 2">
            <a:extLst>
              <a:ext uri="{FF2B5EF4-FFF2-40B4-BE49-F238E27FC236}">
                <a16:creationId xmlns:a16="http://schemas.microsoft.com/office/drawing/2014/main" xmlns="" id="{D6F04606-A404-458E-8682-D3DB6F6CB28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843981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DA9F7-EEE8-4B11-B867-5B42C876A600}"/>
              </a:ext>
            </a:extLst>
          </p:cNvPr>
          <p:cNvSpPr>
            <a:spLocks noGrp="1"/>
          </p:cNvSpPr>
          <p:nvPr>
            <p:ph type="title"/>
          </p:nvPr>
        </p:nvSpPr>
        <p:spPr/>
        <p:txBody>
          <a:bodyPr/>
          <a:lstStyle/>
          <a:p>
            <a:r>
              <a:rPr lang="en-US" dirty="0"/>
              <a:t>Attitude toward suffering in others</a:t>
            </a:r>
          </a:p>
        </p:txBody>
      </p:sp>
      <p:sp>
        <p:nvSpPr>
          <p:cNvPr id="3" name="Content Placeholder 2">
            <a:extLst>
              <a:ext uri="{FF2B5EF4-FFF2-40B4-BE49-F238E27FC236}">
                <a16:creationId xmlns:a16="http://schemas.microsoft.com/office/drawing/2014/main" xmlns="" id="{A71FBB27-FEE8-4B8B-989D-349CB76EAEEE}"/>
              </a:ext>
            </a:extLst>
          </p:cNvPr>
          <p:cNvSpPr>
            <a:spLocks noGrp="1"/>
          </p:cNvSpPr>
          <p:nvPr>
            <p:ph idx="1"/>
          </p:nvPr>
        </p:nvSpPr>
        <p:spPr/>
        <p:txBody>
          <a:bodyPr/>
          <a:lstStyle/>
          <a:p>
            <a:r>
              <a:rPr lang="en-US" dirty="0"/>
              <a:t>Karma-  This person is getting what they deserve</a:t>
            </a:r>
          </a:p>
          <a:p>
            <a:r>
              <a:rPr lang="en-US" dirty="0"/>
              <a:t>Legalistic Judaism-  Reaping judgement for sin</a:t>
            </a:r>
          </a:p>
          <a:p>
            <a:r>
              <a:rPr lang="en-US" dirty="0"/>
              <a:t>Jesus- The suffering of others is an opportunity to serve</a:t>
            </a:r>
          </a:p>
        </p:txBody>
      </p:sp>
      <p:sp>
        <p:nvSpPr>
          <p:cNvPr id="4" name="Rectangle 3">
            <a:extLst>
              <a:ext uri="{FF2B5EF4-FFF2-40B4-BE49-F238E27FC236}">
                <a16:creationId xmlns:a16="http://schemas.microsoft.com/office/drawing/2014/main" xmlns="" id="{179543C0-FF46-428D-8770-0782FDB23143}"/>
              </a:ext>
            </a:extLst>
          </p:cNvPr>
          <p:cNvSpPr/>
          <p:nvPr/>
        </p:nvSpPr>
        <p:spPr>
          <a:xfrm>
            <a:off x="153569" y="969352"/>
            <a:ext cx="8743950" cy="4870564"/>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nSpc>
                <a:spcPct val="115000"/>
              </a:lnSpc>
              <a:spcBef>
                <a:spcPts val="0"/>
              </a:spcBef>
              <a:spcAft>
                <a:spcPts val="750"/>
              </a:spcAft>
            </a:pPr>
            <a:r>
              <a:rPr lang="en-US" sz="2700" b="1" dirty="0">
                <a:latin typeface="Calibri" panose="020F0502020204030204" pitchFamily="34" charset="0"/>
              </a:rPr>
              <a:t>Matthew 25:34–36 (NASB95) — 34</a:t>
            </a:r>
            <a:r>
              <a:rPr lang="en-US" sz="2700" dirty="0">
                <a:latin typeface="Calibri" panose="020F0502020204030204" pitchFamily="34" charset="0"/>
              </a:rPr>
              <a:t> “Then the King will say to those on His right, ‘Come, you who are blessed of My Father, inherit the kingdom prepared for you from the foundation of the world. </a:t>
            </a:r>
            <a:r>
              <a:rPr lang="en-US" sz="2700" b="1" dirty="0">
                <a:latin typeface="Calibri" panose="020F0502020204030204" pitchFamily="34" charset="0"/>
              </a:rPr>
              <a:t>35</a:t>
            </a:r>
            <a:r>
              <a:rPr lang="en-US" sz="2700" dirty="0">
                <a:latin typeface="Calibri" panose="020F0502020204030204" pitchFamily="34" charset="0"/>
              </a:rPr>
              <a:t> ‘For I was hungry, and you gave Me something to eat; I was thirsty, and you gave Me something to drink; I was a stranger, and you invited Me in; </a:t>
            </a:r>
            <a:r>
              <a:rPr lang="en-US" sz="2700" b="1" dirty="0">
                <a:latin typeface="Calibri" panose="020F0502020204030204" pitchFamily="34" charset="0"/>
              </a:rPr>
              <a:t>36</a:t>
            </a:r>
            <a:r>
              <a:rPr lang="en-US" sz="2700" dirty="0">
                <a:latin typeface="Calibri" panose="020F0502020204030204" pitchFamily="34" charset="0"/>
              </a:rPr>
              <a:t> naked, and you clothed Me; I was sick, and you visited Me; I was in prison, and you came to Me.’ …</a:t>
            </a:r>
            <a:r>
              <a:rPr lang="en-US" sz="2700" b="1" dirty="0"/>
              <a:t>40</a:t>
            </a:r>
            <a:r>
              <a:rPr lang="en-US" sz="2700" dirty="0"/>
              <a:t> …‘Truly I say to you, to the extent that you did it to one of these brothers of Mine, even the least of them, you did it to Me.’ </a:t>
            </a:r>
            <a:endParaRPr lang="en-US" sz="2700" dirty="0">
              <a:latin typeface="Calibri" panose="020F0502020204030204" pitchFamily="34" charset="0"/>
            </a:endParaRPr>
          </a:p>
        </p:txBody>
      </p:sp>
    </p:spTree>
    <p:extLst>
      <p:ext uri="{BB962C8B-B14F-4D97-AF65-F5344CB8AC3E}">
        <p14:creationId xmlns:p14="http://schemas.microsoft.com/office/powerpoint/2010/main" val="1146149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DB8195-38AD-414C-BA66-EC53FCDFFE25}"/>
              </a:ext>
            </a:extLst>
          </p:cNvPr>
          <p:cNvSpPr>
            <a:spLocks noGrp="1"/>
          </p:cNvSpPr>
          <p:nvPr>
            <p:ph type="title"/>
          </p:nvPr>
        </p:nvSpPr>
        <p:spPr/>
        <p:txBody>
          <a:bodyPr/>
          <a:lstStyle/>
          <a:p>
            <a:r>
              <a:rPr lang="en-US" dirty="0"/>
              <a:t>God’s perspective on suffering</a:t>
            </a:r>
          </a:p>
        </p:txBody>
      </p:sp>
      <p:sp>
        <p:nvSpPr>
          <p:cNvPr id="3" name="Content Placeholder 2">
            <a:extLst>
              <a:ext uri="{FF2B5EF4-FFF2-40B4-BE49-F238E27FC236}">
                <a16:creationId xmlns:a16="http://schemas.microsoft.com/office/drawing/2014/main" xmlns="" id="{D6F04606-A404-458E-8682-D3DB6F6CB28E}"/>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xmlns="" id="{D2535188-DA29-483B-99B5-07A32D6D8687}"/>
              </a:ext>
            </a:extLst>
          </p:cNvPr>
          <p:cNvSpPr/>
          <p:nvPr/>
        </p:nvSpPr>
        <p:spPr>
          <a:xfrm>
            <a:off x="57151" y="1811508"/>
            <a:ext cx="5987561" cy="343709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15000"/>
              </a:lnSpc>
              <a:spcBef>
                <a:spcPts val="0"/>
              </a:spcBef>
              <a:spcAft>
                <a:spcPts val="750"/>
              </a:spcAft>
            </a:pPr>
            <a:r>
              <a:rPr lang="en-US" sz="2700" b="1" dirty="0">
                <a:latin typeface="Calibri" panose="020F0502020204030204" pitchFamily="34" charset="0"/>
              </a:rPr>
              <a:t>Psalm 68:5–6 (NASB95) — 5</a:t>
            </a:r>
            <a:r>
              <a:rPr lang="en-US" sz="2700" dirty="0">
                <a:latin typeface="Calibri" panose="020F0502020204030204" pitchFamily="34" charset="0"/>
              </a:rPr>
              <a:t> A father of the fatherless and a judge for the widows, Is God in His holy habitation. </a:t>
            </a:r>
            <a:r>
              <a:rPr lang="en-US" sz="2700" b="1" dirty="0">
                <a:latin typeface="Calibri" panose="020F0502020204030204" pitchFamily="34" charset="0"/>
              </a:rPr>
              <a:t>6</a:t>
            </a:r>
            <a:r>
              <a:rPr lang="en-US" sz="2700" dirty="0">
                <a:latin typeface="Calibri" panose="020F0502020204030204" pitchFamily="34" charset="0"/>
              </a:rPr>
              <a:t> God makes a home for the lonely; He leads out the prisoners into prosperity, Only the rebellious dwell in a parched land. </a:t>
            </a:r>
          </a:p>
        </p:txBody>
      </p:sp>
      <p:sp>
        <p:nvSpPr>
          <p:cNvPr id="5" name="Rectangle 4">
            <a:extLst>
              <a:ext uri="{FF2B5EF4-FFF2-40B4-BE49-F238E27FC236}">
                <a16:creationId xmlns:a16="http://schemas.microsoft.com/office/drawing/2014/main" xmlns="" id="{1E26F003-9184-4820-85CA-82C540447697}"/>
              </a:ext>
            </a:extLst>
          </p:cNvPr>
          <p:cNvSpPr/>
          <p:nvPr/>
        </p:nvSpPr>
        <p:spPr>
          <a:xfrm>
            <a:off x="2979368" y="3401171"/>
            <a:ext cx="5965581" cy="221599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115000"/>
              </a:lnSpc>
              <a:spcBef>
                <a:spcPts val="0"/>
              </a:spcBef>
              <a:spcAft>
                <a:spcPts val="750"/>
              </a:spcAft>
            </a:pPr>
            <a:r>
              <a:rPr lang="en-US" sz="3000" b="1" dirty="0">
                <a:latin typeface="Calibri" panose="020F0502020204030204" pitchFamily="34" charset="0"/>
              </a:rPr>
              <a:t>Proverbs 14:31 (NASB95) — 31</a:t>
            </a:r>
            <a:r>
              <a:rPr lang="en-US" sz="3000" dirty="0">
                <a:latin typeface="Calibri" panose="020F0502020204030204" pitchFamily="34" charset="0"/>
              </a:rPr>
              <a:t> He who oppresses the poor taunts his Maker, But he who is gracious to the needy honors Him. </a:t>
            </a:r>
          </a:p>
        </p:txBody>
      </p:sp>
    </p:spTree>
    <p:extLst>
      <p:ext uri="{BB962C8B-B14F-4D97-AF65-F5344CB8AC3E}">
        <p14:creationId xmlns:p14="http://schemas.microsoft.com/office/powerpoint/2010/main" val="125745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DB8195-38AD-414C-BA66-EC53FCDFFE25}"/>
              </a:ext>
            </a:extLst>
          </p:cNvPr>
          <p:cNvSpPr>
            <a:spLocks noGrp="1"/>
          </p:cNvSpPr>
          <p:nvPr>
            <p:ph type="title"/>
          </p:nvPr>
        </p:nvSpPr>
        <p:spPr/>
        <p:txBody>
          <a:bodyPr/>
          <a:lstStyle/>
          <a:p>
            <a:r>
              <a:rPr lang="en-US" dirty="0"/>
              <a:t>God’s perspective on suffering</a:t>
            </a:r>
          </a:p>
        </p:txBody>
      </p:sp>
      <p:sp>
        <p:nvSpPr>
          <p:cNvPr id="3" name="Content Placeholder 2">
            <a:extLst>
              <a:ext uri="{FF2B5EF4-FFF2-40B4-BE49-F238E27FC236}">
                <a16:creationId xmlns:a16="http://schemas.microsoft.com/office/drawing/2014/main" xmlns="" id="{D6F04606-A404-458E-8682-D3DB6F6CB28E}"/>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xmlns="" id="{D2535188-DA29-483B-99B5-07A32D6D8687}"/>
              </a:ext>
            </a:extLst>
          </p:cNvPr>
          <p:cNvSpPr/>
          <p:nvPr/>
        </p:nvSpPr>
        <p:spPr>
          <a:xfrm>
            <a:off x="57151" y="1811508"/>
            <a:ext cx="5987561" cy="343709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15000"/>
              </a:lnSpc>
              <a:spcBef>
                <a:spcPts val="0"/>
              </a:spcBef>
              <a:spcAft>
                <a:spcPts val="750"/>
              </a:spcAft>
            </a:pPr>
            <a:r>
              <a:rPr lang="en-US" sz="2700" b="1" dirty="0">
                <a:latin typeface="Calibri" panose="020F0502020204030204" pitchFamily="34" charset="0"/>
              </a:rPr>
              <a:t>Psalm 68:5–6 (NASB95) — 5</a:t>
            </a:r>
            <a:r>
              <a:rPr lang="en-US" sz="2700" dirty="0">
                <a:latin typeface="Calibri" panose="020F0502020204030204" pitchFamily="34" charset="0"/>
              </a:rPr>
              <a:t> A father of the fatherless and a judge for the widows, Is God in His holy habitation. </a:t>
            </a:r>
            <a:r>
              <a:rPr lang="en-US" sz="2700" b="1" dirty="0">
                <a:latin typeface="Calibri" panose="020F0502020204030204" pitchFamily="34" charset="0"/>
              </a:rPr>
              <a:t>6</a:t>
            </a:r>
            <a:r>
              <a:rPr lang="en-US" sz="2700" dirty="0">
                <a:latin typeface="Calibri" panose="020F0502020204030204" pitchFamily="34" charset="0"/>
              </a:rPr>
              <a:t> God makes a home for the lonely; He leads out the prisoners into prosperity, Only the rebellious dwell in a parched land. </a:t>
            </a:r>
          </a:p>
        </p:txBody>
      </p:sp>
      <p:sp>
        <p:nvSpPr>
          <p:cNvPr id="5" name="Rectangle 4">
            <a:extLst>
              <a:ext uri="{FF2B5EF4-FFF2-40B4-BE49-F238E27FC236}">
                <a16:creationId xmlns:a16="http://schemas.microsoft.com/office/drawing/2014/main" xmlns="" id="{1E26F003-9184-4820-85CA-82C540447697}"/>
              </a:ext>
            </a:extLst>
          </p:cNvPr>
          <p:cNvSpPr/>
          <p:nvPr/>
        </p:nvSpPr>
        <p:spPr>
          <a:xfrm>
            <a:off x="2979368" y="3401171"/>
            <a:ext cx="5965581" cy="221599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115000"/>
              </a:lnSpc>
              <a:spcBef>
                <a:spcPts val="0"/>
              </a:spcBef>
              <a:spcAft>
                <a:spcPts val="750"/>
              </a:spcAft>
            </a:pPr>
            <a:r>
              <a:rPr lang="en-US" sz="3000" b="1" dirty="0">
                <a:latin typeface="Calibri" panose="020F0502020204030204" pitchFamily="34" charset="0"/>
              </a:rPr>
              <a:t>Proverbs 14:31 (NASB95) — 31</a:t>
            </a:r>
            <a:r>
              <a:rPr lang="en-US" sz="3000" dirty="0">
                <a:latin typeface="Calibri" panose="020F0502020204030204" pitchFamily="34" charset="0"/>
              </a:rPr>
              <a:t> He who oppresses the poor taunts his Maker, But he who is gracious to the needy honors Him. </a:t>
            </a:r>
          </a:p>
        </p:txBody>
      </p:sp>
      <p:sp>
        <p:nvSpPr>
          <p:cNvPr id="6" name="Rectangle 5">
            <a:extLst>
              <a:ext uri="{FF2B5EF4-FFF2-40B4-BE49-F238E27FC236}">
                <a16:creationId xmlns:a16="http://schemas.microsoft.com/office/drawing/2014/main" xmlns="" id="{6700A151-CEE4-4C4D-9E6B-2DBFC672D220}"/>
              </a:ext>
            </a:extLst>
          </p:cNvPr>
          <p:cNvSpPr/>
          <p:nvPr/>
        </p:nvSpPr>
        <p:spPr>
          <a:xfrm>
            <a:off x="1028700" y="1714501"/>
            <a:ext cx="4572000" cy="4180375"/>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lnSpc>
                <a:spcPct val="115000"/>
              </a:lnSpc>
              <a:spcBef>
                <a:spcPts val="0"/>
              </a:spcBef>
              <a:spcAft>
                <a:spcPts val="750"/>
              </a:spcAft>
            </a:pPr>
            <a:r>
              <a:rPr lang="en-US" sz="3300" b="1" dirty="0">
                <a:latin typeface="Calibri" panose="020F0502020204030204" pitchFamily="34" charset="0"/>
              </a:rPr>
              <a:t>Leviticus 19:14 (NASB95) — 14</a:t>
            </a:r>
            <a:r>
              <a:rPr lang="en-US" sz="3300" dirty="0">
                <a:latin typeface="Calibri" panose="020F0502020204030204" pitchFamily="34" charset="0"/>
              </a:rPr>
              <a:t> ‘You shall not curse a deaf man, nor place a stumbling block before the blind, but you shall revere your God; I am the </a:t>
            </a:r>
            <a:r>
              <a:rPr lang="en-US" sz="3300" cap="small" dirty="0">
                <a:latin typeface="Calibri" panose="020F0502020204030204" pitchFamily="34" charset="0"/>
              </a:rPr>
              <a:t>Lord</a:t>
            </a:r>
            <a:r>
              <a:rPr lang="en-US" sz="3300" dirty="0">
                <a:latin typeface="Calibri" panose="020F0502020204030204" pitchFamily="34" charset="0"/>
              </a:rPr>
              <a:t>. </a:t>
            </a:r>
          </a:p>
        </p:txBody>
      </p:sp>
    </p:spTree>
    <p:extLst>
      <p:ext uri="{BB962C8B-B14F-4D97-AF65-F5344CB8AC3E}">
        <p14:creationId xmlns:p14="http://schemas.microsoft.com/office/powerpoint/2010/main" val="1182317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CEB4A-A9AF-40B9-B3C5-35581C3FB234}"/>
              </a:ext>
            </a:extLst>
          </p:cNvPr>
          <p:cNvSpPr>
            <a:spLocks noGrp="1"/>
          </p:cNvSpPr>
          <p:nvPr>
            <p:ph type="title"/>
          </p:nvPr>
        </p:nvSpPr>
        <p:spPr/>
        <p:txBody>
          <a:bodyPr/>
          <a:lstStyle/>
          <a:p>
            <a:r>
              <a:rPr lang="en-US" dirty="0">
                <a:effectLst/>
              </a:rPr>
              <a:t>John 9:5–7 (NASB95) </a:t>
            </a:r>
            <a:endParaRPr lang="en-US" dirty="0"/>
          </a:p>
        </p:txBody>
      </p:sp>
      <p:sp>
        <p:nvSpPr>
          <p:cNvPr id="3" name="Content Placeholder 2">
            <a:extLst>
              <a:ext uri="{FF2B5EF4-FFF2-40B4-BE49-F238E27FC236}">
                <a16:creationId xmlns:a16="http://schemas.microsoft.com/office/drawing/2014/main" xmlns="" id="{440004B5-BD97-490E-AD59-6D63B6561F9F}"/>
              </a:ext>
            </a:extLst>
          </p:cNvPr>
          <p:cNvSpPr>
            <a:spLocks noGrp="1"/>
          </p:cNvSpPr>
          <p:nvPr>
            <p:ph idx="1"/>
          </p:nvPr>
        </p:nvSpPr>
        <p:spPr/>
        <p:txBody>
          <a:bodyPr/>
          <a:lstStyle/>
          <a:p>
            <a:pPr marL="0" indent="0">
              <a:buNone/>
            </a:pPr>
            <a:r>
              <a:rPr lang="en-US" dirty="0">
                <a:effectLst/>
              </a:rPr>
              <a:t>5 “While I am in the world, I am the Light of the world.” 6 When He had said this, He spat on the ground, and made clay of the spittle, and applied the clay to his eyes, 7 and said to him, “Go, wash in the pool of Siloam” (which is translated, Sent). So he went away and washed, and came back seeing. </a:t>
            </a:r>
          </a:p>
          <a:p>
            <a:pPr marL="0" indent="0">
              <a:buNone/>
            </a:pPr>
            <a:endParaRPr lang="en-US" dirty="0"/>
          </a:p>
        </p:txBody>
      </p:sp>
    </p:spTree>
    <p:extLst>
      <p:ext uri="{BB962C8B-B14F-4D97-AF65-F5344CB8AC3E}">
        <p14:creationId xmlns:p14="http://schemas.microsoft.com/office/powerpoint/2010/main" val="705106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609393-B3B9-448D-B77A-BA072ED85635}"/>
              </a:ext>
            </a:extLst>
          </p:cNvPr>
          <p:cNvSpPr>
            <a:spLocks noGrp="1"/>
          </p:cNvSpPr>
          <p:nvPr>
            <p:ph type="title"/>
          </p:nvPr>
        </p:nvSpPr>
        <p:spPr/>
        <p:txBody>
          <a:bodyPr/>
          <a:lstStyle/>
          <a:p>
            <a:r>
              <a:rPr lang="en-US" dirty="0"/>
              <a:t>Jesus in Jerusalem</a:t>
            </a:r>
          </a:p>
        </p:txBody>
      </p:sp>
      <p:sp>
        <p:nvSpPr>
          <p:cNvPr id="3" name="Content Placeholder 2">
            <a:extLst>
              <a:ext uri="{FF2B5EF4-FFF2-40B4-BE49-F238E27FC236}">
                <a16:creationId xmlns:a16="http://schemas.microsoft.com/office/drawing/2014/main" xmlns="" id="{438C0642-5ACD-4F1C-AD45-AFA3F09D56A8}"/>
              </a:ext>
            </a:extLst>
          </p:cNvPr>
          <p:cNvSpPr>
            <a:spLocks noGrp="1"/>
          </p:cNvSpPr>
          <p:nvPr>
            <p:ph idx="1"/>
          </p:nvPr>
        </p:nvSpPr>
        <p:spPr/>
        <p:txBody>
          <a:bodyPr/>
          <a:lstStyle/>
          <a:p>
            <a:r>
              <a:rPr lang="en-US" dirty="0"/>
              <a:t>Popping up to preach</a:t>
            </a:r>
          </a:p>
          <a:p>
            <a:r>
              <a:rPr lang="en-US" dirty="0"/>
              <a:t>Taking on the Pharisees</a:t>
            </a:r>
          </a:p>
          <a:p>
            <a:r>
              <a:rPr lang="en-US" dirty="0"/>
              <a:t>Melting back into the crowd</a:t>
            </a:r>
          </a:p>
        </p:txBody>
      </p:sp>
    </p:spTree>
    <p:extLst>
      <p:ext uri="{BB962C8B-B14F-4D97-AF65-F5344CB8AC3E}">
        <p14:creationId xmlns:p14="http://schemas.microsoft.com/office/powerpoint/2010/main" val="134897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E56A47-9641-4B03-B570-820C1C23BEC3}"/>
              </a:ext>
            </a:extLst>
          </p:cNvPr>
          <p:cNvSpPr>
            <a:spLocks noGrp="1"/>
          </p:cNvSpPr>
          <p:nvPr>
            <p:ph type="title"/>
          </p:nvPr>
        </p:nvSpPr>
        <p:spPr/>
        <p:txBody>
          <a:bodyPr/>
          <a:lstStyle/>
          <a:p>
            <a:r>
              <a:rPr lang="en-US" dirty="0"/>
              <a:t>More evidence for who Christ is</a:t>
            </a:r>
          </a:p>
        </p:txBody>
      </p:sp>
      <p:sp>
        <p:nvSpPr>
          <p:cNvPr id="3" name="Content Placeholder 2">
            <a:extLst>
              <a:ext uri="{FF2B5EF4-FFF2-40B4-BE49-F238E27FC236}">
                <a16:creationId xmlns:a16="http://schemas.microsoft.com/office/drawing/2014/main" xmlns="" id="{425588C9-4580-4979-AC66-4D6FD9C817E9}"/>
              </a:ext>
            </a:extLst>
          </p:cNvPr>
          <p:cNvSpPr>
            <a:spLocks noGrp="1"/>
          </p:cNvSpPr>
          <p:nvPr>
            <p:ph idx="1"/>
          </p:nvPr>
        </p:nvSpPr>
        <p:spPr/>
        <p:txBody>
          <a:bodyPr/>
          <a:lstStyle/>
          <a:p>
            <a:r>
              <a:rPr lang="en-US" dirty="0"/>
              <a:t>Moving toward suffering with compassion</a:t>
            </a:r>
          </a:p>
          <a:p>
            <a:r>
              <a:rPr lang="en-US" dirty="0"/>
              <a:t>Doing something ONLY God could</a:t>
            </a:r>
          </a:p>
          <a:p>
            <a:r>
              <a:rPr lang="en-US" dirty="0"/>
              <a:t>Fulfilling messianic prophecy</a:t>
            </a:r>
          </a:p>
        </p:txBody>
      </p:sp>
    </p:spTree>
    <p:extLst>
      <p:ext uri="{BB962C8B-B14F-4D97-AF65-F5344CB8AC3E}">
        <p14:creationId xmlns:p14="http://schemas.microsoft.com/office/powerpoint/2010/main" val="278115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E56A47-9641-4B03-B570-820C1C23BEC3}"/>
              </a:ext>
            </a:extLst>
          </p:cNvPr>
          <p:cNvSpPr>
            <a:spLocks noGrp="1"/>
          </p:cNvSpPr>
          <p:nvPr>
            <p:ph type="title"/>
          </p:nvPr>
        </p:nvSpPr>
        <p:spPr/>
        <p:txBody>
          <a:bodyPr/>
          <a:lstStyle/>
          <a:p>
            <a:r>
              <a:rPr lang="en-US" dirty="0"/>
              <a:t>More evidence for who Chris is</a:t>
            </a:r>
          </a:p>
        </p:txBody>
      </p:sp>
      <p:sp>
        <p:nvSpPr>
          <p:cNvPr id="3" name="Content Placeholder 2">
            <a:extLst>
              <a:ext uri="{FF2B5EF4-FFF2-40B4-BE49-F238E27FC236}">
                <a16:creationId xmlns:a16="http://schemas.microsoft.com/office/drawing/2014/main" xmlns="" id="{425588C9-4580-4979-AC66-4D6FD9C817E9}"/>
              </a:ext>
            </a:extLst>
          </p:cNvPr>
          <p:cNvSpPr>
            <a:spLocks noGrp="1"/>
          </p:cNvSpPr>
          <p:nvPr>
            <p:ph idx="1"/>
          </p:nvPr>
        </p:nvSpPr>
        <p:spPr/>
        <p:txBody>
          <a:bodyPr/>
          <a:lstStyle/>
          <a:p>
            <a:r>
              <a:rPr lang="en-US" dirty="0"/>
              <a:t>Moving toward suffering with compassion</a:t>
            </a:r>
          </a:p>
          <a:p>
            <a:r>
              <a:rPr lang="en-US" dirty="0"/>
              <a:t>Doing something ONLY God could</a:t>
            </a:r>
          </a:p>
          <a:p>
            <a:r>
              <a:rPr lang="en-US" dirty="0"/>
              <a:t>Fulfilling messianic prophecy</a:t>
            </a:r>
          </a:p>
        </p:txBody>
      </p:sp>
      <p:sp>
        <p:nvSpPr>
          <p:cNvPr id="4" name="Rectangle 3">
            <a:extLst>
              <a:ext uri="{FF2B5EF4-FFF2-40B4-BE49-F238E27FC236}">
                <a16:creationId xmlns:a16="http://schemas.microsoft.com/office/drawing/2014/main" xmlns="" id="{3A101A03-0057-4337-81D7-A690E13917AC}"/>
              </a:ext>
            </a:extLst>
          </p:cNvPr>
          <p:cNvSpPr/>
          <p:nvPr/>
        </p:nvSpPr>
        <p:spPr>
          <a:xfrm>
            <a:off x="400050" y="1085851"/>
            <a:ext cx="7258050" cy="487056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15000"/>
              </a:lnSpc>
              <a:spcBef>
                <a:spcPts val="0"/>
              </a:spcBef>
              <a:spcAft>
                <a:spcPts val="750"/>
              </a:spcAft>
            </a:pPr>
            <a:r>
              <a:rPr lang="en-US" sz="2700" b="1" dirty="0">
                <a:latin typeface="Calibri" panose="020F0502020204030204" pitchFamily="34" charset="0"/>
              </a:rPr>
              <a:t>Isaiah 35:3–6 (NASB95) — 3</a:t>
            </a:r>
            <a:r>
              <a:rPr lang="en-US" sz="2700" dirty="0">
                <a:latin typeface="Calibri" panose="020F0502020204030204" pitchFamily="34" charset="0"/>
              </a:rPr>
              <a:t> Encourage the exhausted, and strengthen the feeble. </a:t>
            </a:r>
            <a:r>
              <a:rPr lang="en-US" sz="2700" b="1" dirty="0">
                <a:latin typeface="Calibri" panose="020F0502020204030204" pitchFamily="34" charset="0"/>
              </a:rPr>
              <a:t>4</a:t>
            </a:r>
            <a:r>
              <a:rPr lang="en-US" sz="2700" dirty="0">
                <a:latin typeface="Calibri" panose="020F0502020204030204" pitchFamily="34" charset="0"/>
              </a:rPr>
              <a:t> Say to those with anxious heart, “Take courage, fear not. Behold, your God will come with vengeance; The recompense of God will come, But He will save you.” </a:t>
            </a:r>
            <a:r>
              <a:rPr lang="en-US" sz="2700" b="1" dirty="0">
                <a:latin typeface="Calibri" panose="020F0502020204030204" pitchFamily="34" charset="0"/>
              </a:rPr>
              <a:t>5</a:t>
            </a:r>
            <a:r>
              <a:rPr lang="en-US" sz="2700" dirty="0">
                <a:latin typeface="Calibri" panose="020F0502020204030204" pitchFamily="34" charset="0"/>
              </a:rPr>
              <a:t> Then the eyes of the blind will be opened And the ears of the deaf will be unstopped. </a:t>
            </a:r>
            <a:r>
              <a:rPr lang="en-US" sz="2700" b="1" dirty="0">
                <a:latin typeface="Calibri" panose="020F0502020204030204" pitchFamily="34" charset="0"/>
              </a:rPr>
              <a:t>6</a:t>
            </a:r>
            <a:r>
              <a:rPr lang="en-US" sz="2700" dirty="0">
                <a:latin typeface="Calibri" panose="020F0502020204030204" pitchFamily="34" charset="0"/>
              </a:rPr>
              <a:t> Then the lame will leap like a deer, And the tongue of the mute will shout for joy. For waters will break forth in the wilderness And streams in the Arabah. </a:t>
            </a:r>
          </a:p>
        </p:txBody>
      </p:sp>
    </p:spTree>
    <p:extLst>
      <p:ext uri="{BB962C8B-B14F-4D97-AF65-F5344CB8AC3E}">
        <p14:creationId xmlns:p14="http://schemas.microsoft.com/office/powerpoint/2010/main" val="847321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CEB4A-A9AF-40B9-B3C5-35581C3FB234}"/>
              </a:ext>
            </a:extLst>
          </p:cNvPr>
          <p:cNvSpPr>
            <a:spLocks noGrp="1"/>
          </p:cNvSpPr>
          <p:nvPr>
            <p:ph type="title"/>
          </p:nvPr>
        </p:nvSpPr>
        <p:spPr/>
        <p:txBody>
          <a:bodyPr/>
          <a:lstStyle/>
          <a:p>
            <a:r>
              <a:rPr lang="en-US" dirty="0">
                <a:effectLst/>
              </a:rPr>
              <a:t>John 9:8–12 (NASB95)</a:t>
            </a:r>
            <a:endParaRPr lang="en-US" dirty="0"/>
          </a:p>
        </p:txBody>
      </p:sp>
      <p:sp>
        <p:nvSpPr>
          <p:cNvPr id="3" name="Content Placeholder 2">
            <a:extLst>
              <a:ext uri="{FF2B5EF4-FFF2-40B4-BE49-F238E27FC236}">
                <a16:creationId xmlns:a16="http://schemas.microsoft.com/office/drawing/2014/main" xmlns="" id="{440004B5-BD97-490E-AD59-6D63B6561F9F}"/>
              </a:ext>
            </a:extLst>
          </p:cNvPr>
          <p:cNvSpPr>
            <a:spLocks noGrp="1"/>
          </p:cNvSpPr>
          <p:nvPr>
            <p:ph idx="1"/>
          </p:nvPr>
        </p:nvSpPr>
        <p:spPr/>
        <p:txBody>
          <a:bodyPr>
            <a:normAutofit lnSpcReduction="10000"/>
          </a:bodyPr>
          <a:lstStyle/>
          <a:p>
            <a:pPr marL="0" indent="0">
              <a:buNone/>
            </a:pPr>
            <a:r>
              <a:rPr lang="en-US" dirty="0">
                <a:effectLst/>
              </a:rPr>
              <a:t>8 Therefore the neighbors, and those who previously saw him as a beggar, were saying, “Is not this the one who used to sit and beg?” 9 Others were saying, “This is he,” still others were saying, “No, but he is like him.” He kept saying, “I am the one.” 10 So they were saying to him, “How then were your eyes opened?” 11 He answered, “The man who is called Jesus made clay, and anointed my eyes, and said to me, ‘Go to Siloam and wash’; so I went away and washed, and I received sight.” 12 They said to him, “Where is He?” He said, “I do not know.” </a:t>
            </a:r>
          </a:p>
        </p:txBody>
      </p:sp>
    </p:spTree>
    <p:extLst>
      <p:ext uri="{BB962C8B-B14F-4D97-AF65-F5344CB8AC3E}">
        <p14:creationId xmlns:p14="http://schemas.microsoft.com/office/powerpoint/2010/main" val="389726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CEB4A-A9AF-40B9-B3C5-35581C3FB234}"/>
              </a:ext>
            </a:extLst>
          </p:cNvPr>
          <p:cNvSpPr>
            <a:spLocks noGrp="1"/>
          </p:cNvSpPr>
          <p:nvPr>
            <p:ph type="title"/>
          </p:nvPr>
        </p:nvSpPr>
        <p:spPr/>
        <p:txBody>
          <a:bodyPr/>
          <a:lstStyle/>
          <a:p>
            <a:r>
              <a:rPr lang="en-US" dirty="0">
                <a:effectLst/>
              </a:rPr>
              <a:t>John 9:13–34 (NASB95)</a:t>
            </a:r>
            <a:endParaRPr lang="en-US" dirty="0"/>
          </a:p>
        </p:txBody>
      </p:sp>
      <p:sp>
        <p:nvSpPr>
          <p:cNvPr id="3" name="Content Placeholder 2">
            <a:extLst>
              <a:ext uri="{FF2B5EF4-FFF2-40B4-BE49-F238E27FC236}">
                <a16:creationId xmlns:a16="http://schemas.microsoft.com/office/drawing/2014/main" xmlns="" id="{440004B5-BD97-490E-AD59-6D63B6561F9F}"/>
              </a:ext>
            </a:extLst>
          </p:cNvPr>
          <p:cNvSpPr>
            <a:spLocks noGrp="1"/>
          </p:cNvSpPr>
          <p:nvPr>
            <p:ph idx="1"/>
          </p:nvPr>
        </p:nvSpPr>
        <p:spPr/>
        <p:txBody>
          <a:bodyPr>
            <a:normAutofit/>
          </a:bodyPr>
          <a:lstStyle/>
          <a:p>
            <a:pPr marL="0" indent="0">
              <a:buNone/>
            </a:pPr>
            <a:r>
              <a:rPr lang="en-US" dirty="0">
                <a:effectLst/>
              </a:rPr>
              <a:t>13 They brought to the Pharisees the man who was formerly blind. 14 Now it was a Sabbath on the day when Jesus made the clay and opened his eyes. 15 Then the Pharisees also were asking him again how he received his sight. And he said to them, “He applied clay to my eyes, and I washed, and I see.” 16 Therefore some of the Pharisees were saying, “This man is not from God, because He does not keep the Sabbath.” But others were saying</a:t>
            </a:r>
          </a:p>
        </p:txBody>
      </p:sp>
    </p:spTree>
    <p:extLst>
      <p:ext uri="{BB962C8B-B14F-4D97-AF65-F5344CB8AC3E}">
        <p14:creationId xmlns:p14="http://schemas.microsoft.com/office/powerpoint/2010/main" val="3710266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CEB4A-A9AF-40B9-B3C5-35581C3FB234}"/>
              </a:ext>
            </a:extLst>
          </p:cNvPr>
          <p:cNvSpPr>
            <a:spLocks noGrp="1"/>
          </p:cNvSpPr>
          <p:nvPr>
            <p:ph type="title"/>
          </p:nvPr>
        </p:nvSpPr>
        <p:spPr/>
        <p:txBody>
          <a:bodyPr/>
          <a:lstStyle/>
          <a:p>
            <a:r>
              <a:rPr lang="en-US" dirty="0">
                <a:effectLst/>
              </a:rPr>
              <a:t>John 9:13–34 (NASB95)</a:t>
            </a:r>
            <a:endParaRPr lang="en-US" dirty="0"/>
          </a:p>
        </p:txBody>
      </p:sp>
      <p:sp>
        <p:nvSpPr>
          <p:cNvPr id="3" name="Content Placeholder 2">
            <a:extLst>
              <a:ext uri="{FF2B5EF4-FFF2-40B4-BE49-F238E27FC236}">
                <a16:creationId xmlns:a16="http://schemas.microsoft.com/office/drawing/2014/main" xmlns="" id="{440004B5-BD97-490E-AD59-6D63B6561F9F}"/>
              </a:ext>
            </a:extLst>
          </p:cNvPr>
          <p:cNvSpPr>
            <a:spLocks noGrp="1"/>
          </p:cNvSpPr>
          <p:nvPr>
            <p:ph idx="1"/>
          </p:nvPr>
        </p:nvSpPr>
        <p:spPr/>
        <p:txBody>
          <a:bodyPr>
            <a:normAutofit/>
          </a:bodyPr>
          <a:lstStyle/>
          <a:p>
            <a:pPr marL="0" indent="0">
              <a:buNone/>
            </a:pPr>
            <a:r>
              <a:rPr lang="en-US" dirty="0">
                <a:effectLst/>
              </a:rPr>
              <a:t>, “How can a man who is a sinner perform such signs?” And there was a division among them. 17 So they said to the blind man again, “What do you say about Him, since He opened your eyes?” And he said, “He is a prophet.” 18 The Jews then did not believe it of him, that he had been blind and had received sight, until they called the parents of the very one who had received his sight,</a:t>
            </a:r>
          </a:p>
        </p:txBody>
      </p:sp>
    </p:spTree>
    <p:extLst>
      <p:ext uri="{BB962C8B-B14F-4D97-AF65-F5344CB8AC3E}">
        <p14:creationId xmlns:p14="http://schemas.microsoft.com/office/powerpoint/2010/main" val="2197077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CEB4A-A9AF-40B9-B3C5-35581C3FB234}"/>
              </a:ext>
            </a:extLst>
          </p:cNvPr>
          <p:cNvSpPr>
            <a:spLocks noGrp="1"/>
          </p:cNvSpPr>
          <p:nvPr>
            <p:ph type="title"/>
          </p:nvPr>
        </p:nvSpPr>
        <p:spPr/>
        <p:txBody>
          <a:bodyPr/>
          <a:lstStyle/>
          <a:p>
            <a:r>
              <a:rPr lang="en-US" dirty="0">
                <a:effectLst/>
              </a:rPr>
              <a:t>John 9:13–34 (NASB95)</a:t>
            </a:r>
            <a:endParaRPr lang="en-US" dirty="0"/>
          </a:p>
        </p:txBody>
      </p:sp>
      <p:sp>
        <p:nvSpPr>
          <p:cNvPr id="3" name="Content Placeholder 2">
            <a:extLst>
              <a:ext uri="{FF2B5EF4-FFF2-40B4-BE49-F238E27FC236}">
                <a16:creationId xmlns:a16="http://schemas.microsoft.com/office/drawing/2014/main" xmlns="" id="{440004B5-BD97-490E-AD59-6D63B6561F9F}"/>
              </a:ext>
            </a:extLst>
          </p:cNvPr>
          <p:cNvSpPr>
            <a:spLocks noGrp="1"/>
          </p:cNvSpPr>
          <p:nvPr>
            <p:ph idx="1"/>
          </p:nvPr>
        </p:nvSpPr>
        <p:spPr/>
        <p:txBody>
          <a:bodyPr>
            <a:normAutofit/>
          </a:bodyPr>
          <a:lstStyle/>
          <a:p>
            <a:pPr marL="0" indent="0">
              <a:buNone/>
            </a:pPr>
            <a:r>
              <a:rPr lang="en-US" dirty="0">
                <a:effectLst/>
              </a:rPr>
              <a:t>19 and questioned them, saying, “Is this your son, who you say was born blind? Then how does he now see?” 20 His parents answered them and said, “We know that this is our son, and that he was born blind; 21 but how he now sees, we do not know; or who opened his eyes, we do not know. Ask him; he is of age, he will speak for himself.” 22 His parents said this because they were afraid of the Jews; for the Jews had already agreed that if anyone confessed Him to be Christ, he was to be put out of the synagogue. </a:t>
            </a:r>
          </a:p>
        </p:txBody>
      </p:sp>
    </p:spTree>
    <p:extLst>
      <p:ext uri="{BB962C8B-B14F-4D97-AF65-F5344CB8AC3E}">
        <p14:creationId xmlns:p14="http://schemas.microsoft.com/office/powerpoint/2010/main" val="4294221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CEB4A-A9AF-40B9-B3C5-35581C3FB234}"/>
              </a:ext>
            </a:extLst>
          </p:cNvPr>
          <p:cNvSpPr>
            <a:spLocks noGrp="1"/>
          </p:cNvSpPr>
          <p:nvPr>
            <p:ph type="title"/>
          </p:nvPr>
        </p:nvSpPr>
        <p:spPr/>
        <p:txBody>
          <a:bodyPr/>
          <a:lstStyle/>
          <a:p>
            <a:r>
              <a:rPr lang="en-US" dirty="0">
                <a:effectLst/>
              </a:rPr>
              <a:t>John 9:13–34 (NASB95)</a:t>
            </a:r>
            <a:endParaRPr lang="en-US" dirty="0"/>
          </a:p>
        </p:txBody>
      </p:sp>
      <p:sp>
        <p:nvSpPr>
          <p:cNvPr id="3" name="Content Placeholder 2">
            <a:extLst>
              <a:ext uri="{FF2B5EF4-FFF2-40B4-BE49-F238E27FC236}">
                <a16:creationId xmlns:a16="http://schemas.microsoft.com/office/drawing/2014/main" xmlns="" id="{440004B5-BD97-490E-AD59-6D63B6561F9F}"/>
              </a:ext>
            </a:extLst>
          </p:cNvPr>
          <p:cNvSpPr>
            <a:spLocks noGrp="1"/>
          </p:cNvSpPr>
          <p:nvPr>
            <p:ph idx="1"/>
          </p:nvPr>
        </p:nvSpPr>
        <p:spPr/>
        <p:txBody>
          <a:bodyPr>
            <a:normAutofit/>
          </a:bodyPr>
          <a:lstStyle/>
          <a:p>
            <a:pPr marL="0" indent="0">
              <a:buNone/>
            </a:pPr>
            <a:r>
              <a:rPr lang="en-US" dirty="0">
                <a:effectLst/>
              </a:rPr>
              <a:t>23 For this reason his parents said, “He is of age; ask him.”</a:t>
            </a:r>
          </a:p>
        </p:txBody>
      </p:sp>
    </p:spTree>
    <p:extLst>
      <p:ext uri="{BB962C8B-B14F-4D97-AF65-F5344CB8AC3E}">
        <p14:creationId xmlns:p14="http://schemas.microsoft.com/office/powerpoint/2010/main" val="481615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D4710C-9CE0-42B6-A2E4-4CC6D3E90541}"/>
              </a:ext>
            </a:extLst>
          </p:cNvPr>
          <p:cNvSpPr>
            <a:spLocks noGrp="1"/>
          </p:cNvSpPr>
          <p:nvPr>
            <p:ph type="title"/>
          </p:nvPr>
        </p:nvSpPr>
        <p:spPr/>
        <p:txBody>
          <a:bodyPr/>
          <a:lstStyle/>
          <a:p>
            <a:r>
              <a:rPr lang="en-US" dirty="0"/>
              <a:t>The Players</a:t>
            </a:r>
          </a:p>
        </p:txBody>
      </p:sp>
      <p:sp>
        <p:nvSpPr>
          <p:cNvPr id="3" name="Content Placeholder 2">
            <a:extLst>
              <a:ext uri="{FF2B5EF4-FFF2-40B4-BE49-F238E27FC236}">
                <a16:creationId xmlns:a16="http://schemas.microsoft.com/office/drawing/2014/main" xmlns="" id="{4E25FDA2-EE19-4B5E-8129-88889C5B86BD}"/>
              </a:ext>
            </a:extLst>
          </p:cNvPr>
          <p:cNvSpPr>
            <a:spLocks noGrp="1"/>
          </p:cNvSpPr>
          <p:nvPr>
            <p:ph idx="1"/>
          </p:nvPr>
        </p:nvSpPr>
        <p:spPr/>
        <p:txBody>
          <a:bodyPr>
            <a:normAutofit/>
          </a:bodyPr>
          <a:lstStyle/>
          <a:p>
            <a:r>
              <a:rPr lang="en-US" dirty="0"/>
              <a:t>The man</a:t>
            </a:r>
          </a:p>
          <a:p>
            <a:pPr lvl="1"/>
            <a:r>
              <a:rPr lang="en-US" dirty="0"/>
              <a:t>Only knows what he has experienced</a:t>
            </a:r>
          </a:p>
          <a:p>
            <a:pPr lvl="1"/>
            <a:r>
              <a:rPr lang="en-US" dirty="0"/>
              <a:t>But he is sticking to his guns</a:t>
            </a:r>
          </a:p>
          <a:p>
            <a:r>
              <a:rPr lang="en-US" dirty="0"/>
              <a:t>The parents</a:t>
            </a:r>
          </a:p>
          <a:p>
            <a:pPr lvl="1"/>
            <a:r>
              <a:rPr lang="en-US" dirty="0"/>
              <a:t>Ready to throw their son under the bus</a:t>
            </a:r>
          </a:p>
          <a:p>
            <a:r>
              <a:rPr lang="en-US" dirty="0"/>
              <a:t>The Pharisees</a:t>
            </a:r>
          </a:p>
          <a:p>
            <a:pPr lvl="1"/>
            <a:r>
              <a:rPr lang="en-US" dirty="0"/>
              <a:t>No rejoicing in the miracle or for the man</a:t>
            </a:r>
          </a:p>
          <a:p>
            <a:pPr lvl="1"/>
            <a:r>
              <a:rPr lang="en-US" dirty="0"/>
              <a:t>Only concerned with evidence that will confirm their presuppositions</a:t>
            </a:r>
          </a:p>
        </p:txBody>
      </p:sp>
    </p:spTree>
    <p:extLst>
      <p:ext uri="{BB962C8B-B14F-4D97-AF65-F5344CB8AC3E}">
        <p14:creationId xmlns:p14="http://schemas.microsoft.com/office/powerpoint/2010/main" val="238179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CEB4A-A9AF-40B9-B3C5-35581C3FB234}"/>
              </a:ext>
            </a:extLst>
          </p:cNvPr>
          <p:cNvSpPr>
            <a:spLocks noGrp="1"/>
          </p:cNvSpPr>
          <p:nvPr>
            <p:ph type="title"/>
          </p:nvPr>
        </p:nvSpPr>
        <p:spPr/>
        <p:txBody>
          <a:bodyPr/>
          <a:lstStyle/>
          <a:p>
            <a:r>
              <a:rPr lang="en-US" dirty="0">
                <a:effectLst/>
              </a:rPr>
              <a:t>John 9:13–34 (NASB95)</a:t>
            </a:r>
            <a:endParaRPr lang="en-US" dirty="0"/>
          </a:p>
        </p:txBody>
      </p:sp>
      <p:sp>
        <p:nvSpPr>
          <p:cNvPr id="3" name="Content Placeholder 2">
            <a:extLst>
              <a:ext uri="{FF2B5EF4-FFF2-40B4-BE49-F238E27FC236}">
                <a16:creationId xmlns:a16="http://schemas.microsoft.com/office/drawing/2014/main" xmlns="" id="{440004B5-BD97-490E-AD59-6D63B6561F9F}"/>
              </a:ext>
            </a:extLst>
          </p:cNvPr>
          <p:cNvSpPr>
            <a:spLocks noGrp="1"/>
          </p:cNvSpPr>
          <p:nvPr>
            <p:ph idx="1"/>
          </p:nvPr>
        </p:nvSpPr>
        <p:spPr/>
        <p:txBody>
          <a:bodyPr>
            <a:normAutofit/>
          </a:bodyPr>
          <a:lstStyle/>
          <a:p>
            <a:pPr marL="0" indent="0">
              <a:buNone/>
            </a:pPr>
            <a:r>
              <a:rPr lang="en-US" dirty="0">
                <a:effectLst/>
              </a:rPr>
              <a:t>24 So a second time they called the man who had been blind, and said to him, “Give glory to God; we know that this man is a sinner.” 25 He then answered, “Whether He is a sinner, I do not know; one thing I do know, that though I was blind, now I see.” 26 So they said to him, “What did He do to you? How did He open your eyes?”</a:t>
            </a:r>
          </a:p>
        </p:txBody>
      </p:sp>
    </p:spTree>
    <p:extLst>
      <p:ext uri="{BB962C8B-B14F-4D97-AF65-F5344CB8AC3E}">
        <p14:creationId xmlns:p14="http://schemas.microsoft.com/office/powerpoint/2010/main" val="794137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CEB4A-A9AF-40B9-B3C5-35581C3FB234}"/>
              </a:ext>
            </a:extLst>
          </p:cNvPr>
          <p:cNvSpPr>
            <a:spLocks noGrp="1"/>
          </p:cNvSpPr>
          <p:nvPr>
            <p:ph type="title"/>
          </p:nvPr>
        </p:nvSpPr>
        <p:spPr/>
        <p:txBody>
          <a:bodyPr/>
          <a:lstStyle/>
          <a:p>
            <a:r>
              <a:rPr lang="en-US" dirty="0">
                <a:effectLst/>
              </a:rPr>
              <a:t>John 9:13–34 (NASB95)</a:t>
            </a:r>
            <a:endParaRPr lang="en-US" dirty="0"/>
          </a:p>
        </p:txBody>
      </p:sp>
      <p:sp>
        <p:nvSpPr>
          <p:cNvPr id="3" name="Content Placeholder 2">
            <a:extLst>
              <a:ext uri="{FF2B5EF4-FFF2-40B4-BE49-F238E27FC236}">
                <a16:creationId xmlns:a16="http://schemas.microsoft.com/office/drawing/2014/main" xmlns="" id="{440004B5-BD97-490E-AD59-6D63B6561F9F}"/>
              </a:ext>
            </a:extLst>
          </p:cNvPr>
          <p:cNvSpPr>
            <a:spLocks noGrp="1"/>
          </p:cNvSpPr>
          <p:nvPr>
            <p:ph idx="1"/>
          </p:nvPr>
        </p:nvSpPr>
        <p:spPr>
          <a:xfrm>
            <a:off x="153569" y="2425889"/>
            <a:ext cx="8805793" cy="3462759"/>
          </a:xfrm>
        </p:spPr>
        <p:txBody>
          <a:bodyPr>
            <a:normAutofit/>
          </a:bodyPr>
          <a:lstStyle/>
          <a:p>
            <a:pPr marL="0" indent="0">
              <a:buNone/>
            </a:pPr>
            <a:r>
              <a:rPr lang="en-US" dirty="0">
                <a:effectLst/>
              </a:rPr>
              <a:t>27 He answered them, “I told you already and you did not listen; why do you want to hear it again? You do not want to become His disciples too, do you?” 28 They reviled him and said, “You are His disciple, but we are disciples of Moses. 29 “We know that God has spoken to Moses, but as for this man, we do not know where He is from.”</a:t>
            </a:r>
          </a:p>
        </p:txBody>
      </p:sp>
    </p:spTree>
    <p:extLst>
      <p:ext uri="{BB962C8B-B14F-4D97-AF65-F5344CB8AC3E}">
        <p14:creationId xmlns:p14="http://schemas.microsoft.com/office/powerpoint/2010/main" val="2002139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4F777C-EC80-4514-B3FA-E431419204BD}"/>
              </a:ext>
            </a:extLst>
          </p:cNvPr>
          <p:cNvSpPr>
            <a:spLocks noGrp="1"/>
          </p:cNvSpPr>
          <p:nvPr>
            <p:ph type="title"/>
          </p:nvPr>
        </p:nvSpPr>
        <p:spPr/>
        <p:txBody>
          <a:bodyPr/>
          <a:lstStyle/>
          <a:p>
            <a:r>
              <a:rPr lang="en-US" dirty="0">
                <a:effectLst/>
              </a:rPr>
              <a:t>John 9:1–41</a:t>
            </a:r>
            <a:endParaRPr lang="en-US" dirty="0"/>
          </a:p>
        </p:txBody>
      </p:sp>
      <p:sp>
        <p:nvSpPr>
          <p:cNvPr id="3" name="Content Placeholder 2">
            <a:extLst>
              <a:ext uri="{FF2B5EF4-FFF2-40B4-BE49-F238E27FC236}">
                <a16:creationId xmlns:a16="http://schemas.microsoft.com/office/drawing/2014/main" xmlns="" id="{84C31567-ED73-454F-84DF-E2AADD8028DD}"/>
              </a:ext>
            </a:extLst>
          </p:cNvPr>
          <p:cNvSpPr>
            <a:spLocks noGrp="1"/>
          </p:cNvSpPr>
          <p:nvPr>
            <p:ph idx="1"/>
          </p:nvPr>
        </p:nvSpPr>
        <p:spPr/>
        <p:txBody>
          <a:bodyPr/>
          <a:lstStyle/>
          <a:p>
            <a:pPr marL="0" indent="0">
              <a:buNone/>
            </a:pPr>
            <a:r>
              <a:rPr lang="en-US" dirty="0">
                <a:effectLst/>
              </a:rPr>
              <a:t>(NASB95) — 1 As He passed by, He saw a man blind from birth. 2 And His disciples asked Him, “Rabbi, who sinned, this man or his parents, that he would be born blind?” </a:t>
            </a:r>
          </a:p>
        </p:txBody>
      </p:sp>
    </p:spTree>
    <p:extLst>
      <p:ext uri="{BB962C8B-B14F-4D97-AF65-F5344CB8AC3E}">
        <p14:creationId xmlns:p14="http://schemas.microsoft.com/office/powerpoint/2010/main" val="4173186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CEB4A-A9AF-40B9-B3C5-35581C3FB234}"/>
              </a:ext>
            </a:extLst>
          </p:cNvPr>
          <p:cNvSpPr>
            <a:spLocks noGrp="1"/>
          </p:cNvSpPr>
          <p:nvPr>
            <p:ph type="title"/>
          </p:nvPr>
        </p:nvSpPr>
        <p:spPr/>
        <p:txBody>
          <a:bodyPr/>
          <a:lstStyle/>
          <a:p>
            <a:r>
              <a:rPr lang="en-US" dirty="0">
                <a:effectLst/>
              </a:rPr>
              <a:t>John 9:13–34 (NASB95)</a:t>
            </a:r>
            <a:endParaRPr lang="en-US" dirty="0"/>
          </a:p>
        </p:txBody>
      </p:sp>
      <p:sp>
        <p:nvSpPr>
          <p:cNvPr id="3" name="Content Placeholder 2">
            <a:extLst>
              <a:ext uri="{FF2B5EF4-FFF2-40B4-BE49-F238E27FC236}">
                <a16:creationId xmlns:a16="http://schemas.microsoft.com/office/drawing/2014/main" xmlns="" id="{440004B5-BD97-490E-AD59-6D63B6561F9F}"/>
              </a:ext>
            </a:extLst>
          </p:cNvPr>
          <p:cNvSpPr>
            <a:spLocks noGrp="1"/>
          </p:cNvSpPr>
          <p:nvPr>
            <p:ph idx="1"/>
          </p:nvPr>
        </p:nvSpPr>
        <p:spPr/>
        <p:txBody>
          <a:bodyPr>
            <a:normAutofit/>
          </a:bodyPr>
          <a:lstStyle/>
          <a:p>
            <a:pPr marL="0" indent="0">
              <a:buNone/>
            </a:pPr>
            <a:r>
              <a:rPr lang="en-US" dirty="0">
                <a:effectLst/>
              </a:rPr>
              <a:t>30 The man answered and said to them, “Well, here is an amazing thing, that you do not know where He is from, and yet He opened my eyes.</a:t>
            </a:r>
          </a:p>
        </p:txBody>
      </p:sp>
    </p:spTree>
    <p:extLst>
      <p:ext uri="{BB962C8B-B14F-4D97-AF65-F5344CB8AC3E}">
        <p14:creationId xmlns:p14="http://schemas.microsoft.com/office/powerpoint/2010/main" val="1998208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CEB4A-A9AF-40B9-B3C5-35581C3FB234}"/>
              </a:ext>
            </a:extLst>
          </p:cNvPr>
          <p:cNvSpPr>
            <a:spLocks noGrp="1"/>
          </p:cNvSpPr>
          <p:nvPr>
            <p:ph type="title"/>
          </p:nvPr>
        </p:nvSpPr>
        <p:spPr/>
        <p:txBody>
          <a:bodyPr/>
          <a:lstStyle/>
          <a:p>
            <a:r>
              <a:rPr lang="en-US" dirty="0">
                <a:effectLst/>
              </a:rPr>
              <a:t>John 9:13–34 (NASB95)</a:t>
            </a:r>
            <a:endParaRPr lang="en-US" dirty="0"/>
          </a:p>
        </p:txBody>
      </p:sp>
      <p:sp>
        <p:nvSpPr>
          <p:cNvPr id="3" name="Content Placeholder 2">
            <a:extLst>
              <a:ext uri="{FF2B5EF4-FFF2-40B4-BE49-F238E27FC236}">
                <a16:creationId xmlns:a16="http://schemas.microsoft.com/office/drawing/2014/main" xmlns="" id="{440004B5-BD97-490E-AD59-6D63B6561F9F}"/>
              </a:ext>
            </a:extLst>
          </p:cNvPr>
          <p:cNvSpPr>
            <a:spLocks noGrp="1"/>
          </p:cNvSpPr>
          <p:nvPr>
            <p:ph idx="1"/>
          </p:nvPr>
        </p:nvSpPr>
        <p:spPr/>
        <p:txBody>
          <a:bodyPr>
            <a:normAutofit/>
          </a:bodyPr>
          <a:lstStyle/>
          <a:p>
            <a:pPr marL="0" indent="0">
              <a:buNone/>
            </a:pPr>
            <a:r>
              <a:rPr lang="en-US" dirty="0">
                <a:effectLst/>
              </a:rPr>
              <a:t>30 The man answered and said to them, “Well, here is an amazing thing, that you do not know where He is from, and yet He opened my eyes.</a:t>
            </a:r>
          </a:p>
        </p:txBody>
      </p:sp>
      <p:pic>
        <p:nvPicPr>
          <p:cNvPr id="4" name="Picture 3">
            <a:extLst>
              <a:ext uri="{FF2B5EF4-FFF2-40B4-BE49-F238E27FC236}">
                <a16:creationId xmlns:a16="http://schemas.microsoft.com/office/drawing/2014/main" xmlns="" id="{92E5DA49-B3F1-4C9E-B013-B1EE14E56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0" y="2429054"/>
            <a:ext cx="3429000" cy="2743200"/>
          </a:xfrm>
          <a:prstGeom prst="rect">
            <a:avLst/>
          </a:prstGeom>
        </p:spPr>
      </p:pic>
    </p:spTree>
    <p:extLst>
      <p:ext uri="{BB962C8B-B14F-4D97-AF65-F5344CB8AC3E}">
        <p14:creationId xmlns:p14="http://schemas.microsoft.com/office/powerpoint/2010/main" val="652202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CEB4A-A9AF-40B9-B3C5-35581C3FB234}"/>
              </a:ext>
            </a:extLst>
          </p:cNvPr>
          <p:cNvSpPr>
            <a:spLocks noGrp="1"/>
          </p:cNvSpPr>
          <p:nvPr>
            <p:ph type="title"/>
          </p:nvPr>
        </p:nvSpPr>
        <p:spPr/>
        <p:txBody>
          <a:bodyPr/>
          <a:lstStyle/>
          <a:p>
            <a:r>
              <a:rPr lang="en-US" dirty="0">
                <a:effectLst/>
              </a:rPr>
              <a:t>John 9:13–34 (NASB95)</a:t>
            </a:r>
            <a:endParaRPr lang="en-US" dirty="0"/>
          </a:p>
        </p:txBody>
      </p:sp>
      <p:sp>
        <p:nvSpPr>
          <p:cNvPr id="3" name="Content Placeholder 2">
            <a:extLst>
              <a:ext uri="{FF2B5EF4-FFF2-40B4-BE49-F238E27FC236}">
                <a16:creationId xmlns:a16="http://schemas.microsoft.com/office/drawing/2014/main" xmlns="" id="{440004B5-BD97-490E-AD59-6D63B6561F9F}"/>
              </a:ext>
            </a:extLst>
          </p:cNvPr>
          <p:cNvSpPr>
            <a:spLocks noGrp="1"/>
          </p:cNvSpPr>
          <p:nvPr>
            <p:ph idx="1"/>
          </p:nvPr>
        </p:nvSpPr>
        <p:spPr/>
        <p:txBody>
          <a:bodyPr>
            <a:normAutofit/>
          </a:bodyPr>
          <a:lstStyle/>
          <a:p>
            <a:pPr marL="0" indent="0">
              <a:buNone/>
            </a:pPr>
            <a:r>
              <a:rPr lang="en-US" dirty="0">
                <a:effectLst/>
              </a:rPr>
              <a:t>.” 30 The man answered and said to them, “Well, here is an amazing thing, that you do not know where He is from, and yet He opened my eyes.</a:t>
            </a:r>
          </a:p>
        </p:txBody>
      </p:sp>
      <p:pic>
        <p:nvPicPr>
          <p:cNvPr id="4" name="Picture 3">
            <a:extLst>
              <a:ext uri="{FF2B5EF4-FFF2-40B4-BE49-F238E27FC236}">
                <a16:creationId xmlns:a16="http://schemas.microsoft.com/office/drawing/2014/main" xmlns="" id="{92E5DA49-B3F1-4C9E-B013-B1EE14E56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0" y="2429054"/>
            <a:ext cx="3429000" cy="2743200"/>
          </a:xfrm>
          <a:prstGeom prst="rect">
            <a:avLst/>
          </a:prstGeom>
        </p:spPr>
      </p:pic>
      <p:pic>
        <p:nvPicPr>
          <p:cNvPr id="5" name="Picture 4" descr="Image result for oh snap gif">
            <a:extLst>
              <a:ext uri="{FF2B5EF4-FFF2-40B4-BE49-F238E27FC236}">
                <a16:creationId xmlns:a16="http://schemas.microsoft.com/office/drawing/2014/main" xmlns="" id="{0AF1428A-AA71-476E-BB51-B393AB1736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37578" y="3376514"/>
            <a:ext cx="3582569" cy="20170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huck norris threatens to kill you with his thumb">
            <a:extLst>
              <a:ext uri="{FF2B5EF4-FFF2-40B4-BE49-F238E27FC236}">
                <a16:creationId xmlns:a16="http://schemas.microsoft.com/office/drawing/2014/main" xmlns="" id="{2315CAA4-0BBA-4D3B-84D2-F27F2DC2263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0082" y="3943351"/>
            <a:ext cx="2764631" cy="17930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s://bbs.boingboing.net/uploads/default/original/3X/c/4/c4ec1f03edf875ac2364342073a12f3d70e1def9.gif">
            <a:extLst>
              <a:ext uri="{FF2B5EF4-FFF2-40B4-BE49-F238E27FC236}">
                <a16:creationId xmlns:a16="http://schemas.microsoft.com/office/drawing/2014/main" xmlns="" id="{26795228-C471-41CD-83EF-1DB5D4469D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57850" y="1238514"/>
            <a:ext cx="2493169" cy="14216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lated image">
            <a:extLst>
              <a:ext uri="{FF2B5EF4-FFF2-40B4-BE49-F238E27FC236}">
                <a16:creationId xmlns:a16="http://schemas.microsoft.com/office/drawing/2014/main" xmlns="" id="{DA0293E2-D6AD-49C0-8FE8-63DFC69DEBA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9070" y="969352"/>
            <a:ext cx="2813105" cy="224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497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CEB4A-A9AF-40B9-B3C5-35581C3FB234}"/>
              </a:ext>
            </a:extLst>
          </p:cNvPr>
          <p:cNvSpPr>
            <a:spLocks noGrp="1"/>
          </p:cNvSpPr>
          <p:nvPr>
            <p:ph type="title"/>
          </p:nvPr>
        </p:nvSpPr>
        <p:spPr/>
        <p:txBody>
          <a:bodyPr/>
          <a:lstStyle/>
          <a:p>
            <a:r>
              <a:rPr lang="en-US" dirty="0">
                <a:effectLst/>
              </a:rPr>
              <a:t>John 9:31–34 (NASB95)</a:t>
            </a:r>
            <a:endParaRPr lang="en-US" dirty="0"/>
          </a:p>
        </p:txBody>
      </p:sp>
      <p:sp>
        <p:nvSpPr>
          <p:cNvPr id="3" name="Content Placeholder 2">
            <a:extLst>
              <a:ext uri="{FF2B5EF4-FFF2-40B4-BE49-F238E27FC236}">
                <a16:creationId xmlns:a16="http://schemas.microsoft.com/office/drawing/2014/main" xmlns="" id="{440004B5-BD97-490E-AD59-6D63B6561F9F}"/>
              </a:ext>
            </a:extLst>
          </p:cNvPr>
          <p:cNvSpPr>
            <a:spLocks noGrp="1"/>
          </p:cNvSpPr>
          <p:nvPr>
            <p:ph idx="1"/>
          </p:nvPr>
        </p:nvSpPr>
        <p:spPr/>
        <p:txBody>
          <a:bodyPr>
            <a:normAutofit/>
          </a:bodyPr>
          <a:lstStyle/>
          <a:p>
            <a:pPr marL="0" indent="0">
              <a:buNone/>
            </a:pPr>
            <a:r>
              <a:rPr lang="en-US" dirty="0">
                <a:effectLst/>
              </a:rPr>
              <a:t>31 “We know that God does not hear sinners; but if anyone is God-fearing and does His will, He hears him. 32 “Since the beginning of time it has never been heard that anyone opened the eyes of a person born blind. 33 “If this man were not from God, He could do nothing.” 34 They answered him, “You were born entirely in sins, and are you teaching us?” So they put him out.</a:t>
            </a:r>
          </a:p>
        </p:txBody>
      </p:sp>
    </p:spTree>
    <p:extLst>
      <p:ext uri="{BB962C8B-B14F-4D97-AF65-F5344CB8AC3E}">
        <p14:creationId xmlns:p14="http://schemas.microsoft.com/office/powerpoint/2010/main" val="1153696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755C4E-9BDE-46DB-AD04-D82995A66400}"/>
              </a:ext>
            </a:extLst>
          </p:cNvPr>
          <p:cNvSpPr>
            <a:spLocks noGrp="1"/>
          </p:cNvSpPr>
          <p:nvPr>
            <p:ph type="title"/>
          </p:nvPr>
        </p:nvSpPr>
        <p:spPr/>
        <p:txBody>
          <a:bodyPr/>
          <a:lstStyle/>
          <a:p>
            <a:r>
              <a:rPr lang="en-US" dirty="0"/>
              <a:t>The Man born blind</a:t>
            </a:r>
          </a:p>
        </p:txBody>
      </p:sp>
      <p:sp>
        <p:nvSpPr>
          <p:cNvPr id="3" name="Content Placeholder 2">
            <a:extLst>
              <a:ext uri="{FF2B5EF4-FFF2-40B4-BE49-F238E27FC236}">
                <a16:creationId xmlns:a16="http://schemas.microsoft.com/office/drawing/2014/main" xmlns="" id="{86B8551C-50CB-4D90-8B8C-6429AD9AA976}"/>
              </a:ext>
            </a:extLst>
          </p:cNvPr>
          <p:cNvSpPr>
            <a:spLocks noGrp="1"/>
          </p:cNvSpPr>
          <p:nvPr>
            <p:ph idx="1"/>
          </p:nvPr>
        </p:nvSpPr>
        <p:spPr/>
        <p:txBody>
          <a:bodyPr>
            <a:normAutofit/>
          </a:bodyPr>
          <a:lstStyle/>
          <a:p>
            <a:r>
              <a:rPr lang="en-US" sz="3600" dirty="0"/>
              <a:t>Put out of the synagogue</a:t>
            </a:r>
          </a:p>
          <a:p>
            <a:pPr lvl="1"/>
            <a:r>
              <a:rPr lang="en-US" sz="3300" dirty="0"/>
              <a:t>For being healed</a:t>
            </a:r>
          </a:p>
          <a:p>
            <a:pPr lvl="1"/>
            <a:r>
              <a:rPr lang="en-US" sz="3300" dirty="0"/>
              <a:t>For being honest</a:t>
            </a:r>
          </a:p>
          <a:p>
            <a:pPr lvl="1"/>
            <a:r>
              <a:rPr lang="en-US" sz="3300" dirty="0"/>
              <a:t>For being awesome</a:t>
            </a:r>
          </a:p>
        </p:txBody>
      </p:sp>
    </p:spTree>
    <p:extLst>
      <p:ext uri="{BB962C8B-B14F-4D97-AF65-F5344CB8AC3E}">
        <p14:creationId xmlns:p14="http://schemas.microsoft.com/office/powerpoint/2010/main" val="243768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2187E1-25FE-42AC-84C6-AF5BDB96FCCF}"/>
              </a:ext>
            </a:extLst>
          </p:cNvPr>
          <p:cNvSpPr>
            <a:spLocks noGrp="1"/>
          </p:cNvSpPr>
          <p:nvPr>
            <p:ph type="title"/>
          </p:nvPr>
        </p:nvSpPr>
        <p:spPr/>
        <p:txBody>
          <a:bodyPr/>
          <a:lstStyle/>
          <a:p>
            <a:r>
              <a:rPr lang="en-US" dirty="0">
                <a:effectLst/>
              </a:rPr>
              <a:t>John 9:35–41 (NASB95)</a:t>
            </a:r>
            <a:endParaRPr lang="en-US" dirty="0"/>
          </a:p>
        </p:txBody>
      </p:sp>
      <p:sp>
        <p:nvSpPr>
          <p:cNvPr id="3" name="Content Placeholder 2">
            <a:extLst>
              <a:ext uri="{FF2B5EF4-FFF2-40B4-BE49-F238E27FC236}">
                <a16:creationId xmlns:a16="http://schemas.microsoft.com/office/drawing/2014/main" xmlns="" id="{61121812-045D-459E-9A70-5F6C954611F6}"/>
              </a:ext>
            </a:extLst>
          </p:cNvPr>
          <p:cNvSpPr>
            <a:spLocks noGrp="1"/>
          </p:cNvSpPr>
          <p:nvPr>
            <p:ph idx="1"/>
          </p:nvPr>
        </p:nvSpPr>
        <p:spPr/>
        <p:txBody>
          <a:bodyPr>
            <a:normAutofit/>
          </a:bodyPr>
          <a:lstStyle/>
          <a:p>
            <a:pPr marL="0" indent="0">
              <a:buNone/>
            </a:pPr>
            <a:r>
              <a:rPr lang="en-US" dirty="0">
                <a:effectLst/>
              </a:rPr>
              <a:t>35 Jesus heard that they had put him out, and finding him, He said, “Do you believe in the Son of Man?” 36 He answered, “Who is He, Lord, that I may believe in Him?” 37 Jesus said to him, “You have both seen Him, and He is the one who is talking with you.” 38 And he said, “Lord, I believe.” And he worshiped Him. 39 And Jesus said, “For judgment I came into this world, so that those who do not see may see, </a:t>
            </a:r>
          </a:p>
          <a:p>
            <a:pPr marL="0" indent="0">
              <a:buNone/>
            </a:pPr>
            <a:endParaRPr lang="en-US" dirty="0"/>
          </a:p>
        </p:txBody>
      </p:sp>
    </p:spTree>
    <p:extLst>
      <p:ext uri="{BB962C8B-B14F-4D97-AF65-F5344CB8AC3E}">
        <p14:creationId xmlns:p14="http://schemas.microsoft.com/office/powerpoint/2010/main" val="2723898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2187E1-25FE-42AC-84C6-AF5BDB96FCCF}"/>
              </a:ext>
            </a:extLst>
          </p:cNvPr>
          <p:cNvSpPr>
            <a:spLocks noGrp="1"/>
          </p:cNvSpPr>
          <p:nvPr>
            <p:ph type="title"/>
          </p:nvPr>
        </p:nvSpPr>
        <p:spPr/>
        <p:txBody>
          <a:bodyPr/>
          <a:lstStyle/>
          <a:p>
            <a:r>
              <a:rPr lang="en-US" dirty="0">
                <a:effectLst/>
              </a:rPr>
              <a:t>John 9:35–41 (NASB95)</a:t>
            </a:r>
            <a:endParaRPr lang="en-US" dirty="0"/>
          </a:p>
        </p:txBody>
      </p:sp>
      <p:sp>
        <p:nvSpPr>
          <p:cNvPr id="3" name="Content Placeholder 2">
            <a:extLst>
              <a:ext uri="{FF2B5EF4-FFF2-40B4-BE49-F238E27FC236}">
                <a16:creationId xmlns:a16="http://schemas.microsoft.com/office/drawing/2014/main" xmlns="" id="{61121812-045D-459E-9A70-5F6C954611F6}"/>
              </a:ext>
            </a:extLst>
          </p:cNvPr>
          <p:cNvSpPr>
            <a:spLocks noGrp="1"/>
          </p:cNvSpPr>
          <p:nvPr>
            <p:ph idx="1"/>
          </p:nvPr>
        </p:nvSpPr>
        <p:spPr/>
        <p:txBody>
          <a:bodyPr>
            <a:normAutofit/>
          </a:bodyPr>
          <a:lstStyle/>
          <a:p>
            <a:pPr marL="0" indent="0">
              <a:buNone/>
            </a:pPr>
            <a:r>
              <a:rPr lang="en-US" dirty="0">
                <a:effectLst/>
              </a:rPr>
              <a:t>and that those who see may become blind.” 40 Those of the Pharisees who were with Him heard these things and said to Him, “We are not blind too, are we?” 41 Jesus said to them, “If you were blind, you would have no sin; but since you say, ‘We see,’ your sin remains.</a:t>
            </a:r>
            <a:endParaRPr lang="en-US" dirty="0"/>
          </a:p>
        </p:txBody>
      </p:sp>
    </p:spTree>
    <p:extLst>
      <p:ext uri="{BB962C8B-B14F-4D97-AF65-F5344CB8AC3E}">
        <p14:creationId xmlns:p14="http://schemas.microsoft.com/office/powerpoint/2010/main" val="2125506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A07198-AE3E-4B41-883C-0CD252E4B680}"/>
              </a:ext>
            </a:extLst>
          </p:cNvPr>
          <p:cNvSpPr>
            <a:spLocks noGrp="1"/>
          </p:cNvSpPr>
          <p:nvPr>
            <p:ph type="title"/>
          </p:nvPr>
        </p:nvSpPr>
        <p:spPr/>
        <p:txBody>
          <a:bodyPr/>
          <a:lstStyle/>
          <a:p>
            <a:r>
              <a:rPr lang="en-US" dirty="0"/>
              <a:t>The root of the Pharisee problem</a:t>
            </a:r>
          </a:p>
        </p:txBody>
      </p:sp>
      <p:sp>
        <p:nvSpPr>
          <p:cNvPr id="3" name="Content Placeholder 2">
            <a:extLst>
              <a:ext uri="{FF2B5EF4-FFF2-40B4-BE49-F238E27FC236}">
                <a16:creationId xmlns:a16="http://schemas.microsoft.com/office/drawing/2014/main" xmlns="" id="{7BADE188-9758-4307-B197-4962D74A4004}"/>
              </a:ext>
            </a:extLst>
          </p:cNvPr>
          <p:cNvSpPr>
            <a:spLocks noGrp="1"/>
          </p:cNvSpPr>
          <p:nvPr>
            <p:ph idx="1"/>
          </p:nvPr>
        </p:nvSpPr>
        <p:spPr/>
        <p:txBody>
          <a:bodyPr/>
          <a:lstStyle/>
          <a:p>
            <a:pPr marL="0" indent="0">
              <a:buNone/>
            </a:pPr>
            <a:r>
              <a:rPr lang="en-US" dirty="0">
                <a:effectLst/>
              </a:rPr>
              <a:t>“If you were blind, you would have no sin; but since you say, ‘We see,’ your sin remains.</a:t>
            </a:r>
          </a:p>
          <a:p>
            <a:pPr marL="0" indent="0">
              <a:buNone/>
            </a:pPr>
            <a:endParaRPr lang="en-US" dirty="0">
              <a:effectLst/>
            </a:endParaRPr>
          </a:p>
          <a:p>
            <a:r>
              <a:rPr lang="en-US" dirty="0">
                <a:effectLst/>
              </a:rPr>
              <a:t>They won’t admit they have something to learn</a:t>
            </a:r>
            <a:endParaRPr lang="en-US" dirty="0"/>
          </a:p>
        </p:txBody>
      </p:sp>
    </p:spTree>
    <p:extLst>
      <p:ext uri="{BB962C8B-B14F-4D97-AF65-F5344CB8AC3E}">
        <p14:creationId xmlns:p14="http://schemas.microsoft.com/office/powerpoint/2010/main" val="81305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1EC843-7898-4E6E-AEB5-1AA4E83A98E7}"/>
              </a:ext>
            </a:extLst>
          </p:cNvPr>
          <p:cNvSpPr>
            <a:spLocks noGrp="1"/>
          </p:cNvSpPr>
          <p:nvPr>
            <p:ph type="title"/>
          </p:nvPr>
        </p:nvSpPr>
        <p:spPr>
          <a:xfrm>
            <a:off x="153569" y="0"/>
            <a:ext cx="8805793" cy="1796404"/>
          </a:xfrm>
        </p:spPr>
        <p:txBody>
          <a:bodyPr/>
          <a:lstStyle/>
          <a:p>
            <a:r>
              <a:rPr lang="en-US" dirty="0"/>
              <a:t>The take away</a:t>
            </a:r>
          </a:p>
        </p:txBody>
      </p:sp>
      <p:sp>
        <p:nvSpPr>
          <p:cNvPr id="3" name="Content Placeholder 2">
            <a:extLst>
              <a:ext uri="{FF2B5EF4-FFF2-40B4-BE49-F238E27FC236}">
                <a16:creationId xmlns:a16="http://schemas.microsoft.com/office/drawing/2014/main" xmlns="" id="{2E7F3837-B8ED-4BD3-B0AD-C7FFEA42841A}"/>
              </a:ext>
            </a:extLst>
          </p:cNvPr>
          <p:cNvSpPr>
            <a:spLocks noGrp="1"/>
          </p:cNvSpPr>
          <p:nvPr>
            <p:ph idx="1"/>
          </p:nvPr>
        </p:nvSpPr>
        <p:spPr/>
        <p:txBody>
          <a:bodyPr/>
          <a:lstStyle/>
          <a:p>
            <a:r>
              <a:rPr lang="en-US" dirty="0"/>
              <a:t>We all have blind spots</a:t>
            </a:r>
          </a:p>
          <a:p>
            <a:pPr lvl="1"/>
            <a:r>
              <a:rPr lang="en-US" dirty="0"/>
              <a:t>Things that others see that we don’t see in ourselves</a:t>
            </a:r>
          </a:p>
          <a:p>
            <a:pPr marL="342900" lvl="1" indent="0">
              <a:buNone/>
            </a:pPr>
            <a:endParaRPr lang="en-US" dirty="0"/>
          </a:p>
        </p:txBody>
      </p:sp>
      <p:sp>
        <p:nvSpPr>
          <p:cNvPr id="4" name="Rectangle 3">
            <a:extLst>
              <a:ext uri="{FF2B5EF4-FFF2-40B4-BE49-F238E27FC236}">
                <a16:creationId xmlns:a16="http://schemas.microsoft.com/office/drawing/2014/main" xmlns="" id="{68D0ACBA-8E80-4712-A10F-78DEDE336C6D}"/>
              </a:ext>
            </a:extLst>
          </p:cNvPr>
          <p:cNvSpPr/>
          <p:nvPr/>
        </p:nvSpPr>
        <p:spPr>
          <a:xfrm>
            <a:off x="838200" y="3115058"/>
            <a:ext cx="6686550" cy="256993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15000"/>
              </a:lnSpc>
              <a:spcBef>
                <a:spcPts val="0"/>
              </a:spcBef>
              <a:spcAft>
                <a:spcPts val="750"/>
              </a:spcAft>
            </a:pPr>
            <a:r>
              <a:rPr lang="en-US" sz="2800" b="1" dirty="0">
                <a:latin typeface="Calibri" panose="020F0502020204030204" pitchFamily="34" charset="0"/>
              </a:rPr>
              <a:t>Psalm 139:23–24 (NASB95) — 23</a:t>
            </a:r>
            <a:r>
              <a:rPr lang="en-US" sz="2800" dirty="0">
                <a:latin typeface="Calibri" panose="020F0502020204030204" pitchFamily="34" charset="0"/>
              </a:rPr>
              <a:t> Search me, O God, and know my heart; Try me and know my anxious thoughts; </a:t>
            </a:r>
            <a:r>
              <a:rPr lang="en-US" sz="2800" b="1" dirty="0">
                <a:latin typeface="Calibri" panose="020F0502020204030204" pitchFamily="34" charset="0"/>
              </a:rPr>
              <a:t>24</a:t>
            </a:r>
            <a:r>
              <a:rPr lang="en-US" sz="2800" dirty="0">
                <a:latin typeface="Calibri" panose="020F0502020204030204" pitchFamily="34" charset="0"/>
              </a:rPr>
              <a:t> And see if there be any hurtful way in me, And lead me in the everlasting way. </a:t>
            </a:r>
          </a:p>
        </p:txBody>
      </p:sp>
    </p:spTree>
    <p:extLst>
      <p:ext uri="{BB962C8B-B14F-4D97-AF65-F5344CB8AC3E}">
        <p14:creationId xmlns:p14="http://schemas.microsoft.com/office/powerpoint/2010/main" val="25196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1EC843-7898-4E6E-AEB5-1AA4E83A98E7}"/>
              </a:ext>
            </a:extLst>
          </p:cNvPr>
          <p:cNvSpPr>
            <a:spLocks noGrp="1"/>
          </p:cNvSpPr>
          <p:nvPr>
            <p:ph type="title"/>
          </p:nvPr>
        </p:nvSpPr>
        <p:spPr/>
        <p:txBody>
          <a:bodyPr/>
          <a:lstStyle/>
          <a:p>
            <a:r>
              <a:rPr lang="en-US" dirty="0"/>
              <a:t>The take away</a:t>
            </a:r>
          </a:p>
        </p:txBody>
      </p:sp>
      <p:sp>
        <p:nvSpPr>
          <p:cNvPr id="3" name="Content Placeholder 2">
            <a:extLst>
              <a:ext uri="{FF2B5EF4-FFF2-40B4-BE49-F238E27FC236}">
                <a16:creationId xmlns:a16="http://schemas.microsoft.com/office/drawing/2014/main" xmlns="" id="{2E7F3837-B8ED-4BD3-B0AD-C7FFEA42841A}"/>
              </a:ext>
            </a:extLst>
          </p:cNvPr>
          <p:cNvSpPr>
            <a:spLocks noGrp="1"/>
          </p:cNvSpPr>
          <p:nvPr>
            <p:ph idx="1"/>
          </p:nvPr>
        </p:nvSpPr>
        <p:spPr/>
        <p:txBody>
          <a:bodyPr/>
          <a:lstStyle/>
          <a:p>
            <a:r>
              <a:rPr lang="en-US" dirty="0"/>
              <a:t>We all have blind spots</a:t>
            </a:r>
          </a:p>
          <a:p>
            <a:pPr lvl="1"/>
            <a:r>
              <a:rPr lang="en-US" dirty="0"/>
              <a:t>Things that others see that we don’t see in ourselves</a:t>
            </a:r>
          </a:p>
          <a:p>
            <a:pPr lvl="1"/>
            <a:r>
              <a:rPr lang="en-US" dirty="0"/>
              <a:t>Our blind spots can keep us from Christ</a:t>
            </a:r>
          </a:p>
          <a:p>
            <a:pPr lvl="1"/>
            <a:r>
              <a:rPr lang="en-US" dirty="0"/>
              <a:t>They can keep us from spiritual growth</a:t>
            </a:r>
          </a:p>
          <a:p>
            <a:pPr marL="342900" lvl="1" indent="0">
              <a:buNone/>
            </a:pPr>
            <a:endParaRPr lang="en-US" dirty="0"/>
          </a:p>
        </p:txBody>
      </p:sp>
    </p:spTree>
    <p:extLst>
      <p:ext uri="{BB962C8B-B14F-4D97-AF65-F5344CB8AC3E}">
        <p14:creationId xmlns:p14="http://schemas.microsoft.com/office/powerpoint/2010/main" val="273907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00CA36-315C-4A3B-A3FA-B0D1198EAC4E}"/>
              </a:ext>
            </a:extLst>
          </p:cNvPr>
          <p:cNvSpPr>
            <a:spLocks noGrp="1"/>
          </p:cNvSpPr>
          <p:nvPr>
            <p:ph type="title"/>
          </p:nvPr>
        </p:nvSpPr>
        <p:spPr/>
        <p:txBody>
          <a:bodyPr/>
          <a:lstStyle/>
          <a:p>
            <a:r>
              <a:rPr lang="en-US" dirty="0"/>
              <a:t>A Bizarre Question</a:t>
            </a:r>
          </a:p>
        </p:txBody>
      </p:sp>
      <p:sp>
        <p:nvSpPr>
          <p:cNvPr id="3" name="Content Placeholder 2">
            <a:extLst>
              <a:ext uri="{FF2B5EF4-FFF2-40B4-BE49-F238E27FC236}">
                <a16:creationId xmlns:a16="http://schemas.microsoft.com/office/drawing/2014/main" xmlns="" id="{887CBDBE-02CB-4B1F-9635-C3B083709739}"/>
              </a:ext>
            </a:extLst>
          </p:cNvPr>
          <p:cNvSpPr>
            <a:spLocks noGrp="1"/>
          </p:cNvSpPr>
          <p:nvPr>
            <p:ph idx="1"/>
          </p:nvPr>
        </p:nvSpPr>
        <p:spPr/>
        <p:txBody>
          <a:bodyPr/>
          <a:lstStyle/>
          <a:p>
            <a:r>
              <a:rPr lang="en-US" dirty="0"/>
              <a:t>Is God punishing his parents?</a:t>
            </a:r>
          </a:p>
          <a:p>
            <a:r>
              <a:rPr lang="en-US" dirty="0"/>
              <a:t>Or did he sin in the womb?</a:t>
            </a:r>
          </a:p>
          <a:p>
            <a:endParaRPr lang="en-US" dirty="0"/>
          </a:p>
          <a:p>
            <a:r>
              <a:rPr lang="en-US" dirty="0"/>
              <a:t>Is there a third option?</a:t>
            </a:r>
          </a:p>
        </p:txBody>
      </p:sp>
    </p:spTree>
    <p:extLst>
      <p:ext uri="{BB962C8B-B14F-4D97-AF65-F5344CB8AC3E}">
        <p14:creationId xmlns:p14="http://schemas.microsoft.com/office/powerpoint/2010/main" val="280177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1EC843-7898-4E6E-AEB5-1AA4E83A98E7}"/>
              </a:ext>
            </a:extLst>
          </p:cNvPr>
          <p:cNvSpPr>
            <a:spLocks noGrp="1"/>
          </p:cNvSpPr>
          <p:nvPr>
            <p:ph type="title"/>
          </p:nvPr>
        </p:nvSpPr>
        <p:spPr/>
        <p:txBody>
          <a:bodyPr/>
          <a:lstStyle/>
          <a:p>
            <a:r>
              <a:rPr lang="en-US" dirty="0"/>
              <a:t>The take away</a:t>
            </a:r>
          </a:p>
        </p:txBody>
      </p:sp>
      <p:sp>
        <p:nvSpPr>
          <p:cNvPr id="3" name="Content Placeholder 2">
            <a:extLst>
              <a:ext uri="{FF2B5EF4-FFF2-40B4-BE49-F238E27FC236}">
                <a16:creationId xmlns:a16="http://schemas.microsoft.com/office/drawing/2014/main" xmlns="" id="{2E7F3837-B8ED-4BD3-B0AD-C7FFEA42841A}"/>
              </a:ext>
            </a:extLst>
          </p:cNvPr>
          <p:cNvSpPr>
            <a:spLocks noGrp="1"/>
          </p:cNvSpPr>
          <p:nvPr>
            <p:ph idx="1"/>
          </p:nvPr>
        </p:nvSpPr>
        <p:spPr/>
        <p:txBody>
          <a:bodyPr/>
          <a:lstStyle/>
          <a:p>
            <a:r>
              <a:rPr lang="en-US" dirty="0"/>
              <a:t>We all have blind spots</a:t>
            </a:r>
          </a:p>
          <a:p>
            <a:pPr lvl="1"/>
            <a:r>
              <a:rPr lang="en-US" dirty="0"/>
              <a:t>Things that others see that we don’t see in ourselves</a:t>
            </a:r>
          </a:p>
          <a:p>
            <a:pPr lvl="1"/>
            <a:r>
              <a:rPr lang="en-US" dirty="0"/>
              <a:t>Our blind spots can keep us from Christ</a:t>
            </a:r>
          </a:p>
          <a:p>
            <a:pPr lvl="1"/>
            <a:r>
              <a:rPr lang="en-US" dirty="0"/>
              <a:t>They can keep us from spiritual growth</a:t>
            </a:r>
          </a:p>
          <a:p>
            <a:pPr marL="342900" lvl="1" indent="0">
              <a:buNone/>
            </a:pPr>
            <a:endParaRPr lang="en-US" dirty="0"/>
          </a:p>
        </p:txBody>
      </p:sp>
      <p:sp>
        <p:nvSpPr>
          <p:cNvPr id="4" name="Rectangle 3">
            <a:extLst>
              <a:ext uri="{FF2B5EF4-FFF2-40B4-BE49-F238E27FC236}">
                <a16:creationId xmlns:a16="http://schemas.microsoft.com/office/drawing/2014/main" xmlns="" id="{1B459045-758F-4681-AF5C-76391A159143}"/>
              </a:ext>
            </a:extLst>
          </p:cNvPr>
          <p:cNvSpPr/>
          <p:nvPr/>
        </p:nvSpPr>
        <p:spPr>
          <a:xfrm>
            <a:off x="1905000" y="3886200"/>
            <a:ext cx="6229350" cy="235756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15000"/>
              </a:lnSpc>
              <a:spcBef>
                <a:spcPts val="0"/>
              </a:spcBef>
              <a:spcAft>
                <a:spcPts val="750"/>
              </a:spcAft>
            </a:pPr>
            <a:r>
              <a:rPr lang="en-US" sz="3200" b="1" dirty="0">
                <a:latin typeface="Calibri" panose="020F0502020204030204" pitchFamily="34" charset="0"/>
              </a:rPr>
              <a:t>Hebrews 3:15 (NASB95) — 15</a:t>
            </a:r>
            <a:r>
              <a:rPr lang="en-US" sz="3200" dirty="0">
                <a:latin typeface="Calibri" panose="020F0502020204030204" pitchFamily="34" charset="0"/>
              </a:rPr>
              <a:t> while it is said, “</a:t>
            </a:r>
            <a:r>
              <a:rPr lang="en-US" sz="3200" cap="small" dirty="0">
                <a:latin typeface="Calibri" panose="020F0502020204030204" pitchFamily="34" charset="0"/>
              </a:rPr>
              <a:t>Today if you hear His voice</a:t>
            </a:r>
            <a:r>
              <a:rPr lang="en-US" sz="3200" dirty="0">
                <a:latin typeface="Calibri" panose="020F0502020204030204" pitchFamily="34" charset="0"/>
              </a:rPr>
              <a:t>, </a:t>
            </a:r>
            <a:r>
              <a:rPr lang="en-US" sz="3200" cap="small" dirty="0">
                <a:latin typeface="Calibri" panose="020F0502020204030204" pitchFamily="34" charset="0"/>
              </a:rPr>
              <a:t>Do not harden your hearts</a:t>
            </a:r>
            <a:r>
              <a:rPr lang="en-US" sz="3200" dirty="0">
                <a:latin typeface="Calibri" panose="020F0502020204030204" pitchFamily="34" charset="0"/>
              </a:rPr>
              <a:t>, </a:t>
            </a:r>
            <a:r>
              <a:rPr lang="en-US" sz="3200" cap="small" dirty="0">
                <a:latin typeface="Calibri" panose="020F0502020204030204" pitchFamily="34" charset="0"/>
              </a:rPr>
              <a:t>as</a:t>
            </a:r>
            <a:r>
              <a:rPr lang="en-US" sz="3200" dirty="0">
                <a:latin typeface="Calibri" panose="020F0502020204030204" pitchFamily="34" charset="0"/>
              </a:rPr>
              <a:t> </a:t>
            </a:r>
            <a:r>
              <a:rPr lang="en-US" sz="3200" cap="small" dirty="0">
                <a:latin typeface="Calibri" panose="020F0502020204030204" pitchFamily="34" charset="0"/>
              </a:rPr>
              <a:t>when they provoked Me</a:t>
            </a:r>
            <a:r>
              <a:rPr lang="en-US" sz="3200" dirty="0">
                <a:latin typeface="Calibri" panose="020F0502020204030204" pitchFamily="34" charset="0"/>
              </a:rPr>
              <a:t>.” </a:t>
            </a:r>
          </a:p>
        </p:txBody>
      </p:sp>
    </p:spTree>
    <p:extLst>
      <p:ext uri="{BB962C8B-B14F-4D97-AF65-F5344CB8AC3E}">
        <p14:creationId xmlns:p14="http://schemas.microsoft.com/office/powerpoint/2010/main" val="2034444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1EC843-7898-4E6E-AEB5-1AA4E83A98E7}"/>
              </a:ext>
            </a:extLst>
          </p:cNvPr>
          <p:cNvSpPr>
            <a:spLocks noGrp="1"/>
          </p:cNvSpPr>
          <p:nvPr>
            <p:ph type="title"/>
          </p:nvPr>
        </p:nvSpPr>
        <p:spPr/>
        <p:txBody>
          <a:bodyPr/>
          <a:lstStyle/>
          <a:p>
            <a:r>
              <a:rPr lang="en-US" dirty="0"/>
              <a:t>The take away</a:t>
            </a:r>
          </a:p>
        </p:txBody>
      </p:sp>
      <p:sp>
        <p:nvSpPr>
          <p:cNvPr id="3" name="Content Placeholder 2">
            <a:extLst>
              <a:ext uri="{FF2B5EF4-FFF2-40B4-BE49-F238E27FC236}">
                <a16:creationId xmlns:a16="http://schemas.microsoft.com/office/drawing/2014/main" xmlns="" id="{2E7F3837-B8ED-4BD3-B0AD-C7FFEA42841A}"/>
              </a:ext>
            </a:extLst>
          </p:cNvPr>
          <p:cNvSpPr>
            <a:spLocks noGrp="1"/>
          </p:cNvSpPr>
          <p:nvPr>
            <p:ph idx="1"/>
          </p:nvPr>
        </p:nvSpPr>
        <p:spPr/>
        <p:txBody>
          <a:bodyPr/>
          <a:lstStyle/>
          <a:p>
            <a:r>
              <a:rPr lang="en-US" dirty="0"/>
              <a:t>We all have blind spots</a:t>
            </a:r>
          </a:p>
          <a:p>
            <a:pPr lvl="1"/>
            <a:r>
              <a:rPr lang="en-US" dirty="0"/>
              <a:t>Things that others see that we don’t see in ourselves</a:t>
            </a:r>
          </a:p>
          <a:p>
            <a:pPr lvl="1"/>
            <a:r>
              <a:rPr lang="en-US" dirty="0"/>
              <a:t>Our blind spots can keep us from Christ</a:t>
            </a:r>
          </a:p>
          <a:p>
            <a:pPr lvl="1"/>
            <a:r>
              <a:rPr lang="en-US" dirty="0"/>
              <a:t>They can keep us from spiritual growth</a:t>
            </a:r>
          </a:p>
          <a:p>
            <a:pPr marL="342900" lvl="1" indent="0">
              <a:buNone/>
            </a:pPr>
            <a:endParaRPr lang="en-US" dirty="0"/>
          </a:p>
        </p:txBody>
      </p:sp>
      <p:sp>
        <p:nvSpPr>
          <p:cNvPr id="4" name="Rectangle 3">
            <a:extLst>
              <a:ext uri="{FF2B5EF4-FFF2-40B4-BE49-F238E27FC236}">
                <a16:creationId xmlns:a16="http://schemas.microsoft.com/office/drawing/2014/main" xmlns="" id="{1B459045-758F-4681-AF5C-76391A159143}"/>
              </a:ext>
            </a:extLst>
          </p:cNvPr>
          <p:cNvSpPr/>
          <p:nvPr/>
        </p:nvSpPr>
        <p:spPr>
          <a:xfrm>
            <a:off x="628650" y="1200151"/>
            <a:ext cx="6229350" cy="415498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3300" b="1" dirty="0"/>
              <a:t>Psalm 95:6–7 (NASB95) — 6</a:t>
            </a:r>
            <a:r>
              <a:rPr lang="en-US" sz="3300" dirty="0"/>
              <a:t> Come, let us worship and bow down, Let us kneel before the </a:t>
            </a:r>
            <a:r>
              <a:rPr lang="en-US" sz="3300" cap="small" dirty="0"/>
              <a:t>Lord</a:t>
            </a:r>
            <a:r>
              <a:rPr lang="en-US" sz="3300" dirty="0"/>
              <a:t> our Maker. </a:t>
            </a:r>
            <a:r>
              <a:rPr lang="en-US" sz="3300" b="1" dirty="0"/>
              <a:t>7</a:t>
            </a:r>
            <a:r>
              <a:rPr lang="en-US" sz="3300" dirty="0"/>
              <a:t> For He is our God, And we are the people of His pasture and the sheep of His hand. Today, if you would hear His voice, </a:t>
            </a:r>
          </a:p>
        </p:txBody>
      </p:sp>
    </p:spTree>
    <p:extLst>
      <p:ext uri="{BB962C8B-B14F-4D97-AF65-F5344CB8AC3E}">
        <p14:creationId xmlns:p14="http://schemas.microsoft.com/office/powerpoint/2010/main" val="2758231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1EC843-7898-4E6E-AEB5-1AA4E83A98E7}"/>
              </a:ext>
            </a:extLst>
          </p:cNvPr>
          <p:cNvSpPr>
            <a:spLocks noGrp="1"/>
          </p:cNvSpPr>
          <p:nvPr>
            <p:ph type="title"/>
          </p:nvPr>
        </p:nvSpPr>
        <p:spPr/>
        <p:txBody>
          <a:bodyPr/>
          <a:lstStyle/>
          <a:p>
            <a:r>
              <a:rPr lang="en-US" dirty="0"/>
              <a:t>The take away</a:t>
            </a:r>
          </a:p>
        </p:txBody>
      </p:sp>
      <p:sp>
        <p:nvSpPr>
          <p:cNvPr id="3" name="Content Placeholder 2">
            <a:extLst>
              <a:ext uri="{FF2B5EF4-FFF2-40B4-BE49-F238E27FC236}">
                <a16:creationId xmlns:a16="http://schemas.microsoft.com/office/drawing/2014/main" xmlns="" id="{2E7F3837-B8ED-4BD3-B0AD-C7FFEA42841A}"/>
              </a:ext>
            </a:extLst>
          </p:cNvPr>
          <p:cNvSpPr>
            <a:spLocks noGrp="1"/>
          </p:cNvSpPr>
          <p:nvPr>
            <p:ph idx="1"/>
          </p:nvPr>
        </p:nvSpPr>
        <p:spPr/>
        <p:txBody>
          <a:bodyPr/>
          <a:lstStyle/>
          <a:p>
            <a:r>
              <a:rPr lang="en-US" sz="3300" dirty="0"/>
              <a:t>At times we may need to stand against human authority</a:t>
            </a:r>
          </a:p>
          <a:p>
            <a:pPr lvl="1"/>
            <a:r>
              <a:rPr lang="en-US" sz="3000" dirty="0"/>
              <a:t>God is our leader (Col 1:18)</a:t>
            </a:r>
          </a:p>
          <a:p>
            <a:pPr lvl="1"/>
            <a:r>
              <a:rPr lang="en-US" sz="3000" dirty="0"/>
              <a:t>The word is our guide (Ps 119:105)</a:t>
            </a:r>
          </a:p>
          <a:p>
            <a:pPr lvl="1"/>
            <a:r>
              <a:rPr lang="en-US" sz="3000" dirty="0"/>
              <a:t>God works through human leadership (</a:t>
            </a:r>
            <a:r>
              <a:rPr lang="en-US" sz="3000" dirty="0" err="1"/>
              <a:t>Heb</a:t>
            </a:r>
            <a:r>
              <a:rPr lang="en-US" sz="3000" dirty="0"/>
              <a:t> 13:17)</a:t>
            </a:r>
          </a:p>
          <a:p>
            <a:pPr lvl="1"/>
            <a:r>
              <a:rPr lang="en-US" sz="3000" dirty="0"/>
              <a:t>But they have blind spots too</a:t>
            </a:r>
          </a:p>
          <a:p>
            <a:pPr marL="342900" lvl="1" indent="0">
              <a:buNone/>
            </a:pPr>
            <a:endParaRPr lang="en-US" dirty="0"/>
          </a:p>
        </p:txBody>
      </p:sp>
    </p:spTree>
    <p:extLst>
      <p:ext uri="{BB962C8B-B14F-4D97-AF65-F5344CB8AC3E}">
        <p14:creationId xmlns:p14="http://schemas.microsoft.com/office/powerpoint/2010/main" val="420964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B65B6-B2E1-4A58-839E-40E32A8F5F2E}"/>
              </a:ext>
            </a:extLst>
          </p:cNvPr>
          <p:cNvSpPr>
            <a:spLocks noGrp="1"/>
          </p:cNvSpPr>
          <p:nvPr>
            <p:ph type="title"/>
          </p:nvPr>
        </p:nvSpPr>
        <p:spPr/>
        <p:txBody>
          <a:bodyPr>
            <a:normAutofit/>
          </a:bodyPr>
          <a:lstStyle/>
          <a:p>
            <a:r>
              <a:rPr lang="en-US" dirty="0"/>
              <a:t>Karma </a:t>
            </a:r>
            <a:r>
              <a:rPr lang="en-US" sz="2100" dirty="0"/>
              <a:t>(https://www.britannica.com/topic/karma)</a:t>
            </a:r>
            <a:endParaRPr lang="en-US" dirty="0"/>
          </a:p>
        </p:txBody>
      </p:sp>
      <p:sp>
        <p:nvSpPr>
          <p:cNvPr id="3" name="Content Placeholder 2">
            <a:extLst>
              <a:ext uri="{FF2B5EF4-FFF2-40B4-BE49-F238E27FC236}">
                <a16:creationId xmlns:a16="http://schemas.microsoft.com/office/drawing/2014/main" xmlns="" id="{F6EFA643-5269-434F-B7DC-1824E65CFB08}"/>
              </a:ext>
            </a:extLst>
          </p:cNvPr>
          <p:cNvSpPr>
            <a:spLocks noGrp="1"/>
          </p:cNvSpPr>
          <p:nvPr>
            <p:ph idx="1"/>
          </p:nvPr>
        </p:nvSpPr>
        <p:spPr/>
        <p:txBody>
          <a:bodyPr>
            <a:normAutofit/>
          </a:bodyPr>
          <a:lstStyle/>
          <a:p>
            <a:pPr marL="0" indent="0">
              <a:buNone/>
            </a:pPr>
            <a:r>
              <a:rPr lang="en-US" dirty="0"/>
              <a:t>Karma, Sanskrit </a:t>
            </a:r>
            <a:r>
              <a:rPr lang="en-US" dirty="0" err="1"/>
              <a:t>karman</a:t>
            </a:r>
            <a:r>
              <a:rPr lang="en-US" dirty="0"/>
              <a:t> (“act”), </a:t>
            </a:r>
            <a:r>
              <a:rPr lang="en-US" dirty="0" err="1"/>
              <a:t>Pali</a:t>
            </a:r>
            <a:r>
              <a:rPr lang="en-US" dirty="0"/>
              <a:t> </a:t>
            </a:r>
            <a:r>
              <a:rPr lang="en-US" dirty="0" err="1"/>
              <a:t>kamma</a:t>
            </a:r>
            <a:r>
              <a:rPr lang="en-US" dirty="0"/>
              <a:t>, in Indian religion and philosophy, the universal causal law by which good or bad actions determine the future modes of an individual’s existence. Karma represents the ethical dimension of the process of rebirth (samsara), belief in which is generally shared among the religious traditions of India. Indian </a:t>
            </a:r>
            <a:r>
              <a:rPr lang="en-US" dirty="0" err="1"/>
              <a:t>soteriologies</a:t>
            </a:r>
            <a:r>
              <a:rPr lang="en-US" dirty="0"/>
              <a:t> (theories of salvation) posit that future births and life situations will be conditioned by actions performed during one’s present life</a:t>
            </a:r>
          </a:p>
        </p:txBody>
      </p:sp>
    </p:spTree>
    <p:extLst>
      <p:ext uri="{BB962C8B-B14F-4D97-AF65-F5344CB8AC3E}">
        <p14:creationId xmlns:p14="http://schemas.microsoft.com/office/powerpoint/2010/main" val="9026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B65B6-B2E1-4A58-839E-40E32A8F5F2E}"/>
              </a:ext>
            </a:extLst>
          </p:cNvPr>
          <p:cNvSpPr>
            <a:spLocks noGrp="1"/>
          </p:cNvSpPr>
          <p:nvPr>
            <p:ph type="title"/>
          </p:nvPr>
        </p:nvSpPr>
        <p:spPr/>
        <p:txBody>
          <a:bodyPr>
            <a:normAutofit/>
          </a:bodyPr>
          <a:lstStyle/>
          <a:p>
            <a:r>
              <a:rPr lang="en-US" dirty="0"/>
              <a:t>Karma </a:t>
            </a:r>
            <a:r>
              <a:rPr lang="en-US" sz="2100" dirty="0"/>
              <a:t>(https://www.britannica.com/topic/karma)</a:t>
            </a:r>
            <a:endParaRPr lang="en-US" dirty="0"/>
          </a:p>
        </p:txBody>
      </p:sp>
      <p:sp>
        <p:nvSpPr>
          <p:cNvPr id="3" name="Content Placeholder 2">
            <a:extLst>
              <a:ext uri="{FF2B5EF4-FFF2-40B4-BE49-F238E27FC236}">
                <a16:creationId xmlns:a16="http://schemas.microsoft.com/office/drawing/2014/main" xmlns="" id="{F6EFA643-5269-434F-B7DC-1824E65CFB08}"/>
              </a:ext>
            </a:extLst>
          </p:cNvPr>
          <p:cNvSpPr>
            <a:spLocks noGrp="1"/>
          </p:cNvSpPr>
          <p:nvPr>
            <p:ph idx="1"/>
          </p:nvPr>
        </p:nvSpPr>
        <p:spPr/>
        <p:txBody>
          <a:bodyPr>
            <a:normAutofit/>
          </a:bodyPr>
          <a:lstStyle/>
          <a:p>
            <a:pPr marL="0" indent="0">
              <a:buNone/>
            </a:pPr>
            <a:r>
              <a:rPr lang="en-US" dirty="0"/>
              <a:t>—which itself has been conditioned by the accumulated effects of actions performed in previous lives. The doctrine of karma thus directs adherents of Indian religions toward their common goal: release (moksha) from the cycle of birth and death. Karma thus serves two main functions within Indian moral philosophy: it provides the major motivation to live a moral life, and it serves as the primary explanation of the existence of evil.</a:t>
            </a:r>
          </a:p>
        </p:txBody>
      </p:sp>
    </p:spTree>
    <p:extLst>
      <p:ext uri="{BB962C8B-B14F-4D97-AF65-F5344CB8AC3E}">
        <p14:creationId xmlns:p14="http://schemas.microsoft.com/office/powerpoint/2010/main" val="1778848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DA9F7-EEE8-4B11-B867-5B42C876A600}"/>
              </a:ext>
            </a:extLst>
          </p:cNvPr>
          <p:cNvSpPr>
            <a:spLocks noGrp="1"/>
          </p:cNvSpPr>
          <p:nvPr>
            <p:ph type="title"/>
          </p:nvPr>
        </p:nvSpPr>
        <p:spPr/>
        <p:txBody>
          <a:bodyPr/>
          <a:lstStyle/>
          <a:p>
            <a:r>
              <a:rPr lang="en-US" dirty="0"/>
              <a:t>Karma</a:t>
            </a:r>
          </a:p>
        </p:txBody>
      </p:sp>
      <p:sp>
        <p:nvSpPr>
          <p:cNvPr id="3" name="Content Placeholder 2">
            <a:extLst>
              <a:ext uri="{FF2B5EF4-FFF2-40B4-BE49-F238E27FC236}">
                <a16:creationId xmlns:a16="http://schemas.microsoft.com/office/drawing/2014/main" xmlns="" id="{A71FBB27-FEE8-4B8B-989D-349CB76EAEEE}"/>
              </a:ext>
            </a:extLst>
          </p:cNvPr>
          <p:cNvSpPr>
            <a:spLocks noGrp="1"/>
          </p:cNvSpPr>
          <p:nvPr>
            <p:ph idx="1"/>
          </p:nvPr>
        </p:nvSpPr>
        <p:spPr/>
        <p:txBody>
          <a:bodyPr/>
          <a:lstStyle/>
          <a:p>
            <a:r>
              <a:rPr lang="en-US" dirty="0"/>
              <a:t>Treat others well</a:t>
            </a:r>
          </a:p>
          <a:p>
            <a:r>
              <a:rPr lang="en-US" dirty="0"/>
              <a:t>Or bad things will happen to you either in this life or the next</a:t>
            </a:r>
          </a:p>
          <a:p>
            <a:endParaRPr lang="en-US" dirty="0"/>
          </a:p>
          <a:p>
            <a:r>
              <a:rPr lang="en-US" dirty="0"/>
              <a:t>This really plays well to our sense of justice!</a:t>
            </a:r>
          </a:p>
          <a:p>
            <a:r>
              <a:rPr lang="en-US" dirty="0"/>
              <a:t>What goes around comes around!</a:t>
            </a:r>
          </a:p>
        </p:txBody>
      </p:sp>
    </p:spTree>
    <p:extLst>
      <p:ext uri="{BB962C8B-B14F-4D97-AF65-F5344CB8AC3E}">
        <p14:creationId xmlns:p14="http://schemas.microsoft.com/office/powerpoint/2010/main" val="106218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DA9F7-EEE8-4B11-B867-5B42C876A600}"/>
              </a:ext>
            </a:extLst>
          </p:cNvPr>
          <p:cNvSpPr>
            <a:spLocks noGrp="1"/>
          </p:cNvSpPr>
          <p:nvPr>
            <p:ph type="title"/>
          </p:nvPr>
        </p:nvSpPr>
        <p:spPr/>
        <p:txBody>
          <a:bodyPr/>
          <a:lstStyle/>
          <a:p>
            <a:r>
              <a:rPr lang="en-US" dirty="0"/>
              <a:t>The problem with Karma</a:t>
            </a:r>
          </a:p>
        </p:txBody>
      </p:sp>
      <p:sp>
        <p:nvSpPr>
          <p:cNvPr id="3" name="Content Placeholder 2">
            <a:extLst>
              <a:ext uri="{FF2B5EF4-FFF2-40B4-BE49-F238E27FC236}">
                <a16:creationId xmlns:a16="http://schemas.microsoft.com/office/drawing/2014/main" xmlns="" id="{A71FBB27-FEE8-4B8B-989D-349CB76EAEEE}"/>
              </a:ext>
            </a:extLst>
          </p:cNvPr>
          <p:cNvSpPr>
            <a:spLocks noGrp="1"/>
          </p:cNvSpPr>
          <p:nvPr>
            <p:ph idx="1"/>
          </p:nvPr>
        </p:nvSpPr>
        <p:spPr/>
        <p:txBody>
          <a:bodyPr/>
          <a:lstStyle/>
          <a:p>
            <a:r>
              <a:rPr lang="en-US" dirty="0"/>
              <a:t>If some one is…</a:t>
            </a:r>
          </a:p>
          <a:p>
            <a:pPr lvl="1"/>
            <a:r>
              <a:rPr lang="en-US" dirty="0"/>
              <a:t>Sick, disabled, deformed, poor, abused, unlucky</a:t>
            </a:r>
          </a:p>
          <a:p>
            <a:pPr lvl="1"/>
            <a:r>
              <a:rPr lang="en-US" dirty="0"/>
              <a:t>It is likely because they did something to deserve it</a:t>
            </a:r>
          </a:p>
          <a:p>
            <a:pPr lvl="1"/>
            <a:endParaRPr lang="en-US" dirty="0"/>
          </a:p>
          <a:p>
            <a:r>
              <a:rPr lang="en-US" dirty="0"/>
              <a:t>In a caste system </a:t>
            </a:r>
          </a:p>
          <a:p>
            <a:pPr lvl="1"/>
            <a:r>
              <a:rPr lang="en-US" dirty="0"/>
              <a:t>To help someone below you…</a:t>
            </a:r>
          </a:p>
          <a:p>
            <a:pPr lvl="2"/>
            <a:r>
              <a:rPr lang="en-US" dirty="0"/>
              <a:t>Could interfere with cosmic justice</a:t>
            </a:r>
          </a:p>
          <a:p>
            <a:pPr lvl="1"/>
            <a:endParaRPr lang="en-US" dirty="0"/>
          </a:p>
        </p:txBody>
      </p:sp>
    </p:spTree>
    <p:extLst>
      <p:ext uri="{BB962C8B-B14F-4D97-AF65-F5344CB8AC3E}">
        <p14:creationId xmlns:p14="http://schemas.microsoft.com/office/powerpoint/2010/main" val="100923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DA9F7-EEE8-4B11-B867-5B42C876A600}"/>
              </a:ext>
            </a:extLst>
          </p:cNvPr>
          <p:cNvSpPr>
            <a:spLocks noGrp="1"/>
          </p:cNvSpPr>
          <p:nvPr>
            <p:ph type="title"/>
          </p:nvPr>
        </p:nvSpPr>
        <p:spPr/>
        <p:txBody>
          <a:bodyPr/>
          <a:lstStyle/>
          <a:p>
            <a:r>
              <a:rPr lang="en-US" dirty="0"/>
              <a:t>Hinduism or Pharisaical Judaism</a:t>
            </a:r>
          </a:p>
        </p:txBody>
      </p:sp>
      <p:sp>
        <p:nvSpPr>
          <p:cNvPr id="3" name="Content Placeholder 2">
            <a:extLst>
              <a:ext uri="{FF2B5EF4-FFF2-40B4-BE49-F238E27FC236}">
                <a16:creationId xmlns:a16="http://schemas.microsoft.com/office/drawing/2014/main" xmlns="" id="{A71FBB27-FEE8-4B8B-989D-349CB76EAEEE}"/>
              </a:ext>
            </a:extLst>
          </p:cNvPr>
          <p:cNvSpPr>
            <a:spLocks noGrp="1"/>
          </p:cNvSpPr>
          <p:nvPr>
            <p:ph idx="1"/>
          </p:nvPr>
        </p:nvSpPr>
        <p:spPr/>
        <p:txBody>
          <a:bodyPr/>
          <a:lstStyle/>
          <a:p>
            <a:r>
              <a:rPr lang="en-US" dirty="0"/>
              <a:t>Rabbinical teaching 1</a:t>
            </a:r>
            <a:r>
              <a:rPr lang="en-US" baseline="30000" dirty="0"/>
              <a:t>st</a:t>
            </a:r>
            <a:r>
              <a:rPr lang="en-US" dirty="0"/>
              <a:t> century AD</a:t>
            </a:r>
          </a:p>
          <a:p>
            <a:pPr lvl="1"/>
            <a:r>
              <a:rPr lang="en-US" dirty="0"/>
              <a:t>They didn’t believe in reincarnation</a:t>
            </a:r>
          </a:p>
          <a:p>
            <a:pPr lvl="1"/>
            <a:r>
              <a:rPr lang="en-US" dirty="0"/>
              <a:t>But they were very legalistic</a:t>
            </a:r>
          </a:p>
          <a:p>
            <a:pPr lvl="1"/>
            <a:endParaRPr lang="en-US" dirty="0"/>
          </a:p>
          <a:p>
            <a:pPr lvl="1"/>
            <a:r>
              <a:rPr lang="en-US" dirty="0"/>
              <a:t>Therefore </a:t>
            </a:r>
          </a:p>
          <a:p>
            <a:pPr lvl="2"/>
            <a:r>
              <a:rPr lang="en-US" dirty="0"/>
              <a:t>A man born blind</a:t>
            </a:r>
          </a:p>
          <a:p>
            <a:pPr lvl="3"/>
            <a:r>
              <a:rPr lang="en-US" dirty="0"/>
              <a:t>Either sinned in the womb</a:t>
            </a:r>
          </a:p>
          <a:p>
            <a:pPr lvl="3"/>
            <a:r>
              <a:rPr lang="en-US" dirty="0"/>
              <a:t>Or had sinful parents</a:t>
            </a:r>
          </a:p>
          <a:p>
            <a:endParaRPr lang="en-US" dirty="0"/>
          </a:p>
          <a:p>
            <a:pPr lvl="1"/>
            <a:endParaRPr lang="en-US" dirty="0"/>
          </a:p>
        </p:txBody>
      </p:sp>
    </p:spTree>
    <p:extLst>
      <p:ext uri="{BB962C8B-B14F-4D97-AF65-F5344CB8AC3E}">
        <p14:creationId xmlns:p14="http://schemas.microsoft.com/office/powerpoint/2010/main" val="6094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John 2-2 Jesus cleans house" id="{6D4E8F47-660D-4892-877E-F6992DE602DB}" vid="{52B114FB-0738-480A-A601-DAF78AFE76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7204</TotalTime>
  <Words>2619</Words>
  <Application>Microsoft Office PowerPoint</Application>
  <PresentationFormat>On-screen Show (4:3)</PresentationFormat>
  <Paragraphs>169</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Constantia</vt:lpstr>
      <vt:lpstr>Trebuchet MS</vt:lpstr>
      <vt:lpstr>Berlin</vt:lpstr>
      <vt:lpstr>John 9</vt:lpstr>
      <vt:lpstr>Jesus in Jerusalem</vt:lpstr>
      <vt:lpstr>John 9:1–41</vt:lpstr>
      <vt:lpstr>A Bizarre Question</vt:lpstr>
      <vt:lpstr>Karma (https://www.britannica.com/topic/karma)</vt:lpstr>
      <vt:lpstr>Karma (https://www.britannica.com/topic/karma)</vt:lpstr>
      <vt:lpstr>Karma</vt:lpstr>
      <vt:lpstr>The problem with Karma</vt:lpstr>
      <vt:lpstr>Hinduism or Pharisaical Judaism</vt:lpstr>
      <vt:lpstr>Hinduism or Pharisaical Judaism</vt:lpstr>
      <vt:lpstr>Hinduism or Pharisaical Judaism</vt:lpstr>
      <vt:lpstr>John 9:1–41</vt:lpstr>
      <vt:lpstr>A Third Option</vt:lpstr>
      <vt:lpstr>Attitude toward suffering in others</vt:lpstr>
      <vt:lpstr>God’s perspective on suffering</vt:lpstr>
      <vt:lpstr>Attitude toward suffering in others</vt:lpstr>
      <vt:lpstr>God’s perspective on suffering</vt:lpstr>
      <vt:lpstr>God’s perspective on suffering</vt:lpstr>
      <vt:lpstr>John 9:5–7 (NASB95) </vt:lpstr>
      <vt:lpstr>More evidence for who Christ is</vt:lpstr>
      <vt:lpstr>More evidence for who Chris is</vt:lpstr>
      <vt:lpstr>John 9:8–12 (NASB95)</vt:lpstr>
      <vt:lpstr>John 9:13–34 (NASB95)</vt:lpstr>
      <vt:lpstr>John 9:13–34 (NASB95)</vt:lpstr>
      <vt:lpstr>John 9:13–34 (NASB95)</vt:lpstr>
      <vt:lpstr>John 9:13–34 (NASB95)</vt:lpstr>
      <vt:lpstr>The Players</vt:lpstr>
      <vt:lpstr>John 9:13–34 (NASB95)</vt:lpstr>
      <vt:lpstr>John 9:13–34 (NASB95)</vt:lpstr>
      <vt:lpstr>John 9:13–34 (NASB95)</vt:lpstr>
      <vt:lpstr>John 9:13–34 (NASB95)</vt:lpstr>
      <vt:lpstr>John 9:13–34 (NASB95)</vt:lpstr>
      <vt:lpstr>John 9:31–34 (NASB95)</vt:lpstr>
      <vt:lpstr>The Man born blind</vt:lpstr>
      <vt:lpstr>John 9:35–41 (NASB95)</vt:lpstr>
      <vt:lpstr>John 9:35–41 (NASB95)</vt:lpstr>
      <vt:lpstr>The root of the Pharisee problem</vt:lpstr>
      <vt:lpstr>The take away</vt:lpstr>
      <vt:lpstr>The take away</vt:lpstr>
      <vt:lpstr>The take away</vt:lpstr>
      <vt:lpstr>The take away</vt:lpstr>
      <vt:lpstr>The take away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 5</dc:title>
  <dc:creator>LoweryR</dc:creator>
  <cp:lastModifiedBy>BealJ</cp:lastModifiedBy>
  <cp:revision>66</cp:revision>
  <dcterms:created xsi:type="dcterms:W3CDTF">2017-12-12T15:29:41Z</dcterms:created>
  <dcterms:modified xsi:type="dcterms:W3CDTF">2018-03-08T03:05:16Z</dcterms:modified>
</cp:coreProperties>
</file>