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8"/>
  </p:notesMasterIdLst>
  <p:sldIdLst>
    <p:sldId id="3325" r:id="rId2"/>
    <p:sldId id="3326" r:id="rId3"/>
    <p:sldId id="3327" r:id="rId4"/>
    <p:sldId id="3328" r:id="rId5"/>
    <p:sldId id="3329" r:id="rId6"/>
    <p:sldId id="3330" r:id="rId7"/>
    <p:sldId id="3331" r:id="rId8"/>
    <p:sldId id="3332" r:id="rId9"/>
    <p:sldId id="3333" r:id="rId10"/>
    <p:sldId id="3338" r:id="rId11"/>
    <p:sldId id="3342" r:id="rId12"/>
    <p:sldId id="3344" r:id="rId13"/>
    <p:sldId id="3345" r:id="rId14"/>
    <p:sldId id="3391" r:id="rId15"/>
    <p:sldId id="3392" r:id="rId16"/>
    <p:sldId id="3346" r:id="rId17"/>
    <p:sldId id="3347" r:id="rId18"/>
    <p:sldId id="3348" r:id="rId19"/>
    <p:sldId id="3349" r:id="rId20"/>
    <p:sldId id="3350" r:id="rId21"/>
    <p:sldId id="3351" r:id="rId22"/>
    <p:sldId id="3352" r:id="rId23"/>
    <p:sldId id="3353" r:id="rId24"/>
    <p:sldId id="3354" r:id="rId25"/>
    <p:sldId id="3355" r:id="rId26"/>
    <p:sldId id="3356" r:id="rId27"/>
    <p:sldId id="3357" r:id="rId28"/>
    <p:sldId id="3393" r:id="rId29"/>
    <p:sldId id="3359" r:id="rId30"/>
    <p:sldId id="3360" r:id="rId31"/>
    <p:sldId id="3361" r:id="rId32"/>
    <p:sldId id="3362" r:id="rId33"/>
    <p:sldId id="3363" r:id="rId34"/>
    <p:sldId id="3364" r:id="rId35"/>
    <p:sldId id="3365" r:id="rId36"/>
    <p:sldId id="3366" r:id="rId37"/>
    <p:sldId id="3367" r:id="rId38"/>
    <p:sldId id="3339" r:id="rId39"/>
    <p:sldId id="3368" r:id="rId40"/>
    <p:sldId id="3369" r:id="rId41"/>
    <p:sldId id="3370" r:id="rId42"/>
    <p:sldId id="3371" r:id="rId43"/>
    <p:sldId id="3372" r:id="rId44"/>
    <p:sldId id="3373" r:id="rId45"/>
    <p:sldId id="3375" r:id="rId46"/>
    <p:sldId id="3376" r:id="rId47"/>
    <p:sldId id="3377" r:id="rId48"/>
    <p:sldId id="3385" r:id="rId49"/>
    <p:sldId id="3378" r:id="rId50"/>
    <p:sldId id="3379" r:id="rId51"/>
    <p:sldId id="3380" r:id="rId52"/>
    <p:sldId id="3381" r:id="rId53"/>
    <p:sldId id="3382" r:id="rId54"/>
    <p:sldId id="3390" r:id="rId55"/>
    <p:sldId id="3383" r:id="rId56"/>
    <p:sldId id="3384"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6111D"/>
    <a:srgbClr val="221A2C"/>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2" autoAdjust="0"/>
    <p:restoredTop sz="93659" autoAdjust="0"/>
  </p:normalViewPr>
  <p:slideViewPr>
    <p:cSldViewPr>
      <p:cViewPr varScale="1">
        <p:scale>
          <a:sx n="68" d="100"/>
          <a:sy n="68" d="100"/>
        </p:scale>
        <p:origin x="78" y="6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9/14/2021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dirty="0"/>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9/14/2021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9/14/2021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9/14/2021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9/14/2021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9/14/2021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9/14/2021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9/14/2021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9/14/2021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9/14/2021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9/14/2021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9/14/2021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9/14/2021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5029200"/>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2:12 </a:t>
            </a:r>
            <a:r>
              <a:rPr lang="en-US" sz="3200" dirty="0"/>
              <a:t>Keep your behavior excellent among the Gentiles, so that in the thing in which they slander you as evildoers, they may because of your good deeds, as they observe them, glorify God on the day of visitation.</a:t>
            </a:r>
            <a:endParaRPr lang="en-US" sz="3000" dirty="0"/>
          </a:p>
        </p:txBody>
      </p:sp>
    </p:spTree>
    <p:extLst>
      <p:ext uri="{BB962C8B-B14F-4D97-AF65-F5344CB8AC3E}">
        <p14:creationId xmlns:p14="http://schemas.microsoft.com/office/powerpoint/2010/main" val="26236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ire horizon">
            <a:extLst>
              <a:ext uri="{FF2B5EF4-FFF2-40B4-BE49-F238E27FC236}">
                <a16:creationId xmlns:a16="http://schemas.microsoft.com/office/drawing/2014/main" xmlns="" id="{EAC8AE13-1275-4F24-8B06-40B111C588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277912"/>
            <a:ext cx="12192000" cy="258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3:15 </a:t>
            </a:r>
            <a:r>
              <a:rPr lang="en-US" sz="3200" dirty="0"/>
              <a:t>but sanctify Christ as Lord in your hearts, </a:t>
            </a:r>
            <a:r>
              <a:rPr lang="en-US" sz="3200" b="1" u="sng" dirty="0"/>
              <a:t>always being ready to make a defense to everyone who asks you to give an account for the hope that is in you</a:t>
            </a:r>
            <a:r>
              <a:rPr lang="en-US" sz="3200" dirty="0"/>
              <a:t>, but with gentleness and respect; </a:t>
            </a:r>
            <a:r>
              <a:rPr lang="en-US" sz="3200" b="1" baseline="30000" dirty="0"/>
              <a:t>16 </a:t>
            </a:r>
            <a:r>
              <a:rPr lang="en-US" sz="3200" dirty="0"/>
              <a:t>and keep a  good conscience so that in the thing in which you are slandered, those who disparage your good behavior in Christ will be put to shame. </a:t>
            </a:r>
            <a:r>
              <a:rPr lang="en-US" dirty="0"/>
              <a:t> </a:t>
            </a:r>
          </a:p>
        </p:txBody>
      </p:sp>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Tree>
    <p:extLst>
      <p:ext uri="{BB962C8B-B14F-4D97-AF65-F5344CB8AC3E}">
        <p14:creationId xmlns:p14="http://schemas.microsoft.com/office/powerpoint/2010/main" val="177697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29434CB9-D01A-4E3E-8F5B-A0F64873CD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a:t>
            </a:r>
            <a:r>
              <a:rPr lang="en-US" sz="3200" b="1" u="sng" dirty="0"/>
              <a:t>harmonious</a:t>
            </a:r>
            <a:r>
              <a:rPr lang="en-US" sz="3200" dirty="0"/>
              <a:t>, sympathetic, loving, compassionate, and humble; </a:t>
            </a:r>
            <a:r>
              <a:rPr lang="en-US" sz="3200" b="1" baseline="30000" dirty="0"/>
              <a:t>9 </a:t>
            </a:r>
            <a:r>
              <a:rPr lang="en-US" sz="3200" dirty="0"/>
              <a:t>not returning evil for evil or insult for insult, but giving a blessing instead;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p:txBody>
      </p:sp>
      <p:sp>
        <p:nvSpPr>
          <p:cNvPr id="11" name="TextBox 10">
            <a:extLst>
              <a:ext uri="{FF2B5EF4-FFF2-40B4-BE49-F238E27FC236}">
                <a16:creationId xmlns:a16="http://schemas.microsoft.com/office/drawing/2014/main" xmlns="" id="{7B385C6E-9B0A-41EA-9BAA-39FCC1B17DC9}"/>
              </a:ext>
            </a:extLst>
          </p:cNvPr>
          <p:cNvSpPr txBox="1"/>
          <p:nvPr/>
        </p:nvSpPr>
        <p:spPr>
          <a:xfrm>
            <a:off x="3124200" y="2514600"/>
            <a:ext cx="8534400" cy="1077218"/>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John 13:35 </a:t>
            </a:r>
            <a:r>
              <a:rPr lang="en-US" sz="3200" dirty="0">
                <a:latin typeface="+mn-lt"/>
              </a:rPr>
              <a:t>By this all people will know that you are My disciples: if you have love for one another.”</a:t>
            </a:r>
            <a:endParaRPr lang="en-US" sz="3200" b="1" u="sng" dirty="0">
              <a:solidFill>
                <a:srgbClr val="002060"/>
              </a:solidFill>
              <a:latin typeface="+mn-lt"/>
            </a:endParaRPr>
          </a:p>
        </p:txBody>
      </p:sp>
      <p:sp>
        <p:nvSpPr>
          <p:cNvPr id="10" name="Speech Bubble: Rectangle 9">
            <a:extLst>
              <a:ext uri="{FF2B5EF4-FFF2-40B4-BE49-F238E27FC236}">
                <a16:creationId xmlns:a16="http://schemas.microsoft.com/office/drawing/2014/main" xmlns="" id="{078022CD-ECD5-431C-870D-4C875B83EC56}"/>
              </a:ext>
            </a:extLst>
          </p:cNvPr>
          <p:cNvSpPr/>
          <p:nvPr/>
        </p:nvSpPr>
        <p:spPr>
          <a:xfrm>
            <a:off x="304800" y="3816909"/>
            <a:ext cx="7284720" cy="666874"/>
          </a:xfrm>
          <a:prstGeom prst="wedgeRectCallout">
            <a:avLst>
              <a:gd name="adj1" fmla="val 21460"/>
              <a:gd name="adj2" fmla="val 902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ὁμόφρων</a:t>
            </a:r>
            <a:r>
              <a:rPr lang="en-US" sz="2800" b="1" dirty="0">
                <a:solidFill>
                  <a:schemeClr val="tx1"/>
                </a:solidFill>
              </a:rPr>
              <a:t>, </a:t>
            </a:r>
            <a:r>
              <a:rPr lang="en-US" sz="2800" i="1" dirty="0">
                <a:solidFill>
                  <a:schemeClr val="tx1"/>
                </a:solidFill>
              </a:rPr>
              <a:t>homophrōn: </a:t>
            </a:r>
            <a:r>
              <a:rPr lang="en-US" sz="2800" dirty="0">
                <a:solidFill>
                  <a:schemeClr val="tx1"/>
                </a:solidFill>
              </a:rPr>
              <a:t>“one mind or one heart”</a:t>
            </a:r>
            <a:endParaRPr lang="en-US" sz="3200" b="1" dirty="0">
              <a:solidFill>
                <a:schemeClr val="tx1"/>
              </a:solidFill>
            </a:endParaRPr>
          </a:p>
        </p:txBody>
      </p:sp>
    </p:spTree>
    <p:extLst>
      <p:ext uri="{BB962C8B-B14F-4D97-AF65-F5344CB8AC3E}">
        <p14:creationId xmlns:p14="http://schemas.microsoft.com/office/powerpoint/2010/main" val="10011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F7225D7E-1A2A-4836-86DC-48CB75CF96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a:t>
            </a:r>
            <a:r>
              <a:rPr lang="en-US" sz="3200" b="1" u="sng" dirty="0"/>
              <a:t>sympathetic</a:t>
            </a:r>
            <a:r>
              <a:rPr lang="en-US" sz="3200" dirty="0"/>
              <a:t>, loving, compassionate, and humble; </a:t>
            </a:r>
            <a:r>
              <a:rPr lang="en-US" sz="3200" b="1" baseline="30000" dirty="0"/>
              <a:t>9 </a:t>
            </a:r>
            <a:r>
              <a:rPr lang="en-US" sz="3200" dirty="0"/>
              <a:t>not returning evil for evil or insult for insult, but giving a blessing instead;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 </a:t>
            </a:r>
          </a:p>
          <a:p>
            <a:pPr marL="571500" indent="-571500">
              <a:buFont typeface="Arial" panose="020B0604020202020204" pitchFamily="34" charset="0"/>
              <a:buChar char="•"/>
            </a:pPr>
            <a:endParaRPr lang="en-US" sz="3600" b="1" dirty="0"/>
          </a:p>
        </p:txBody>
      </p:sp>
      <p:sp>
        <p:nvSpPr>
          <p:cNvPr id="10" name="Speech Bubble: Rectangle 9">
            <a:extLst>
              <a:ext uri="{FF2B5EF4-FFF2-40B4-BE49-F238E27FC236}">
                <a16:creationId xmlns:a16="http://schemas.microsoft.com/office/drawing/2014/main" xmlns="" id="{AE85729D-B7D1-4401-BA3B-F98F617E4907}"/>
              </a:ext>
            </a:extLst>
          </p:cNvPr>
          <p:cNvSpPr/>
          <p:nvPr/>
        </p:nvSpPr>
        <p:spPr>
          <a:xfrm>
            <a:off x="533400" y="3429000"/>
            <a:ext cx="6858000" cy="844762"/>
          </a:xfrm>
          <a:prstGeom prst="wedgeRectCallout">
            <a:avLst>
              <a:gd name="adj1" fmla="val 50623"/>
              <a:gd name="adj2" fmla="val 108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συμπαθής</a:t>
            </a:r>
            <a:r>
              <a:rPr lang="en-US" sz="2800" b="1" dirty="0">
                <a:solidFill>
                  <a:schemeClr val="tx1"/>
                </a:solidFill>
              </a:rPr>
              <a:t>, </a:t>
            </a:r>
            <a:r>
              <a:rPr lang="en-US" sz="2800" i="1" dirty="0">
                <a:solidFill>
                  <a:schemeClr val="tx1"/>
                </a:solidFill>
              </a:rPr>
              <a:t>sympathēs: </a:t>
            </a:r>
            <a:r>
              <a:rPr lang="en-US" sz="2800" dirty="0">
                <a:solidFill>
                  <a:schemeClr val="tx1"/>
                </a:solidFill>
              </a:rPr>
              <a:t>“suffering alongside,” “feeling the like with another” </a:t>
            </a:r>
            <a:endParaRPr lang="en-US" sz="3200" b="1" dirty="0">
              <a:solidFill>
                <a:schemeClr val="tx1"/>
              </a:solidFill>
            </a:endParaRPr>
          </a:p>
        </p:txBody>
      </p:sp>
    </p:spTree>
    <p:extLst>
      <p:ext uri="{BB962C8B-B14F-4D97-AF65-F5344CB8AC3E}">
        <p14:creationId xmlns:p14="http://schemas.microsoft.com/office/powerpoint/2010/main" val="28399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E702858A-D651-42AD-A7A0-E07DDB25D4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a:t>
            </a:r>
            <a:r>
              <a:rPr lang="en-US" sz="3200" b="1" u="sng" dirty="0"/>
              <a:t>loving</a:t>
            </a:r>
            <a:r>
              <a:rPr lang="en-US" sz="3200" dirty="0"/>
              <a:t>, compassionate, and humble; </a:t>
            </a:r>
            <a:r>
              <a:rPr lang="en-US" sz="3200" b="1" baseline="30000" dirty="0"/>
              <a:t>9 </a:t>
            </a:r>
            <a:r>
              <a:rPr lang="en-US" sz="3200" dirty="0"/>
              <a:t>not returning evil for evil or insult for insult, but giving a blessing instead;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 </a:t>
            </a:r>
          </a:p>
          <a:p>
            <a:pPr marL="571500" indent="-571500">
              <a:buFont typeface="Arial" panose="020B0604020202020204" pitchFamily="34" charset="0"/>
              <a:buChar char="•"/>
            </a:pPr>
            <a:endParaRPr lang="en-US" sz="3600" b="1" dirty="0"/>
          </a:p>
        </p:txBody>
      </p:sp>
      <p:sp>
        <p:nvSpPr>
          <p:cNvPr id="10" name="Speech Bubble: Rectangle 9">
            <a:extLst>
              <a:ext uri="{FF2B5EF4-FFF2-40B4-BE49-F238E27FC236}">
                <a16:creationId xmlns:a16="http://schemas.microsoft.com/office/drawing/2014/main" xmlns="" id="{F8181913-07CC-4E3B-953D-D1B113A3CE6D}"/>
              </a:ext>
            </a:extLst>
          </p:cNvPr>
          <p:cNvSpPr/>
          <p:nvPr/>
        </p:nvSpPr>
        <p:spPr>
          <a:xfrm>
            <a:off x="1600200" y="3691509"/>
            <a:ext cx="6705600" cy="651891"/>
          </a:xfrm>
          <a:prstGeom prst="wedgeRectCallout">
            <a:avLst>
              <a:gd name="adj1" fmla="val 64455"/>
              <a:gd name="adj2" fmla="val 104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Φιλάδελφος</a:t>
            </a:r>
            <a:r>
              <a:rPr lang="en-US" sz="2800" dirty="0">
                <a:solidFill>
                  <a:schemeClr val="tx1"/>
                </a:solidFill>
              </a:rPr>
              <a:t> </a:t>
            </a:r>
            <a:r>
              <a:rPr lang="en-US" sz="2800" i="1" dirty="0">
                <a:solidFill>
                  <a:schemeClr val="tx1"/>
                </a:solidFill>
              </a:rPr>
              <a:t>philadelphos: </a:t>
            </a:r>
            <a:r>
              <a:rPr lang="en-US" sz="2800" dirty="0">
                <a:solidFill>
                  <a:schemeClr val="tx1"/>
                </a:solidFill>
              </a:rPr>
              <a:t>“brotherly love” </a:t>
            </a:r>
            <a:endParaRPr lang="en-US" sz="3200" b="1" dirty="0">
              <a:solidFill>
                <a:schemeClr val="tx1"/>
              </a:solidFill>
            </a:endParaRPr>
          </a:p>
        </p:txBody>
      </p:sp>
    </p:spTree>
    <p:extLst>
      <p:ext uri="{BB962C8B-B14F-4D97-AF65-F5344CB8AC3E}">
        <p14:creationId xmlns:p14="http://schemas.microsoft.com/office/powerpoint/2010/main" val="358752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07DD5D-845A-42B3-B498-18BAC03F5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08200" y="279400"/>
            <a:ext cx="7518400" cy="5638800"/>
          </a:xfrm>
          <a:prstGeom prst="rect">
            <a:avLst/>
          </a:prstGeom>
        </p:spPr>
      </p:pic>
      <p:sp>
        <p:nvSpPr>
          <p:cNvPr id="5" name="Rectangle 4">
            <a:extLst>
              <a:ext uri="{FF2B5EF4-FFF2-40B4-BE49-F238E27FC236}">
                <a16:creationId xmlns:a16="http://schemas.microsoft.com/office/drawing/2014/main" xmlns="" id="{21993FF2-A374-42D5-87F2-6144D63ECEF1}"/>
              </a:ext>
            </a:extLst>
          </p:cNvPr>
          <p:cNvSpPr/>
          <p:nvPr/>
        </p:nvSpPr>
        <p:spPr>
          <a:xfrm>
            <a:off x="6934200" y="0"/>
            <a:ext cx="2667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2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58F82A-76B9-4B12-9631-4C2DBC327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4142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FA598C34-B2BD-4ED6-9943-8867FD4AE9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loving, </a:t>
            </a:r>
            <a:r>
              <a:rPr lang="en-US" sz="3200" b="1" u="sng" dirty="0"/>
              <a:t>compassionate</a:t>
            </a:r>
            <a:r>
              <a:rPr lang="en-US" sz="3200" dirty="0"/>
              <a:t>, and humble; </a:t>
            </a:r>
            <a:r>
              <a:rPr lang="en-US" sz="3200" b="1" baseline="30000" dirty="0"/>
              <a:t>9 </a:t>
            </a:r>
            <a:r>
              <a:rPr lang="en-US" sz="3200" dirty="0"/>
              <a:t>not returning evil for evil or insult for insult, but giving a blessing instead;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endParaRPr lang="en-US" sz="3600" b="1" dirty="0"/>
          </a:p>
        </p:txBody>
      </p:sp>
      <p:sp>
        <p:nvSpPr>
          <p:cNvPr id="10" name="Speech Bubble: Rectangle 9">
            <a:extLst>
              <a:ext uri="{FF2B5EF4-FFF2-40B4-BE49-F238E27FC236}">
                <a16:creationId xmlns:a16="http://schemas.microsoft.com/office/drawing/2014/main" xmlns="" id="{DAD1D92A-EADF-4077-9DE1-5987FD3A0967}"/>
              </a:ext>
            </a:extLst>
          </p:cNvPr>
          <p:cNvSpPr/>
          <p:nvPr/>
        </p:nvSpPr>
        <p:spPr>
          <a:xfrm>
            <a:off x="304800" y="3905284"/>
            <a:ext cx="9220200" cy="641005"/>
          </a:xfrm>
          <a:prstGeom prst="wedgeRectCallout">
            <a:avLst>
              <a:gd name="adj1" fmla="val -37637"/>
              <a:gd name="adj2" fmla="val 1574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Εὔσπλαγχνος</a:t>
            </a:r>
            <a:r>
              <a:rPr lang="en-US" sz="2800" dirty="0">
                <a:solidFill>
                  <a:schemeClr val="tx1"/>
                </a:solidFill>
              </a:rPr>
              <a:t> </a:t>
            </a:r>
            <a:r>
              <a:rPr lang="en-US" sz="2800" i="1" dirty="0">
                <a:solidFill>
                  <a:schemeClr val="tx1"/>
                </a:solidFill>
              </a:rPr>
              <a:t>eusplagchnos: </a:t>
            </a:r>
            <a:r>
              <a:rPr lang="en-US" sz="2800" dirty="0">
                <a:solidFill>
                  <a:schemeClr val="tx1"/>
                </a:solidFill>
              </a:rPr>
              <a:t>“kind hearted,” “tender hearted”</a:t>
            </a:r>
            <a:endParaRPr lang="en-US" sz="3200" b="1" dirty="0">
              <a:solidFill>
                <a:schemeClr val="tx1"/>
              </a:solidFill>
            </a:endParaRPr>
          </a:p>
        </p:txBody>
      </p:sp>
      <p:pic>
        <p:nvPicPr>
          <p:cNvPr id="1026" name="Picture 2" descr="http://www.chicagonow.com/blogs/photos/assets_c/2009/10/3maudeflanders-thumb-580xauto-26740.jpg">
            <a:extLst>
              <a:ext uri="{FF2B5EF4-FFF2-40B4-BE49-F238E27FC236}">
                <a16:creationId xmlns:a16="http://schemas.microsoft.com/office/drawing/2014/main" xmlns="" id="{C1E490AC-3112-49C5-AB9A-67F9222966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47820" y="1360888"/>
            <a:ext cx="3596445" cy="321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53A17BE0-BAE3-4F85-BF97-BE3B5E0B0F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loving, compassionate, and </a:t>
            </a:r>
            <a:r>
              <a:rPr lang="en-US" sz="3200" b="1" u="sng" dirty="0"/>
              <a:t>humble</a:t>
            </a:r>
            <a:r>
              <a:rPr lang="en-US" sz="3200" dirty="0"/>
              <a:t>; </a:t>
            </a:r>
            <a:r>
              <a:rPr lang="en-US" sz="3200" b="1" baseline="30000" dirty="0"/>
              <a:t>9 </a:t>
            </a:r>
            <a:r>
              <a:rPr lang="en-US" sz="3200" dirty="0"/>
              <a:t>not returning evil for evil or insult for insult, but giving a blessing instead;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10" name="Speech Bubble: Rectangle 9">
            <a:extLst>
              <a:ext uri="{FF2B5EF4-FFF2-40B4-BE49-F238E27FC236}">
                <a16:creationId xmlns:a16="http://schemas.microsoft.com/office/drawing/2014/main" xmlns="" id="{1A214A2C-202F-4AEC-8C5D-EDD10E9BEEA5}"/>
              </a:ext>
            </a:extLst>
          </p:cNvPr>
          <p:cNvSpPr/>
          <p:nvPr/>
        </p:nvSpPr>
        <p:spPr>
          <a:xfrm>
            <a:off x="3733800" y="4056464"/>
            <a:ext cx="8305800" cy="573871"/>
          </a:xfrm>
          <a:prstGeom prst="wedgeRectCallout">
            <a:avLst>
              <a:gd name="adj1" fmla="val -43864"/>
              <a:gd name="adj2" fmla="val 155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Ταπεινοφροσύνη</a:t>
            </a:r>
            <a:r>
              <a:rPr lang="en-US" sz="2800" dirty="0">
                <a:solidFill>
                  <a:schemeClr val="tx1"/>
                </a:solidFill>
              </a:rPr>
              <a:t> </a:t>
            </a:r>
            <a:r>
              <a:rPr lang="en-US" sz="2800" i="1" dirty="0">
                <a:solidFill>
                  <a:schemeClr val="tx1"/>
                </a:solidFill>
              </a:rPr>
              <a:t>tapeinophrosynē: </a:t>
            </a:r>
            <a:r>
              <a:rPr lang="en-US" sz="2800" dirty="0">
                <a:solidFill>
                  <a:schemeClr val="tx1"/>
                </a:solidFill>
              </a:rPr>
              <a:t>“humble-minded”</a:t>
            </a:r>
            <a:endParaRPr lang="en-US" sz="3200" b="1" dirty="0">
              <a:solidFill>
                <a:schemeClr val="tx1"/>
              </a:solidFill>
            </a:endParaRPr>
          </a:p>
        </p:txBody>
      </p:sp>
    </p:spTree>
    <p:extLst>
      <p:ext uri="{BB962C8B-B14F-4D97-AF65-F5344CB8AC3E}">
        <p14:creationId xmlns:p14="http://schemas.microsoft.com/office/powerpoint/2010/main" val="41587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wipe(left)">
                                      <p:cBhvr>
                                        <p:cTn id="1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fire horizon">
            <a:extLst>
              <a:ext uri="{FF2B5EF4-FFF2-40B4-BE49-F238E27FC236}">
                <a16:creationId xmlns:a16="http://schemas.microsoft.com/office/drawing/2014/main" xmlns="" id="{92A71690-ADCC-4CDC-9156-2F8A516F2F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loving, compassionate, and humble; </a:t>
            </a:r>
            <a:r>
              <a:rPr lang="en-US" sz="3200" b="1" baseline="30000" dirty="0"/>
              <a:t>9 </a:t>
            </a:r>
            <a:r>
              <a:rPr lang="en-US" sz="3200" b="1" u="sng" dirty="0"/>
              <a:t>not returning evil for evil or insult for insult, but giving a blessing instead</a:t>
            </a:r>
            <a:r>
              <a:rPr lang="en-US" sz="3200" dirty="0"/>
              <a:t>; for you were called for the very purpose that you would inherit a blessing.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p:txBody>
      </p:sp>
      <p:sp>
        <p:nvSpPr>
          <p:cNvPr id="11" name="Rounded Rectangle 9">
            <a:extLst>
              <a:ext uri="{FF2B5EF4-FFF2-40B4-BE49-F238E27FC236}">
                <a16:creationId xmlns:a16="http://schemas.microsoft.com/office/drawing/2014/main" xmlns="" id="{A6B593A7-5CF3-4FB6-8F28-A425BCD76454}"/>
              </a:ext>
            </a:extLst>
          </p:cNvPr>
          <p:cNvSpPr/>
          <p:nvPr/>
        </p:nvSpPr>
        <p:spPr>
          <a:xfrm>
            <a:off x="4114800" y="2133600"/>
            <a:ext cx="7315200" cy="876798"/>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expectation-shattering grace</a:t>
            </a:r>
          </a:p>
        </p:txBody>
      </p:sp>
      <p:sp>
        <p:nvSpPr>
          <p:cNvPr id="12" name="Rounded Rectangle 9">
            <a:extLst>
              <a:ext uri="{FF2B5EF4-FFF2-40B4-BE49-F238E27FC236}">
                <a16:creationId xmlns:a16="http://schemas.microsoft.com/office/drawing/2014/main" xmlns="" id="{B8DA6D59-8416-4C5C-8A1A-A6400968154D}"/>
              </a:ext>
            </a:extLst>
          </p:cNvPr>
          <p:cNvSpPr/>
          <p:nvPr/>
        </p:nvSpPr>
        <p:spPr>
          <a:xfrm>
            <a:off x="7842380" y="3075886"/>
            <a:ext cx="4191000" cy="876798"/>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Takes humility!</a:t>
            </a:r>
          </a:p>
        </p:txBody>
      </p:sp>
    </p:spTree>
    <p:extLst>
      <p:ext uri="{BB962C8B-B14F-4D97-AF65-F5344CB8AC3E}">
        <p14:creationId xmlns:p14="http://schemas.microsoft.com/office/powerpoint/2010/main" val="326734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6" name="Rounded Rectangular Callout 12">
            <a:extLst>
              <a:ext uri="{FF2B5EF4-FFF2-40B4-BE49-F238E27FC236}">
                <a16:creationId xmlns:a16="http://schemas.microsoft.com/office/drawing/2014/main" xmlns="" id="{5871977B-1E33-47BA-8370-C123C87289A6}"/>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loving, compassionate, and humble; </a:t>
            </a:r>
            <a:r>
              <a:rPr lang="en-US" sz="3200" b="1" baseline="30000" dirty="0"/>
              <a:t>9 </a:t>
            </a:r>
            <a:r>
              <a:rPr lang="en-US" sz="3200" dirty="0"/>
              <a:t>not returning evil for evil or insult for insult, but giving a blessing instead; </a:t>
            </a:r>
            <a:r>
              <a:rPr lang="en-US" sz="3200" b="1" u="sng" dirty="0"/>
              <a:t>for you were called for the very purpose that you would inherit a blessing</a:t>
            </a:r>
            <a:r>
              <a:rPr lang="en-US" sz="3200" dirty="0"/>
              <a:t>. </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Tree>
    <p:extLst>
      <p:ext uri="{BB962C8B-B14F-4D97-AF65-F5344CB8AC3E}">
        <p14:creationId xmlns:p14="http://schemas.microsoft.com/office/powerpoint/2010/main" val="14696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800600"/>
            <a:ext cx="12192000" cy="166670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3:8 </a:t>
            </a:r>
            <a:r>
              <a:rPr lang="en-US" sz="3200" dirty="0"/>
              <a:t>To sum up, all of you be harmonious, sympathetic, loving, compassionate, and humble; </a:t>
            </a:r>
            <a:r>
              <a:rPr lang="en-US" sz="3200" b="1" baseline="30000" dirty="0"/>
              <a:t>9 </a:t>
            </a:r>
            <a:r>
              <a:rPr lang="en-US" sz="3200" dirty="0"/>
              <a:t>not returning evil for evil or insult for insult, but giving a blessing instead; for you were called for the very purpose that you would inherit a blessing. </a:t>
            </a:r>
          </a:p>
        </p:txBody>
      </p:sp>
    </p:spTree>
    <p:extLst>
      <p:ext uri="{BB962C8B-B14F-4D97-AF65-F5344CB8AC3E}">
        <p14:creationId xmlns:p14="http://schemas.microsoft.com/office/powerpoint/2010/main" val="35230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7DE0C1C8-E8F4-4F18-97C2-12FBD958B274}"/>
              </a:ext>
            </a:extLst>
          </p:cNvPr>
          <p:cNvSpPr/>
          <p:nvPr/>
        </p:nvSpPr>
        <p:spPr>
          <a:xfrm>
            <a:off x="-1555" y="4277912"/>
            <a:ext cx="1219200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b="1" u="sng" dirty="0"/>
              <a:t>For</a:t>
            </a:r>
            <a:r>
              <a:rPr lang="en-US" sz="3200" dirty="0"/>
              <a:t>, </a:t>
            </a:r>
            <a:r>
              <a:rPr lang="en-US" sz="3200" dirty="0">
                <a:solidFill>
                  <a:schemeClr val="tx1"/>
                </a:solidFill>
              </a:rPr>
              <a:t>“</a:t>
            </a:r>
            <a:r>
              <a:rPr lang="en-US" sz="3200" cap="small" dirty="0">
                <a:solidFill>
                  <a:schemeClr val="tx1"/>
                </a:solidFill>
              </a:rPr>
              <a:t>The one who desires life, to love and see good days</a:t>
            </a:r>
            <a:r>
              <a:rPr lang="en-US" sz="3200" dirty="0">
                <a:solidFill>
                  <a:schemeClr val="tx1"/>
                </a:solidFill>
              </a:rPr>
              <a:t>, </a:t>
            </a:r>
            <a:r>
              <a:rPr lang="en-US" sz="3200" cap="small" dirty="0">
                <a:solidFill>
                  <a:schemeClr val="tx1"/>
                </a:solidFill>
              </a:rPr>
              <a:t>Must keep his tongue from evil and his lips from speaking deceit</a:t>
            </a:r>
            <a:r>
              <a:rPr lang="en-US" sz="3200" dirty="0">
                <a:solidFill>
                  <a:schemeClr val="tx1"/>
                </a:solidFill>
              </a:rPr>
              <a:t>. </a:t>
            </a:r>
            <a:r>
              <a:rPr lang="en-US" sz="3200" b="1" baseline="30000" dirty="0">
                <a:solidFill>
                  <a:schemeClr val="tx1"/>
                </a:solidFill>
              </a:rPr>
              <a:t>11 </a:t>
            </a:r>
            <a:r>
              <a:rPr lang="en-US" sz="3200" cap="small" dirty="0">
                <a:solidFill>
                  <a:schemeClr val="tx1"/>
                </a:solidFill>
              </a:rPr>
              <a:t>He must turn away from evil and do good</a:t>
            </a:r>
            <a:r>
              <a:rPr lang="en-US" sz="3200" dirty="0">
                <a:solidFill>
                  <a:schemeClr val="tx1"/>
                </a:solidFill>
              </a:rPr>
              <a:t>; </a:t>
            </a:r>
            <a:r>
              <a:rPr lang="en-US" sz="3200" cap="small" dirty="0">
                <a:solidFill>
                  <a:schemeClr val="tx1"/>
                </a:solidFill>
              </a:rPr>
              <a:t>He must seek peace and pursue it</a:t>
            </a:r>
            <a:r>
              <a:rPr lang="en-US" sz="3200" dirty="0">
                <a:solidFill>
                  <a:schemeClr val="tx1"/>
                </a:solidFill>
              </a:rPr>
              <a:t>. </a:t>
            </a:r>
            <a:r>
              <a:rPr lang="en-US" sz="3200" b="1" baseline="30000" dirty="0">
                <a:solidFill>
                  <a:schemeClr val="tx1"/>
                </a:solidFill>
              </a:rPr>
              <a:t>3:12 </a:t>
            </a:r>
            <a:r>
              <a:rPr lang="en-US" sz="3200" cap="small" dirty="0">
                <a:solidFill>
                  <a:schemeClr val="tx1"/>
                </a:solidFill>
              </a:rPr>
              <a:t>For the eyes of the Lord are toward the righteous</a:t>
            </a:r>
            <a:r>
              <a:rPr lang="en-US" sz="3200" dirty="0">
                <a:solidFill>
                  <a:schemeClr val="tx1"/>
                </a:solidFill>
              </a:rPr>
              <a:t>, </a:t>
            </a:r>
            <a:r>
              <a:rPr lang="en-US" sz="3200" cap="small" dirty="0">
                <a:solidFill>
                  <a:schemeClr val="tx1"/>
                </a:solidFill>
              </a:rPr>
              <a:t>And His ears attend to their prayer</a:t>
            </a:r>
            <a:r>
              <a:rPr lang="en-US" sz="3200" dirty="0">
                <a:solidFill>
                  <a:schemeClr val="tx1"/>
                </a:solidFill>
              </a:rPr>
              <a:t>, </a:t>
            </a:r>
            <a:r>
              <a:rPr lang="en-US" sz="3200" cap="small" dirty="0">
                <a:solidFill>
                  <a:schemeClr val="tx1"/>
                </a:solidFill>
              </a:rPr>
              <a:t>But the face of the Lord is against evildoers</a:t>
            </a:r>
            <a:r>
              <a:rPr lang="en-US" sz="3200" dirty="0">
                <a:solidFill>
                  <a:schemeClr val="tx1"/>
                </a:solidFill>
              </a:rPr>
              <a:t>.”</a:t>
            </a:r>
          </a:p>
          <a:p>
            <a:endParaRPr lang="en-US" dirty="0"/>
          </a:p>
        </p:txBody>
      </p:sp>
    </p:spTree>
    <p:extLst>
      <p:ext uri="{BB962C8B-B14F-4D97-AF65-F5344CB8AC3E}">
        <p14:creationId xmlns:p14="http://schemas.microsoft.com/office/powerpoint/2010/main" val="131030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
        <p:nvSpPr>
          <p:cNvPr id="2" name="Speech Bubble: Rectangle 1">
            <a:extLst>
              <a:ext uri="{FF2B5EF4-FFF2-40B4-BE49-F238E27FC236}">
                <a16:creationId xmlns:a16="http://schemas.microsoft.com/office/drawing/2014/main" xmlns="" id="{E22B34EE-A8EB-4CC3-ADF1-51362E84F02B}"/>
              </a:ext>
            </a:extLst>
          </p:cNvPr>
          <p:cNvSpPr/>
          <p:nvPr/>
        </p:nvSpPr>
        <p:spPr>
          <a:xfrm>
            <a:off x="4343401" y="3429000"/>
            <a:ext cx="3200400" cy="685800"/>
          </a:xfrm>
          <a:prstGeom prst="wedgeRectCallout">
            <a:avLst>
              <a:gd name="adj1" fmla="val -124623"/>
              <a:gd name="adj2" fmla="val 815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Psalm 34:12-16 </a:t>
            </a:r>
          </a:p>
        </p:txBody>
      </p:sp>
    </p:spTree>
    <p:extLst>
      <p:ext uri="{BB962C8B-B14F-4D97-AF65-F5344CB8AC3E}">
        <p14:creationId xmlns:p14="http://schemas.microsoft.com/office/powerpoint/2010/main" val="22797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b="1" u="sng"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Tree>
    <p:extLst>
      <p:ext uri="{BB962C8B-B14F-4D97-AF65-F5344CB8AC3E}">
        <p14:creationId xmlns:p14="http://schemas.microsoft.com/office/powerpoint/2010/main" val="3540537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b="1" u="sng" cap="small" dirty="0"/>
              <a:t>Must keep his tongue from evil and his lips from speaking deceit</a:t>
            </a:r>
            <a:r>
              <a:rPr lang="en-US" sz="3200" b="1" u="sng" dirty="0"/>
              <a:t>. </a:t>
            </a:r>
            <a:r>
              <a:rPr lang="en-US" sz="3200" b="1" u="sng" baseline="30000" dirty="0"/>
              <a:t>11 </a:t>
            </a:r>
            <a:r>
              <a:rPr lang="en-US" sz="3200" b="1" u="sng" cap="small" dirty="0"/>
              <a:t>He must turn </a:t>
            </a:r>
            <a:r>
              <a:rPr lang="en-US" sz="3100" b="1" u="sng" cap="small" dirty="0"/>
              <a:t>away from evil and do good</a:t>
            </a:r>
            <a:r>
              <a:rPr lang="en-US" sz="3100" b="1" u="sng" dirty="0"/>
              <a:t>; </a:t>
            </a:r>
            <a:r>
              <a:rPr lang="en-US" sz="3100" b="1" u="sng"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Tree>
    <p:extLst>
      <p:ext uri="{BB962C8B-B14F-4D97-AF65-F5344CB8AC3E}">
        <p14:creationId xmlns:p14="http://schemas.microsoft.com/office/powerpoint/2010/main" val="210744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b="1" u="sng" cap="small" dirty="0"/>
              <a:t>For</a:t>
            </a:r>
            <a:r>
              <a:rPr lang="en-US" sz="3200" cap="small" dirty="0"/>
              <a:t> the eyes of the Lord are toward the righteous</a:t>
            </a:r>
            <a:r>
              <a:rPr lang="en-US" sz="3200" dirty="0"/>
              <a:t>, </a:t>
            </a:r>
            <a:r>
              <a:rPr lang="en-US" sz="3200"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Tree>
    <p:extLst>
      <p:ext uri="{BB962C8B-B14F-4D97-AF65-F5344CB8AC3E}">
        <p14:creationId xmlns:p14="http://schemas.microsoft.com/office/powerpoint/2010/main" val="245311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a:t>
            </a:r>
            <a:r>
              <a:rPr lang="en-US" sz="3200" b="1" u="sng" cap="small" dirty="0"/>
              <a:t>toward</a:t>
            </a:r>
            <a:r>
              <a:rPr lang="en-US" sz="3200" cap="small" dirty="0"/>
              <a:t> the righteous</a:t>
            </a:r>
            <a:r>
              <a:rPr lang="en-US" sz="3200" dirty="0"/>
              <a:t>, </a:t>
            </a:r>
            <a:r>
              <a:rPr lang="en-US" sz="3200" cap="small" dirty="0"/>
              <a:t>And His ears </a:t>
            </a:r>
            <a:r>
              <a:rPr lang="en-US" sz="3200" b="1" u="sng" cap="small" dirty="0"/>
              <a:t>attend</a:t>
            </a:r>
            <a:r>
              <a:rPr lang="en-US" sz="3200" cap="small" dirty="0"/>
              <a:t> to their prayer</a:t>
            </a:r>
            <a:r>
              <a:rPr lang="en-US" sz="3200" dirty="0"/>
              <a:t>, </a:t>
            </a:r>
            <a:r>
              <a:rPr lang="en-US" sz="3200" cap="small" dirty="0"/>
              <a:t>But the face of the Lord is </a:t>
            </a:r>
            <a:r>
              <a:rPr lang="en-US" sz="3200" b="1" u="sng" cap="small" dirty="0"/>
              <a:t>against</a:t>
            </a:r>
            <a:r>
              <a:rPr lang="en-US" sz="3200" cap="small" dirty="0"/>
              <a:t> evildoers</a:t>
            </a:r>
            <a:r>
              <a:rPr lang="en-US" sz="3200" dirty="0"/>
              <a:t>.”</a:t>
            </a:r>
          </a:p>
          <a:p>
            <a:endParaRPr lang="en-US" dirty="0"/>
          </a:p>
        </p:txBody>
      </p:sp>
    </p:spTree>
    <p:extLst>
      <p:ext uri="{BB962C8B-B14F-4D97-AF65-F5344CB8AC3E}">
        <p14:creationId xmlns:p14="http://schemas.microsoft.com/office/powerpoint/2010/main" val="1429412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a:t>
            </a:r>
            <a:r>
              <a:rPr lang="en-US" sz="3200" b="1" u="sng" cap="small" dirty="0"/>
              <a:t>the eyes of the Lord are toward the righteous</a:t>
            </a:r>
            <a:r>
              <a:rPr lang="en-US" sz="3200" dirty="0"/>
              <a:t>, </a:t>
            </a:r>
            <a:r>
              <a:rPr lang="en-US" sz="3200"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
        <p:nvSpPr>
          <p:cNvPr id="12" name="TextBox 11">
            <a:extLst>
              <a:ext uri="{FF2B5EF4-FFF2-40B4-BE49-F238E27FC236}">
                <a16:creationId xmlns:a16="http://schemas.microsoft.com/office/drawing/2014/main" xmlns="" id="{7B7CF3A8-9BDB-4643-8E06-43B74B8CC6E2}"/>
              </a:ext>
            </a:extLst>
          </p:cNvPr>
          <p:cNvSpPr txBox="1"/>
          <p:nvPr/>
        </p:nvSpPr>
        <p:spPr>
          <a:xfrm>
            <a:off x="4267200" y="2644170"/>
            <a:ext cx="7010400" cy="1569660"/>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Psalm 32:8</a:t>
            </a:r>
            <a:r>
              <a:rPr lang="en-US" sz="3200" b="1" dirty="0">
                <a:latin typeface="+mn-lt"/>
              </a:rPr>
              <a:t> </a:t>
            </a:r>
            <a:r>
              <a:rPr lang="en-US" sz="3200" dirty="0">
                <a:latin typeface="+mn-lt"/>
              </a:rPr>
              <a:t>I will instruct you and teach you in the way which you should go; I will counsel you with my eye upon you.”</a:t>
            </a:r>
            <a:endParaRPr lang="en-US" sz="3200" b="1" u="sng" dirty="0">
              <a:solidFill>
                <a:srgbClr val="002060"/>
              </a:solidFill>
              <a:latin typeface="+mn-lt"/>
            </a:endParaRPr>
          </a:p>
        </p:txBody>
      </p:sp>
    </p:spTree>
    <p:extLst>
      <p:ext uri="{BB962C8B-B14F-4D97-AF65-F5344CB8AC3E}">
        <p14:creationId xmlns:p14="http://schemas.microsoft.com/office/powerpoint/2010/main" val="13363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b="1" u="sng"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
        <p:nvSpPr>
          <p:cNvPr id="12" name="TextBox 11">
            <a:extLst>
              <a:ext uri="{FF2B5EF4-FFF2-40B4-BE49-F238E27FC236}">
                <a16:creationId xmlns:a16="http://schemas.microsoft.com/office/drawing/2014/main" xmlns="" id="{7B7CF3A8-9BDB-4643-8E06-43B74B8CC6E2}"/>
              </a:ext>
            </a:extLst>
          </p:cNvPr>
          <p:cNvSpPr txBox="1"/>
          <p:nvPr/>
        </p:nvSpPr>
        <p:spPr>
          <a:xfrm>
            <a:off x="3200400" y="2505747"/>
            <a:ext cx="8534400" cy="2062103"/>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Psalm 31:1</a:t>
            </a:r>
            <a:r>
              <a:rPr lang="en-US" sz="3200" b="1" dirty="0">
                <a:latin typeface="+mn-lt"/>
              </a:rPr>
              <a:t> </a:t>
            </a:r>
            <a:r>
              <a:rPr lang="en-US" sz="3200" dirty="0">
                <a:latin typeface="+mn-lt"/>
              </a:rPr>
              <a:t>In you, O Lord, I have taken refuge; let me never be ashamed; in your righteousness deliver me. </a:t>
            </a:r>
            <a:r>
              <a:rPr lang="en-US" sz="3200" b="1" baseline="30000" dirty="0">
                <a:latin typeface="+mn-lt"/>
              </a:rPr>
              <a:t>2</a:t>
            </a:r>
            <a:r>
              <a:rPr lang="en-US" sz="3200" dirty="0">
                <a:latin typeface="+mn-lt"/>
              </a:rPr>
              <a:t> incline your ear to me, rescue me quickly; Be to me a rock of strength, a stronghold to save me. </a:t>
            </a:r>
            <a:endParaRPr lang="en-US" sz="3200" b="1" u="sng" dirty="0">
              <a:solidFill>
                <a:srgbClr val="002060"/>
              </a:solidFill>
              <a:latin typeface="+mn-lt"/>
            </a:endParaRPr>
          </a:p>
        </p:txBody>
      </p:sp>
    </p:spTree>
    <p:extLst>
      <p:ext uri="{BB962C8B-B14F-4D97-AF65-F5344CB8AC3E}">
        <p14:creationId xmlns:p14="http://schemas.microsoft.com/office/powerpoint/2010/main" val="27094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B95DF-0E2A-4BED-8D2D-91D0586CBB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19E96FC-E4A6-4B9E-85B3-9714BBAADE2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1469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b="1" u="sng" cap="small" dirty="0"/>
              <a:t>And His ears attend to their prayer</a:t>
            </a:r>
            <a:r>
              <a:rPr lang="en-US" sz="3200" dirty="0"/>
              <a:t>, </a:t>
            </a:r>
            <a:r>
              <a:rPr lang="en-US" sz="3200" cap="small" dirty="0"/>
              <a:t>But the face of the Lord is against evildoers</a:t>
            </a:r>
            <a:r>
              <a:rPr lang="en-US" sz="3200" dirty="0"/>
              <a:t>.”</a:t>
            </a:r>
          </a:p>
          <a:p>
            <a:endParaRPr lang="en-US" dirty="0"/>
          </a:p>
        </p:txBody>
      </p:sp>
    </p:spTree>
    <p:extLst>
      <p:ext uri="{BB962C8B-B14F-4D97-AF65-F5344CB8AC3E}">
        <p14:creationId xmlns:p14="http://schemas.microsoft.com/office/powerpoint/2010/main" val="261236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a:t>
            </a:r>
            <a:br>
              <a:rPr lang="en-US" sz="3200" dirty="0"/>
            </a:br>
            <a:r>
              <a:rPr lang="en-US" sz="3200" cap="small" dirty="0"/>
              <a:t>Must keep his tongue from evil and his lips from speaking deceit</a:t>
            </a:r>
            <a:r>
              <a:rPr lang="en-US" sz="3200" dirty="0"/>
              <a:t>.</a:t>
            </a:r>
            <a:br>
              <a:rPr lang="en-US" sz="3200" dirty="0"/>
            </a:br>
            <a:r>
              <a:rPr lang="en-US" sz="3200" b="1" baseline="30000" dirty="0"/>
              <a:t>11 </a:t>
            </a:r>
            <a:r>
              <a:rPr lang="en-US" sz="3200" cap="small" dirty="0"/>
              <a:t>He must turn away from evil and do good</a:t>
            </a:r>
            <a:r>
              <a:rPr lang="en-US" sz="3200" dirty="0"/>
              <a:t>;</a:t>
            </a:r>
            <a:br>
              <a:rPr lang="en-US" sz="3200" dirty="0"/>
            </a:br>
            <a:r>
              <a:rPr lang="en-US" sz="3200" cap="small" dirty="0"/>
              <a:t>He must seek peace and pursue it</a:t>
            </a:r>
            <a:r>
              <a:rPr lang="en-US" sz="3200" dirty="0"/>
              <a:t>.</a:t>
            </a:r>
            <a:endParaRPr lang="en-US" dirty="0"/>
          </a:p>
        </p:txBody>
      </p:sp>
    </p:spTree>
    <p:extLst>
      <p:ext uri="{BB962C8B-B14F-4D97-AF65-F5344CB8AC3E}">
        <p14:creationId xmlns:p14="http://schemas.microsoft.com/office/powerpoint/2010/main" val="91043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3:10 </a:t>
            </a:r>
            <a:r>
              <a:rPr lang="en-US" sz="3200" dirty="0"/>
              <a:t>For, “</a:t>
            </a:r>
            <a:r>
              <a:rPr lang="en-US" sz="3200" cap="small" dirty="0"/>
              <a:t>The one who desires life, to love and see good days</a:t>
            </a:r>
            <a:r>
              <a:rPr lang="en-US" sz="3200" dirty="0"/>
              <a:t>, </a:t>
            </a:r>
            <a:r>
              <a:rPr lang="en-US" sz="3200" cap="small" dirty="0"/>
              <a:t>Must keep his tongue from evil and his lips from speaking deceit</a:t>
            </a:r>
            <a:r>
              <a:rPr lang="en-US" sz="3200" dirty="0"/>
              <a:t>. </a:t>
            </a:r>
            <a:r>
              <a:rPr lang="en-US" sz="3200" b="1" baseline="30000" dirty="0"/>
              <a:t>11 </a:t>
            </a:r>
            <a:r>
              <a:rPr lang="en-US" sz="3200" cap="small" dirty="0"/>
              <a:t>He must turn away from evil and do good</a:t>
            </a:r>
            <a:r>
              <a:rPr lang="en-US" sz="3200" dirty="0"/>
              <a:t>; </a:t>
            </a:r>
            <a:r>
              <a:rPr lang="en-US" sz="3200" cap="small" dirty="0"/>
              <a:t>He must seek peace and pursue it</a:t>
            </a:r>
            <a:r>
              <a:rPr lang="en-US" sz="3200" dirty="0"/>
              <a:t>. </a:t>
            </a:r>
            <a:r>
              <a:rPr lang="en-US" sz="3200" b="1" baseline="30000" dirty="0"/>
              <a:t>3:12 </a:t>
            </a:r>
            <a:r>
              <a:rPr lang="en-US" sz="3200" cap="small" dirty="0"/>
              <a:t>For the eyes of the Lord are toward the righteous</a:t>
            </a:r>
            <a:r>
              <a:rPr lang="en-US" sz="3200" dirty="0"/>
              <a:t>, </a:t>
            </a:r>
            <a:r>
              <a:rPr lang="en-US" sz="3200" cap="small" dirty="0"/>
              <a:t>And His ears attend to their prayer</a:t>
            </a:r>
            <a:r>
              <a:rPr lang="en-US" sz="3200" dirty="0"/>
              <a:t>, </a:t>
            </a:r>
            <a:r>
              <a:rPr lang="en-US" sz="3200" b="1" u="sng" cap="small" dirty="0"/>
              <a:t>But the face of the Lord is against evildoers</a:t>
            </a:r>
            <a:r>
              <a:rPr lang="en-US" sz="3200" dirty="0"/>
              <a:t>.”</a:t>
            </a:r>
          </a:p>
          <a:p>
            <a:endParaRPr lang="en-US" dirty="0"/>
          </a:p>
        </p:txBody>
      </p:sp>
    </p:spTree>
    <p:extLst>
      <p:ext uri="{BB962C8B-B14F-4D97-AF65-F5344CB8AC3E}">
        <p14:creationId xmlns:p14="http://schemas.microsoft.com/office/powerpoint/2010/main" val="27181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6547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3:13 </a:t>
            </a:r>
            <a:r>
              <a:rPr lang="en-US" sz="3100" b="1" u="sng" dirty="0"/>
              <a:t>And who is there to harm you if you prove zealous for what is good?  </a:t>
            </a:r>
            <a:r>
              <a:rPr lang="en-US" sz="3200" b="1" baseline="30000" dirty="0"/>
              <a:t>14 </a:t>
            </a:r>
            <a:r>
              <a:rPr lang="en-US" sz="3200" dirty="0"/>
              <a:t>But even if you should suffer for the sake of righteousness, you are blessed. </a:t>
            </a:r>
            <a:r>
              <a:rPr lang="en-US" sz="3200" cap="small" dirty="0"/>
              <a:t>And do not fear their</a:t>
            </a:r>
            <a:r>
              <a:rPr lang="en-US" sz="3200" dirty="0"/>
              <a:t> </a:t>
            </a:r>
            <a:r>
              <a:rPr lang="en-US" sz="3200" cap="small" dirty="0"/>
              <a:t>intimidation, and do not be in dread</a:t>
            </a:r>
            <a:r>
              <a:rPr lang="en-US" sz="3200" dirty="0"/>
              <a:t>, </a:t>
            </a:r>
          </a:p>
          <a:p>
            <a:endParaRPr lang="en-US" dirty="0"/>
          </a:p>
        </p:txBody>
      </p:sp>
    </p:spTree>
    <p:extLst>
      <p:ext uri="{BB962C8B-B14F-4D97-AF65-F5344CB8AC3E}">
        <p14:creationId xmlns:p14="http://schemas.microsoft.com/office/powerpoint/2010/main" val="110759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6547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3:13</a:t>
            </a:r>
            <a:r>
              <a:rPr lang="en-US" sz="3200" baseline="30000" dirty="0"/>
              <a:t> </a:t>
            </a:r>
            <a:r>
              <a:rPr lang="en-US" sz="3200" dirty="0"/>
              <a:t>And who is there to harm you if you prove zealous for what is good?  </a:t>
            </a:r>
            <a:r>
              <a:rPr lang="en-US" sz="3200" b="1" baseline="30000" dirty="0"/>
              <a:t>14 </a:t>
            </a:r>
            <a:r>
              <a:rPr lang="en-US" sz="3200" b="1" u="sng" dirty="0"/>
              <a:t>But even if you should suffer for the sake of righteousness, you are blessed.</a:t>
            </a:r>
            <a:r>
              <a:rPr lang="en-US" sz="3200" dirty="0"/>
              <a:t> </a:t>
            </a:r>
            <a:r>
              <a:rPr lang="en-US" sz="3200" cap="small" dirty="0"/>
              <a:t>And do not fear their</a:t>
            </a:r>
            <a:r>
              <a:rPr lang="en-US" sz="3200" dirty="0"/>
              <a:t> </a:t>
            </a:r>
            <a:r>
              <a:rPr lang="en-US" sz="3200" cap="small" dirty="0"/>
              <a:t>intimidation, and do not be in dread</a:t>
            </a:r>
            <a:r>
              <a:rPr lang="en-US" sz="3200" dirty="0"/>
              <a:t>, </a:t>
            </a:r>
          </a:p>
          <a:p>
            <a:endParaRPr lang="en-US" dirty="0"/>
          </a:p>
        </p:txBody>
      </p:sp>
    </p:spTree>
    <p:extLst>
      <p:ext uri="{BB962C8B-B14F-4D97-AF65-F5344CB8AC3E}">
        <p14:creationId xmlns:p14="http://schemas.microsoft.com/office/powerpoint/2010/main" val="94544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6547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3:13</a:t>
            </a:r>
            <a:r>
              <a:rPr lang="en-US" sz="3200" baseline="30000" dirty="0"/>
              <a:t> </a:t>
            </a:r>
            <a:r>
              <a:rPr lang="en-US" sz="3200" dirty="0"/>
              <a:t>And who is there to harm you if you prove zealous for what is good?  </a:t>
            </a:r>
            <a:r>
              <a:rPr lang="en-US" sz="3200" b="1" baseline="30000" dirty="0"/>
              <a:t>14 </a:t>
            </a:r>
            <a:r>
              <a:rPr lang="en-US" sz="3200" dirty="0"/>
              <a:t>But even if you should suffer for the sake of righteousness, you are blessed. </a:t>
            </a:r>
            <a:r>
              <a:rPr lang="en-US" sz="3200" b="1" u="sng" cap="small" dirty="0"/>
              <a:t>And do not fear their</a:t>
            </a:r>
            <a:r>
              <a:rPr lang="en-US" sz="3200" b="1" u="sng" dirty="0"/>
              <a:t> </a:t>
            </a:r>
            <a:r>
              <a:rPr lang="en-US" sz="3200" b="1" u="sng" cap="small" dirty="0"/>
              <a:t>intimidation, and do not be in dread</a:t>
            </a:r>
            <a:r>
              <a:rPr lang="en-US" sz="3200" b="1" u="sng" dirty="0"/>
              <a:t>,</a:t>
            </a:r>
            <a:r>
              <a:rPr lang="en-US" sz="3200" dirty="0"/>
              <a:t> </a:t>
            </a:r>
          </a:p>
          <a:p>
            <a:endParaRPr lang="en-US" dirty="0"/>
          </a:p>
        </p:txBody>
      </p:sp>
      <p:sp>
        <p:nvSpPr>
          <p:cNvPr id="12" name="Speech Bubble: Rectangle 11">
            <a:extLst>
              <a:ext uri="{FF2B5EF4-FFF2-40B4-BE49-F238E27FC236}">
                <a16:creationId xmlns:a16="http://schemas.microsoft.com/office/drawing/2014/main" xmlns="" id="{84A53485-E2EB-463F-AB2D-76A423BE4ECE}"/>
              </a:ext>
            </a:extLst>
          </p:cNvPr>
          <p:cNvSpPr/>
          <p:nvPr/>
        </p:nvSpPr>
        <p:spPr>
          <a:xfrm>
            <a:off x="9525001" y="3962400"/>
            <a:ext cx="2514599" cy="685800"/>
          </a:xfrm>
          <a:prstGeom prst="wedgeRectCallout">
            <a:avLst>
              <a:gd name="adj1" fmla="val -75819"/>
              <a:gd name="adj2" fmla="val 2394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Isaiah 8:12</a:t>
            </a:r>
          </a:p>
        </p:txBody>
      </p:sp>
    </p:spTree>
    <p:extLst>
      <p:ext uri="{BB962C8B-B14F-4D97-AF65-F5344CB8AC3E}">
        <p14:creationId xmlns:p14="http://schemas.microsoft.com/office/powerpoint/2010/main" val="12707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a:p>
            <a:pPr marL="571500" indent="-571500">
              <a:buFont typeface="Arial" panose="020B0604020202020204" pitchFamily="34" charset="0"/>
              <a:buChar char="•"/>
            </a:pPr>
            <a:r>
              <a:rPr lang="en-US" sz="3600" b="1" dirty="0"/>
              <a:t>Fearless and Bold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6547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3:13</a:t>
            </a:r>
            <a:r>
              <a:rPr lang="en-US" sz="3200" baseline="30000" dirty="0"/>
              <a:t> </a:t>
            </a:r>
            <a:r>
              <a:rPr lang="en-US" sz="3200" dirty="0"/>
              <a:t>And who is there to harm you if you prove zealous for what is good?  </a:t>
            </a:r>
            <a:r>
              <a:rPr lang="en-US" sz="3200" b="1" baseline="30000" dirty="0"/>
              <a:t>14 </a:t>
            </a:r>
            <a:r>
              <a:rPr lang="en-US" sz="3200" dirty="0"/>
              <a:t>But even if you should suffer for the sake of righteousness, you are blessed. </a:t>
            </a:r>
            <a:r>
              <a:rPr lang="en-US" sz="3200" b="1" u="sng" cap="small" dirty="0"/>
              <a:t>And do not fear their</a:t>
            </a:r>
            <a:r>
              <a:rPr lang="en-US" sz="3200" b="1" u="sng" dirty="0"/>
              <a:t> </a:t>
            </a:r>
            <a:r>
              <a:rPr lang="en-US" sz="3200" b="1" u="sng" cap="small" dirty="0"/>
              <a:t>intimidation, and do not be in dread</a:t>
            </a:r>
            <a:r>
              <a:rPr lang="en-US" sz="3200" b="1" u="sng" dirty="0"/>
              <a:t>,</a:t>
            </a:r>
            <a:r>
              <a:rPr lang="en-US" sz="3200" dirty="0"/>
              <a:t> </a:t>
            </a:r>
          </a:p>
          <a:p>
            <a:endParaRPr lang="en-US" dirty="0"/>
          </a:p>
        </p:txBody>
      </p:sp>
    </p:spTree>
    <p:extLst>
      <p:ext uri="{BB962C8B-B14F-4D97-AF65-F5344CB8AC3E}">
        <p14:creationId xmlns:p14="http://schemas.microsoft.com/office/powerpoint/2010/main" val="10832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wipe(left)">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a:p>
            <a:pPr marL="571500" indent="-571500">
              <a:buFont typeface="Arial" panose="020B0604020202020204" pitchFamily="34" charset="0"/>
              <a:buChar char="•"/>
            </a:pPr>
            <a:r>
              <a:rPr lang="en-US" sz="3600" b="1" dirty="0"/>
              <a:t>Fearless and Bold </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b="1" u="sng" dirty="0"/>
              <a:t>but sanctify Christ</a:t>
            </a:r>
            <a:r>
              <a:rPr lang="en-US" sz="3200" b="1" dirty="0"/>
              <a:t> </a:t>
            </a:r>
            <a:r>
              <a:rPr lang="en-US" sz="3200" dirty="0"/>
              <a:t>as Lord in your hearts, always being ready to make a defense to everyone who asks you to give an account for the  hope that is in you, but with gentleness and respect </a:t>
            </a:r>
          </a:p>
          <a:p>
            <a:endParaRPr lang="en-US" dirty="0"/>
          </a:p>
        </p:txBody>
      </p:sp>
    </p:spTree>
    <p:extLst>
      <p:ext uri="{BB962C8B-B14F-4D97-AF65-F5344CB8AC3E}">
        <p14:creationId xmlns:p14="http://schemas.microsoft.com/office/powerpoint/2010/main" val="856137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a:p>
            <a:pPr marL="571500" indent="-571500">
              <a:buFont typeface="Arial" panose="020B0604020202020204" pitchFamily="34" charset="0"/>
              <a:buChar char="•"/>
            </a:pPr>
            <a:r>
              <a:rPr lang="en-US" sz="3600" b="1" dirty="0"/>
              <a:t>Fearless and Bold </a:t>
            </a:r>
          </a:p>
          <a:p>
            <a:pPr marL="571500" indent="-571500">
              <a:buFont typeface="Arial" panose="020B0604020202020204" pitchFamily="34" charset="0"/>
              <a:buChar char="•"/>
            </a:pPr>
            <a:r>
              <a:rPr lang="en-US" sz="3600" b="1" dirty="0"/>
              <a:t>“Audience of One”</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t>
            </a:r>
            <a:r>
              <a:rPr lang="en-US" sz="3200" b="1" u="sng" dirty="0"/>
              <a:t>as Lord in your hearts</a:t>
            </a:r>
            <a:r>
              <a:rPr lang="en-US" sz="3200" dirty="0"/>
              <a:t>, always being ready to make a defense to everyone who asks you to give an account for the  hope that is in you, but with gentleness and respect </a:t>
            </a:r>
          </a:p>
          <a:p>
            <a:endParaRPr lang="en-US" dirty="0"/>
          </a:p>
        </p:txBody>
      </p:sp>
      <p:sp>
        <p:nvSpPr>
          <p:cNvPr id="12" name="Rounded Rectangle 9">
            <a:extLst>
              <a:ext uri="{FF2B5EF4-FFF2-40B4-BE49-F238E27FC236}">
                <a16:creationId xmlns:a16="http://schemas.microsoft.com/office/drawing/2014/main" xmlns="" id="{A82E85F0-6845-48D5-888C-FF27870FB224}"/>
              </a:ext>
            </a:extLst>
          </p:cNvPr>
          <p:cNvSpPr/>
          <p:nvPr/>
        </p:nvSpPr>
        <p:spPr>
          <a:xfrm>
            <a:off x="1371600" y="4267200"/>
            <a:ext cx="8991600"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a picture!</a:t>
            </a:r>
          </a:p>
        </p:txBody>
      </p:sp>
    </p:spTree>
    <p:extLst>
      <p:ext uri="{BB962C8B-B14F-4D97-AF65-F5344CB8AC3E}">
        <p14:creationId xmlns:p14="http://schemas.microsoft.com/office/powerpoint/2010/main" val="31235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wipe(left)">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9">
            <a:extLst>
              <a:ext uri="{FF2B5EF4-FFF2-40B4-BE49-F238E27FC236}">
                <a16:creationId xmlns:a16="http://schemas.microsoft.com/office/drawing/2014/main" xmlns="" id="{87CF53C7-E71F-4B71-94A3-41414E3CC5CB}"/>
              </a:ext>
            </a:extLst>
          </p:cNvPr>
          <p:cNvSpPr/>
          <p:nvPr/>
        </p:nvSpPr>
        <p:spPr>
          <a:xfrm>
            <a:off x="152400" y="51034"/>
            <a:ext cx="11887200" cy="12443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characterizes the Christian life that </a:t>
            </a:r>
          </a:p>
          <a:p>
            <a:pPr algn="ctr"/>
            <a:r>
              <a:rPr lang="en-US" sz="4400" b="1" dirty="0"/>
              <a:t>“demands an explanation?”</a:t>
            </a:r>
          </a:p>
        </p:txBody>
      </p:sp>
      <p:sp>
        <p:nvSpPr>
          <p:cNvPr id="7" name="Rectangle 6">
            <a:extLst>
              <a:ext uri="{FF2B5EF4-FFF2-40B4-BE49-F238E27FC236}">
                <a16:creationId xmlns:a16="http://schemas.microsoft.com/office/drawing/2014/main" xmlns="" id="{3F139A7B-908F-4354-83F1-6DBCFBF1E06F}"/>
              </a:ext>
            </a:extLst>
          </p:cNvPr>
          <p:cNvSpPr/>
          <p:nvPr/>
        </p:nvSpPr>
        <p:spPr>
          <a:xfrm>
            <a:off x="0" y="1360888"/>
            <a:ext cx="121920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Harmony </a:t>
            </a:r>
          </a:p>
          <a:p>
            <a:pPr marL="571500" indent="-571500">
              <a:buFont typeface="Arial" panose="020B0604020202020204" pitchFamily="34" charset="0"/>
              <a:buChar char="•"/>
            </a:pPr>
            <a:r>
              <a:rPr lang="en-US" sz="3600" b="1" dirty="0"/>
              <a:t>Sympathy</a:t>
            </a:r>
          </a:p>
          <a:p>
            <a:pPr marL="571500" indent="-571500">
              <a:buFont typeface="Arial" panose="020B0604020202020204" pitchFamily="34" charset="0"/>
              <a:buChar char="•"/>
            </a:pPr>
            <a:r>
              <a:rPr lang="en-US" sz="3600" b="1" dirty="0"/>
              <a:t>Brotherly Love</a:t>
            </a:r>
          </a:p>
          <a:p>
            <a:pPr marL="571500" indent="-571500">
              <a:buFont typeface="Arial" panose="020B0604020202020204" pitchFamily="34" charset="0"/>
              <a:buChar char="•"/>
            </a:pPr>
            <a:r>
              <a:rPr lang="en-US" sz="3600" b="1" dirty="0"/>
              <a:t>Compassion </a:t>
            </a:r>
          </a:p>
          <a:p>
            <a:pPr marL="571500" indent="-571500">
              <a:buFont typeface="Arial" panose="020B0604020202020204" pitchFamily="34" charset="0"/>
              <a:buChar char="•"/>
            </a:pPr>
            <a:r>
              <a:rPr lang="en-US" sz="3600" b="1" dirty="0"/>
              <a:t>Humble-minded</a:t>
            </a:r>
          </a:p>
          <a:p>
            <a:pPr marL="571500" indent="-571500">
              <a:buFont typeface="Arial" panose="020B0604020202020204" pitchFamily="34" charset="0"/>
              <a:buChar char="•"/>
            </a:pPr>
            <a:endParaRPr lang="en-US" sz="3600" b="1" dirty="0"/>
          </a:p>
        </p:txBody>
      </p:sp>
      <p:sp>
        <p:nvSpPr>
          <p:cNvPr id="9" name="Rectangle 8">
            <a:extLst>
              <a:ext uri="{FF2B5EF4-FFF2-40B4-BE49-F238E27FC236}">
                <a16:creationId xmlns:a16="http://schemas.microsoft.com/office/drawing/2014/main" xmlns="" id="{404E2626-F9B1-4E14-995D-AE58B2C3ACB3}"/>
              </a:ext>
            </a:extLst>
          </p:cNvPr>
          <p:cNvSpPr/>
          <p:nvPr/>
        </p:nvSpPr>
        <p:spPr>
          <a:xfrm>
            <a:off x="6248400" y="1360888"/>
            <a:ext cx="5943600" cy="2982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571500" indent="-571500">
              <a:buFont typeface="Arial" panose="020B0604020202020204" pitchFamily="34" charset="0"/>
              <a:buChar char="•"/>
            </a:pPr>
            <a:r>
              <a:rPr lang="en-US" sz="3600" b="1" dirty="0"/>
              <a:t>Love for Enemies </a:t>
            </a:r>
          </a:p>
          <a:p>
            <a:pPr marL="571500" indent="-571500">
              <a:buFont typeface="Arial" panose="020B0604020202020204" pitchFamily="34" charset="0"/>
              <a:buChar char="•"/>
            </a:pPr>
            <a:r>
              <a:rPr lang="en-US" sz="3600" b="1" dirty="0"/>
              <a:t>Trusting God to Reward</a:t>
            </a:r>
          </a:p>
          <a:p>
            <a:pPr marL="571500" indent="-571500">
              <a:buFont typeface="Arial" panose="020B0604020202020204" pitchFamily="34" charset="0"/>
              <a:buChar char="•"/>
            </a:pPr>
            <a:r>
              <a:rPr lang="en-US" sz="3600" b="1" dirty="0"/>
              <a:t>Humble Confidence </a:t>
            </a:r>
          </a:p>
          <a:p>
            <a:pPr marL="571500" indent="-571500">
              <a:buFont typeface="Arial" panose="020B0604020202020204" pitchFamily="34" charset="0"/>
              <a:buChar char="•"/>
            </a:pPr>
            <a:r>
              <a:rPr lang="en-US" sz="3600" b="1" dirty="0"/>
              <a:t>Fearless and Bold </a:t>
            </a:r>
          </a:p>
          <a:p>
            <a:pPr marL="571500" indent="-571500">
              <a:buFont typeface="Arial" panose="020B0604020202020204" pitchFamily="34" charset="0"/>
              <a:buChar char="•"/>
            </a:pPr>
            <a:r>
              <a:rPr lang="en-US" sz="3600" b="1" dirty="0"/>
              <a:t>“Audience of One”</a:t>
            </a:r>
          </a:p>
        </p:txBody>
      </p:sp>
      <p:sp>
        <p:nvSpPr>
          <p:cNvPr id="11" name="Rounded Rectangular Callout 12">
            <a:extLst>
              <a:ext uri="{FF2B5EF4-FFF2-40B4-BE49-F238E27FC236}">
                <a16:creationId xmlns:a16="http://schemas.microsoft.com/office/drawing/2014/main" xmlns="" id="{90348A30-1975-45E6-8D77-C4178F7066F5}"/>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t>
            </a:r>
            <a:r>
              <a:rPr lang="en-US" sz="3200" b="1" u="sng" dirty="0"/>
              <a:t>always being ready to make a defense to everyone who asks you to give an account</a:t>
            </a:r>
            <a:r>
              <a:rPr lang="en-US" sz="3200" b="1" dirty="0"/>
              <a:t> </a:t>
            </a:r>
            <a:r>
              <a:rPr lang="en-US" sz="3200" dirty="0"/>
              <a:t>for the  hope that is in you, but with gentleness and respect </a:t>
            </a:r>
          </a:p>
          <a:p>
            <a:endParaRPr lang="en-US" dirty="0"/>
          </a:p>
        </p:txBody>
      </p:sp>
      <p:sp>
        <p:nvSpPr>
          <p:cNvPr id="12" name="Rounded Rectangle 9">
            <a:extLst>
              <a:ext uri="{FF2B5EF4-FFF2-40B4-BE49-F238E27FC236}">
                <a16:creationId xmlns:a16="http://schemas.microsoft.com/office/drawing/2014/main" xmlns="" id="{A82E85F0-6845-48D5-888C-FF27870FB224}"/>
              </a:ext>
            </a:extLst>
          </p:cNvPr>
          <p:cNvSpPr/>
          <p:nvPr/>
        </p:nvSpPr>
        <p:spPr>
          <a:xfrm>
            <a:off x="1371600" y="4267200"/>
            <a:ext cx="8991600"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a picture!</a:t>
            </a:r>
          </a:p>
        </p:txBody>
      </p:sp>
    </p:spTree>
    <p:extLst>
      <p:ext uri="{BB962C8B-B14F-4D97-AF65-F5344CB8AC3E}">
        <p14:creationId xmlns:p14="http://schemas.microsoft.com/office/powerpoint/2010/main" val="2884049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fire horizon">
            <a:extLst>
              <a:ext uri="{FF2B5EF4-FFF2-40B4-BE49-F238E27FC236}">
                <a16:creationId xmlns:a16="http://schemas.microsoft.com/office/drawing/2014/main" xmlns="" id="{BA2D7946-28DC-4E53-B1E3-2D0D7ED316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t>
            </a:r>
            <a:r>
              <a:rPr lang="en-US" sz="3200" b="1" u="sng" dirty="0"/>
              <a:t>always being ready to make a defense to everyone who asks you to give an account</a:t>
            </a:r>
            <a:r>
              <a:rPr lang="en-US" sz="3200" b="1" dirty="0"/>
              <a:t> </a:t>
            </a:r>
            <a:r>
              <a:rPr lang="en-US" sz="3200" dirty="0"/>
              <a:t>for the  hope that is in you, but with gentleness and respect </a:t>
            </a:r>
          </a:p>
          <a:p>
            <a:endParaRPr lang="en-US" dirty="0"/>
          </a:p>
        </p:txBody>
      </p:sp>
    </p:spTree>
    <p:extLst>
      <p:ext uri="{BB962C8B-B14F-4D97-AF65-F5344CB8AC3E}">
        <p14:creationId xmlns:p14="http://schemas.microsoft.com/office/powerpoint/2010/main" val="23121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a:t>
            </a:r>
            <a:r>
              <a:rPr lang="en-US" sz="3200" b="1" u="sng" dirty="0"/>
              <a:t>for the  hope that is in you</a:t>
            </a:r>
            <a:r>
              <a:rPr lang="en-US" sz="3200" dirty="0"/>
              <a:t>, but with gentleness and respect </a:t>
            </a:r>
          </a:p>
          <a:p>
            <a:endParaRPr lang="en-US" dirty="0"/>
          </a:p>
        </p:txBody>
      </p:sp>
      <p:sp>
        <p:nvSpPr>
          <p:cNvPr id="7" name="Rounded Rectangle 9">
            <a:extLst>
              <a:ext uri="{FF2B5EF4-FFF2-40B4-BE49-F238E27FC236}">
                <a16:creationId xmlns:a16="http://schemas.microsoft.com/office/drawing/2014/main" xmlns="" id="{E43CF203-CD3D-466F-AD08-68828302490E}"/>
              </a:ext>
            </a:extLst>
          </p:cNvPr>
          <p:cNvSpPr/>
          <p:nvPr/>
        </p:nvSpPr>
        <p:spPr>
          <a:xfrm>
            <a:off x="190500" y="2392095"/>
            <a:ext cx="11811000"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He summarizes this way of life as having “</a:t>
            </a:r>
            <a:r>
              <a:rPr lang="en-US" sz="4400" b="1" i="1" dirty="0"/>
              <a:t>hope</a:t>
            </a:r>
            <a:r>
              <a:rPr lang="en-US" sz="4400" b="1" dirty="0"/>
              <a:t>” </a:t>
            </a:r>
          </a:p>
        </p:txBody>
      </p:sp>
      <p:sp>
        <p:nvSpPr>
          <p:cNvPr id="9" name="Rounded Rectangle 9">
            <a:extLst>
              <a:ext uri="{FF2B5EF4-FFF2-40B4-BE49-F238E27FC236}">
                <a16:creationId xmlns:a16="http://schemas.microsoft.com/office/drawing/2014/main" xmlns="" id="{9F1653FC-A4E6-4B00-BE73-F0DE2412EEA3}"/>
              </a:ext>
            </a:extLst>
          </p:cNvPr>
          <p:cNvSpPr/>
          <p:nvPr/>
        </p:nvSpPr>
        <p:spPr>
          <a:xfrm>
            <a:off x="1295400" y="3385229"/>
            <a:ext cx="9029700"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creates cognitive dissonance </a:t>
            </a:r>
          </a:p>
        </p:txBody>
      </p:sp>
    </p:spTree>
    <p:extLst>
      <p:ext uri="{BB962C8B-B14F-4D97-AF65-F5344CB8AC3E}">
        <p14:creationId xmlns:p14="http://schemas.microsoft.com/office/powerpoint/2010/main" val="25575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3:12 </a:t>
            </a:r>
            <a:r>
              <a:rPr lang="en-US" sz="3200" cap="small" dirty="0"/>
              <a:t>For the eyes of the Lord are toward the righteous</a:t>
            </a:r>
            <a:r>
              <a:rPr lang="en-US" sz="3200" dirty="0"/>
              <a:t>,</a:t>
            </a:r>
            <a:br>
              <a:rPr lang="en-US" sz="3200" dirty="0"/>
            </a:br>
            <a:r>
              <a:rPr lang="en-US" sz="3200" cap="small" dirty="0"/>
              <a:t>And His ears attend to their prayer</a:t>
            </a:r>
            <a:r>
              <a:rPr lang="en-US" sz="3200" dirty="0"/>
              <a:t>,</a:t>
            </a:r>
            <a:br>
              <a:rPr lang="en-US" sz="3200" dirty="0"/>
            </a:br>
            <a:r>
              <a:rPr lang="en-US" sz="3200" cap="small" dirty="0"/>
              <a:t>But the face of the Lord is against evildoers</a:t>
            </a:r>
            <a:r>
              <a:rPr lang="en-US" sz="3200" dirty="0"/>
              <a:t>.”</a:t>
            </a:r>
          </a:p>
          <a:p>
            <a:r>
              <a:rPr lang="en-US" dirty="0"/>
              <a:t> </a:t>
            </a:r>
          </a:p>
        </p:txBody>
      </p:sp>
    </p:spTree>
    <p:extLst>
      <p:ext uri="{BB962C8B-B14F-4D97-AF65-F5344CB8AC3E}">
        <p14:creationId xmlns:p14="http://schemas.microsoft.com/office/powerpoint/2010/main" val="3051609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t>
            </a:r>
            <a:r>
              <a:rPr lang="en-US" sz="3200" b="1" u="sng" dirty="0"/>
              <a:t>always being ready to make a defense</a:t>
            </a:r>
            <a:r>
              <a:rPr lang="en-US" sz="3200" dirty="0"/>
              <a:t> to everyone who asks you to give an account for the  hope that is in you, but with gentleness and respect </a:t>
            </a:r>
          </a:p>
          <a:p>
            <a:endParaRPr lang="en-US" dirty="0"/>
          </a:p>
        </p:txBody>
      </p:sp>
      <p:sp>
        <p:nvSpPr>
          <p:cNvPr id="7" name="Rounded Rectangle 9">
            <a:extLst>
              <a:ext uri="{FF2B5EF4-FFF2-40B4-BE49-F238E27FC236}">
                <a16:creationId xmlns:a16="http://schemas.microsoft.com/office/drawing/2014/main" xmlns="" id="{E43CF203-CD3D-466F-AD08-68828302490E}"/>
              </a:ext>
            </a:extLst>
          </p:cNvPr>
          <p:cNvSpPr/>
          <p:nvPr/>
        </p:nvSpPr>
        <p:spPr>
          <a:xfrm>
            <a:off x="228600" y="2093619"/>
            <a:ext cx="42291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 </a:t>
            </a:r>
            <a:r>
              <a:rPr lang="en-US" sz="4400" b="1" i="1" dirty="0"/>
              <a:t>ready</a:t>
            </a:r>
            <a:r>
              <a:rPr lang="en-US" sz="4400" b="1" dirty="0"/>
              <a:t> mindset</a:t>
            </a:r>
          </a:p>
        </p:txBody>
      </p:sp>
    </p:spTree>
    <p:extLst>
      <p:ext uri="{BB962C8B-B14F-4D97-AF65-F5344CB8AC3E}">
        <p14:creationId xmlns:p14="http://schemas.microsoft.com/office/powerpoint/2010/main" val="17790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t>
            </a:r>
            <a:r>
              <a:rPr lang="en-US" sz="3200" b="1" u="sng" dirty="0"/>
              <a:t>always being ready to make a defense</a:t>
            </a:r>
            <a:r>
              <a:rPr lang="en-US" sz="3200" dirty="0"/>
              <a:t> to everyone who asks you to give an account for the  hope that is in you, but with gentleness and respect </a:t>
            </a:r>
          </a:p>
          <a:p>
            <a:endParaRPr lang="en-US" dirty="0"/>
          </a:p>
        </p:txBody>
      </p:sp>
      <p:sp>
        <p:nvSpPr>
          <p:cNvPr id="7" name="Rounded Rectangle 9">
            <a:extLst>
              <a:ext uri="{FF2B5EF4-FFF2-40B4-BE49-F238E27FC236}">
                <a16:creationId xmlns:a16="http://schemas.microsoft.com/office/drawing/2014/main" xmlns="" id="{E43CF203-CD3D-466F-AD08-68828302490E}"/>
              </a:ext>
            </a:extLst>
          </p:cNvPr>
          <p:cNvSpPr/>
          <p:nvPr/>
        </p:nvSpPr>
        <p:spPr>
          <a:xfrm>
            <a:off x="228600" y="2093619"/>
            <a:ext cx="91440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Knowing how to explain the “gospel” </a:t>
            </a:r>
          </a:p>
        </p:txBody>
      </p:sp>
    </p:spTree>
    <p:extLst>
      <p:ext uri="{BB962C8B-B14F-4D97-AF65-F5344CB8AC3E}">
        <p14:creationId xmlns:p14="http://schemas.microsoft.com/office/powerpoint/2010/main" val="108367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a:t>
            </a:r>
            <a:r>
              <a:rPr lang="en-US" sz="3200" b="1" u="sng" dirty="0"/>
              <a:t>to give an account</a:t>
            </a:r>
            <a:r>
              <a:rPr lang="en-US" sz="3200" b="1" dirty="0"/>
              <a:t> </a:t>
            </a:r>
            <a:r>
              <a:rPr lang="en-US" sz="3200" dirty="0"/>
              <a:t>for the  hope that is in you, but with gentleness and respect </a:t>
            </a:r>
          </a:p>
          <a:p>
            <a:endParaRPr lang="en-US" dirty="0"/>
          </a:p>
        </p:txBody>
      </p:sp>
      <p:sp>
        <p:nvSpPr>
          <p:cNvPr id="7" name="Rounded Rectangle 9">
            <a:extLst>
              <a:ext uri="{FF2B5EF4-FFF2-40B4-BE49-F238E27FC236}">
                <a16:creationId xmlns:a16="http://schemas.microsoft.com/office/drawing/2014/main" xmlns="" id="{E43CF203-CD3D-466F-AD08-68828302490E}"/>
              </a:ext>
            </a:extLst>
          </p:cNvPr>
          <p:cNvSpPr/>
          <p:nvPr/>
        </p:nvSpPr>
        <p:spPr>
          <a:xfrm>
            <a:off x="228600" y="2093619"/>
            <a:ext cx="91440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Knowing how to explain the “gospel” </a:t>
            </a:r>
          </a:p>
        </p:txBody>
      </p:sp>
    </p:spTree>
    <p:extLst>
      <p:ext uri="{BB962C8B-B14F-4D97-AF65-F5344CB8AC3E}">
        <p14:creationId xmlns:p14="http://schemas.microsoft.com/office/powerpoint/2010/main" val="1426979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a:t>
            </a:r>
            <a:r>
              <a:rPr lang="en-US" sz="3200" b="1" u="sng" dirty="0"/>
              <a:t>to give an account</a:t>
            </a:r>
            <a:r>
              <a:rPr lang="en-US" sz="3200" b="1" dirty="0"/>
              <a:t> </a:t>
            </a:r>
            <a:r>
              <a:rPr lang="en-US" sz="3200" dirty="0"/>
              <a:t>for the  hope that is in you, but with gentleness and respect </a:t>
            </a:r>
          </a:p>
          <a:p>
            <a:endParaRPr lang="en-US" dirty="0"/>
          </a:p>
        </p:txBody>
      </p:sp>
      <p:sp>
        <p:nvSpPr>
          <p:cNvPr id="7" name="Rounded Rectangle 9">
            <a:extLst>
              <a:ext uri="{FF2B5EF4-FFF2-40B4-BE49-F238E27FC236}">
                <a16:creationId xmlns:a16="http://schemas.microsoft.com/office/drawing/2014/main" xmlns="" id="{E43CF203-CD3D-466F-AD08-68828302490E}"/>
              </a:ext>
            </a:extLst>
          </p:cNvPr>
          <p:cNvSpPr/>
          <p:nvPr/>
        </p:nvSpPr>
        <p:spPr>
          <a:xfrm>
            <a:off x="228600" y="2093619"/>
            <a:ext cx="79248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Ready to give your “testimony”  </a:t>
            </a:r>
          </a:p>
        </p:txBody>
      </p:sp>
    </p:spTree>
    <p:extLst>
      <p:ext uri="{BB962C8B-B14F-4D97-AF65-F5344CB8AC3E}">
        <p14:creationId xmlns:p14="http://schemas.microsoft.com/office/powerpoint/2010/main" val="11563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ire horizon">
            <a:extLst>
              <a:ext uri="{FF2B5EF4-FFF2-40B4-BE49-F238E27FC236}">
                <a16:creationId xmlns:a16="http://schemas.microsoft.com/office/drawing/2014/main" xmlns="" id="{A05E7692-A383-4D9B-A816-D3AA8EE72F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ED9B3E-7867-459A-A341-1AE18B2CC7FA}"/>
              </a:ext>
            </a:extLst>
          </p:cNvPr>
          <p:cNvSpPr/>
          <p:nvPr/>
        </p:nvSpPr>
        <p:spPr>
          <a:xfrm>
            <a:off x="0" y="-15240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5" name="Rectangle 4">
            <a:extLst>
              <a:ext uri="{FF2B5EF4-FFF2-40B4-BE49-F238E27FC236}">
                <a16:creationId xmlns:a16="http://schemas.microsoft.com/office/drawing/2014/main" xmlns="" id="{D22AF7AA-9060-43B0-8A5F-D7CC93416A21}"/>
              </a:ext>
            </a:extLst>
          </p:cNvPr>
          <p:cNvSpPr/>
          <p:nvPr/>
        </p:nvSpPr>
        <p:spPr>
          <a:xfrm>
            <a:off x="685800" y="7542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12" name="Speech Bubble: Rectangle 11">
            <a:extLst>
              <a:ext uri="{FF2B5EF4-FFF2-40B4-BE49-F238E27FC236}">
                <a16:creationId xmlns:a16="http://schemas.microsoft.com/office/drawing/2014/main" xmlns="" id="{D8B8B194-1DD0-4618-A897-95BA452FA731}"/>
              </a:ext>
            </a:extLst>
          </p:cNvPr>
          <p:cNvSpPr/>
          <p:nvPr/>
        </p:nvSpPr>
        <p:spPr>
          <a:xfrm>
            <a:off x="685800" y="4150529"/>
            <a:ext cx="7430278" cy="844762"/>
          </a:xfrm>
          <a:prstGeom prst="wedgeRectCallout">
            <a:avLst>
              <a:gd name="adj1" fmla="val -31839"/>
              <a:gd name="adj2" fmla="val 1113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ἀπολογία</a:t>
            </a:r>
            <a:r>
              <a:rPr lang="en-US" sz="2800" b="1" dirty="0">
                <a:solidFill>
                  <a:schemeClr val="tx1"/>
                </a:solidFill>
              </a:rPr>
              <a:t>, </a:t>
            </a:r>
            <a:r>
              <a:rPr lang="en-US" sz="2800" i="1" dirty="0">
                <a:solidFill>
                  <a:schemeClr val="tx1"/>
                </a:solidFill>
              </a:rPr>
              <a:t>Apologia: </a:t>
            </a:r>
            <a:r>
              <a:rPr lang="en-US" sz="2800" dirty="0">
                <a:solidFill>
                  <a:schemeClr val="tx1"/>
                </a:solidFill>
              </a:rPr>
              <a:t>"speaking in defense,” </a:t>
            </a:r>
          </a:p>
          <a:p>
            <a:pPr algn="ctr"/>
            <a:r>
              <a:rPr lang="en-US" sz="2800" dirty="0">
                <a:solidFill>
                  <a:schemeClr val="tx1"/>
                </a:solidFill>
              </a:rPr>
              <a:t>a formal defense of an opinion, position or action</a:t>
            </a:r>
            <a:endParaRPr lang="en-US" sz="3200" b="1" dirty="0">
              <a:solidFill>
                <a:schemeClr val="tx1"/>
              </a:solidFill>
            </a:endParaRPr>
          </a:p>
        </p:txBody>
      </p:sp>
    </p:spTree>
    <p:extLst>
      <p:ext uri="{BB962C8B-B14F-4D97-AF65-F5344CB8AC3E}">
        <p14:creationId xmlns:p14="http://schemas.microsoft.com/office/powerpoint/2010/main" val="24825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13" name="Rounded Rectangle 9">
            <a:extLst>
              <a:ext uri="{FF2B5EF4-FFF2-40B4-BE49-F238E27FC236}">
                <a16:creationId xmlns:a16="http://schemas.microsoft.com/office/drawing/2014/main" xmlns="" id="{668FBAC3-24E8-4B45-94DB-827715233C1B}"/>
              </a:ext>
            </a:extLst>
          </p:cNvPr>
          <p:cNvSpPr/>
          <p:nvPr/>
        </p:nvSpPr>
        <p:spPr>
          <a:xfrm>
            <a:off x="5980144" y="3272393"/>
            <a:ext cx="5867400"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 reason-based faith</a:t>
            </a:r>
          </a:p>
        </p:txBody>
      </p:sp>
      <p:sp>
        <p:nvSpPr>
          <p:cNvPr id="14" name="Speech Bubble: Rectangle 13">
            <a:extLst>
              <a:ext uri="{FF2B5EF4-FFF2-40B4-BE49-F238E27FC236}">
                <a16:creationId xmlns:a16="http://schemas.microsoft.com/office/drawing/2014/main" xmlns="" id="{E597B648-EFA0-4873-A82D-0156D1C01F5D}"/>
              </a:ext>
            </a:extLst>
          </p:cNvPr>
          <p:cNvSpPr/>
          <p:nvPr/>
        </p:nvSpPr>
        <p:spPr>
          <a:xfrm>
            <a:off x="685800" y="4150529"/>
            <a:ext cx="7430278" cy="844762"/>
          </a:xfrm>
          <a:prstGeom prst="wedgeRectCallout">
            <a:avLst>
              <a:gd name="adj1" fmla="val -31839"/>
              <a:gd name="adj2" fmla="val 1113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ἀπολογία</a:t>
            </a:r>
            <a:r>
              <a:rPr lang="en-US" sz="2800" b="1" dirty="0">
                <a:solidFill>
                  <a:schemeClr val="tx1"/>
                </a:solidFill>
              </a:rPr>
              <a:t>, </a:t>
            </a:r>
            <a:r>
              <a:rPr lang="en-US" sz="2800" i="1" dirty="0">
                <a:solidFill>
                  <a:schemeClr val="tx1"/>
                </a:solidFill>
              </a:rPr>
              <a:t>Apologia: </a:t>
            </a:r>
            <a:r>
              <a:rPr lang="en-US" sz="2800" dirty="0">
                <a:solidFill>
                  <a:schemeClr val="tx1"/>
                </a:solidFill>
              </a:rPr>
              <a:t>"speaking in defense,” </a:t>
            </a:r>
          </a:p>
          <a:p>
            <a:pPr algn="ctr"/>
            <a:r>
              <a:rPr lang="en-US" sz="2800" dirty="0">
                <a:solidFill>
                  <a:schemeClr val="tx1"/>
                </a:solidFill>
              </a:rPr>
              <a:t>a formal defense of an opinion, position or action</a:t>
            </a:r>
            <a:endParaRPr lang="en-US" sz="3200" b="1" dirty="0">
              <a:solidFill>
                <a:schemeClr val="tx1"/>
              </a:solidFill>
            </a:endParaRPr>
          </a:p>
        </p:txBody>
      </p:sp>
    </p:spTree>
    <p:extLst>
      <p:ext uri="{BB962C8B-B14F-4D97-AF65-F5344CB8AC3E}">
        <p14:creationId xmlns:p14="http://schemas.microsoft.com/office/powerpoint/2010/main" val="148122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9" name="Rounded Rectangle 9">
            <a:extLst>
              <a:ext uri="{FF2B5EF4-FFF2-40B4-BE49-F238E27FC236}">
                <a16:creationId xmlns:a16="http://schemas.microsoft.com/office/drawing/2014/main" xmlns="" id="{09B7EF0E-D176-4DA2-9A92-F7EBBBDF621A}"/>
              </a:ext>
            </a:extLst>
          </p:cNvPr>
          <p:cNvSpPr/>
          <p:nvPr/>
        </p:nvSpPr>
        <p:spPr>
          <a:xfrm>
            <a:off x="304800" y="4089634"/>
            <a:ext cx="9180544"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 has given us many lines of evidence!</a:t>
            </a:r>
          </a:p>
        </p:txBody>
      </p:sp>
      <p:sp>
        <p:nvSpPr>
          <p:cNvPr id="3" name="Rectangle 2">
            <a:extLst>
              <a:ext uri="{FF2B5EF4-FFF2-40B4-BE49-F238E27FC236}">
                <a16:creationId xmlns:a16="http://schemas.microsoft.com/office/drawing/2014/main" xmlns="" id="{0F0FF198-ACCD-4A1D-9463-D6D12DF35015}"/>
              </a:ext>
            </a:extLst>
          </p:cNvPr>
          <p:cNvSpPr/>
          <p:nvPr/>
        </p:nvSpPr>
        <p:spPr>
          <a:xfrm>
            <a:off x="4800600" y="1045043"/>
            <a:ext cx="7239000" cy="2793007"/>
          </a:xfrm>
          <a:prstGeom prst="rect">
            <a:avLst/>
          </a:prstGeom>
          <a:solidFill>
            <a:schemeClr val="tx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Evidence form the world around us</a:t>
            </a:r>
          </a:p>
          <a:p>
            <a:pPr algn="ctr"/>
            <a:endParaRPr lang="en-US" sz="1600" b="1" dirty="0"/>
          </a:p>
          <a:p>
            <a:pPr marL="285750" indent="-285750" algn="ctr">
              <a:buFont typeface="Arial" panose="020B0604020202020204" pitchFamily="34" charset="0"/>
              <a:buChar char="•"/>
            </a:pPr>
            <a:r>
              <a:rPr lang="en-US" sz="4000" dirty="0"/>
              <a:t>Cosmological</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sz="4000" dirty="0"/>
              <a:t>Biological</a:t>
            </a:r>
          </a:p>
        </p:txBody>
      </p:sp>
    </p:spTree>
    <p:extLst>
      <p:ext uri="{BB962C8B-B14F-4D97-AF65-F5344CB8AC3E}">
        <p14:creationId xmlns:p14="http://schemas.microsoft.com/office/powerpoint/2010/main" val="42877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9" name="Rounded Rectangle 9">
            <a:extLst>
              <a:ext uri="{FF2B5EF4-FFF2-40B4-BE49-F238E27FC236}">
                <a16:creationId xmlns:a16="http://schemas.microsoft.com/office/drawing/2014/main" xmlns="" id="{09B7EF0E-D176-4DA2-9A92-F7EBBBDF621A}"/>
              </a:ext>
            </a:extLst>
          </p:cNvPr>
          <p:cNvSpPr/>
          <p:nvPr/>
        </p:nvSpPr>
        <p:spPr>
          <a:xfrm>
            <a:off x="304800" y="4089634"/>
            <a:ext cx="9180544"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 has given us many lines of evidence!</a:t>
            </a:r>
          </a:p>
        </p:txBody>
      </p:sp>
      <p:sp>
        <p:nvSpPr>
          <p:cNvPr id="10" name="Rectangle 9">
            <a:extLst>
              <a:ext uri="{FF2B5EF4-FFF2-40B4-BE49-F238E27FC236}">
                <a16:creationId xmlns:a16="http://schemas.microsoft.com/office/drawing/2014/main" xmlns="" id="{B6F1DBBE-7FE1-4EBF-9007-BE3155B35B72}"/>
              </a:ext>
            </a:extLst>
          </p:cNvPr>
          <p:cNvSpPr/>
          <p:nvPr/>
        </p:nvSpPr>
        <p:spPr>
          <a:xfrm>
            <a:off x="4800600" y="1045043"/>
            <a:ext cx="7239000" cy="2793007"/>
          </a:xfrm>
          <a:prstGeom prst="rect">
            <a:avLst/>
          </a:prstGeom>
          <a:solidFill>
            <a:schemeClr val="tx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Evidence from humanity</a:t>
            </a:r>
          </a:p>
          <a:p>
            <a:pPr algn="ctr"/>
            <a:endParaRPr lang="en-US" sz="2000" b="1" dirty="0"/>
          </a:p>
          <a:p>
            <a:pPr marL="285750" indent="-285750" algn="ctr">
              <a:buFont typeface="Arial" panose="020B0604020202020204" pitchFamily="34" charset="0"/>
              <a:buChar char="•"/>
            </a:pPr>
            <a:r>
              <a:rPr lang="en-US" sz="3600" dirty="0"/>
              <a:t>Freewill, consciousness, personhood</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sz="4000" dirty="0"/>
              <a:t>The moral argument</a:t>
            </a:r>
          </a:p>
        </p:txBody>
      </p:sp>
    </p:spTree>
    <p:extLst>
      <p:ext uri="{BB962C8B-B14F-4D97-AF65-F5344CB8AC3E}">
        <p14:creationId xmlns:p14="http://schemas.microsoft.com/office/powerpoint/2010/main" val="50944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9" name="Rounded Rectangle 9">
            <a:extLst>
              <a:ext uri="{FF2B5EF4-FFF2-40B4-BE49-F238E27FC236}">
                <a16:creationId xmlns:a16="http://schemas.microsoft.com/office/drawing/2014/main" xmlns="" id="{09B7EF0E-D176-4DA2-9A92-F7EBBBDF621A}"/>
              </a:ext>
            </a:extLst>
          </p:cNvPr>
          <p:cNvSpPr/>
          <p:nvPr/>
        </p:nvSpPr>
        <p:spPr>
          <a:xfrm>
            <a:off x="304800" y="4089634"/>
            <a:ext cx="9180544"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 has given us many lines of evidence!</a:t>
            </a:r>
          </a:p>
        </p:txBody>
      </p:sp>
      <p:sp>
        <p:nvSpPr>
          <p:cNvPr id="10" name="Rectangle 9">
            <a:extLst>
              <a:ext uri="{FF2B5EF4-FFF2-40B4-BE49-F238E27FC236}">
                <a16:creationId xmlns:a16="http://schemas.microsoft.com/office/drawing/2014/main" xmlns="" id="{B6F1DBBE-7FE1-4EBF-9007-BE3155B35B72}"/>
              </a:ext>
            </a:extLst>
          </p:cNvPr>
          <p:cNvSpPr/>
          <p:nvPr/>
        </p:nvSpPr>
        <p:spPr>
          <a:xfrm>
            <a:off x="4800600" y="1045043"/>
            <a:ext cx="7239000" cy="2793007"/>
          </a:xfrm>
          <a:prstGeom prst="rect">
            <a:avLst/>
          </a:prstGeom>
          <a:solidFill>
            <a:schemeClr val="tx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u="sng" dirty="0"/>
              <a:t>Biblical Evidence</a:t>
            </a:r>
          </a:p>
          <a:p>
            <a:pPr algn="ctr"/>
            <a:endParaRPr lang="en-US" sz="1600" b="1" dirty="0"/>
          </a:p>
          <a:p>
            <a:pPr marL="285750" indent="-285750" algn="ctr">
              <a:buFont typeface="Arial" panose="020B0604020202020204" pitchFamily="34" charset="0"/>
              <a:buChar char="•"/>
            </a:pPr>
            <a:r>
              <a:rPr lang="en-US" sz="3600" dirty="0"/>
              <a:t>Predictive Prophecy</a:t>
            </a:r>
          </a:p>
          <a:p>
            <a:pPr marL="285750" indent="-285750" algn="ctr">
              <a:buFont typeface="Arial" panose="020B0604020202020204" pitchFamily="34" charset="0"/>
              <a:buChar char="•"/>
            </a:pPr>
            <a:endParaRPr lang="en-US" sz="1100" dirty="0"/>
          </a:p>
          <a:p>
            <a:pPr marL="285750" indent="-285750" algn="ctr">
              <a:buFont typeface="Arial" panose="020B0604020202020204" pitchFamily="34" charset="0"/>
              <a:buChar char="•"/>
            </a:pPr>
            <a:r>
              <a:rPr lang="en-US" sz="4000" dirty="0"/>
              <a:t>Historical evidence for the resurrection </a:t>
            </a:r>
          </a:p>
        </p:txBody>
      </p:sp>
    </p:spTree>
    <p:extLst>
      <p:ext uri="{BB962C8B-B14F-4D97-AF65-F5344CB8AC3E}">
        <p14:creationId xmlns:p14="http://schemas.microsoft.com/office/powerpoint/2010/main" val="13319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9" name="Rounded Rectangle 9">
            <a:extLst>
              <a:ext uri="{FF2B5EF4-FFF2-40B4-BE49-F238E27FC236}">
                <a16:creationId xmlns:a16="http://schemas.microsoft.com/office/drawing/2014/main" xmlns="" id="{09B7EF0E-D176-4DA2-9A92-F7EBBBDF621A}"/>
              </a:ext>
            </a:extLst>
          </p:cNvPr>
          <p:cNvSpPr/>
          <p:nvPr/>
        </p:nvSpPr>
        <p:spPr>
          <a:xfrm>
            <a:off x="304800" y="4089634"/>
            <a:ext cx="9180544"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 has given us many lines of evidence!</a:t>
            </a:r>
          </a:p>
        </p:txBody>
      </p:sp>
      <p:sp>
        <p:nvSpPr>
          <p:cNvPr id="10" name="Rounded Rectangle 9">
            <a:extLst>
              <a:ext uri="{FF2B5EF4-FFF2-40B4-BE49-F238E27FC236}">
                <a16:creationId xmlns:a16="http://schemas.microsoft.com/office/drawing/2014/main" xmlns="" id="{75260C9D-88CC-4F59-95AD-CB05B9349B3E}"/>
              </a:ext>
            </a:extLst>
          </p:cNvPr>
          <p:cNvSpPr/>
          <p:nvPr/>
        </p:nvSpPr>
        <p:spPr>
          <a:xfrm>
            <a:off x="2362200" y="3226268"/>
            <a:ext cx="9535551" cy="710966"/>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All converging on one singular explanation</a:t>
            </a:r>
          </a:p>
        </p:txBody>
      </p:sp>
    </p:spTree>
    <p:extLst>
      <p:ext uri="{BB962C8B-B14F-4D97-AF65-F5344CB8AC3E}">
        <p14:creationId xmlns:p14="http://schemas.microsoft.com/office/powerpoint/2010/main" val="237087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567850"/>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3:13 </a:t>
            </a:r>
            <a:r>
              <a:rPr lang="en-US" sz="3200" dirty="0"/>
              <a:t>And who is there to harm you if you prove zealous for what is good? </a:t>
            </a:r>
            <a:r>
              <a:rPr lang="en-US" sz="3200" b="1" baseline="30000" dirty="0"/>
              <a:t>14 </a:t>
            </a:r>
            <a:r>
              <a:rPr lang="en-US" sz="3200" dirty="0"/>
              <a:t>But even if you should suffer for the sake of  righteousness, you are blessed. </a:t>
            </a:r>
            <a:r>
              <a:rPr lang="en-US" sz="3200" cap="small" dirty="0"/>
              <a:t>And do not fear their</a:t>
            </a:r>
            <a:r>
              <a:rPr lang="en-US" sz="3200" dirty="0"/>
              <a:t> </a:t>
            </a:r>
            <a:r>
              <a:rPr lang="en-US" sz="3200" cap="small" dirty="0"/>
              <a:t>intimidation, and do not be in dread</a:t>
            </a:r>
            <a:r>
              <a:rPr lang="en-US" sz="3200" dirty="0"/>
              <a:t>, </a:t>
            </a:r>
          </a:p>
          <a:p>
            <a:r>
              <a:rPr lang="en-US" dirty="0"/>
              <a:t> </a:t>
            </a:r>
          </a:p>
        </p:txBody>
      </p:sp>
    </p:spTree>
    <p:extLst>
      <p:ext uri="{BB962C8B-B14F-4D97-AF65-F5344CB8AC3E}">
        <p14:creationId xmlns:p14="http://schemas.microsoft.com/office/powerpoint/2010/main" val="155027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a:t>
            </a:r>
            <a:r>
              <a:rPr lang="en-US" sz="3200" b="1" u="sng" dirty="0"/>
              <a:t>being ready to make a defense</a:t>
            </a:r>
            <a:r>
              <a:rPr lang="en-US" sz="3200" dirty="0"/>
              <a:t> to everyone who asks you to give an account for the  hope that is in you, but with gentleness and respect </a:t>
            </a:r>
          </a:p>
          <a:p>
            <a:endParaRPr lang="en-US" dirty="0"/>
          </a:p>
        </p:txBody>
      </p:sp>
      <p:sp>
        <p:nvSpPr>
          <p:cNvPr id="10" name="Rounded Rectangle 9">
            <a:extLst>
              <a:ext uri="{FF2B5EF4-FFF2-40B4-BE49-F238E27FC236}">
                <a16:creationId xmlns:a16="http://schemas.microsoft.com/office/drawing/2014/main" xmlns="" id="{75260C9D-88CC-4F59-95AD-CB05B9349B3E}"/>
              </a:ext>
            </a:extLst>
          </p:cNvPr>
          <p:cNvSpPr/>
          <p:nvPr/>
        </p:nvSpPr>
        <p:spPr>
          <a:xfrm>
            <a:off x="1447800" y="1454172"/>
            <a:ext cx="92964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Challenge: take the next step to grow in your ability to “make an </a:t>
            </a:r>
            <a:r>
              <a:rPr lang="en-US" sz="4000" b="1" i="1" dirty="0"/>
              <a:t>apologia</a:t>
            </a:r>
            <a:r>
              <a:rPr lang="en-US" sz="4000" b="1" dirty="0"/>
              <a:t>”</a:t>
            </a:r>
          </a:p>
        </p:txBody>
      </p:sp>
      <p:sp>
        <p:nvSpPr>
          <p:cNvPr id="3" name="Thought Bubble: Cloud 2">
            <a:extLst>
              <a:ext uri="{FF2B5EF4-FFF2-40B4-BE49-F238E27FC236}">
                <a16:creationId xmlns:a16="http://schemas.microsoft.com/office/drawing/2014/main" xmlns="" id="{BCC685CC-C40A-491F-AC1E-8437EA6AEC85}"/>
              </a:ext>
            </a:extLst>
          </p:cNvPr>
          <p:cNvSpPr/>
          <p:nvPr/>
        </p:nvSpPr>
        <p:spPr>
          <a:xfrm>
            <a:off x="0" y="2618622"/>
            <a:ext cx="8610600" cy="1193332"/>
          </a:xfrm>
          <a:prstGeom prst="cloudCallout">
            <a:avLst>
              <a:gd name="adj1" fmla="val -47483"/>
              <a:gd name="adj2" fmla="val 687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“apologetics just isn’t my thing”</a:t>
            </a:r>
          </a:p>
        </p:txBody>
      </p:sp>
      <p:sp>
        <p:nvSpPr>
          <p:cNvPr id="13" name="Thought Bubble: Cloud 12">
            <a:extLst>
              <a:ext uri="{FF2B5EF4-FFF2-40B4-BE49-F238E27FC236}">
                <a16:creationId xmlns:a16="http://schemas.microsoft.com/office/drawing/2014/main" xmlns="" id="{64EA08B3-71C2-4E2B-8C2F-1E95A028D03C}"/>
              </a:ext>
            </a:extLst>
          </p:cNvPr>
          <p:cNvSpPr/>
          <p:nvPr/>
        </p:nvSpPr>
        <p:spPr>
          <a:xfrm>
            <a:off x="3048000" y="3642712"/>
            <a:ext cx="9144000" cy="1193332"/>
          </a:xfrm>
          <a:prstGeom prst="cloudCallout">
            <a:avLst>
              <a:gd name="adj1" fmla="val 47739"/>
              <a:gd name="adj2" fmla="val -876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“Let the people who are gifted in that area know that stuff”</a:t>
            </a:r>
          </a:p>
        </p:txBody>
      </p:sp>
    </p:spTree>
    <p:extLst>
      <p:ext uri="{BB962C8B-B14F-4D97-AF65-F5344CB8AC3E}">
        <p14:creationId xmlns:p14="http://schemas.microsoft.com/office/powerpoint/2010/main" val="20352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
        <p:nvSpPr>
          <p:cNvPr id="9" name="Rounded Rectangle 9">
            <a:extLst>
              <a:ext uri="{FF2B5EF4-FFF2-40B4-BE49-F238E27FC236}">
                <a16:creationId xmlns:a16="http://schemas.microsoft.com/office/drawing/2014/main" xmlns="" id="{BEC87172-EE12-4002-A85F-B15EBA3347C4}"/>
              </a:ext>
            </a:extLst>
          </p:cNvPr>
          <p:cNvSpPr/>
          <p:nvPr/>
        </p:nvSpPr>
        <p:spPr>
          <a:xfrm>
            <a:off x="800100" y="1454172"/>
            <a:ext cx="105918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“Gentleness and reverence” are keys to making interactions about faith positive experiences</a:t>
            </a:r>
          </a:p>
        </p:txBody>
      </p:sp>
      <p:sp>
        <p:nvSpPr>
          <p:cNvPr id="12" name="Rounded Rectangle 9">
            <a:extLst>
              <a:ext uri="{FF2B5EF4-FFF2-40B4-BE49-F238E27FC236}">
                <a16:creationId xmlns:a16="http://schemas.microsoft.com/office/drawing/2014/main" xmlns="" id="{D52E819D-7DFB-4FBA-BF6D-893AE4E7E69A}"/>
              </a:ext>
            </a:extLst>
          </p:cNvPr>
          <p:cNvSpPr/>
          <p:nvPr/>
        </p:nvSpPr>
        <p:spPr>
          <a:xfrm>
            <a:off x="457200" y="3161679"/>
            <a:ext cx="4914900" cy="776695"/>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 a good listener</a:t>
            </a:r>
          </a:p>
        </p:txBody>
      </p:sp>
      <p:sp>
        <p:nvSpPr>
          <p:cNvPr id="10" name="Rounded Rectangle 9">
            <a:extLst>
              <a:ext uri="{FF2B5EF4-FFF2-40B4-BE49-F238E27FC236}">
                <a16:creationId xmlns:a16="http://schemas.microsoft.com/office/drawing/2014/main" xmlns="" id="{3071F640-5151-4D17-B5AF-14793F04A75B}"/>
              </a:ext>
            </a:extLst>
          </p:cNvPr>
          <p:cNvSpPr/>
          <p:nvPr/>
        </p:nvSpPr>
        <p:spPr>
          <a:xfrm>
            <a:off x="5829300" y="3790519"/>
            <a:ext cx="4914900" cy="776695"/>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 genuinely curious</a:t>
            </a:r>
          </a:p>
        </p:txBody>
      </p:sp>
    </p:spTree>
    <p:extLst>
      <p:ext uri="{BB962C8B-B14F-4D97-AF65-F5344CB8AC3E}">
        <p14:creationId xmlns:p14="http://schemas.microsoft.com/office/powerpoint/2010/main" val="2383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
        <p:nvSpPr>
          <p:cNvPr id="9" name="Rounded Rectangle 9">
            <a:extLst>
              <a:ext uri="{FF2B5EF4-FFF2-40B4-BE49-F238E27FC236}">
                <a16:creationId xmlns:a16="http://schemas.microsoft.com/office/drawing/2014/main" xmlns="" id="{BEC87172-EE12-4002-A85F-B15EBA3347C4}"/>
              </a:ext>
            </a:extLst>
          </p:cNvPr>
          <p:cNvSpPr/>
          <p:nvPr/>
        </p:nvSpPr>
        <p:spPr>
          <a:xfrm>
            <a:off x="800100" y="1454172"/>
            <a:ext cx="105918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“Gentleness and reverence” are keys to making interactions about faith positive experiences</a:t>
            </a:r>
          </a:p>
        </p:txBody>
      </p:sp>
      <p:sp>
        <p:nvSpPr>
          <p:cNvPr id="14" name="Rounded Rectangle 9">
            <a:extLst>
              <a:ext uri="{FF2B5EF4-FFF2-40B4-BE49-F238E27FC236}">
                <a16:creationId xmlns:a16="http://schemas.microsoft.com/office/drawing/2014/main" xmlns="" id="{4087C839-9695-4E7F-9DB4-23497489B2D0}"/>
              </a:ext>
            </a:extLst>
          </p:cNvPr>
          <p:cNvSpPr/>
          <p:nvPr/>
        </p:nvSpPr>
        <p:spPr>
          <a:xfrm>
            <a:off x="7240758" y="3970091"/>
            <a:ext cx="4800600" cy="802291"/>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Ask good questions</a:t>
            </a:r>
          </a:p>
        </p:txBody>
      </p:sp>
      <p:sp>
        <p:nvSpPr>
          <p:cNvPr id="10" name="Rounded Rectangle 9">
            <a:extLst>
              <a:ext uri="{FF2B5EF4-FFF2-40B4-BE49-F238E27FC236}">
                <a16:creationId xmlns:a16="http://schemas.microsoft.com/office/drawing/2014/main" xmlns="" id="{FA4E9A22-46FB-48DB-BF2C-170D3948167A}"/>
              </a:ext>
            </a:extLst>
          </p:cNvPr>
          <p:cNvSpPr/>
          <p:nvPr/>
        </p:nvSpPr>
        <p:spPr>
          <a:xfrm>
            <a:off x="613116" y="2982982"/>
            <a:ext cx="6477000" cy="1204527"/>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Try to understand the other person’s “worldview” </a:t>
            </a:r>
          </a:p>
        </p:txBody>
      </p:sp>
    </p:spTree>
    <p:extLst>
      <p:ext uri="{BB962C8B-B14F-4D97-AF65-F5344CB8AC3E}">
        <p14:creationId xmlns:p14="http://schemas.microsoft.com/office/powerpoint/2010/main" val="40277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
        <p:nvSpPr>
          <p:cNvPr id="9" name="Rounded Rectangle 9">
            <a:extLst>
              <a:ext uri="{FF2B5EF4-FFF2-40B4-BE49-F238E27FC236}">
                <a16:creationId xmlns:a16="http://schemas.microsoft.com/office/drawing/2014/main" xmlns="" id="{BEC87172-EE12-4002-A85F-B15EBA3347C4}"/>
              </a:ext>
            </a:extLst>
          </p:cNvPr>
          <p:cNvSpPr/>
          <p:nvPr/>
        </p:nvSpPr>
        <p:spPr>
          <a:xfrm>
            <a:off x="800100" y="1454172"/>
            <a:ext cx="105918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“Gentleness and reverence” are keys to making interactions about faith positive experiences</a:t>
            </a:r>
          </a:p>
        </p:txBody>
      </p:sp>
      <p:sp>
        <p:nvSpPr>
          <p:cNvPr id="12" name="Rounded Rectangle 9">
            <a:extLst>
              <a:ext uri="{FF2B5EF4-FFF2-40B4-BE49-F238E27FC236}">
                <a16:creationId xmlns:a16="http://schemas.microsoft.com/office/drawing/2014/main" xmlns="" id="{D52E819D-7DFB-4FBA-BF6D-893AE4E7E69A}"/>
              </a:ext>
            </a:extLst>
          </p:cNvPr>
          <p:cNvSpPr/>
          <p:nvPr/>
        </p:nvSpPr>
        <p:spPr>
          <a:xfrm>
            <a:off x="838200" y="3174819"/>
            <a:ext cx="5257800" cy="1193332"/>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Help them evaluate their own worldview</a:t>
            </a:r>
          </a:p>
        </p:txBody>
      </p:sp>
    </p:spTree>
    <p:extLst>
      <p:ext uri="{BB962C8B-B14F-4D97-AF65-F5344CB8AC3E}">
        <p14:creationId xmlns:p14="http://schemas.microsoft.com/office/powerpoint/2010/main" val="41223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
        <p:nvSpPr>
          <p:cNvPr id="9" name="Rounded Rectangle 9">
            <a:extLst>
              <a:ext uri="{FF2B5EF4-FFF2-40B4-BE49-F238E27FC236}">
                <a16:creationId xmlns:a16="http://schemas.microsoft.com/office/drawing/2014/main" xmlns="" id="{BEC87172-EE12-4002-A85F-B15EBA3347C4}"/>
              </a:ext>
            </a:extLst>
          </p:cNvPr>
          <p:cNvSpPr/>
          <p:nvPr/>
        </p:nvSpPr>
        <p:spPr>
          <a:xfrm>
            <a:off x="800100" y="1454172"/>
            <a:ext cx="105918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“Gentleness and reverence” are keys to making interactions about faith positive experiences</a:t>
            </a:r>
          </a:p>
        </p:txBody>
      </p:sp>
      <p:sp>
        <p:nvSpPr>
          <p:cNvPr id="14" name="Rounded Rectangle 9">
            <a:extLst>
              <a:ext uri="{FF2B5EF4-FFF2-40B4-BE49-F238E27FC236}">
                <a16:creationId xmlns:a16="http://schemas.microsoft.com/office/drawing/2014/main" xmlns="" id="{4087C839-9695-4E7F-9DB4-23497489B2D0}"/>
              </a:ext>
            </a:extLst>
          </p:cNvPr>
          <p:cNvSpPr/>
          <p:nvPr/>
        </p:nvSpPr>
        <p:spPr>
          <a:xfrm>
            <a:off x="6015914" y="2994293"/>
            <a:ext cx="5701782" cy="869414"/>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Don’t overstate your case</a:t>
            </a:r>
          </a:p>
        </p:txBody>
      </p:sp>
      <p:sp>
        <p:nvSpPr>
          <p:cNvPr id="10" name="Rounded Rectangle 9">
            <a:extLst>
              <a:ext uri="{FF2B5EF4-FFF2-40B4-BE49-F238E27FC236}">
                <a16:creationId xmlns:a16="http://schemas.microsoft.com/office/drawing/2014/main" xmlns="" id="{4D5A7087-9DD3-43FD-BCC1-AEA0FAD176F5}"/>
              </a:ext>
            </a:extLst>
          </p:cNvPr>
          <p:cNvSpPr/>
          <p:nvPr/>
        </p:nvSpPr>
        <p:spPr>
          <a:xfrm>
            <a:off x="6426462" y="3980155"/>
            <a:ext cx="4880686" cy="869414"/>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Don’t be defensive</a:t>
            </a:r>
          </a:p>
        </p:txBody>
      </p:sp>
      <p:sp>
        <p:nvSpPr>
          <p:cNvPr id="13" name="Rounded Rectangle 9">
            <a:extLst>
              <a:ext uri="{FF2B5EF4-FFF2-40B4-BE49-F238E27FC236}">
                <a16:creationId xmlns:a16="http://schemas.microsoft.com/office/drawing/2014/main" xmlns="" id="{39A74AD9-612C-481A-B1E2-33A05EB3AE16}"/>
              </a:ext>
            </a:extLst>
          </p:cNvPr>
          <p:cNvSpPr/>
          <p:nvPr/>
        </p:nvSpPr>
        <p:spPr>
          <a:xfrm>
            <a:off x="474304" y="3146693"/>
            <a:ext cx="4402496" cy="1193332"/>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Don’t be pushy or condescending</a:t>
            </a:r>
          </a:p>
        </p:txBody>
      </p:sp>
    </p:spTree>
    <p:extLst>
      <p:ext uri="{BB962C8B-B14F-4D97-AF65-F5344CB8AC3E}">
        <p14:creationId xmlns:p14="http://schemas.microsoft.com/office/powerpoint/2010/main" val="107588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zmescience.com/wp-content/uploads/2018/08/Maccari-Cicero.jpg">
            <a:extLst>
              <a:ext uri="{FF2B5EF4-FFF2-40B4-BE49-F238E27FC236}">
                <a16:creationId xmlns:a16="http://schemas.microsoft.com/office/drawing/2014/main" xmlns="" id="{B2120AE7-9139-4525-BCCB-97CA71B13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22970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9">
            <a:extLst>
              <a:ext uri="{FF2B5EF4-FFF2-40B4-BE49-F238E27FC236}">
                <a16:creationId xmlns:a16="http://schemas.microsoft.com/office/drawing/2014/main" xmlns="" id="{87E02171-41BB-49ED-9CC4-B4B6CD1E1EA5}"/>
              </a:ext>
            </a:extLst>
          </p:cNvPr>
          <p:cNvSpPr/>
          <p:nvPr/>
        </p:nvSpPr>
        <p:spPr>
          <a:xfrm>
            <a:off x="304800" y="205005"/>
            <a:ext cx="11582400" cy="710966"/>
          </a:xfrm>
          <a:prstGeom prst="roundRect">
            <a:avLst/>
          </a:prstGeom>
          <a:solidFill>
            <a:srgbClr val="008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Able to communicate well-reasoned lines of evidence</a:t>
            </a:r>
          </a:p>
        </p:txBody>
      </p:sp>
      <p:sp>
        <p:nvSpPr>
          <p:cNvPr id="2" name="Rectangle 1">
            <a:extLst>
              <a:ext uri="{FF2B5EF4-FFF2-40B4-BE49-F238E27FC236}">
                <a16:creationId xmlns:a16="http://schemas.microsoft.com/office/drawing/2014/main" xmlns="" id="{2A7828A9-DBE4-4C73-A1EB-DF709B2F1746}"/>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41ADD5BB-53B2-41C4-858D-8622A038EDB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
        <p:nvSpPr>
          <p:cNvPr id="9" name="Rounded Rectangle 9">
            <a:extLst>
              <a:ext uri="{FF2B5EF4-FFF2-40B4-BE49-F238E27FC236}">
                <a16:creationId xmlns:a16="http://schemas.microsoft.com/office/drawing/2014/main" xmlns="" id="{BEC87172-EE12-4002-A85F-B15EBA3347C4}"/>
              </a:ext>
            </a:extLst>
          </p:cNvPr>
          <p:cNvSpPr/>
          <p:nvPr/>
        </p:nvSpPr>
        <p:spPr>
          <a:xfrm>
            <a:off x="800100" y="1454172"/>
            <a:ext cx="10591800" cy="1193332"/>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“Gentleness and reverence” are keys to making interactions about faith positive experiences</a:t>
            </a:r>
          </a:p>
        </p:txBody>
      </p:sp>
      <p:sp>
        <p:nvSpPr>
          <p:cNvPr id="12" name="Rounded Rectangle 9">
            <a:extLst>
              <a:ext uri="{FF2B5EF4-FFF2-40B4-BE49-F238E27FC236}">
                <a16:creationId xmlns:a16="http://schemas.microsoft.com/office/drawing/2014/main" xmlns="" id="{D52E819D-7DFB-4FBA-BF6D-893AE4E7E69A}"/>
              </a:ext>
            </a:extLst>
          </p:cNvPr>
          <p:cNvSpPr/>
          <p:nvPr/>
        </p:nvSpPr>
        <p:spPr>
          <a:xfrm>
            <a:off x="1371600" y="3581400"/>
            <a:ext cx="3505200" cy="803580"/>
          </a:xfrm>
          <a:prstGeom prst="roundRect">
            <a:avLst/>
          </a:prstGeom>
          <a:solidFill>
            <a:schemeClr val="tx1">
              <a:alpha val="63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Be patient</a:t>
            </a:r>
          </a:p>
        </p:txBody>
      </p:sp>
    </p:spTree>
    <p:extLst>
      <p:ext uri="{BB962C8B-B14F-4D97-AF65-F5344CB8AC3E}">
        <p14:creationId xmlns:p14="http://schemas.microsoft.com/office/powerpoint/2010/main" val="2779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6" name="Rectangle 5">
            <a:extLst>
              <a:ext uri="{FF2B5EF4-FFF2-40B4-BE49-F238E27FC236}">
                <a16:creationId xmlns:a16="http://schemas.microsoft.com/office/drawing/2014/main" xmlns="" id="{0687F3C1-708C-49EA-98F6-5B8B5134AA6A}"/>
              </a:ext>
            </a:extLst>
          </p:cNvPr>
          <p:cNvSpPr/>
          <p:nvPr/>
        </p:nvSpPr>
        <p:spPr>
          <a:xfrm>
            <a:off x="685800" y="9066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
        <p:nvSpPr>
          <p:cNvPr id="7" name="Rectangle 6">
            <a:extLst>
              <a:ext uri="{FF2B5EF4-FFF2-40B4-BE49-F238E27FC236}">
                <a16:creationId xmlns:a16="http://schemas.microsoft.com/office/drawing/2014/main" xmlns="" id="{4429D3A7-1B5A-455A-B881-EBE401196C1E}"/>
              </a:ext>
            </a:extLst>
          </p:cNvPr>
          <p:cNvSpPr/>
          <p:nvPr/>
        </p:nvSpPr>
        <p:spPr>
          <a:xfrm>
            <a:off x="0" y="4953000"/>
            <a:ext cx="12192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12">
            <a:extLst>
              <a:ext uri="{FF2B5EF4-FFF2-40B4-BE49-F238E27FC236}">
                <a16:creationId xmlns:a16="http://schemas.microsoft.com/office/drawing/2014/main" xmlns="" id="{82A0CF43-0F41-402B-8595-50C8C1BE3E6A}"/>
              </a:ext>
            </a:extLst>
          </p:cNvPr>
          <p:cNvSpPr/>
          <p:nvPr/>
        </p:nvSpPr>
        <p:spPr>
          <a:xfrm>
            <a:off x="0" y="4807162"/>
            <a:ext cx="12192000" cy="220323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1 Pet 3:15 </a:t>
            </a:r>
            <a:r>
              <a:rPr lang="en-US" sz="3200" dirty="0"/>
              <a:t>but sanctify Christ as Lord in your hearts, always being ready to make a defense to everyone who asks you to give an account for the  hope that is in you, </a:t>
            </a:r>
            <a:r>
              <a:rPr lang="en-US" sz="3200" b="1" u="sng" dirty="0"/>
              <a:t>but with gentleness and respect </a:t>
            </a:r>
          </a:p>
          <a:p>
            <a:endParaRPr lang="en-US" dirty="0"/>
          </a:p>
        </p:txBody>
      </p:sp>
    </p:spTree>
    <p:extLst>
      <p:ext uri="{BB962C8B-B14F-4D97-AF65-F5344CB8AC3E}">
        <p14:creationId xmlns:p14="http://schemas.microsoft.com/office/powerpoint/2010/main" val="14660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277912"/>
            <a:ext cx="12192000" cy="258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3:15 </a:t>
            </a:r>
            <a:r>
              <a:rPr lang="en-US" sz="3200" dirty="0"/>
              <a:t>but sanctify Christ as Lord in your hearts, always being ready to make a defense to everyone who asks you to give an account for the hope that is in you, but with gentleness and respect; </a:t>
            </a:r>
            <a:r>
              <a:rPr lang="en-US" sz="3200" b="1" baseline="30000" dirty="0"/>
              <a:t>16 </a:t>
            </a:r>
            <a:r>
              <a:rPr lang="en-US" sz="3200" dirty="0"/>
              <a:t>and keep a  good conscience so that in the thing in which you are slandered, those who disparage your good behavior in Christ will be put to shame. </a:t>
            </a:r>
            <a:r>
              <a:rPr lang="en-US" dirty="0"/>
              <a:t> </a:t>
            </a:r>
          </a:p>
        </p:txBody>
      </p:sp>
    </p:spTree>
    <p:extLst>
      <p:ext uri="{BB962C8B-B14F-4D97-AF65-F5344CB8AC3E}">
        <p14:creationId xmlns:p14="http://schemas.microsoft.com/office/powerpoint/2010/main" val="137151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6858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t>1 Peter 3:8-16  </a:t>
            </a:r>
          </a:p>
        </p:txBody>
      </p:sp>
      <p:sp>
        <p:nvSpPr>
          <p:cNvPr id="8" name="Rectangle 7">
            <a:extLst>
              <a:ext uri="{FF2B5EF4-FFF2-40B4-BE49-F238E27FC236}">
                <a16:creationId xmlns:a16="http://schemas.microsoft.com/office/drawing/2014/main" xmlns="" id="{289F75C9-253B-4420-BD91-64A082C8CEC5}"/>
              </a:ext>
            </a:extLst>
          </p:cNvPr>
          <p:cNvSpPr/>
          <p:nvPr/>
        </p:nvSpPr>
        <p:spPr>
          <a:xfrm>
            <a:off x="381000" y="1682263"/>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Context: responding to slander</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277912"/>
            <a:ext cx="12192000" cy="258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3:15 </a:t>
            </a:r>
            <a:r>
              <a:rPr lang="en-US" sz="3200" dirty="0"/>
              <a:t>but sanctify Christ as Lord in your hearts, </a:t>
            </a:r>
            <a:r>
              <a:rPr lang="en-US" sz="3200" b="1" u="sng" dirty="0"/>
              <a:t>always being ready to make a defense to everyone who asks you to give an account for the hope that is in you</a:t>
            </a:r>
            <a:r>
              <a:rPr lang="en-US" sz="3200" dirty="0"/>
              <a:t>, but with gentleness and respect; </a:t>
            </a:r>
            <a:r>
              <a:rPr lang="en-US" sz="3200" b="1" baseline="30000" dirty="0"/>
              <a:t>16 </a:t>
            </a:r>
            <a:r>
              <a:rPr lang="en-US" sz="3200" dirty="0"/>
              <a:t>and keep a  good conscience so that in the thing in which you are slandered, those who disparage your good behavior in Christ will be put to shame. </a:t>
            </a:r>
            <a:r>
              <a:rPr lang="en-US" dirty="0"/>
              <a:t> </a:t>
            </a:r>
          </a:p>
        </p:txBody>
      </p:sp>
    </p:spTree>
    <p:extLst>
      <p:ext uri="{BB962C8B-B14F-4D97-AF65-F5344CB8AC3E}">
        <p14:creationId xmlns:p14="http://schemas.microsoft.com/office/powerpoint/2010/main" val="305292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277912"/>
            <a:ext cx="12192000" cy="258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3:15 </a:t>
            </a:r>
            <a:r>
              <a:rPr lang="en-US" sz="3200" dirty="0"/>
              <a:t>but sanctify Christ as Lord in your hearts, </a:t>
            </a:r>
            <a:r>
              <a:rPr lang="en-US" sz="3200" b="1" u="sng" dirty="0"/>
              <a:t>always being ready to make a defense to everyone who asks you to give an account for the hope that is in you</a:t>
            </a:r>
            <a:r>
              <a:rPr lang="en-US" sz="3200" dirty="0"/>
              <a:t>, but with gentleness and respect; </a:t>
            </a:r>
            <a:r>
              <a:rPr lang="en-US" sz="3200" b="1" baseline="30000" dirty="0"/>
              <a:t>16 </a:t>
            </a:r>
            <a:r>
              <a:rPr lang="en-US" sz="3200" dirty="0"/>
              <a:t>and keep a  good conscience so that in the thing in which you are slandered, those who disparage your good behavior in Christ will be put to shame. </a:t>
            </a:r>
            <a:r>
              <a:rPr lang="en-US" dirty="0"/>
              <a:t> </a:t>
            </a:r>
          </a:p>
        </p:txBody>
      </p:sp>
    </p:spTree>
    <p:extLst>
      <p:ext uri="{BB962C8B-B14F-4D97-AF65-F5344CB8AC3E}">
        <p14:creationId xmlns:p14="http://schemas.microsoft.com/office/powerpoint/2010/main" val="8696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fire horizon">
            <a:extLst>
              <a:ext uri="{FF2B5EF4-FFF2-40B4-BE49-F238E27FC236}">
                <a16:creationId xmlns:a16="http://schemas.microsoft.com/office/drawing/2014/main" xmlns="" id="{65CB0F1F-695F-44C1-BF30-3453109143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Live a life that demands an explanation </a:t>
            </a:r>
          </a:p>
        </p:txBody>
      </p:sp>
      <p:sp>
        <p:nvSpPr>
          <p:cNvPr id="9" name="Rounded Rectangular Callout 12">
            <a:extLst>
              <a:ext uri="{FF2B5EF4-FFF2-40B4-BE49-F238E27FC236}">
                <a16:creationId xmlns:a16="http://schemas.microsoft.com/office/drawing/2014/main" xmlns="" id="{C99C5F4B-C76F-4D8B-BE3C-69A4C5B3026A}"/>
              </a:ext>
            </a:extLst>
          </p:cNvPr>
          <p:cNvSpPr/>
          <p:nvPr/>
        </p:nvSpPr>
        <p:spPr>
          <a:xfrm>
            <a:off x="0" y="4277912"/>
            <a:ext cx="12192000" cy="258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baseline="30000" dirty="0"/>
              <a:t>3:15 </a:t>
            </a:r>
            <a:r>
              <a:rPr lang="en-US" sz="3200" dirty="0"/>
              <a:t>but sanctify Christ as Lord in your hearts, </a:t>
            </a:r>
            <a:r>
              <a:rPr lang="en-US" sz="3200" b="1" u="sng" dirty="0"/>
              <a:t>always being ready to make a defense to everyone who asks you to give an account for the hope that is in you</a:t>
            </a:r>
            <a:r>
              <a:rPr lang="en-US" sz="3200" dirty="0"/>
              <a:t>, but with gentleness and respect; </a:t>
            </a:r>
            <a:r>
              <a:rPr lang="en-US" sz="3200" b="1" baseline="30000" dirty="0"/>
              <a:t>16 </a:t>
            </a:r>
            <a:r>
              <a:rPr lang="en-US" sz="3200" dirty="0"/>
              <a:t>and keep a  good conscience so that in the thing in which you are slandered, those who disparage your good behavior in Christ will be put to shame. </a:t>
            </a:r>
            <a:r>
              <a:rPr lang="en-US" dirty="0"/>
              <a:t> </a:t>
            </a:r>
          </a:p>
        </p:txBody>
      </p:sp>
      <p:sp>
        <p:nvSpPr>
          <p:cNvPr id="6" name="Rectangle 5">
            <a:extLst>
              <a:ext uri="{FF2B5EF4-FFF2-40B4-BE49-F238E27FC236}">
                <a16:creationId xmlns:a16="http://schemas.microsoft.com/office/drawing/2014/main" xmlns="" id="{0687F3C1-708C-49EA-98F6-5B8B5134AA6A}"/>
              </a:ext>
            </a:extLst>
          </p:cNvPr>
          <p:cNvSpPr/>
          <p:nvPr/>
        </p:nvSpPr>
        <p:spPr>
          <a:xfrm>
            <a:off x="685800" y="906602"/>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t>…and have that explanation ready</a:t>
            </a:r>
          </a:p>
        </p:txBody>
      </p:sp>
    </p:spTree>
    <p:extLst>
      <p:ext uri="{BB962C8B-B14F-4D97-AF65-F5344CB8AC3E}">
        <p14:creationId xmlns:p14="http://schemas.microsoft.com/office/powerpoint/2010/main" val="36164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Widescreen</PresentationFormat>
  <Paragraphs>372</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2021-09-14T15:31:21Z</dcterms:created>
  <dcterms:modified xsi:type="dcterms:W3CDTF">2021-09-14T15:31:32Z</dcterms:modified>
</cp:coreProperties>
</file>