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7"/>
  </p:notesMasterIdLst>
  <p:sldIdLst>
    <p:sldId id="967" r:id="rId2"/>
    <p:sldId id="1001" r:id="rId3"/>
    <p:sldId id="1004" r:id="rId4"/>
    <p:sldId id="1002" r:id="rId5"/>
    <p:sldId id="1003" r:id="rId6"/>
    <p:sldId id="1006" r:id="rId7"/>
    <p:sldId id="968" r:id="rId8"/>
    <p:sldId id="1031" r:id="rId9"/>
    <p:sldId id="969" r:id="rId10"/>
    <p:sldId id="970" r:id="rId11"/>
    <p:sldId id="1035" r:id="rId12"/>
    <p:sldId id="1018" r:id="rId13"/>
    <p:sldId id="1019" r:id="rId14"/>
    <p:sldId id="1020" r:id="rId15"/>
    <p:sldId id="1036" r:id="rId16"/>
    <p:sldId id="1037" r:id="rId17"/>
    <p:sldId id="977" r:id="rId18"/>
    <p:sldId id="987" r:id="rId19"/>
    <p:sldId id="963" r:id="rId20"/>
    <p:sldId id="978" r:id="rId21"/>
    <p:sldId id="979" r:id="rId22"/>
    <p:sldId id="980" r:id="rId23"/>
    <p:sldId id="981" r:id="rId24"/>
    <p:sldId id="1021" r:id="rId25"/>
    <p:sldId id="1022" r:id="rId26"/>
    <p:sldId id="1023" r:id="rId27"/>
    <p:sldId id="1038" r:id="rId28"/>
    <p:sldId id="1024" r:id="rId29"/>
    <p:sldId id="1039" r:id="rId30"/>
    <p:sldId id="1025" r:id="rId31"/>
    <p:sldId id="1026" r:id="rId32"/>
    <p:sldId id="989" r:id="rId33"/>
    <p:sldId id="990" r:id="rId34"/>
    <p:sldId id="994" r:id="rId35"/>
    <p:sldId id="993" r:id="rId36"/>
    <p:sldId id="995" r:id="rId37"/>
    <p:sldId id="996" r:id="rId38"/>
    <p:sldId id="997" r:id="rId39"/>
    <p:sldId id="998" r:id="rId40"/>
    <p:sldId id="999" r:id="rId41"/>
    <p:sldId id="984" r:id="rId42"/>
    <p:sldId id="1000" r:id="rId43"/>
    <p:sldId id="1027" r:id="rId44"/>
    <p:sldId id="1028" r:id="rId45"/>
    <p:sldId id="1029"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A3E"/>
    <a:srgbClr val="006C31"/>
    <a:srgbClr val="4D2A1B"/>
    <a:srgbClr val="DCDC92"/>
    <a:srgbClr val="003E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0738" autoAdjust="0"/>
    <p:restoredTop sz="93838" autoAdjust="0"/>
  </p:normalViewPr>
  <p:slideViewPr>
    <p:cSldViewPr>
      <p:cViewPr varScale="1">
        <p:scale>
          <a:sx n="48" d="100"/>
          <a:sy n="48" d="100"/>
        </p:scale>
        <p:origin x="60" y="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9B128E-639A-4DE8-9534-C974F2D0974C}" type="datetimeFigureOut">
              <a:rPr lang="en-US" smtClean="0"/>
              <a:pPr/>
              <a:t>2/8/2022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57CF2D-5C1B-4D3B-A31E-A8CB96FA523F}" type="slidenum">
              <a:rPr lang="en-US" smtClean="0"/>
              <a:pPr/>
              <a:t>‹#›</a:t>
            </a:fld>
            <a:endParaRPr lang="en-US"/>
          </a:p>
        </p:txBody>
      </p:sp>
    </p:spTree>
    <p:extLst>
      <p:ext uri="{BB962C8B-B14F-4D97-AF65-F5344CB8AC3E}">
        <p14:creationId xmlns:p14="http://schemas.microsoft.com/office/powerpoint/2010/main" val="792823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E319295-0C85-4A4E-8D42-6A8342C803FE}" type="datetimeFigureOut">
              <a:rPr lang="en-US"/>
              <a:pPr>
                <a:defRPr/>
              </a:pPr>
              <a:t>2/8/2022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BF81D0-EEC1-43A7-84CA-31D44E3C44F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763C2F-B3AE-4CEB-921B-DB81A2E5A20A}" type="datetimeFigureOut">
              <a:rPr lang="en-US"/>
              <a:pPr>
                <a:defRPr/>
              </a:pPr>
              <a:t>2/8/2022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4E0AC3-2271-4234-AADF-B2DB8C57EA1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792E26-3310-4DE7-874C-187F525D031C}" type="datetimeFigureOut">
              <a:rPr lang="en-US"/>
              <a:pPr>
                <a:defRPr/>
              </a:pPr>
              <a:t>2/8/2022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2050C8-490A-40B4-A9C3-6C67EA6162C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A423E28-0EBC-4D0B-BA09-DA807CB13C5A}" type="datetimeFigureOut">
              <a:rPr lang="en-US"/>
              <a:pPr>
                <a:defRPr/>
              </a:pPr>
              <a:t>2/8/2022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C3670D-7CCE-4E1A-8CA7-75213A061DE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DB86E9F-FB8E-467A-863C-37FF07655976}" type="datetimeFigureOut">
              <a:rPr lang="en-US"/>
              <a:pPr>
                <a:defRPr/>
              </a:pPr>
              <a:t>2/8/2022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D0C91A-E1CC-4C72-88E9-18D854DD557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6356B57-B464-41C5-AEDD-B1861123536F}" type="datetimeFigureOut">
              <a:rPr lang="en-US"/>
              <a:pPr>
                <a:defRPr/>
              </a:pPr>
              <a:t>2/8/2022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0EE68C-7F07-4CAA-AFA1-77D0B9B90EF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CF414D3-807C-4519-B22E-C7E3909CD4F6}" type="datetimeFigureOut">
              <a:rPr lang="en-US"/>
              <a:pPr>
                <a:defRPr/>
              </a:pPr>
              <a:t>2/8/2022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D0E3EB0-B6AC-4BC4-90AF-E0376AC7151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15ED06D-634C-4CB2-B499-7026915CD6E8}" type="datetimeFigureOut">
              <a:rPr lang="en-US"/>
              <a:pPr>
                <a:defRPr/>
              </a:pPr>
              <a:t>2/8/2022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47C26E3-FF63-420A-83D3-C8525000244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542BCF-997D-425A-882E-6DA9E6E9EB13}" type="datetimeFigureOut">
              <a:rPr lang="en-US"/>
              <a:pPr>
                <a:defRPr/>
              </a:pPr>
              <a:t>2/8/2022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0915A70-30AA-4BDD-B342-9EC8DBCC298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D342E92-76DB-46E5-8771-B78C163E2EED}" type="datetimeFigureOut">
              <a:rPr lang="en-US"/>
              <a:pPr>
                <a:defRPr/>
              </a:pPr>
              <a:t>2/8/2022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CFBB5A-504F-48B6-A9C9-11E88346179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567C8F7-49BE-434A-AFFC-A2B1FDE13930}" type="datetimeFigureOut">
              <a:rPr lang="en-US"/>
              <a:pPr>
                <a:defRPr/>
              </a:pPr>
              <a:t>2/8/2022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0B6AC0-0094-48DD-A831-1F911938A60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EF897E3-8187-4814-B857-6E101B1BF1BE}" type="datetimeFigureOut">
              <a:rPr lang="en-US"/>
              <a:pPr>
                <a:defRPr/>
              </a:pPr>
              <a:t>2/8/2022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4D9034C-701C-42F1-9431-70E1940EDA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497" y="152400"/>
            <a:ext cx="8229600" cy="747050"/>
          </a:xfrm>
        </p:spPr>
        <p:txBody>
          <a:bodyPr/>
          <a:lstStyle/>
          <a:p>
            <a:r>
              <a:rPr lang="en-US" sz="5400" b="1" dirty="0">
                <a:solidFill>
                  <a:schemeClr val="bg1"/>
                </a:solidFill>
              </a:rPr>
              <a:t>The Devotional Life</a:t>
            </a:r>
          </a:p>
        </p:txBody>
      </p:sp>
      <p:sp>
        <p:nvSpPr>
          <p:cNvPr id="5" name="Title 1">
            <a:extLst>
              <a:ext uri="{FF2B5EF4-FFF2-40B4-BE49-F238E27FC236}">
                <a16:creationId xmlns="" xmlns:a16="http://schemas.microsoft.com/office/drawing/2014/main" id="{80174CFC-FEBF-4749-9DEC-284CE9C8E6EA}"/>
              </a:ext>
            </a:extLst>
          </p:cNvPr>
          <p:cNvSpPr txBox="1">
            <a:spLocks/>
          </p:cNvSpPr>
          <p:nvPr/>
        </p:nvSpPr>
        <p:spPr bwMode="auto">
          <a:xfrm>
            <a:off x="0" y="27432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b="1" dirty="0">
                <a:solidFill>
                  <a:schemeClr val="bg1"/>
                </a:solidFill>
              </a:rPr>
              <a:t>“I’m not excited about this topic because, for me, devotional life is an area of….” </a:t>
            </a:r>
          </a:p>
        </p:txBody>
      </p:sp>
    </p:spTree>
    <p:extLst>
      <p:ext uri="{BB962C8B-B14F-4D97-AF65-F5344CB8AC3E}">
        <p14:creationId xmlns:p14="http://schemas.microsoft.com/office/powerpoint/2010/main" val="4202390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497" y="152400"/>
            <a:ext cx="8229600" cy="747050"/>
          </a:xfrm>
        </p:spPr>
        <p:txBody>
          <a:bodyPr/>
          <a:lstStyle/>
          <a:p>
            <a:r>
              <a:rPr lang="en-US" sz="5400" b="1" dirty="0">
                <a:solidFill>
                  <a:schemeClr val="bg1"/>
                </a:solidFill>
              </a:rPr>
              <a:t>The Devotional Life</a:t>
            </a:r>
          </a:p>
        </p:txBody>
      </p:sp>
      <p:sp>
        <p:nvSpPr>
          <p:cNvPr id="12" name="TextBox 11">
            <a:extLst>
              <a:ext uri="{FF2B5EF4-FFF2-40B4-BE49-F238E27FC236}">
                <a16:creationId xmlns="" xmlns:a16="http://schemas.microsoft.com/office/drawing/2014/main" id="{4B6EE9CE-4EC8-48F6-BF76-84295F7C91A3}"/>
              </a:ext>
            </a:extLst>
          </p:cNvPr>
          <p:cNvSpPr txBox="1"/>
          <p:nvPr/>
        </p:nvSpPr>
        <p:spPr>
          <a:xfrm>
            <a:off x="76200" y="2209800"/>
            <a:ext cx="8915400" cy="3416320"/>
          </a:xfrm>
          <a:prstGeom prst="rect">
            <a:avLst/>
          </a:prstGeom>
          <a:solidFill>
            <a:schemeClr val="accent6">
              <a:lumMod val="40000"/>
              <a:lumOff val="60000"/>
            </a:schemeClr>
          </a:solidFill>
          <a:ln>
            <a:solidFill>
              <a:schemeClr val="bg2"/>
            </a:solidFill>
          </a:ln>
        </p:spPr>
        <p:txBody>
          <a:bodyPr wrap="square">
            <a:spAutoFit/>
          </a:bodyPr>
          <a:lstStyle/>
          <a:p>
            <a:r>
              <a:rPr lang="en-US" sz="3600" b="1" baseline="30000" dirty="0">
                <a:latin typeface="+mn-lt"/>
              </a:rPr>
              <a:t>John 15:4 </a:t>
            </a:r>
            <a:r>
              <a:rPr lang="en-US" sz="3600" dirty="0">
                <a:latin typeface="+mn-lt"/>
              </a:rPr>
              <a:t>Abide in Me, and I in you. As the branch cannot bear fruit of itself unless it abides in the vine, so neither can you unless you abide in Me. </a:t>
            </a:r>
            <a:r>
              <a:rPr lang="en-US" sz="3600" b="1" baseline="30000" dirty="0">
                <a:latin typeface="+mn-lt"/>
              </a:rPr>
              <a:t>5 </a:t>
            </a:r>
            <a:r>
              <a:rPr lang="en-US" sz="3600" dirty="0">
                <a:latin typeface="+mn-lt"/>
              </a:rPr>
              <a:t>I am the vine, you are the branches; he who abides in Me and I in him, he bears much fruit, for apart from Me you can do nothing.</a:t>
            </a:r>
          </a:p>
        </p:txBody>
      </p:sp>
      <p:sp>
        <p:nvSpPr>
          <p:cNvPr id="13" name="TextBox 12">
            <a:extLst>
              <a:ext uri="{FF2B5EF4-FFF2-40B4-BE49-F238E27FC236}">
                <a16:creationId xmlns="" xmlns:a16="http://schemas.microsoft.com/office/drawing/2014/main" id="{E079B6C5-7480-4884-84D5-F243665FD97D}"/>
              </a:ext>
            </a:extLst>
          </p:cNvPr>
          <p:cNvSpPr txBox="1"/>
          <p:nvPr/>
        </p:nvSpPr>
        <p:spPr>
          <a:xfrm>
            <a:off x="76200" y="2209800"/>
            <a:ext cx="8915400" cy="3416320"/>
          </a:xfrm>
          <a:prstGeom prst="rect">
            <a:avLst/>
          </a:prstGeom>
          <a:solidFill>
            <a:schemeClr val="accent6">
              <a:lumMod val="40000"/>
              <a:lumOff val="60000"/>
            </a:schemeClr>
          </a:solidFill>
          <a:ln>
            <a:solidFill>
              <a:schemeClr val="bg2"/>
            </a:solidFill>
          </a:ln>
        </p:spPr>
        <p:txBody>
          <a:bodyPr wrap="square">
            <a:spAutoFit/>
          </a:bodyPr>
          <a:lstStyle/>
          <a:p>
            <a:r>
              <a:rPr lang="en-US" sz="3600" b="1" baseline="30000" dirty="0">
                <a:latin typeface="+mn-lt"/>
              </a:rPr>
              <a:t>John 15:4 </a:t>
            </a:r>
            <a:r>
              <a:rPr lang="en-US" sz="3600" dirty="0">
                <a:latin typeface="+mn-lt"/>
              </a:rPr>
              <a:t>Abide in Me, and I in you. As the branch cannot bear fruit of itself unless it abides in the vine, so neither can you unless you abide in Me. </a:t>
            </a:r>
            <a:r>
              <a:rPr lang="en-US" sz="3600" b="1" baseline="30000" dirty="0">
                <a:latin typeface="+mn-lt"/>
              </a:rPr>
              <a:t>5 </a:t>
            </a:r>
            <a:r>
              <a:rPr lang="en-US" sz="3500" b="1" u="sng" dirty="0">
                <a:solidFill>
                  <a:srgbClr val="002060"/>
                </a:solidFill>
                <a:latin typeface="+mn-lt"/>
              </a:rPr>
              <a:t>I am the vine, you are the branches</a:t>
            </a:r>
            <a:r>
              <a:rPr lang="en-US" sz="3600" dirty="0">
                <a:latin typeface="+mn-lt"/>
              </a:rPr>
              <a:t>; he who abides in Me and I in him, he bears much fruit, for apart from Me you can do nothing.</a:t>
            </a:r>
          </a:p>
        </p:txBody>
      </p:sp>
      <p:sp>
        <p:nvSpPr>
          <p:cNvPr id="9" name="TextBox 8">
            <a:extLst>
              <a:ext uri="{FF2B5EF4-FFF2-40B4-BE49-F238E27FC236}">
                <a16:creationId xmlns="" xmlns:a16="http://schemas.microsoft.com/office/drawing/2014/main" id="{D50290D6-CD47-4F4A-9F96-8F3A76EF1C37}"/>
              </a:ext>
            </a:extLst>
          </p:cNvPr>
          <p:cNvSpPr txBox="1"/>
          <p:nvPr/>
        </p:nvSpPr>
        <p:spPr>
          <a:xfrm>
            <a:off x="76200" y="2209800"/>
            <a:ext cx="8915400" cy="3416320"/>
          </a:xfrm>
          <a:prstGeom prst="rect">
            <a:avLst/>
          </a:prstGeom>
          <a:solidFill>
            <a:schemeClr val="accent6">
              <a:lumMod val="40000"/>
              <a:lumOff val="60000"/>
            </a:schemeClr>
          </a:solidFill>
          <a:ln>
            <a:solidFill>
              <a:schemeClr val="bg2"/>
            </a:solidFill>
          </a:ln>
        </p:spPr>
        <p:txBody>
          <a:bodyPr wrap="square">
            <a:spAutoFit/>
          </a:bodyPr>
          <a:lstStyle/>
          <a:p>
            <a:r>
              <a:rPr lang="en-US" sz="3600" b="1" baseline="30000" dirty="0">
                <a:latin typeface="+mn-lt"/>
              </a:rPr>
              <a:t>John 15:4 </a:t>
            </a:r>
            <a:r>
              <a:rPr lang="en-US" sz="3600" b="1" u="sng" dirty="0">
                <a:solidFill>
                  <a:srgbClr val="002060"/>
                </a:solidFill>
                <a:latin typeface="+mn-lt"/>
              </a:rPr>
              <a:t>Abide in Me</a:t>
            </a:r>
            <a:r>
              <a:rPr lang="en-US" sz="3600" dirty="0">
                <a:latin typeface="+mn-lt"/>
              </a:rPr>
              <a:t>, and I in you. As the branch cannot bear fruit of itself unless it </a:t>
            </a:r>
            <a:r>
              <a:rPr lang="en-US" sz="3600" b="1" u="sng" dirty="0">
                <a:solidFill>
                  <a:srgbClr val="002060"/>
                </a:solidFill>
                <a:latin typeface="+mn-lt"/>
              </a:rPr>
              <a:t>abides</a:t>
            </a:r>
            <a:r>
              <a:rPr lang="en-US" sz="3600" dirty="0">
                <a:latin typeface="+mn-lt"/>
              </a:rPr>
              <a:t> in the vine, so neither can you unless you </a:t>
            </a:r>
            <a:r>
              <a:rPr lang="en-US" sz="3600" b="1" u="sng" dirty="0">
                <a:solidFill>
                  <a:srgbClr val="002060"/>
                </a:solidFill>
                <a:latin typeface="+mn-lt"/>
              </a:rPr>
              <a:t>abide</a:t>
            </a:r>
            <a:r>
              <a:rPr lang="en-US" sz="3600" dirty="0">
                <a:latin typeface="+mn-lt"/>
              </a:rPr>
              <a:t> in Me. </a:t>
            </a:r>
            <a:r>
              <a:rPr lang="en-US" sz="3600" b="1" baseline="30000" dirty="0">
                <a:latin typeface="+mn-lt"/>
              </a:rPr>
              <a:t>5 </a:t>
            </a:r>
            <a:r>
              <a:rPr lang="en-US" sz="3500" dirty="0">
                <a:latin typeface="+mn-lt"/>
              </a:rPr>
              <a:t>I am the vine, you are the branches</a:t>
            </a:r>
            <a:r>
              <a:rPr lang="en-US" sz="3600" dirty="0">
                <a:latin typeface="+mn-lt"/>
              </a:rPr>
              <a:t>; he who </a:t>
            </a:r>
            <a:r>
              <a:rPr lang="en-US" sz="3600" b="1" u="sng" dirty="0">
                <a:solidFill>
                  <a:srgbClr val="002060"/>
                </a:solidFill>
                <a:latin typeface="+mn-lt"/>
              </a:rPr>
              <a:t>abides</a:t>
            </a:r>
            <a:r>
              <a:rPr lang="en-US" sz="3600" dirty="0">
                <a:latin typeface="+mn-lt"/>
              </a:rPr>
              <a:t> in Me and I in him, he bears much fruit, for apart from Me you can do nothing.</a:t>
            </a:r>
          </a:p>
        </p:txBody>
      </p:sp>
      <p:sp>
        <p:nvSpPr>
          <p:cNvPr id="7" name="Rounded Rectangular Callout 6">
            <a:extLst>
              <a:ext uri="{FF2B5EF4-FFF2-40B4-BE49-F238E27FC236}">
                <a16:creationId xmlns="" xmlns:a16="http://schemas.microsoft.com/office/drawing/2014/main" id="{40485BB4-B51C-4C44-A6BD-CFCEF90A0566}"/>
              </a:ext>
            </a:extLst>
          </p:cNvPr>
          <p:cNvSpPr/>
          <p:nvPr/>
        </p:nvSpPr>
        <p:spPr>
          <a:xfrm>
            <a:off x="503324" y="5957738"/>
            <a:ext cx="8335875"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i="1" dirty="0"/>
              <a:t>What would be unnatural would be for the branch not to relate with the vine!</a:t>
            </a:r>
          </a:p>
        </p:txBody>
      </p:sp>
    </p:spTree>
    <p:extLst>
      <p:ext uri="{BB962C8B-B14F-4D97-AF65-F5344CB8AC3E}">
        <p14:creationId xmlns:p14="http://schemas.microsoft.com/office/powerpoint/2010/main" val="60963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 xmlns:a16="http://schemas.microsoft.com/office/drawing/2014/main" id="{27AFA3B1-091B-4108-A8F3-DAC883AB59BA}"/>
              </a:ext>
            </a:extLst>
          </p:cNvPr>
          <p:cNvSpPr txBox="1"/>
          <p:nvPr/>
        </p:nvSpPr>
        <p:spPr>
          <a:xfrm>
            <a:off x="0" y="1066800"/>
            <a:ext cx="9144000" cy="57912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latin typeface="+mn-lt"/>
              </a:rPr>
              <a:t>Matt6:5 </a:t>
            </a:r>
            <a:r>
              <a:rPr lang="en-US" sz="3100" dirty="0">
                <a:latin typeface="+mn-lt"/>
              </a:rPr>
              <a:t>“</a:t>
            </a:r>
            <a:r>
              <a:rPr lang="en-US" sz="3100" b="1" u="sng" dirty="0">
                <a:solidFill>
                  <a:srgbClr val="002060"/>
                </a:solidFill>
                <a:latin typeface="+mn-lt"/>
              </a:rPr>
              <a:t>When you pray</a:t>
            </a:r>
            <a:r>
              <a:rPr lang="en-US" sz="3100" dirty="0">
                <a:latin typeface="+mn-lt"/>
              </a:rPr>
              <a:t>, you are not to be like the hypocrites; for they love to stand and pray in the synagogues and on the street corners so that they may be seen by men. Truly I say to  you, they have their reward in full. </a:t>
            </a:r>
            <a:r>
              <a:rPr lang="en-US" sz="3100" b="1" baseline="30000" dirty="0">
                <a:latin typeface="+mn-lt"/>
              </a:rPr>
              <a:t>6 </a:t>
            </a:r>
            <a:r>
              <a:rPr lang="en-US" sz="3100" dirty="0">
                <a:latin typeface="+mn-lt"/>
              </a:rPr>
              <a:t>But you, when you pray, go into your inner room, close your door and pray to your Father who is in secret, and your Father who sees what is done in secret will reward you. </a:t>
            </a:r>
            <a:r>
              <a:rPr lang="en-US" sz="3100" b="1" baseline="30000" dirty="0">
                <a:latin typeface="+mn-lt"/>
              </a:rPr>
              <a:t>7 </a:t>
            </a:r>
            <a:r>
              <a:rPr lang="en-US" sz="3100" dirty="0">
                <a:latin typeface="+mn-lt"/>
              </a:rPr>
              <a:t>“And when you are praying, do not use meaningless repetition as the Gentiles do, for they suppose that they will be heard for their many words. </a:t>
            </a:r>
            <a:r>
              <a:rPr lang="en-US" sz="3100" b="1" baseline="30000" dirty="0">
                <a:latin typeface="+mn-lt"/>
              </a:rPr>
              <a:t>8 </a:t>
            </a:r>
            <a:r>
              <a:rPr lang="en-US" sz="3100" dirty="0">
                <a:latin typeface="+mn-lt"/>
              </a:rPr>
              <a:t>So do not be like them; for your Father knows what you need before you ask Him.</a:t>
            </a:r>
          </a:p>
          <a:p>
            <a:endParaRPr lang="en-US" sz="3500" dirty="0">
              <a:latin typeface="+mn-lt"/>
            </a:endParaRPr>
          </a:p>
        </p:txBody>
      </p:sp>
      <p:sp>
        <p:nvSpPr>
          <p:cNvPr id="2" name="Title 1"/>
          <p:cNvSpPr>
            <a:spLocks noGrp="1"/>
          </p:cNvSpPr>
          <p:nvPr>
            <p:ph type="title"/>
          </p:nvPr>
        </p:nvSpPr>
        <p:spPr>
          <a:xfrm>
            <a:off x="504497" y="152400"/>
            <a:ext cx="8229600" cy="747050"/>
          </a:xfrm>
        </p:spPr>
        <p:txBody>
          <a:bodyPr/>
          <a:lstStyle/>
          <a:p>
            <a:r>
              <a:rPr lang="en-US" sz="5400" b="1" dirty="0">
                <a:solidFill>
                  <a:schemeClr val="bg1"/>
                </a:solidFill>
              </a:rPr>
              <a:t>The Devotional Life</a:t>
            </a:r>
          </a:p>
        </p:txBody>
      </p:sp>
      <p:sp>
        <p:nvSpPr>
          <p:cNvPr id="13" name="TextBox 12">
            <a:extLst>
              <a:ext uri="{FF2B5EF4-FFF2-40B4-BE49-F238E27FC236}">
                <a16:creationId xmlns="" xmlns:a16="http://schemas.microsoft.com/office/drawing/2014/main" id="{6DAA9896-2B10-46F1-ABB8-4E5F70B776A5}"/>
              </a:ext>
            </a:extLst>
          </p:cNvPr>
          <p:cNvSpPr txBox="1"/>
          <p:nvPr/>
        </p:nvSpPr>
        <p:spPr>
          <a:xfrm>
            <a:off x="0" y="1066800"/>
            <a:ext cx="9144000" cy="57912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latin typeface="+mn-lt"/>
              </a:rPr>
              <a:t>Matt6:5 </a:t>
            </a:r>
            <a:r>
              <a:rPr lang="en-US" sz="3100" dirty="0">
                <a:latin typeface="+mn-lt"/>
              </a:rPr>
              <a:t>“When you pray, </a:t>
            </a:r>
            <a:r>
              <a:rPr lang="en-US" sz="3100" b="1" u="sng" dirty="0">
                <a:solidFill>
                  <a:srgbClr val="002060"/>
                </a:solidFill>
                <a:latin typeface="+mn-lt"/>
              </a:rPr>
              <a:t>you are not to be like the hypocrites</a:t>
            </a:r>
            <a:r>
              <a:rPr lang="en-US" sz="3100" dirty="0">
                <a:latin typeface="+mn-lt"/>
              </a:rPr>
              <a:t>; for they love to stand and pray in the synagogues and on the street corners so that they may be seen by men. Truly I say to  you, they have their reward in full. </a:t>
            </a:r>
            <a:r>
              <a:rPr lang="en-US" sz="3100" b="1" baseline="30000" dirty="0">
                <a:latin typeface="+mn-lt"/>
              </a:rPr>
              <a:t>6 </a:t>
            </a:r>
            <a:r>
              <a:rPr lang="en-US" sz="3100" dirty="0">
                <a:latin typeface="+mn-lt"/>
              </a:rPr>
              <a:t>But you, when you pray, go into your inner room, close your door and pray to your Father who is in secret, and your Father who sees what is done in secret will reward you. </a:t>
            </a:r>
            <a:r>
              <a:rPr lang="en-US" sz="3100" b="1" baseline="30000" dirty="0">
                <a:latin typeface="+mn-lt"/>
              </a:rPr>
              <a:t>7 </a:t>
            </a:r>
            <a:r>
              <a:rPr lang="en-US" sz="3100" dirty="0">
                <a:latin typeface="+mn-lt"/>
              </a:rPr>
              <a:t>“And when you are praying, do not use meaningless repetition as the Gentiles do, for they suppose that they will be heard for their many words. </a:t>
            </a:r>
            <a:r>
              <a:rPr lang="en-US" sz="3100" b="1" baseline="30000" dirty="0">
                <a:latin typeface="+mn-lt"/>
              </a:rPr>
              <a:t>8 </a:t>
            </a:r>
            <a:r>
              <a:rPr lang="en-US" sz="3100" dirty="0">
                <a:latin typeface="+mn-lt"/>
              </a:rPr>
              <a:t>So do not be like them; for your Father knows what you need before you ask Him.</a:t>
            </a:r>
          </a:p>
          <a:p>
            <a:endParaRPr lang="en-US" sz="3500" dirty="0">
              <a:latin typeface="+mn-lt"/>
            </a:endParaRPr>
          </a:p>
        </p:txBody>
      </p:sp>
      <p:sp>
        <p:nvSpPr>
          <p:cNvPr id="14" name="TextBox 13">
            <a:extLst>
              <a:ext uri="{FF2B5EF4-FFF2-40B4-BE49-F238E27FC236}">
                <a16:creationId xmlns="" xmlns:a16="http://schemas.microsoft.com/office/drawing/2014/main" id="{1BA5AC93-1983-4A9F-A26C-130247284FE6}"/>
              </a:ext>
            </a:extLst>
          </p:cNvPr>
          <p:cNvSpPr txBox="1"/>
          <p:nvPr/>
        </p:nvSpPr>
        <p:spPr>
          <a:xfrm>
            <a:off x="0" y="1066800"/>
            <a:ext cx="9144000" cy="57912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latin typeface="+mn-lt"/>
              </a:rPr>
              <a:t>Matt6:5 </a:t>
            </a:r>
            <a:r>
              <a:rPr lang="en-US" sz="3100" dirty="0">
                <a:latin typeface="+mn-lt"/>
              </a:rPr>
              <a:t>“When you pray, you are not to be like the hypocrites; for they love to stand and pray in the synagogues and on the street corners </a:t>
            </a:r>
            <a:r>
              <a:rPr lang="en-US" sz="3100" b="1" u="sng" dirty="0">
                <a:solidFill>
                  <a:srgbClr val="002060"/>
                </a:solidFill>
                <a:latin typeface="+mn-lt"/>
              </a:rPr>
              <a:t>so that they may be seen by men</a:t>
            </a:r>
            <a:r>
              <a:rPr lang="en-US" sz="3100" dirty="0">
                <a:latin typeface="+mn-lt"/>
              </a:rPr>
              <a:t>. Truly I say to  you, they have their reward in full. </a:t>
            </a:r>
            <a:r>
              <a:rPr lang="en-US" sz="3100" b="1" baseline="30000" dirty="0">
                <a:latin typeface="+mn-lt"/>
              </a:rPr>
              <a:t>6 </a:t>
            </a:r>
            <a:r>
              <a:rPr lang="en-US" sz="3100" dirty="0">
                <a:latin typeface="+mn-lt"/>
              </a:rPr>
              <a:t>But you, when you pray, go into your inner room, close your door and pray to your Father who is in secret, and your Father who sees what is done in secret will reward you. </a:t>
            </a:r>
            <a:r>
              <a:rPr lang="en-US" sz="3100" b="1" baseline="30000" dirty="0">
                <a:latin typeface="+mn-lt"/>
              </a:rPr>
              <a:t>7 </a:t>
            </a:r>
            <a:r>
              <a:rPr lang="en-US" sz="3100" dirty="0">
                <a:latin typeface="+mn-lt"/>
              </a:rPr>
              <a:t>“And when you are praying, do not use meaningless repetition as the Gentiles do, for they suppose that they will be heard for their many words. </a:t>
            </a:r>
            <a:r>
              <a:rPr lang="en-US" sz="3100" b="1" baseline="30000" dirty="0">
                <a:latin typeface="+mn-lt"/>
              </a:rPr>
              <a:t>8 </a:t>
            </a:r>
            <a:r>
              <a:rPr lang="en-US" sz="3100" dirty="0">
                <a:latin typeface="+mn-lt"/>
              </a:rPr>
              <a:t>So do not be like them; for your Father knows what you need before you ask Him.</a:t>
            </a:r>
          </a:p>
          <a:p>
            <a:endParaRPr lang="en-US" sz="3500" dirty="0">
              <a:latin typeface="+mn-lt"/>
            </a:endParaRPr>
          </a:p>
        </p:txBody>
      </p:sp>
      <p:sp>
        <p:nvSpPr>
          <p:cNvPr id="15" name="TextBox 14">
            <a:extLst>
              <a:ext uri="{FF2B5EF4-FFF2-40B4-BE49-F238E27FC236}">
                <a16:creationId xmlns="" xmlns:a16="http://schemas.microsoft.com/office/drawing/2014/main" id="{6DC7FBEA-13EB-40BD-B650-3084333D99CD}"/>
              </a:ext>
            </a:extLst>
          </p:cNvPr>
          <p:cNvSpPr txBox="1"/>
          <p:nvPr/>
        </p:nvSpPr>
        <p:spPr>
          <a:xfrm>
            <a:off x="0" y="1066800"/>
            <a:ext cx="9144000" cy="57912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latin typeface="+mn-lt"/>
              </a:rPr>
              <a:t>Matt6:5 </a:t>
            </a:r>
            <a:r>
              <a:rPr lang="en-US" sz="3100" dirty="0">
                <a:latin typeface="+mn-lt"/>
              </a:rPr>
              <a:t>“When you pray, you are not to be like the hypocrites; for they love to stand and pray in the synagogues and on the street corners so that they may be seen by men. Truly I say to  you, </a:t>
            </a:r>
            <a:r>
              <a:rPr lang="en-US" sz="3100" b="1" u="sng" dirty="0">
                <a:solidFill>
                  <a:srgbClr val="002060"/>
                </a:solidFill>
                <a:latin typeface="+mn-lt"/>
              </a:rPr>
              <a:t>they have their reward in full</a:t>
            </a:r>
            <a:r>
              <a:rPr lang="en-US" sz="3100" dirty="0">
                <a:latin typeface="+mn-lt"/>
              </a:rPr>
              <a:t>. </a:t>
            </a:r>
            <a:r>
              <a:rPr lang="en-US" sz="3100" b="1" baseline="30000" dirty="0">
                <a:latin typeface="+mn-lt"/>
              </a:rPr>
              <a:t>6 </a:t>
            </a:r>
            <a:r>
              <a:rPr lang="en-US" sz="3100" dirty="0">
                <a:latin typeface="+mn-lt"/>
              </a:rPr>
              <a:t>But you, when you pray, go into your inner room, close your door and pray to your Father who is in secret, and your Father who sees what is done in secret will reward you. </a:t>
            </a:r>
            <a:r>
              <a:rPr lang="en-US" sz="3100" b="1" baseline="30000" dirty="0">
                <a:latin typeface="+mn-lt"/>
              </a:rPr>
              <a:t>7 </a:t>
            </a:r>
            <a:r>
              <a:rPr lang="en-US" sz="3100" dirty="0">
                <a:latin typeface="+mn-lt"/>
              </a:rPr>
              <a:t>“And when you are praying, do not use meaningless repetition as the Gentiles do, for they suppose that they will be heard for their many words. </a:t>
            </a:r>
            <a:r>
              <a:rPr lang="en-US" sz="3100" b="1" baseline="30000" dirty="0">
                <a:latin typeface="+mn-lt"/>
              </a:rPr>
              <a:t>8 </a:t>
            </a:r>
            <a:r>
              <a:rPr lang="en-US" sz="3100" dirty="0">
                <a:latin typeface="+mn-lt"/>
              </a:rPr>
              <a:t>So do not be like them; for your Father knows what you need before you ask Him.</a:t>
            </a:r>
          </a:p>
          <a:p>
            <a:endParaRPr lang="en-US" sz="3500" dirty="0">
              <a:latin typeface="+mn-lt"/>
            </a:endParaRPr>
          </a:p>
        </p:txBody>
      </p:sp>
      <p:sp>
        <p:nvSpPr>
          <p:cNvPr id="16" name="TextBox 15">
            <a:extLst>
              <a:ext uri="{FF2B5EF4-FFF2-40B4-BE49-F238E27FC236}">
                <a16:creationId xmlns="" xmlns:a16="http://schemas.microsoft.com/office/drawing/2014/main" id="{13FA6915-DD7C-4765-9961-51E9B2C7A0A3}"/>
              </a:ext>
            </a:extLst>
          </p:cNvPr>
          <p:cNvSpPr txBox="1"/>
          <p:nvPr/>
        </p:nvSpPr>
        <p:spPr>
          <a:xfrm>
            <a:off x="0" y="1066800"/>
            <a:ext cx="9144000" cy="57912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latin typeface="+mn-lt"/>
              </a:rPr>
              <a:t>Matt6:5 </a:t>
            </a:r>
            <a:r>
              <a:rPr lang="en-US" sz="3100" dirty="0">
                <a:latin typeface="+mn-lt"/>
              </a:rPr>
              <a:t>“When you pray, you are not to be like the hypocrites; for they love to stand and pray in the synagogues and on the street corners so that they may be seen by men. Truly I say to  you, they have their reward in full. </a:t>
            </a:r>
            <a:r>
              <a:rPr lang="en-US" sz="3100" b="1" baseline="30000" dirty="0">
                <a:latin typeface="+mn-lt"/>
              </a:rPr>
              <a:t>6 </a:t>
            </a:r>
            <a:r>
              <a:rPr lang="en-US" sz="3100" dirty="0">
                <a:latin typeface="+mn-lt"/>
              </a:rPr>
              <a:t>But you, when you pray, go into your inner room, close your door and pray to your Father who is in secret, and your Father who sees what is done in secret will reward you. </a:t>
            </a:r>
            <a:r>
              <a:rPr lang="en-US" sz="3100" b="1" baseline="30000" dirty="0">
                <a:latin typeface="+mn-lt"/>
              </a:rPr>
              <a:t>7 </a:t>
            </a:r>
            <a:r>
              <a:rPr lang="en-US" sz="3100" dirty="0">
                <a:latin typeface="+mn-lt"/>
              </a:rPr>
              <a:t>“And when you are praying, do not use meaningless repetition as the Gentiles do, for they suppose that they will be heard for their many words. </a:t>
            </a:r>
            <a:r>
              <a:rPr lang="en-US" sz="3100" b="1" baseline="30000" dirty="0">
                <a:latin typeface="+mn-lt"/>
              </a:rPr>
              <a:t>8 </a:t>
            </a:r>
            <a:r>
              <a:rPr lang="en-US" sz="3100" dirty="0">
                <a:latin typeface="+mn-lt"/>
              </a:rPr>
              <a:t>So do not be like them; for your Father knows what you need before you ask Him.</a:t>
            </a:r>
          </a:p>
          <a:p>
            <a:endParaRPr lang="en-US" sz="3500" dirty="0">
              <a:latin typeface="+mn-lt"/>
            </a:endParaRPr>
          </a:p>
        </p:txBody>
      </p:sp>
    </p:spTree>
    <p:extLst>
      <p:ext uri="{BB962C8B-B14F-4D97-AF65-F5344CB8AC3E}">
        <p14:creationId xmlns:p14="http://schemas.microsoft.com/office/powerpoint/2010/main" val="2886452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 xmlns:a16="http://schemas.microsoft.com/office/drawing/2014/main" id="{27AFA3B1-091B-4108-A8F3-DAC883AB59BA}"/>
              </a:ext>
            </a:extLst>
          </p:cNvPr>
          <p:cNvSpPr txBox="1"/>
          <p:nvPr/>
        </p:nvSpPr>
        <p:spPr>
          <a:xfrm>
            <a:off x="0" y="1066800"/>
            <a:ext cx="9144000" cy="57912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latin typeface="+mn-lt"/>
              </a:rPr>
              <a:t>Matt6:5 </a:t>
            </a:r>
            <a:r>
              <a:rPr lang="en-US" sz="3100" dirty="0">
                <a:latin typeface="+mn-lt"/>
              </a:rPr>
              <a:t>“</a:t>
            </a:r>
            <a:r>
              <a:rPr lang="en-US" sz="3100" b="1" u="sng" dirty="0">
                <a:solidFill>
                  <a:srgbClr val="002060"/>
                </a:solidFill>
                <a:latin typeface="+mn-lt"/>
              </a:rPr>
              <a:t>When you pray</a:t>
            </a:r>
            <a:r>
              <a:rPr lang="en-US" sz="3100" dirty="0">
                <a:latin typeface="+mn-lt"/>
              </a:rPr>
              <a:t>, you are not to be like the hypocrites; for they love to stand and pray in the synagogues and on the street corners so that they may be seen by men. Truly I say to  you, they have their reward in full. </a:t>
            </a:r>
            <a:r>
              <a:rPr lang="en-US" sz="3100" b="1" baseline="30000" dirty="0">
                <a:latin typeface="+mn-lt"/>
              </a:rPr>
              <a:t>6 </a:t>
            </a:r>
            <a:r>
              <a:rPr lang="en-US" sz="3100" dirty="0">
                <a:latin typeface="+mn-lt"/>
              </a:rPr>
              <a:t>But you, when you pray, go into your inner room, close your door and pray to your Father who is in secret, and your Father who sees what is done in secret will reward you. </a:t>
            </a:r>
            <a:r>
              <a:rPr lang="en-US" sz="3100" b="1" baseline="30000" dirty="0">
                <a:latin typeface="+mn-lt"/>
              </a:rPr>
              <a:t>7 </a:t>
            </a:r>
            <a:r>
              <a:rPr lang="en-US" sz="3100" dirty="0">
                <a:latin typeface="+mn-lt"/>
              </a:rPr>
              <a:t>“And when you are praying, do not use meaningless repetition as the Gentiles do, for they suppose that they will be heard for their many words. </a:t>
            </a:r>
            <a:r>
              <a:rPr lang="en-US" sz="3100" b="1" baseline="30000" dirty="0">
                <a:latin typeface="+mn-lt"/>
              </a:rPr>
              <a:t>8 </a:t>
            </a:r>
            <a:r>
              <a:rPr lang="en-US" sz="3100" dirty="0">
                <a:latin typeface="+mn-lt"/>
              </a:rPr>
              <a:t>So do not be like them; for your Father knows what you need before you ask Him.</a:t>
            </a:r>
          </a:p>
          <a:p>
            <a:endParaRPr lang="en-US" sz="3500" dirty="0">
              <a:latin typeface="+mn-lt"/>
            </a:endParaRPr>
          </a:p>
        </p:txBody>
      </p:sp>
      <p:sp>
        <p:nvSpPr>
          <p:cNvPr id="2" name="Title 1"/>
          <p:cNvSpPr>
            <a:spLocks noGrp="1"/>
          </p:cNvSpPr>
          <p:nvPr>
            <p:ph type="title"/>
          </p:nvPr>
        </p:nvSpPr>
        <p:spPr>
          <a:xfrm>
            <a:off x="504497" y="152400"/>
            <a:ext cx="8229600" cy="747050"/>
          </a:xfrm>
        </p:spPr>
        <p:txBody>
          <a:bodyPr/>
          <a:lstStyle/>
          <a:p>
            <a:r>
              <a:rPr lang="en-US" sz="5400" b="1" dirty="0">
                <a:solidFill>
                  <a:schemeClr val="bg1"/>
                </a:solidFill>
              </a:rPr>
              <a:t>The Devotional Life</a:t>
            </a:r>
          </a:p>
        </p:txBody>
      </p:sp>
      <p:sp>
        <p:nvSpPr>
          <p:cNvPr id="13" name="TextBox 12">
            <a:extLst>
              <a:ext uri="{FF2B5EF4-FFF2-40B4-BE49-F238E27FC236}">
                <a16:creationId xmlns="" xmlns:a16="http://schemas.microsoft.com/office/drawing/2014/main" id="{6DAA9896-2B10-46F1-ABB8-4E5F70B776A5}"/>
              </a:ext>
            </a:extLst>
          </p:cNvPr>
          <p:cNvSpPr txBox="1"/>
          <p:nvPr/>
        </p:nvSpPr>
        <p:spPr>
          <a:xfrm>
            <a:off x="0" y="1066800"/>
            <a:ext cx="9144000" cy="57912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latin typeface="+mn-lt"/>
              </a:rPr>
              <a:t>Matt6:5 </a:t>
            </a:r>
            <a:r>
              <a:rPr lang="en-US" sz="3100" dirty="0">
                <a:latin typeface="+mn-lt"/>
              </a:rPr>
              <a:t>“When you pray, </a:t>
            </a:r>
            <a:r>
              <a:rPr lang="en-US" sz="3100" b="1" u="sng" dirty="0">
                <a:solidFill>
                  <a:srgbClr val="002060"/>
                </a:solidFill>
                <a:latin typeface="+mn-lt"/>
              </a:rPr>
              <a:t>you are not to be like the hypocrites</a:t>
            </a:r>
            <a:r>
              <a:rPr lang="en-US" sz="3100" dirty="0">
                <a:latin typeface="+mn-lt"/>
              </a:rPr>
              <a:t>; for they love to stand and pray in the synagogues and on the street corners so that they may be seen by men. Truly I say to  you, they have their reward in full. </a:t>
            </a:r>
            <a:r>
              <a:rPr lang="en-US" sz="3100" b="1" baseline="30000" dirty="0">
                <a:latin typeface="+mn-lt"/>
              </a:rPr>
              <a:t>6 </a:t>
            </a:r>
            <a:r>
              <a:rPr lang="en-US" sz="3100" dirty="0">
                <a:latin typeface="+mn-lt"/>
              </a:rPr>
              <a:t>But you, when you pray, go into your inner room, close your door and pray to your Father who is in secret, and your Father who sees what is done in secret will reward you. </a:t>
            </a:r>
            <a:r>
              <a:rPr lang="en-US" sz="3100" b="1" baseline="30000" dirty="0">
                <a:latin typeface="+mn-lt"/>
              </a:rPr>
              <a:t>7 </a:t>
            </a:r>
            <a:r>
              <a:rPr lang="en-US" sz="3100" dirty="0">
                <a:latin typeface="+mn-lt"/>
              </a:rPr>
              <a:t>“And when you are praying, do not use meaningless repetition as the Gentiles do, for they suppose that they will be heard for their many words. </a:t>
            </a:r>
            <a:r>
              <a:rPr lang="en-US" sz="3100" b="1" baseline="30000" dirty="0">
                <a:latin typeface="+mn-lt"/>
              </a:rPr>
              <a:t>8 </a:t>
            </a:r>
            <a:r>
              <a:rPr lang="en-US" sz="3100" dirty="0">
                <a:latin typeface="+mn-lt"/>
              </a:rPr>
              <a:t>So do not be like them; for your Father knows what you need before you ask Him.</a:t>
            </a:r>
          </a:p>
          <a:p>
            <a:endParaRPr lang="en-US" sz="3500" dirty="0">
              <a:latin typeface="+mn-lt"/>
            </a:endParaRPr>
          </a:p>
        </p:txBody>
      </p:sp>
      <p:sp>
        <p:nvSpPr>
          <p:cNvPr id="14" name="TextBox 13">
            <a:extLst>
              <a:ext uri="{FF2B5EF4-FFF2-40B4-BE49-F238E27FC236}">
                <a16:creationId xmlns="" xmlns:a16="http://schemas.microsoft.com/office/drawing/2014/main" id="{1BA5AC93-1983-4A9F-A26C-130247284FE6}"/>
              </a:ext>
            </a:extLst>
          </p:cNvPr>
          <p:cNvSpPr txBox="1"/>
          <p:nvPr/>
        </p:nvSpPr>
        <p:spPr>
          <a:xfrm>
            <a:off x="0" y="1066800"/>
            <a:ext cx="9144000" cy="57912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latin typeface="+mn-lt"/>
              </a:rPr>
              <a:t>Matt6:5 </a:t>
            </a:r>
            <a:r>
              <a:rPr lang="en-US" sz="3100" dirty="0">
                <a:latin typeface="+mn-lt"/>
              </a:rPr>
              <a:t>“When you pray, you are not to be like the hypocrites; for they love to stand and pray in the synagogues and on the street corners </a:t>
            </a:r>
            <a:r>
              <a:rPr lang="en-US" sz="3100" b="1" u="sng" dirty="0">
                <a:solidFill>
                  <a:srgbClr val="002060"/>
                </a:solidFill>
                <a:latin typeface="+mn-lt"/>
              </a:rPr>
              <a:t>so that they may be seen by men</a:t>
            </a:r>
            <a:r>
              <a:rPr lang="en-US" sz="3100" dirty="0">
                <a:latin typeface="+mn-lt"/>
              </a:rPr>
              <a:t>. Truly I say to  you, they have their reward in full. </a:t>
            </a:r>
            <a:r>
              <a:rPr lang="en-US" sz="3100" b="1" baseline="30000" dirty="0">
                <a:latin typeface="+mn-lt"/>
              </a:rPr>
              <a:t>6 </a:t>
            </a:r>
            <a:r>
              <a:rPr lang="en-US" sz="3100" dirty="0">
                <a:latin typeface="+mn-lt"/>
              </a:rPr>
              <a:t>But you, when you pray, go into your inner room, close your door and pray to your Father who is in secret, and your Father who sees what is done in secret will reward you. </a:t>
            </a:r>
            <a:r>
              <a:rPr lang="en-US" sz="3100" b="1" baseline="30000" dirty="0">
                <a:latin typeface="+mn-lt"/>
              </a:rPr>
              <a:t>7 </a:t>
            </a:r>
            <a:r>
              <a:rPr lang="en-US" sz="3100" dirty="0">
                <a:latin typeface="+mn-lt"/>
              </a:rPr>
              <a:t>“And when you are praying, do not use meaningless repetition as the Gentiles do, for they suppose that they will be heard for their many words. </a:t>
            </a:r>
            <a:r>
              <a:rPr lang="en-US" sz="3100" b="1" baseline="30000" dirty="0">
                <a:latin typeface="+mn-lt"/>
              </a:rPr>
              <a:t>8 </a:t>
            </a:r>
            <a:r>
              <a:rPr lang="en-US" sz="3100" dirty="0">
                <a:latin typeface="+mn-lt"/>
              </a:rPr>
              <a:t>So do not be like them; for your Father knows what you need before you ask Him.</a:t>
            </a:r>
          </a:p>
          <a:p>
            <a:endParaRPr lang="en-US" sz="3500" dirty="0">
              <a:latin typeface="+mn-lt"/>
            </a:endParaRPr>
          </a:p>
        </p:txBody>
      </p:sp>
      <p:sp>
        <p:nvSpPr>
          <p:cNvPr id="15" name="TextBox 14">
            <a:extLst>
              <a:ext uri="{FF2B5EF4-FFF2-40B4-BE49-F238E27FC236}">
                <a16:creationId xmlns="" xmlns:a16="http://schemas.microsoft.com/office/drawing/2014/main" id="{6DC7FBEA-13EB-40BD-B650-3084333D99CD}"/>
              </a:ext>
            </a:extLst>
          </p:cNvPr>
          <p:cNvSpPr txBox="1"/>
          <p:nvPr/>
        </p:nvSpPr>
        <p:spPr>
          <a:xfrm>
            <a:off x="0" y="1066800"/>
            <a:ext cx="9144000" cy="57912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latin typeface="+mn-lt"/>
              </a:rPr>
              <a:t>Matt6:5 </a:t>
            </a:r>
            <a:r>
              <a:rPr lang="en-US" sz="3100" dirty="0">
                <a:latin typeface="+mn-lt"/>
              </a:rPr>
              <a:t>“When you pray, you are not to be like the hypocrites; for they love to stand and pray in the synagogues and on the street corners so that they may be seen by men. Truly I say to  you, </a:t>
            </a:r>
            <a:r>
              <a:rPr lang="en-US" sz="3100" b="1" u="sng" dirty="0">
                <a:solidFill>
                  <a:srgbClr val="002060"/>
                </a:solidFill>
                <a:latin typeface="+mn-lt"/>
              </a:rPr>
              <a:t>they have their reward in full</a:t>
            </a:r>
            <a:r>
              <a:rPr lang="en-US" sz="3100" dirty="0">
                <a:latin typeface="+mn-lt"/>
              </a:rPr>
              <a:t>. </a:t>
            </a:r>
            <a:r>
              <a:rPr lang="en-US" sz="3100" b="1" baseline="30000" dirty="0">
                <a:latin typeface="+mn-lt"/>
              </a:rPr>
              <a:t>6 </a:t>
            </a:r>
            <a:r>
              <a:rPr lang="en-US" sz="3100" dirty="0">
                <a:latin typeface="+mn-lt"/>
              </a:rPr>
              <a:t>But you, when you pray, go into your inner room, close your door and pray to your Father who is in secret, and your Father who sees what is done in secret will reward you. </a:t>
            </a:r>
            <a:r>
              <a:rPr lang="en-US" sz="3100" b="1" baseline="30000" dirty="0">
                <a:latin typeface="+mn-lt"/>
              </a:rPr>
              <a:t>7 </a:t>
            </a:r>
            <a:r>
              <a:rPr lang="en-US" sz="3100" dirty="0">
                <a:latin typeface="+mn-lt"/>
              </a:rPr>
              <a:t>“And when you are praying, do not use meaningless repetition as the Gentiles do, for they suppose that they will be heard for their many words. </a:t>
            </a:r>
            <a:r>
              <a:rPr lang="en-US" sz="3100" b="1" baseline="30000" dirty="0">
                <a:latin typeface="+mn-lt"/>
              </a:rPr>
              <a:t>8 </a:t>
            </a:r>
            <a:r>
              <a:rPr lang="en-US" sz="3100" dirty="0">
                <a:latin typeface="+mn-lt"/>
              </a:rPr>
              <a:t>So do not be like them; for your Father knows what you need before you ask Him.</a:t>
            </a:r>
          </a:p>
          <a:p>
            <a:endParaRPr lang="en-US" sz="3500" dirty="0">
              <a:latin typeface="+mn-lt"/>
            </a:endParaRPr>
          </a:p>
        </p:txBody>
      </p:sp>
      <p:sp>
        <p:nvSpPr>
          <p:cNvPr id="16" name="TextBox 15">
            <a:extLst>
              <a:ext uri="{FF2B5EF4-FFF2-40B4-BE49-F238E27FC236}">
                <a16:creationId xmlns="" xmlns:a16="http://schemas.microsoft.com/office/drawing/2014/main" id="{13FA6915-DD7C-4765-9961-51E9B2C7A0A3}"/>
              </a:ext>
            </a:extLst>
          </p:cNvPr>
          <p:cNvSpPr txBox="1"/>
          <p:nvPr/>
        </p:nvSpPr>
        <p:spPr>
          <a:xfrm>
            <a:off x="0" y="1066800"/>
            <a:ext cx="9144000" cy="57912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latin typeface="+mn-lt"/>
              </a:rPr>
              <a:t>Matt6:5 </a:t>
            </a:r>
            <a:r>
              <a:rPr lang="en-US" sz="3100" dirty="0">
                <a:latin typeface="+mn-lt"/>
              </a:rPr>
              <a:t>“When you pray, you are not to be like the hypocrites; for they love to stand and pray in the synagogues and on the street corners so that they may be seen by men. Truly I say to  you, they have their reward in full. </a:t>
            </a:r>
            <a:r>
              <a:rPr lang="en-US" sz="3100" b="1" baseline="30000" dirty="0">
                <a:latin typeface="+mn-lt"/>
              </a:rPr>
              <a:t>6 </a:t>
            </a:r>
            <a:r>
              <a:rPr lang="en-US" sz="3100" dirty="0">
                <a:latin typeface="+mn-lt"/>
              </a:rPr>
              <a:t>But you, when you pray, </a:t>
            </a:r>
            <a:r>
              <a:rPr lang="en-US" sz="3100" b="1" u="sng" dirty="0">
                <a:solidFill>
                  <a:srgbClr val="002060"/>
                </a:solidFill>
                <a:latin typeface="+mn-lt"/>
              </a:rPr>
              <a:t>go into your inner room, close your door and pray to your Father who is in secret,</a:t>
            </a:r>
            <a:r>
              <a:rPr lang="en-US" sz="3100" b="1" dirty="0">
                <a:solidFill>
                  <a:srgbClr val="002060"/>
                </a:solidFill>
                <a:latin typeface="+mn-lt"/>
              </a:rPr>
              <a:t> </a:t>
            </a:r>
            <a:r>
              <a:rPr lang="en-US" sz="3100" dirty="0">
                <a:latin typeface="+mn-lt"/>
              </a:rPr>
              <a:t>and your Father who sees what is done in secret will reward you. </a:t>
            </a:r>
            <a:r>
              <a:rPr lang="en-US" sz="3100" b="1" baseline="30000" dirty="0">
                <a:latin typeface="+mn-lt"/>
              </a:rPr>
              <a:t>7 </a:t>
            </a:r>
            <a:r>
              <a:rPr lang="en-US" sz="3100" dirty="0">
                <a:latin typeface="+mn-lt"/>
              </a:rPr>
              <a:t>“And when you are praying, do not use meaningless repetition as the Gentiles do, for they suppose that they will be heard for their many words. </a:t>
            </a:r>
            <a:r>
              <a:rPr lang="en-US" sz="3100" b="1" baseline="30000" dirty="0">
                <a:latin typeface="+mn-lt"/>
              </a:rPr>
              <a:t>8 </a:t>
            </a:r>
            <a:r>
              <a:rPr lang="en-US" sz="3100" dirty="0">
                <a:latin typeface="+mn-lt"/>
              </a:rPr>
              <a:t>So do not be like them; for your Father knows what you need before you ask Him.</a:t>
            </a:r>
          </a:p>
          <a:p>
            <a:endParaRPr lang="en-US" sz="3500" dirty="0">
              <a:latin typeface="+mn-lt"/>
            </a:endParaRPr>
          </a:p>
        </p:txBody>
      </p:sp>
    </p:spTree>
    <p:extLst>
      <p:ext uri="{BB962C8B-B14F-4D97-AF65-F5344CB8AC3E}">
        <p14:creationId xmlns:p14="http://schemas.microsoft.com/office/powerpoint/2010/main" val="60300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 xmlns:a16="http://schemas.microsoft.com/office/drawing/2014/main" id="{27AFA3B1-091B-4108-A8F3-DAC883AB59BA}"/>
              </a:ext>
            </a:extLst>
          </p:cNvPr>
          <p:cNvSpPr txBox="1"/>
          <p:nvPr/>
        </p:nvSpPr>
        <p:spPr>
          <a:xfrm>
            <a:off x="0" y="1066800"/>
            <a:ext cx="9144000" cy="57912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latin typeface="+mn-lt"/>
              </a:rPr>
              <a:t>Matt6:5 </a:t>
            </a:r>
            <a:r>
              <a:rPr lang="en-US" sz="3100" dirty="0">
                <a:latin typeface="+mn-lt"/>
              </a:rPr>
              <a:t>“When you pray, you are not to be like the hypocrites; for they love to stand and pray in the synagogues and on the street corners so that they may be seen by men. Truly I say to  you, they have their reward in full. </a:t>
            </a:r>
            <a:r>
              <a:rPr lang="en-US" sz="3100" b="1" baseline="30000" dirty="0">
                <a:latin typeface="+mn-lt"/>
              </a:rPr>
              <a:t>6 </a:t>
            </a:r>
            <a:r>
              <a:rPr lang="en-US" sz="3100" dirty="0">
                <a:latin typeface="+mn-lt"/>
              </a:rPr>
              <a:t>But you, when you pray, go into your inner room, close your door and pray to your Father who is in secret, </a:t>
            </a:r>
            <a:r>
              <a:rPr lang="en-US" sz="3100" b="1" u="sng" dirty="0">
                <a:solidFill>
                  <a:srgbClr val="002060"/>
                </a:solidFill>
                <a:latin typeface="+mn-lt"/>
              </a:rPr>
              <a:t>and your Father who sees what is done in secret will reward you</a:t>
            </a:r>
            <a:r>
              <a:rPr lang="en-US" sz="3100" dirty="0">
                <a:latin typeface="+mn-lt"/>
              </a:rPr>
              <a:t>. </a:t>
            </a:r>
            <a:r>
              <a:rPr lang="en-US" sz="3100" b="1" baseline="30000" dirty="0">
                <a:latin typeface="+mn-lt"/>
              </a:rPr>
              <a:t>7 </a:t>
            </a:r>
            <a:r>
              <a:rPr lang="en-US" sz="3100" dirty="0">
                <a:latin typeface="+mn-lt"/>
              </a:rPr>
              <a:t>“And when you are praying, do not use meaningless repetition as the Gentiles do, for they suppose that they will be heard for their many words. </a:t>
            </a:r>
            <a:r>
              <a:rPr lang="en-US" sz="3100" b="1" baseline="30000" dirty="0">
                <a:latin typeface="+mn-lt"/>
              </a:rPr>
              <a:t>8 </a:t>
            </a:r>
            <a:r>
              <a:rPr lang="en-US" sz="3100" dirty="0">
                <a:latin typeface="+mn-lt"/>
              </a:rPr>
              <a:t>So do not be like them; for your Father knows what you need before you ask Him.</a:t>
            </a:r>
          </a:p>
          <a:p>
            <a:endParaRPr lang="en-US" sz="3500" dirty="0">
              <a:latin typeface="+mn-lt"/>
            </a:endParaRPr>
          </a:p>
        </p:txBody>
      </p:sp>
      <p:sp>
        <p:nvSpPr>
          <p:cNvPr id="2" name="Title 1"/>
          <p:cNvSpPr>
            <a:spLocks noGrp="1"/>
          </p:cNvSpPr>
          <p:nvPr>
            <p:ph type="title"/>
          </p:nvPr>
        </p:nvSpPr>
        <p:spPr>
          <a:xfrm>
            <a:off x="504497" y="152400"/>
            <a:ext cx="8229600" cy="747050"/>
          </a:xfrm>
        </p:spPr>
        <p:txBody>
          <a:bodyPr/>
          <a:lstStyle/>
          <a:p>
            <a:r>
              <a:rPr lang="en-US" sz="5400" b="1" dirty="0">
                <a:solidFill>
                  <a:schemeClr val="bg1"/>
                </a:solidFill>
              </a:rPr>
              <a:t>The Devotional Life</a:t>
            </a:r>
          </a:p>
        </p:txBody>
      </p:sp>
      <p:sp>
        <p:nvSpPr>
          <p:cNvPr id="8" name="TextBox 7">
            <a:extLst>
              <a:ext uri="{FF2B5EF4-FFF2-40B4-BE49-F238E27FC236}">
                <a16:creationId xmlns="" xmlns:a16="http://schemas.microsoft.com/office/drawing/2014/main" id="{E69F9D86-EADB-4EAE-924D-990DFCD2D3FD}"/>
              </a:ext>
            </a:extLst>
          </p:cNvPr>
          <p:cNvSpPr txBox="1"/>
          <p:nvPr/>
        </p:nvSpPr>
        <p:spPr>
          <a:xfrm>
            <a:off x="0" y="1066800"/>
            <a:ext cx="9144000" cy="57912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latin typeface="+mn-lt"/>
              </a:rPr>
              <a:t>Matt6:5 </a:t>
            </a:r>
            <a:r>
              <a:rPr lang="en-US" sz="3100" dirty="0">
                <a:latin typeface="+mn-lt"/>
              </a:rPr>
              <a:t>“When you pray, you are not to be like the hypocrites; for they love to stand and pray in the synagogues and on the street corners so that they may be seen by men. Truly I say to  you, they have their reward in full. </a:t>
            </a:r>
            <a:r>
              <a:rPr lang="en-US" sz="3100" b="1" baseline="30000" dirty="0">
                <a:latin typeface="+mn-lt"/>
              </a:rPr>
              <a:t>6 </a:t>
            </a:r>
            <a:r>
              <a:rPr lang="en-US" sz="3100" dirty="0">
                <a:latin typeface="+mn-lt"/>
              </a:rPr>
              <a:t>But you, when you pray, go into your inner room, close your door and pray to your Father who is in secret, and your Father who sees what is done in secret will reward you. </a:t>
            </a:r>
            <a:r>
              <a:rPr lang="en-US" sz="3100" b="1" baseline="30000" dirty="0">
                <a:latin typeface="+mn-lt"/>
              </a:rPr>
              <a:t>7 </a:t>
            </a:r>
            <a:r>
              <a:rPr lang="en-US" sz="3100" dirty="0">
                <a:latin typeface="+mn-lt"/>
              </a:rPr>
              <a:t>“And when you are praying, </a:t>
            </a:r>
            <a:r>
              <a:rPr lang="en-US" sz="3100" b="1" u="sng" dirty="0">
                <a:solidFill>
                  <a:srgbClr val="002060"/>
                </a:solidFill>
                <a:latin typeface="+mn-lt"/>
              </a:rPr>
              <a:t>do not use meaningless repetition </a:t>
            </a:r>
            <a:r>
              <a:rPr lang="en-US" sz="3100" dirty="0">
                <a:latin typeface="+mn-lt"/>
              </a:rPr>
              <a:t>as the Gentiles do, for they suppose that they will be heard for their many words. </a:t>
            </a:r>
            <a:r>
              <a:rPr lang="en-US" sz="3100" b="1" baseline="30000" dirty="0">
                <a:latin typeface="+mn-lt"/>
              </a:rPr>
              <a:t>8 </a:t>
            </a:r>
            <a:r>
              <a:rPr lang="en-US" sz="3100" dirty="0">
                <a:latin typeface="+mn-lt"/>
              </a:rPr>
              <a:t>So do not be like them; for your Father knows what you need before you ask Him.</a:t>
            </a:r>
          </a:p>
          <a:p>
            <a:endParaRPr lang="en-US" sz="3500" dirty="0">
              <a:latin typeface="+mn-lt"/>
            </a:endParaRPr>
          </a:p>
        </p:txBody>
      </p:sp>
      <p:sp>
        <p:nvSpPr>
          <p:cNvPr id="9" name="TextBox 8">
            <a:extLst>
              <a:ext uri="{FF2B5EF4-FFF2-40B4-BE49-F238E27FC236}">
                <a16:creationId xmlns="" xmlns:a16="http://schemas.microsoft.com/office/drawing/2014/main" id="{C1816816-DF1D-4BA6-8DAE-0B58B12BEE31}"/>
              </a:ext>
            </a:extLst>
          </p:cNvPr>
          <p:cNvSpPr txBox="1"/>
          <p:nvPr/>
        </p:nvSpPr>
        <p:spPr>
          <a:xfrm>
            <a:off x="0" y="1066800"/>
            <a:ext cx="9144000" cy="57912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latin typeface="+mn-lt"/>
              </a:rPr>
              <a:t>Matt6:5 </a:t>
            </a:r>
            <a:r>
              <a:rPr lang="en-US" sz="3100" dirty="0">
                <a:latin typeface="+mn-lt"/>
              </a:rPr>
              <a:t>“When you pray, you are not to be like the hypocrites; for they love to stand and pray in the synagogues and on the street corners so that they may be seen by men. Truly I say to  you, they have their reward in full. </a:t>
            </a:r>
            <a:r>
              <a:rPr lang="en-US" sz="3100" b="1" baseline="30000" dirty="0">
                <a:latin typeface="+mn-lt"/>
              </a:rPr>
              <a:t>6 </a:t>
            </a:r>
            <a:r>
              <a:rPr lang="en-US" sz="3100" dirty="0">
                <a:latin typeface="+mn-lt"/>
              </a:rPr>
              <a:t>But you, when you pray, go into your inner room, close your door and pray to your Father who is in secret, and your Father who sees what is done in secret will reward you. </a:t>
            </a:r>
            <a:r>
              <a:rPr lang="en-US" sz="3100" b="1" baseline="30000" dirty="0">
                <a:latin typeface="+mn-lt"/>
              </a:rPr>
              <a:t>7 </a:t>
            </a:r>
            <a:r>
              <a:rPr lang="en-US" sz="3100" dirty="0">
                <a:latin typeface="+mn-lt"/>
              </a:rPr>
              <a:t>“And when you are praying, do not use meaningless repetition as the Gentiles do, for they suppose that they will be heard for </a:t>
            </a:r>
            <a:r>
              <a:rPr lang="en-US" sz="3100" b="1" u="sng" dirty="0">
                <a:solidFill>
                  <a:srgbClr val="002060"/>
                </a:solidFill>
                <a:latin typeface="+mn-lt"/>
              </a:rPr>
              <a:t>their many words</a:t>
            </a:r>
            <a:r>
              <a:rPr lang="en-US" sz="3100" dirty="0">
                <a:latin typeface="+mn-lt"/>
              </a:rPr>
              <a:t>. </a:t>
            </a:r>
            <a:r>
              <a:rPr lang="en-US" sz="3100" b="1" baseline="30000" dirty="0">
                <a:latin typeface="+mn-lt"/>
              </a:rPr>
              <a:t>8 </a:t>
            </a:r>
            <a:r>
              <a:rPr lang="en-US" sz="3100" dirty="0">
                <a:latin typeface="+mn-lt"/>
              </a:rPr>
              <a:t>So do not be like them; for your Father knows what you need before you ask Him.</a:t>
            </a:r>
          </a:p>
          <a:p>
            <a:endParaRPr lang="en-US" sz="3500" dirty="0">
              <a:latin typeface="+mn-lt"/>
            </a:endParaRPr>
          </a:p>
        </p:txBody>
      </p:sp>
      <p:sp>
        <p:nvSpPr>
          <p:cNvPr id="10" name="TextBox 9">
            <a:extLst>
              <a:ext uri="{FF2B5EF4-FFF2-40B4-BE49-F238E27FC236}">
                <a16:creationId xmlns="" xmlns:a16="http://schemas.microsoft.com/office/drawing/2014/main" id="{C0D06559-5F38-451D-8157-B98DC42AA81D}"/>
              </a:ext>
            </a:extLst>
          </p:cNvPr>
          <p:cNvSpPr txBox="1"/>
          <p:nvPr/>
        </p:nvSpPr>
        <p:spPr>
          <a:xfrm>
            <a:off x="0" y="1066800"/>
            <a:ext cx="9144000" cy="57912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latin typeface="+mn-lt"/>
              </a:rPr>
              <a:t>Matt6:5 </a:t>
            </a:r>
            <a:r>
              <a:rPr lang="en-US" sz="3100" dirty="0">
                <a:latin typeface="+mn-lt"/>
              </a:rPr>
              <a:t>“When you pray, you are not to be like the hypocrites; for they love to stand and pray in the synagogues and on the street corners so that they may be seen by men. Truly I say to  you, they have their reward in full. </a:t>
            </a:r>
            <a:r>
              <a:rPr lang="en-US" sz="3100" b="1" baseline="30000" dirty="0">
                <a:latin typeface="+mn-lt"/>
              </a:rPr>
              <a:t>6 </a:t>
            </a:r>
            <a:r>
              <a:rPr lang="en-US" sz="3100" dirty="0">
                <a:latin typeface="+mn-lt"/>
              </a:rPr>
              <a:t>But you, when you pray, go into your inner room, close your door and pray to your Father who is in secret, and your Father who sees what is done in secret will reward you. </a:t>
            </a:r>
            <a:r>
              <a:rPr lang="en-US" sz="3100" b="1" baseline="30000" dirty="0">
                <a:latin typeface="+mn-lt"/>
              </a:rPr>
              <a:t>7 </a:t>
            </a:r>
            <a:r>
              <a:rPr lang="en-US" sz="3100" dirty="0">
                <a:latin typeface="+mn-lt"/>
              </a:rPr>
              <a:t>“And when you are praying, do not use meaningless repetition as the Gentiles do, for they suppose that they will be heard for their many words. </a:t>
            </a:r>
            <a:r>
              <a:rPr lang="en-US" sz="3100" b="1" baseline="30000" dirty="0">
                <a:latin typeface="+mn-lt"/>
              </a:rPr>
              <a:t>8 </a:t>
            </a:r>
            <a:r>
              <a:rPr lang="en-US" sz="3100" dirty="0">
                <a:latin typeface="+mn-lt"/>
              </a:rPr>
              <a:t>So do not be like them; </a:t>
            </a:r>
            <a:r>
              <a:rPr lang="en-US" sz="3100" b="1" u="sng" dirty="0">
                <a:solidFill>
                  <a:srgbClr val="002060"/>
                </a:solidFill>
                <a:latin typeface="+mn-lt"/>
              </a:rPr>
              <a:t>for your Father knows what you need before you ask Him</a:t>
            </a:r>
            <a:r>
              <a:rPr lang="en-US" sz="3100" dirty="0">
                <a:latin typeface="+mn-lt"/>
              </a:rPr>
              <a:t>.</a:t>
            </a:r>
          </a:p>
          <a:p>
            <a:endParaRPr lang="en-US" sz="3500" dirty="0">
              <a:latin typeface="+mn-lt"/>
            </a:endParaRPr>
          </a:p>
        </p:txBody>
      </p:sp>
    </p:spTree>
    <p:extLst>
      <p:ext uri="{BB962C8B-B14F-4D97-AF65-F5344CB8AC3E}">
        <p14:creationId xmlns:p14="http://schemas.microsoft.com/office/powerpoint/2010/main" val="58124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 xmlns:a16="http://schemas.microsoft.com/office/drawing/2014/main" id="{27AFA3B1-091B-4108-A8F3-DAC883AB59BA}"/>
              </a:ext>
            </a:extLst>
          </p:cNvPr>
          <p:cNvSpPr txBox="1"/>
          <p:nvPr/>
        </p:nvSpPr>
        <p:spPr>
          <a:xfrm>
            <a:off x="0" y="1051560"/>
            <a:ext cx="9144000" cy="57912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latin typeface="+mn-lt"/>
              </a:rPr>
              <a:t>Matt6:5 </a:t>
            </a:r>
            <a:r>
              <a:rPr lang="en-US" sz="3100" dirty="0">
                <a:latin typeface="+mn-lt"/>
              </a:rPr>
              <a:t>“When you pray, you are not to be like the hypocrites; for they love to stand and pray in the synagogues and on the street corners so that they may be seen by men. Truly I say to  you, they have their reward in full. </a:t>
            </a:r>
            <a:r>
              <a:rPr lang="en-US" sz="3100" b="1" baseline="30000" dirty="0">
                <a:latin typeface="+mn-lt"/>
              </a:rPr>
              <a:t>6 </a:t>
            </a:r>
            <a:r>
              <a:rPr lang="en-US" sz="3100" dirty="0">
                <a:latin typeface="+mn-lt"/>
              </a:rPr>
              <a:t>But you, when you pray, go into your inner room, close your door and pray to your Father who is in secret, </a:t>
            </a:r>
            <a:r>
              <a:rPr lang="en-US" sz="3100" b="1" u="sng" dirty="0">
                <a:solidFill>
                  <a:srgbClr val="002060"/>
                </a:solidFill>
                <a:latin typeface="+mn-lt"/>
              </a:rPr>
              <a:t>and your Father who sees what is done in secret will reward you</a:t>
            </a:r>
            <a:r>
              <a:rPr lang="en-US" sz="3100" dirty="0">
                <a:latin typeface="+mn-lt"/>
              </a:rPr>
              <a:t>. </a:t>
            </a:r>
            <a:r>
              <a:rPr lang="en-US" sz="3100" b="1" baseline="30000" dirty="0">
                <a:latin typeface="+mn-lt"/>
              </a:rPr>
              <a:t>7 </a:t>
            </a:r>
            <a:r>
              <a:rPr lang="en-US" sz="3100" dirty="0">
                <a:latin typeface="+mn-lt"/>
              </a:rPr>
              <a:t>“And when you are praying, do not use meaningless repetition as the Gentiles do, for they suppose that they will be heard for their many words. </a:t>
            </a:r>
            <a:r>
              <a:rPr lang="en-US" sz="3100" b="1" baseline="30000" dirty="0">
                <a:latin typeface="+mn-lt"/>
              </a:rPr>
              <a:t>8 </a:t>
            </a:r>
            <a:r>
              <a:rPr lang="en-US" sz="3100" dirty="0">
                <a:latin typeface="+mn-lt"/>
              </a:rPr>
              <a:t>So do not be like them; for your Father knows what you need before you ask Him.</a:t>
            </a:r>
          </a:p>
          <a:p>
            <a:endParaRPr lang="en-US" sz="3500" dirty="0">
              <a:latin typeface="+mn-lt"/>
            </a:endParaRPr>
          </a:p>
        </p:txBody>
      </p:sp>
      <p:sp>
        <p:nvSpPr>
          <p:cNvPr id="2" name="Title 1"/>
          <p:cNvSpPr>
            <a:spLocks noGrp="1"/>
          </p:cNvSpPr>
          <p:nvPr>
            <p:ph type="title"/>
          </p:nvPr>
        </p:nvSpPr>
        <p:spPr>
          <a:xfrm>
            <a:off x="504497" y="152400"/>
            <a:ext cx="8229600" cy="747050"/>
          </a:xfrm>
        </p:spPr>
        <p:txBody>
          <a:bodyPr/>
          <a:lstStyle/>
          <a:p>
            <a:r>
              <a:rPr lang="en-US" sz="5400" b="1" dirty="0">
                <a:solidFill>
                  <a:schemeClr val="bg1"/>
                </a:solidFill>
              </a:rPr>
              <a:t>The Devotional Life</a:t>
            </a:r>
          </a:p>
        </p:txBody>
      </p:sp>
      <p:sp>
        <p:nvSpPr>
          <p:cNvPr id="8" name="TextBox 7">
            <a:extLst>
              <a:ext uri="{FF2B5EF4-FFF2-40B4-BE49-F238E27FC236}">
                <a16:creationId xmlns="" xmlns:a16="http://schemas.microsoft.com/office/drawing/2014/main" id="{E69F9D86-EADB-4EAE-924D-990DFCD2D3FD}"/>
              </a:ext>
            </a:extLst>
          </p:cNvPr>
          <p:cNvSpPr txBox="1"/>
          <p:nvPr/>
        </p:nvSpPr>
        <p:spPr>
          <a:xfrm>
            <a:off x="0" y="1066800"/>
            <a:ext cx="9144000" cy="57912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latin typeface="+mn-lt"/>
              </a:rPr>
              <a:t>Matt6:5 </a:t>
            </a:r>
            <a:r>
              <a:rPr lang="en-US" sz="3100" dirty="0">
                <a:latin typeface="+mn-lt"/>
              </a:rPr>
              <a:t>“When you pray, you are not to be like the hypocrites; for they love to stand and pray in the synagogues and on the street corners so that they may be seen by men. Truly I say to  you, they have their reward in full. </a:t>
            </a:r>
            <a:r>
              <a:rPr lang="en-US" sz="3100" b="1" baseline="30000" dirty="0">
                <a:latin typeface="+mn-lt"/>
              </a:rPr>
              <a:t>6 </a:t>
            </a:r>
            <a:r>
              <a:rPr lang="en-US" sz="3100" dirty="0">
                <a:latin typeface="+mn-lt"/>
              </a:rPr>
              <a:t>But you, when you pray, go into your inner room, close your door and pray to your Father who is in secret, and your Father who sees what is done in secret will reward you. </a:t>
            </a:r>
            <a:r>
              <a:rPr lang="en-US" sz="3100" b="1" baseline="30000" dirty="0">
                <a:latin typeface="+mn-lt"/>
              </a:rPr>
              <a:t>7 </a:t>
            </a:r>
            <a:r>
              <a:rPr lang="en-US" sz="3100" dirty="0">
                <a:latin typeface="+mn-lt"/>
              </a:rPr>
              <a:t>“And when you are praying, </a:t>
            </a:r>
            <a:r>
              <a:rPr lang="en-US" sz="3100" b="1" u="sng" dirty="0">
                <a:solidFill>
                  <a:srgbClr val="002060"/>
                </a:solidFill>
                <a:latin typeface="+mn-lt"/>
              </a:rPr>
              <a:t>do not use meaningless repetition </a:t>
            </a:r>
            <a:r>
              <a:rPr lang="en-US" sz="3100" dirty="0">
                <a:latin typeface="+mn-lt"/>
              </a:rPr>
              <a:t>as the Gentiles do, for they suppose that they will be heard for their many words. </a:t>
            </a:r>
            <a:r>
              <a:rPr lang="en-US" sz="3100" b="1" baseline="30000" dirty="0">
                <a:latin typeface="+mn-lt"/>
              </a:rPr>
              <a:t>8 </a:t>
            </a:r>
            <a:r>
              <a:rPr lang="en-US" sz="3100" dirty="0">
                <a:latin typeface="+mn-lt"/>
              </a:rPr>
              <a:t>So do not be like them; for your Father knows what you need before you ask Him.</a:t>
            </a:r>
          </a:p>
          <a:p>
            <a:endParaRPr lang="en-US" sz="3500" dirty="0">
              <a:latin typeface="+mn-lt"/>
            </a:endParaRPr>
          </a:p>
        </p:txBody>
      </p:sp>
      <p:sp>
        <p:nvSpPr>
          <p:cNvPr id="9" name="TextBox 8">
            <a:extLst>
              <a:ext uri="{FF2B5EF4-FFF2-40B4-BE49-F238E27FC236}">
                <a16:creationId xmlns="" xmlns:a16="http://schemas.microsoft.com/office/drawing/2014/main" id="{C1816816-DF1D-4BA6-8DAE-0B58B12BEE31}"/>
              </a:ext>
            </a:extLst>
          </p:cNvPr>
          <p:cNvSpPr txBox="1"/>
          <p:nvPr/>
        </p:nvSpPr>
        <p:spPr>
          <a:xfrm>
            <a:off x="0" y="1066800"/>
            <a:ext cx="9144000" cy="57912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latin typeface="+mn-lt"/>
              </a:rPr>
              <a:t>Matt6:5 </a:t>
            </a:r>
            <a:r>
              <a:rPr lang="en-US" sz="3100" dirty="0">
                <a:latin typeface="+mn-lt"/>
              </a:rPr>
              <a:t>“When you pray, you are not to be like the hypocrites; for they love to stand and pray in the synagogues and on the street corners so that they may be seen by men. Truly I say to  you, they have their reward in full. </a:t>
            </a:r>
            <a:r>
              <a:rPr lang="en-US" sz="3100" b="1" baseline="30000" dirty="0">
                <a:latin typeface="+mn-lt"/>
              </a:rPr>
              <a:t>6 </a:t>
            </a:r>
            <a:r>
              <a:rPr lang="en-US" sz="3100" dirty="0">
                <a:latin typeface="+mn-lt"/>
              </a:rPr>
              <a:t>But you, when you pray, go into your inner room, close your door and pray to your Father who is in secret, and your Father who sees what is done in secret will reward you. </a:t>
            </a:r>
            <a:r>
              <a:rPr lang="en-US" sz="3100" b="1" baseline="30000" dirty="0">
                <a:latin typeface="+mn-lt"/>
              </a:rPr>
              <a:t>7 </a:t>
            </a:r>
            <a:r>
              <a:rPr lang="en-US" sz="3100" dirty="0">
                <a:latin typeface="+mn-lt"/>
              </a:rPr>
              <a:t>“And when you are praying, do not use meaningless repetition as the Gentiles do, for they suppose that they will be heard for </a:t>
            </a:r>
            <a:r>
              <a:rPr lang="en-US" sz="3100" b="1" u="sng" dirty="0">
                <a:solidFill>
                  <a:srgbClr val="002060"/>
                </a:solidFill>
                <a:latin typeface="+mn-lt"/>
              </a:rPr>
              <a:t>their many words</a:t>
            </a:r>
            <a:r>
              <a:rPr lang="en-US" sz="3100" dirty="0">
                <a:latin typeface="+mn-lt"/>
              </a:rPr>
              <a:t>. </a:t>
            </a:r>
            <a:r>
              <a:rPr lang="en-US" sz="3100" b="1" baseline="30000" dirty="0">
                <a:latin typeface="+mn-lt"/>
              </a:rPr>
              <a:t>8 </a:t>
            </a:r>
            <a:r>
              <a:rPr lang="en-US" sz="3100" dirty="0">
                <a:latin typeface="+mn-lt"/>
              </a:rPr>
              <a:t>So do not be like them; for your Father knows what you need before you ask Him.</a:t>
            </a:r>
          </a:p>
          <a:p>
            <a:endParaRPr lang="en-US" sz="3500" dirty="0">
              <a:latin typeface="+mn-lt"/>
            </a:endParaRPr>
          </a:p>
        </p:txBody>
      </p:sp>
      <p:sp>
        <p:nvSpPr>
          <p:cNvPr id="10" name="TextBox 9">
            <a:extLst>
              <a:ext uri="{FF2B5EF4-FFF2-40B4-BE49-F238E27FC236}">
                <a16:creationId xmlns="" xmlns:a16="http://schemas.microsoft.com/office/drawing/2014/main" id="{C0D06559-5F38-451D-8157-B98DC42AA81D}"/>
              </a:ext>
            </a:extLst>
          </p:cNvPr>
          <p:cNvSpPr txBox="1"/>
          <p:nvPr/>
        </p:nvSpPr>
        <p:spPr>
          <a:xfrm>
            <a:off x="0" y="1066800"/>
            <a:ext cx="9144000" cy="57912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latin typeface="+mn-lt"/>
              </a:rPr>
              <a:t>Matt6:5 </a:t>
            </a:r>
            <a:r>
              <a:rPr lang="en-US" sz="3100" dirty="0">
                <a:latin typeface="+mn-lt"/>
              </a:rPr>
              <a:t>“When you pray, you are not to be like the hypocrites; for they love to stand and pray in the synagogues and on the street corners so that they may be seen by men. Truly I say to  you, they have their reward in full. </a:t>
            </a:r>
            <a:r>
              <a:rPr lang="en-US" sz="3100" b="1" baseline="30000" dirty="0">
                <a:latin typeface="+mn-lt"/>
              </a:rPr>
              <a:t>6 </a:t>
            </a:r>
            <a:r>
              <a:rPr lang="en-US" sz="3100" dirty="0">
                <a:latin typeface="+mn-lt"/>
              </a:rPr>
              <a:t>But you, when you pray, go into your inner room, close your door and pray to your Father who is in secret, and your Father who sees what is done in secret will reward you. </a:t>
            </a:r>
            <a:r>
              <a:rPr lang="en-US" sz="3100" b="1" baseline="30000" dirty="0">
                <a:latin typeface="+mn-lt"/>
              </a:rPr>
              <a:t>7 </a:t>
            </a:r>
            <a:r>
              <a:rPr lang="en-US" sz="3100" dirty="0">
                <a:latin typeface="+mn-lt"/>
              </a:rPr>
              <a:t>“And when you are praying, do not use meaningless repetition as the Gentiles do, for they suppose that they will be heard for their many words. </a:t>
            </a:r>
            <a:r>
              <a:rPr lang="en-US" sz="3100" b="1" baseline="30000" dirty="0">
                <a:latin typeface="+mn-lt"/>
              </a:rPr>
              <a:t>8 </a:t>
            </a:r>
            <a:r>
              <a:rPr lang="en-US" sz="3100" dirty="0">
                <a:latin typeface="+mn-lt"/>
              </a:rPr>
              <a:t>So do not be like them; </a:t>
            </a:r>
            <a:r>
              <a:rPr lang="en-US" sz="3100" b="1" u="sng" dirty="0">
                <a:solidFill>
                  <a:srgbClr val="002060"/>
                </a:solidFill>
                <a:latin typeface="+mn-lt"/>
              </a:rPr>
              <a:t>for your Father knows what you need before you ask Him</a:t>
            </a:r>
            <a:r>
              <a:rPr lang="en-US" sz="3100" dirty="0">
                <a:latin typeface="+mn-lt"/>
              </a:rPr>
              <a:t>.</a:t>
            </a:r>
          </a:p>
          <a:p>
            <a:endParaRPr lang="en-US" sz="3500" dirty="0">
              <a:latin typeface="+mn-lt"/>
            </a:endParaRPr>
          </a:p>
        </p:txBody>
      </p:sp>
      <p:sp>
        <p:nvSpPr>
          <p:cNvPr id="12" name="TextBox 11">
            <a:extLst>
              <a:ext uri="{FF2B5EF4-FFF2-40B4-BE49-F238E27FC236}">
                <a16:creationId xmlns="" xmlns:a16="http://schemas.microsoft.com/office/drawing/2014/main" id="{64AA8270-4591-4FF9-AEB3-AF1787798503}"/>
              </a:ext>
            </a:extLst>
          </p:cNvPr>
          <p:cNvSpPr txBox="1"/>
          <p:nvPr/>
        </p:nvSpPr>
        <p:spPr>
          <a:xfrm>
            <a:off x="0" y="1066800"/>
            <a:ext cx="9144000" cy="5791200"/>
          </a:xfrm>
          <a:prstGeom prst="rect">
            <a:avLst/>
          </a:prstGeom>
          <a:solidFill>
            <a:schemeClr val="accent6">
              <a:lumMod val="40000"/>
              <a:lumOff val="60000"/>
            </a:schemeClr>
          </a:solidFill>
          <a:ln>
            <a:solidFill>
              <a:schemeClr val="bg2"/>
            </a:solidFill>
          </a:ln>
        </p:spPr>
        <p:txBody>
          <a:bodyPr wrap="square">
            <a:noAutofit/>
          </a:bodyPr>
          <a:lstStyle/>
          <a:p>
            <a:r>
              <a:rPr lang="en-US" sz="3100" b="1" baseline="30000" dirty="0">
                <a:latin typeface="+mn-lt"/>
              </a:rPr>
              <a:t>Matt6:5 </a:t>
            </a:r>
            <a:r>
              <a:rPr lang="en-US" sz="3100" dirty="0">
                <a:latin typeface="+mn-lt"/>
              </a:rPr>
              <a:t>“When you pray, you are not to be like the hypocrites; for they love to stand and pray in the synagogues and on the street corners so that they may be seen by men. Truly I say to  you, they have their reward in full. </a:t>
            </a:r>
            <a:r>
              <a:rPr lang="en-US" sz="3100" b="1" baseline="30000" dirty="0">
                <a:latin typeface="+mn-lt"/>
              </a:rPr>
              <a:t>6 </a:t>
            </a:r>
            <a:r>
              <a:rPr lang="en-US" sz="3100" dirty="0">
                <a:latin typeface="+mn-lt"/>
              </a:rPr>
              <a:t>But you, when you pray, go into your inner room, close your door and </a:t>
            </a:r>
            <a:r>
              <a:rPr lang="en-US" sz="3100" b="1" u="sng" dirty="0">
                <a:solidFill>
                  <a:srgbClr val="002060"/>
                </a:solidFill>
                <a:latin typeface="+mn-lt"/>
              </a:rPr>
              <a:t>pray to your Father who is in secret, and your Father who sees what is done in secret will reward you</a:t>
            </a:r>
            <a:r>
              <a:rPr lang="en-US" sz="3100" dirty="0">
                <a:latin typeface="+mn-lt"/>
              </a:rPr>
              <a:t>. </a:t>
            </a:r>
            <a:r>
              <a:rPr lang="en-US" sz="3100" b="1" baseline="30000" dirty="0">
                <a:latin typeface="+mn-lt"/>
              </a:rPr>
              <a:t>7 </a:t>
            </a:r>
            <a:r>
              <a:rPr lang="en-US" sz="3100" dirty="0">
                <a:latin typeface="+mn-lt"/>
              </a:rPr>
              <a:t>“And when you are praying, do not use meaningless repetition as the Gentiles do, for they suppose that they will be heard for their many words. </a:t>
            </a:r>
            <a:r>
              <a:rPr lang="en-US" sz="3100" b="1" baseline="30000" dirty="0">
                <a:latin typeface="+mn-lt"/>
              </a:rPr>
              <a:t>8 </a:t>
            </a:r>
            <a:r>
              <a:rPr lang="en-US" sz="3100" dirty="0">
                <a:latin typeface="+mn-lt"/>
              </a:rPr>
              <a:t>So do not be like them; for your Father knows what you need before you ask Him.</a:t>
            </a:r>
          </a:p>
          <a:p>
            <a:endParaRPr lang="en-US" sz="3500" dirty="0">
              <a:latin typeface="+mn-lt"/>
            </a:endParaRPr>
          </a:p>
        </p:txBody>
      </p:sp>
      <p:sp>
        <p:nvSpPr>
          <p:cNvPr id="7" name="Rounded Rectangular Callout 6">
            <a:extLst>
              <a:ext uri="{FF2B5EF4-FFF2-40B4-BE49-F238E27FC236}">
                <a16:creationId xmlns="" xmlns:a16="http://schemas.microsoft.com/office/drawing/2014/main" id="{2B416501-31B5-4404-8060-2D92DA731E5F}"/>
              </a:ext>
            </a:extLst>
          </p:cNvPr>
          <p:cNvSpPr/>
          <p:nvPr/>
        </p:nvSpPr>
        <p:spPr>
          <a:xfrm>
            <a:off x="762000" y="1905000"/>
            <a:ext cx="7315200" cy="838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900" b="1" dirty="0"/>
              <a:t>Jesus is describing a </a:t>
            </a:r>
            <a:r>
              <a:rPr lang="en-US" sz="3900" b="1" i="1" dirty="0"/>
              <a:t>relationship</a:t>
            </a:r>
          </a:p>
        </p:txBody>
      </p:sp>
      <p:sp>
        <p:nvSpPr>
          <p:cNvPr id="13" name="Title 1">
            <a:extLst>
              <a:ext uri="{FF2B5EF4-FFF2-40B4-BE49-F238E27FC236}">
                <a16:creationId xmlns="" xmlns:a16="http://schemas.microsoft.com/office/drawing/2014/main" id="{03FDB116-DC1C-465F-B91C-F8FF0CC15E08}"/>
              </a:ext>
            </a:extLst>
          </p:cNvPr>
          <p:cNvSpPr txBox="1">
            <a:spLocks/>
          </p:cNvSpPr>
          <p:nvPr/>
        </p:nvSpPr>
        <p:spPr bwMode="auto">
          <a:xfrm>
            <a:off x="45720" y="167350"/>
            <a:ext cx="9098280" cy="74705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6000" b="1" dirty="0">
                <a:solidFill>
                  <a:schemeClr val="bg1"/>
                </a:solidFill>
              </a:rPr>
              <a:t>The Secret Life</a:t>
            </a:r>
          </a:p>
        </p:txBody>
      </p:sp>
    </p:spTree>
    <p:extLst>
      <p:ext uri="{BB962C8B-B14F-4D97-AF65-F5344CB8AC3E}">
        <p14:creationId xmlns:p14="http://schemas.microsoft.com/office/powerpoint/2010/main" val="176486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497" y="152400"/>
            <a:ext cx="8229600" cy="747050"/>
          </a:xfrm>
        </p:spPr>
        <p:txBody>
          <a:bodyPr/>
          <a:lstStyle/>
          <a:p>
            <a:r>
              <a:rPr lang="en-US" sz="5400" b="1" dirty="0">
                <a:solidFill>
                  <a:schemeClr val="bg1"/>
                </a:solidFill>
              </a:rPr>
              <a:t>The Devotional Life</a:t>
            </a:r>
          </a:p>
        </p:txBody>
      </p:sp>
      <p:sp>
        <p:nvSpPr>
          <p:cNvPr id="12" name="TextBox 11">
            <a:extLst>
              <a:ext uri="{FF2B5EF4-FFF2-40B4-BE49-F238E27FC236}">
                <a16:creationId xmlns="" xmlns:a16="http://schemas.microsoft.com/office/drawing/2014/main" id="{64AA8270-4591-4FF9-AEB3-AF1787798503}"/>
              </a:ext>
            </a:extLst>
          </p:cNvPr>
          <p:cNvSpPr txBox="1"/>
          <p:nvPr/>
        </p:nvSpPr>
        <p:spPr>
          <a:xfrm>
            <a:off x="0" y="18288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latin typeface="+mn-lt"/>
              </a:rPr>
              <a:t>Psalm 32:6 </a:t>
            </a:r>
            <a:r>
              <a:rPr lang="en-US" sz="3200" dirty="0">
                <a:latin typeface="+mn-lt"/>
              </a:rPr>
              <a:t>Therefore, let everyone who is godly pray to You in a time when You may be found; Surely in a flood of great waters they will not reach him. </a:t>
            </a:r>
            <a:r>
              <a:rPr lang="en-US" sz="3200" b="1" baseline="30000" dirty="0">
                <a:latin typeface="+mn-lt"/>
              </a:rPr>
              <a:t>7 </a:t>
            </a:r>
            <a:r>
              <a:rPr lang="en-US" sz="3200" dirty="0">
                <a:latin typeface="+mn-lt"/>
              </a:rPr>
              <a:t>You are my hiding place; You preserve me from trouble; You surround me with songs of deliverance. </a:t>
            </a:r>
          </a:p>
          <a:p>
            <a:endParaRPr lang="en-US" sz="3500" dirty="0">
              <a:latin typeface="+mn-lt"/>
            </a:endParaRPr>
          </a:p>
        </p:txBody>
      </p:sp>
      <p:sp>
        <p:nvSpPr>
          <p:cNvPr id="13" name="Title 1">
            <a:extLst>
              <a:ext uri="{FF2B5EF4-FFF2-40B4-BE49-F238E27FC236}">
                <a16:creationId xmlns="" xmlns:a16="http://schemas.microsoft.com/office/drawing/2014/main" id="{03FDB116-DC1C-465F-B91C-F8FF0CC15E08}"/>
              </a:ext>
            </a:extLst>
          </p:cNvPr>
          <p:cNvSpPr txBox="1">
            <a:spLocks/>
          </p:cNvSpPr>
          <p:nvPr/>
        </p:nvSpPr>
        <p:spPr bwMode="auto">
          <a:xfrm>
            <a:off x="45720" y="167350"/>
            <a:ext cx="9098280" cy="74705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6000" b="1" dirty="0">
                <a:solidFill>
                  <a:schemeClr val="bg1"/>
                </a:solidFill>
              </a:rPr>
              <a:t>The Secret Life</a:t>
            </a:r>
          </a:p>
        </p:txBody>
      </p:sp>
    </p:spTree>
    <p:extLst>
      <p:ext uri="{BB962C8B-B14F-4D97-AF65-F5344CB8AC3E}">
        <p14:creationId xmlns:p14="http://schemas.microsoft.com/office/powerpoint/2010/main" val="2642729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497" y="152400"/>
            <a:ext cx="8229600" cy="747050"/>
          </a:xfrm>
        </p:spPr>
        <p:txBody>
          <a:bodyPr/>
          <a:lstStyle/>
          <a:p>
            <a:r>
              <a:rPr lang="en-US" sz="5400" b="1" dirty="0">
                <a:solidFill>
                  <a:schemeClr val="bg1"/>
                </a:solidFill>
              </a:rPr>
              <a:t>The Devotional Life</a:t>
            </a:r>
          </a:p>
        </p:txBody>
      </p:sp>
      <p:sp>
        <p:nvSpPr>
          <p:cNvPr id="12" name="TextBox 11">
            <a:extLst>
              <a:ext uri="{FF2B5EF4-FFF2-40B4-BE49-F238E27FC236}">
                <a16:creationId xmlns="" xmlns:a16="http://schemas.microsoft.com/office/drawing/2014/main" id="{64AA8270-4591-4FF9-AEB3-AF1787798503}"/>
              </a:ext>
            </a:extLst>
          </p:cNvPr>
          <p:cNvSpPr txBox="1"/>
          <p:nvPr/>
        </p:nvSpPr>
        <p:spPr>
          <a:xfrm>
            <a:off x="0" y="1828800"/>
            <a:ext cx="9144000"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latin typeface="+mn-lt"/>
              </a:rPr>
              <a:t>Psalm 32:6 </a:t>
            </a:r>
            <a:r>
              <a:rPr lang="en-US" sz="3200" dirty="0">
                <a:latin typeface="+mn-lt"/>
              </a:rPr>
              <a:t>Therefore, let everyone who is godly pray to You in a time when You may be found; Surely in a flood of great waters they will not reach him. </a:t>
            </a:r>
            <a:r>
              <a:rPr lang="en-US" sz="3200" b="1" baseline="30000" dirty="0">
                <a:latin typeface="+mn-lt"/>
              </a:rPr>
              <a:t>7 </a:t>
            </a:r>
            <a:r>
              <a:rPr lang="en-US" sz="3200" b="1" u="sng" dirty="0">
                <a:solidFill>
                  <a:srgbClr val="002060"/>
                </a:solidFill>
                <a:latin typeface="+mn-lt"/>
              </a:rPr>
              <a:t>You are my hiding place</a:t>
            </a:r>
            <a:r>
              <a:rPr lang="en-US" sz="3200" dirty="0">
                <a:latin typeface="+mn-lt"/>
              </a:rPr>
              <a:t>; You preserve me from trouble; You surround me with songs of deliverance. </a:t>
            </a:r>
          </a:p>
          <a:p>
            <a:endParaRPr lang="en-US" sz="3500" dirty="0">
              <a:latin typeface="+mn-lt"/>
            </a:endParaRPr>
          </a:p>
        </p:txBody>
      </p:sp>
      <p:sp>
        <p:nvSpPr>
          <p:cNvPr id="13" name="Title 1">
            <a:extLst>
              <a:ext uri="{FF2B5EF4-FFF2-40B4-BE49-F238E27FC236}">
                <a16:creationId xmlns="" xmlns:a16="http://schemas.microsoft.com/office/drawing/2014/main" id="{03FDB116-DC1C-465F-B91C-F8FF0CC15E08}"/>
              </a:ext>
            </a:extLst>
          </p:cNvPr>
          <p:cNvSpPr txBox="1">
            <a:spLocks/>
          </p:cNvSpPr>
          <p:nvPr/>
        </p:nvSpPr>
        <p:spPr bwMode="auto">
          <a:xfrm>
            <a:off x="45720" y="167350"/>
            <a:ext cx="9098280" cy="74705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6000" b="1" dirty="0">
                <a:solidFill>
                  <a:schemeClr val="bg1"/>
                </a:solidFill>
              </a:rPr>
              <a:t>The Secret Life</a:t>
            </a:r>
          </a:p>
        </p:txBody>
      </p:sp>
    </p:spTree>
    <p:extLst>
      <p:ext uri="{BB962C8B-B14F-4D97-AF65-F5344CB8AC3E}">
        <p14:creationId xmlns:p14="http://schemas.microsoft.com/office/powerpoint/2010/main" val="1697863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497" y="152400"/>
            <a:ext cx="8229600" cy="747050"/>
          </a:xfrm>
        </p:spPr>
        <p:txBody>
          <a:bodyPr/>
          <a:lstStyle/>
          <a:p>
            <a:r>
              <a:rPr lang="en-US" sz="5400" b="1" dirty="0">
                <a:solidFill>
                  <a:schemeClr val="bg1"/>
                </a:solidFill>
              </a:rPr>
              <a:t>The Devotional Life</a:t>
            </a:r>
          </a:p>
        </p:txBody>
      </p:sp>
      <p:sp>
        <p:nvSpPr>
          <p:cNvPr id="13" name="Title 1">
            <a:extLst>
              <a:ext uri="{FF2B5EF4-FFF2-40B4-BE49-F238E27FC236}">
                <a16:creationId xmlns="" xmlns:a16="http://schemas.microsoft.com/office/drawing/2014/main" id="{03FDB116-DC1C-465F-B91C-F8FF0CC15E08}"/>
              </a:ext>
            </a:extLst>
          </p:cNvPr>
          <p:cNvSpPr txBox="1">
            <a:spLocks/>
          </p:cNvSpPr>
          <p:nvPr/>
        </p:nvSpPr>
        <p:spPr bwMode="auto">
          <a:xfrm>
            <a:off x="45720" y="167350"/>
            <a:ext cx="9098280" cy="74705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6000" b="1" dirty="0">
                <a:solidFill>
                  <a:schemeClr val="bg1"/>
                </a:solidFill>
              </a:rPr>
              <a:t>The Secret Life</a:t>
            </a:r>
          </a:p>
        </p:txBody>
      </p:sp>
      <p:sp>
        <p:nvSpPr>
          <p:cNvPr id="14" name="Title 1">
            <a:extLst>
              <a:ext uri="{FF2B5EF4-FFF2-40B4-BE49-F238E27FC236}">
                <a16:creationId xmlns="" xmlns:a16="http://schemas.microsoft.com/office/drawing/2014/main" id="{2C0D7EE6-C386-4ED3-A1BA-70146949AA99}"/>
              </a:ext>
            </a:extLst>
          </p:cNvPr>
          <p:cNvSpPr txBox="1">
            <a:spLocks/>
          </p:cNvSpPr>
          <p:nvPr/>
        </p:nvSpPr>
        <p:spPr bwMode="auto">
          <a:xfrm>
            <a:off x="0" y="3352800"/>
            <a:ext cx="9144000" cy="74705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5400" b="1" dirty="0">
                <a:solidFill>
                  <a:schemeClr val="bg1"/>
                </a:solidFill>
              </a:rPr>
              <a:t>“Secret Spy” </a:t>
            </a:r>
          </a:p>
        </p:txBody>
      </p:sp>
      <p:sp>
        <p:nvSpPr>
          <p:cNvPr id="5" name="Rounded Rectangular Callout 6">
            <a:extLst>
              <a:ext uri="{FF2B5EF4-FFF2-40B4-BE49-F238E27FC236}">
                <a16:creationId xmlns="" xmlns:a16="http://schemas.microsoft.com/office/drawing/2014/main" id="{B241906D-523B-4B41-85F7-F29346BE4EE2}"/>
              </a:ext>
            </a:extLst>
          </p:cNvPr>
          <p:cNvSpPr/>
          <p:nvPr/>
        </p:nvSpPr>
        <p:spPr>
          <a:xfrm>
            <a:off x="175260" y="1066800"/>
            <a:ext cx="8839200" cy="838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Launching out and returning back</a:t>
            </a:r>
            <a:endParaRPr lang="en-US" sz="4800" b="1" i="1" dirty="0"/>
          </a:p>
        </p:txBody>
      </p:sp>
      <p:sp>
        <p:nvSpPr>
          <p:cNvPr id="6" name="Rounded Rectangular Callout 6">
            <a:extLst>
              <a:ext uri="{FF2B5EF4-FFF2-40B4-BE49-F238E27FC236}">
                <a16:creationId xmlns="" xmlns:a16="http://schemas.microsoft.com/office/drawing/2014/main" id="{B6935405-5E81-46B2-B1FB-917D7E408139}"/>
              </a:ext>
            </a:extLst>
          </p:cNvPr>
          <p:cNvSpPr/>
          <p:nvPr/>
        </p:nvSpPr>
        <p:spPr>
          <a:xfrm>
            <a:off x="1013460" y="1874520"/>
            <a:ext cx="8130540" cy="7924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The </a:t>
            </a:r>
            <a:r>
              <a:rPr lang="en-US" sz="4800" b="1" i="1" dirty="0"/>
              <a:t>rhythm</a:t>
            </a:r>
            <a:r>
              <a:rPr lang="en-US" sz="4800" b="1" dirty="0"/>
              <a:t> of the Christian life</a:t>
            </a:r>
            <a:endParaRPr lang="en-US" sz="4800" b="1" i="1" dirty="0"/>
          </a:p>
        </p:txBody>
      </p:sp>
    </p:spTree>
    <p:extLst>
      <p:ext uri="{BB962C8B-B14F-4D97-AF65-F5344CB8AC3E}">
        <p14:creationId xmlns:p14="http://schemas.microsoft.com/office/powerpoint/2010/main" val="252584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 presetClass="exit" presetSubtype="0" fill="hold" grpId="1" nodeType="withEffect">
                                  <p:stCondLst>
                                    <p:cond delay="0"/>
                                  </p:stCondLst>
                                  <p:childTnLst>
                                    <p:set>
                                      <p:cBhvr>
                                        <p:cTn id="13" dur="1" fill="hold">
                                          <p:stCondLst>
                                            <p:cond delay="0"/>
                                          </p:stCondLst>
                                        </p:cTn>
                                        <p:tgtEl>
                                          <p:spTgt spid="1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extLst>
              <a:ext uri="{FF2B5EF4-FFF2-40B4-BE49-F238E27FC236}">
                <a16:creationId xmlns="" xmlns:a16="http://schemas.microsoft.com/office/drawing/2014/main" id="{D8CC1E78-AB33-4C1D-992D-1232F46391D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2362200"/>
            <a:ext cx="9144000" cy="52279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04497" y="152400"/>
            <a:ext cx="8229600" cy="747050"/>
          </a:xfrm>
        </p:spPr>
        <p:txBody>
          <a:bodyPr/>
          <a:lstStyle/>
          <a:p>
            <a:r>
              <a:rPr lang="en-US" sz="5400" b="1" dirty="0">
                <a:solidFill>
                  <a:schemeClr val="bg1"/>
                </a:solidFill>
              </a:rPr>
              <a:t>The Devotional Life</a:t>
            </a:r>
          </a:p>
        </p:txBody>
      </p:sp>
      <p:sp>
        <p:nvSpPr>
          <p:cNvPr id="13" name="Title 1">
            <a:extLst>
              <a:ext uri="{FF2B5EF4-FFF2-40B4-BE49-F238E27FC236}">
                <a16:creationId xmlns="" xmlns:a16="http://schemas.microsoft.com/office/drawing/2014/main" id="{03FDB116-DC1C-465F-B91C-F8FF0CC15E08}"/>
              </a:ext>
            </a:extLst>
          </p:cNvPr>
          <p:cNvSpPr txBox="1">
            <a:spLocks/>
          </p:cNvSpPr>
          <p:nvPr/>
        </p:nvSpPr>
        <p:spPr bwMode="auto">
          <a:xfrm>
            <a:off x="45720" y="167350"/>
            <a:ext cx="9098280" cy="74705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6000" b="1" dirty="0">
                <a:solidFill>
                  <a:schemeClr val="bg1"/>
                </a:solidFill>
              </a:rPr>
              <a:t>The Secret Life</a:t>
            </a:r>
          </a:p>
        </p:txBody>
      </p:sp>
      <p:sp>
        <p:nvSpPr>
          <p:cNvPr id="5" name="Rounded Rectangular Callout 6">
            <a:extLst>
              <a:ext uri="{FF2B5EF4-FFF2-40B4-BE49-F238E27FC236}">
                <a16:creationId xmlns="" xmlns:a16="http://schemas.microsoft.com/office/drawing/2014/main" id="{B241906D-523B-4B41-85F7-F29346BE4EE2}"/>
              </a:ext>
            </a:extLst>
          </p:cNvPr>
          <p:cNvSpPr/>
          <p:nvPr/>
        </p:nvSpPr>
        <p:spPr>
          <a:xfrm>
            <a:off x="175260" y="1066800"/>
            <a:ext cx="8839200" cy="838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Launching out and returning back</a:t>
            </a:r>
            <a:endParaRPr lang="en-US" sz="4800" b="1" i="1" dirty="0"/>
          </a:p>
        </p:txBody>
      </p:sp>
      <p:sp>
        <p:nvSpPr>
          <p:cNvPr id="6" name="Rounded Rectangular Callout 6">
            <a:extLst>
              <a:ext uri="{FF2B5EF4-FFF2-40B4-BE49-F238E27FC236}">
                <a16:creationId xmlns="" xmlns:a16="http://schemas.microsoft.com/office/drawing/2014/main" id="{B6935405-5E81-46B2-B1FB-917D7E408139}"/>
              </a:ext>
            </a:extLst>
          </p:cNvPr>
          <p:cNvSpPr/>
          <p:nvPr/>
        </p:nvSpPr>
        <p:spPr>
          <a:xfrm>
            <a:off x="1013460" y="1874520"/>
            <a:ext cx="8130540" cy="79248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The </a:t>
            </a:r>
            <a:r>
              <a:rPr lang="en-US" sz="4800" b="1" i="1" dirty="0"/>
              <a:t>rhythm</a:t>
            </a:r>
            <a:r>
              <a:rPr lang="en-US" sz="4800" b="1" dirty="0"/>
              <a:t> of the Christian life</a:t>
            </a:r>
            <a:endParaRPr lang="en-US" sz="4800" b="1" i="1" dirty="0"/>
          </a:p>
        </p:txBody>
      </p:sp>
    </p:spTree>
    <p:extLst>
      <p:ext uri="{BB962C8B-B14F-4D97-AF65-F5344CB8AC3E}">
        <p14:creationId xmlns:p14="http://schemas.microsoft.com/office/powerpoint/2010/main" val="81839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CAD4D6-71B1-41FD-8EDB-E02904E9DE39}"/>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BF5DBDB9-963E-47C6-A3A5-C470BF79FF9F}"/>
              </a:ext>
            </a:extLst>
          </p:cNvPr>
          <p:cNvSpPr>
            <a:spLocks noGrp="1"/>
          </p:cNvSpPr>
          <p:nvPr>
            <p:ph idx="1"/>
          </p:nvPr>
        </p:nvSpPr>
        <p:spPr/>
        <p:txBody>
          <a:bodyPr/>
          <a:lstStyle/>
          <a:p>
            <a:endParaRPr lang="en-US"/>
          </a:p>
        </p:txBody>
      </p:sp>
      <p:sp>
        <p:nvSpPr>
          <p:cNvPr id="4" name="TextBox 3">
            <a:extLst>
              <a:ext uri="{FF2B5EF4-FFF2-40B4-BE49-F238E27FC236}">
                <a16:creationId xmlns="" xmlns:a16="http://schemas.microsoft.com/office/drawing/2014/main" id="{69517C1F-7FA5-4FC6-AEA4-50EAB57B656A}"/>
              </a:ext>
            </a:extLst>
          </p:cNvPr>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latin typeface="+mn-lt"/>
              </a:rPr>
              <a:t>Mark 1:32 </a:t>
            </a:r>
            <a:r>
              <a:rPr lang="en-US" sz="3200" dirty="0">
                <a:latin typeface="+mn-lt"/>
              </a:rPr>
              <a:t>When evening came, after the sun had set, they began bringing to Him all who were ill and those who were demon-possessed. </a:t>
            </a:r>
            <a:r>
              <a:rPr lang="en-US" sz="3200" b="1" baseline="30000" dirty="0">
                <a:latin typeface="+mn-lt"/>
              </a:rPr>
              <a:t>33 </a:t>
            </a:r>
            <a:r>
              <a:rPr lang="en-US" sz="3200" dirty="0">
                <a:latin typeface="+mn-lt"/>
              </a:rPr>
              <a:t>And the whole city had gathered at the door. </a:t>
            </a:r>
            <a:r>
              <a:rPr lang="en-US" sz="3200" b="1" baseline="30000" dirty="0">
                <a:latin typeface="+mn-lt"/>
              </a:rPr>
              <a:t>34 </a:t>
            </a:r>
            <a:r>
              <a:rPr lang="en-US" sz="3200" dirty="0">
                <a:latin typeface="+mn-lt"/>
              </a:rPr>
              <a:t>And He healed many who were ill with various diseases, and cast out many demons; and He was not permitting the demons to speak, because they knew who He was.</a:t>
            </a:r>
          </a:p>
          <a:p>
            <a:endParaRPr lang="en-US" sz="3500" dirty="0">
              <a:latin typeface="+mn-lt"/>
            </a:endParaRPr>
          </a:p>
        </p:txBody>
      </p:sp>
      <p:sp>
        <p:nvSpPr>
          <p:cNvPr id="5" name="Title 1">
            <a:extLst>
              <a:ext uri="{FF2B5EF4-FFF2-40B4-BE49-F238E27FC236}">
                <a16:creationId xmlns="" xmlns:a16="http://schemas.microsoft.com/office/drawing/2014/main" id="{46327AFA-06C7-44BC-B32A-D4AD95372B5F}"/>
              </a:ext>
            </a:extLst>
          </p:cNvPr>
          <p:cNvSpPr txBox="1">
            <a:spLocks/>
          </p:cNvSpPr>
          <p:nvPr/>
        </p:nvSpPr>
        <p:spPr bwMode="auto">
          <a:xfrm>
            <a:off x="45720" y="167350"/>
            <a:ext cx="9098280" cy="74705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6000" b="1" dirty="0">
                <a:solidFill>
                  <a:schemeClr val="bg1"/>
                </a:solidFill>
              </a:rPr>
              <a:t>The Secret Life</a:t>
            </a:r>
          </a:p>
        </p:txBody>
      </p:sp>
      <p:sp>
        <p:nvSpPr>
          <p:cNvPr id="6" name="TextBox 5">
            <a:extLst>
              <a:ext uri="{FF2B5EF4-FFF2-40B4-BE49-F238E27FC236}">
                <a16:creationId xmlns="" xmlns:a16="http://schemas.microsoft.com/office/drawing/2014/main" id="{AAF76C57-6A4A-485D-B9F9-73570BD9C7D3}"/>
              </a:ext>
            </a:extLst>
          </p:cNvPr>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latin typeface="+mn-lt"/>
              </a:rPr>
              <a:t>Mark 1:32 </a:t>
            </a:r>
            <a:r>
              <a:rPr lang="en-US" sz="3200" dirty="0">
                <a:latin typeface="+mn-lt"/>
              </a:rPr>
              <a:t>When evening came, </a:t>
            </a:r>
            <a:r>
              <a:rPr lang="en-US" sz="3200" b="1" u="sng" dirty="0">
                <a:solidFill>
                  <a:srgbClr val="002060"/>
                </a:solidFill>
                <a:latin typeface="+mn-lt"/>
              </a:rPr>
              <a:t>after the sun had set</a:t>
            </a:r>
            <a:r>
              <a:rPr lang="en-US" sz="3200" dirty="0">
                <a:latin typeface="+mn-lt"/>
              </a:rPr>
              <a:t>, they began bringing to Him </a:t>
            </a:r>
            <a:r>
              <a:rPr lang="en-US" sz="3200" b="1" u="sng" dirty="0">
                <a:solidFill>
                  <a:srgbClr val="002060"/>
                </a:solidFill>
                <a:latin typeface="+mn-lt"/>
              </a:rPr>
              <a:t>all who were ill </a:t>
            </a:r>
            <a:r>
              <a:rPr lang="en-US" sz="3200" dirty="0">
                <a:latin typeface="+mn-lt"/>
              </a:rPr>
              <a:t>and those who were demon-possessed. </a:t>
            </a:r>
            <a:r>
              <a:rPr lang="en-US" sz="3200" b="1" baseline="30000" dirty="0">
                <a:latin typeface="+mn-lt"/>
              </a:rPr>
              <a:t>33 </a:t>
            </a:r>
            <a:r>
              <a:rPr lang="en-US" sz="3200" dirty="0">
                <a:latin typeface="+mn-lt"/>
              </a:rPr>
              <a:t>And </a:t>
            </a:r>
            <a:r>
              <a:rPr lang="en-US" sz="3200" b="1" u="sng" dirty="0">
                <a:solidFill>
                  <a:srgbClr val="002060"/>
                </a:solidFill>
                <a:latin typeface="+mn-lt"/>
              </a:rPr>
              <a:t>the whole city </a:t>
            </a:r>
            <a:r>
              <a:rPr lang="en-US" sz="3200" dirty="0">
                <a:latin typeface="+mn-lt"/>
              </a:rPr>
              <a:t>had gathered at the door. </a:t>
            </a:r>
            <a:r>
              <a:rPr lang="en-US" sz="3200" b="1" baseline="30000" dirty="0">
                <a:latin typeface="+mn-lt"/>
              </a:rPr>
              <a:t>34 </a:t>
            </a:r>
            <a:r>
              <a:rPr lang="en-US" sz="3200" dirty="0">
                <a:latin typeface="+mn-lt"/>
              </a:rPr>
              <a:t>And He healed </a:t>
            </a:r>
            <a:r>
              <a:rPr lang="en-US" sz="3200" b="1" u="sng" dirty="0">
                <a:solidFill>
                  <a:srgbClr val="002060"/>
                </a:solidFill>
                <a:latin typeface="+mn-lt"/>
              </a:rPr>
              <a:t>many</a:t>
            </a:r>
            <a:r>
              <a:rPr lang="en-US" sz="3200" dirty="0">
                <a:latin typeface="+mn-lt"/>
              </a:rPr>
              <a:t> who were ill with various diseases, and cast out </a:t>
            </a:r>
            <a:r>
              <a:rPr lang="en-US" sz="3200" b="1" u="sng" dirty="0">
                <a:solidFill>
                  <a:srgbClr val="002060"/>
                </a:solidFill>
                <a:latin typeface="+mn-lt"/>
              </a:rPr>
              <a:t>many </a:t>
            </a:r>
            <a:r>
              <a:rPr lang="en-US" sz="3200" dirty="0">
                <a:latin typeface="+mn-lt"/>
              </a:rPr>
              <a:t>demons; and He was not permitting the demons to speak, because they knew who He was.</a:t>
            </a:r>
          </a:p>
          <a:p>
            <a:endParaRPr lang="en-US" sz="3500" dirty="0">
              <a:latin typeface="+mn-lt"/>
            </a:endParaRPr>
          </a:p>
        </p:txBody>
      </p:sp>
    </p:spTree>
    <p:extLst>
      <p:ext uri="{BB962C8B-B14F-4D97-AF65-F5344CB8AC3E}">
        <p14:creationId xmlns:p14="http://schemas.microsoft.com/office/powerpoint/2010/main" val="146459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497" y="152400"/>
            <a:ext cx="8229600" cy="747050"/>
          </a:xfrm>
        </p:spPr>
        <p:txBody>
          <a:bodyPr/>
          <a:lstStyle/>
          <a:p>
            <a:r>
              <a:rPr lang="en-US" sz="5400" b="1" dirty="0">
                <a:solidFill>
                  <a:schemeClr val="bg1"/>
                </a:solidFill>
              </a:rPr>
              <a:t>The Devotional Life</a:t>
            </a:r>
          </a:p>
        </p:txBody>
      </p:sp>
      <p:sp>
        <p:nvSpPr>
          <p:cNvPr id="5" name="Title 1">
            <a:extLst>
              <a:ext uri="{FF2B5EF4-FFF2-40B4-BE49-F238E27FC236}">
                <a16:creationId xmlns="" xmlns:a16="http://schemas.microsoft.com/office/drawing/2014/main" id="{80174CFC-FEBF-4749-9DEC-284CE9C8E6EA}"/>
              </a:ext>
            </a:extLst>
          </p:cNvPr>
          <p:cNvSpPr txBox="1">
            <a:spLocks/>
          </p:cNvSpPr>
          <p:nvPr/>
        </p:nvSpPr>
        <p:spPr bwMode="auto">
          <a:xfrm>
            <a:off x="0" y="27432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b="1" dirty="0">
                <a:solidFill>
                  <a:schemeClr val="bg1"/>
                </a:solidFill>
              </a:rPr>
              <a:t>“I’m not excited about this topic because, for me, devotional life is an area of….” </a:t>
            </a:r>
          </a:p>
        </p:txBody>
      </p:sp>
      <p:sp>
        <p:nvSpPr>
          <p:cNvPr id="4" name="Title 1">
            <a:extLst>
              <a:ext uri="{FF2B5EF4-FFF2-40B4-BE49-F238E27FC236}">
                <a16:creationId xmlns="" xmlns:a16="http://schemas.microsoft.com/office/drawing/2014/main" id="{BB418C6E-0D86-4C92-8EC9-6475E08DA225}"/>
              </a:ext>
            </a:extLst>
          </p:cNvPr>
          <p:cNvSpPr txBox="1">
            <a:spLocks/>
          </p:cNvSpPr>
          <p:nvPr/>
        </p:nvSpPr>
        <p:spPr bwMode="auto">
          <a:xfrm>
            <a:off x="0" y="44958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800" b="1" i="1" dirty="0">
                <a:solidFill>
                  <a:schemeClr val="bg1"/>
                </a:solidFill>
              </a:rPr>
              <a:t>Obligation? </a:t>
            </a:r>
          </a:p>
        </p:txBody>
      </p:sp>
    </p:spTree>
    <p:extLst>
      <p:ext uri="{BB962C8B-B14F-4D97-AF65-F5344CB8AC3E}">
        <p14:creationId xmlns:p14="http://schemas.microsoft.com/office/powerpoint/2010/main" val="100016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46327AFA-06C7-44BC-B32A-D4AD95372B5F}"/>
              </a:ext>
            </a:extLst>
          </p:cNvPr>
          <p:cNvSpPr txBox="1">
            <a:spLocks/>
          </p:cNvSpPr>
          <p:nvPr/>
        </p:nvSpPr>
        <p:spPr bwMode="auto">
          <a:xfrm>
            <a:off x="45720" y="167350"/>
            <a:ext cx="9098280" cy="74705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6000" b="1" dirty="0">
                <a:solidFill>
                  <a:schemeClr val="bg1"/>
                </a:solidFill>
              </a:rPr>
              <a:t>The Secret Life</a:t>
            </a:r>
          </a:p>
        </p:txBody>
      </p:sp>
      <p:pic>
        <p:nvPicPr>
          <p:cNvPr id="6" name="Content Placeholder 7">
            <a:extLst>
              <a:ext uri="{FF2B5EF4-FFF2-40B4-BE49-F238E27FC236}">
                <a16:creationId xmlns="" xmlns:a16="http://schemas.microsoft.com/office/drawing/2014/main" id="{C52F443F-01DD-42A5-AD58-BB1ACA8BDF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9144000" cy="5183529"/>
          </a:xfrm>
          <a:prstGeom prst="rect">
            <a:avLst/>
          </a:prstGeom>
          <a:noFill/>
          <a:ln w="9525">
            <a:noFill/>
            <a:miter lim="800000"/>
            <a:headEnd/>
            <a:tailEnd/>
          </a:ln>
        </p:spPr>
      </p:pic>
      <p:sp>
        <p:nvSpPr>
          <p:cNvPr id="4" name="TextBox 3">
            <a:extLst>
              <a:ext uri="{FF2B5EF4-FFF2-40B4-BE49-F238E27FC236}">
                <a16:creationId xmlns="" xmlns:a16="http://schemas.microsoft.com/office/drawing/2014/main" id="{69517C1F-7FA5-4FC6-AEA4-50EAB57B656A}"/>
              </a:ext>
            </a:extLst>
          </p:cNvPr>
          <p:cNvSpPr txBox="1"/>
          <p:nvPr/>
        </p:nvSpPr>
        <p:spPr>
          <a:xfrm>
            <a:off x="0" y="4237038"/>
            <a:ext cx="9144000" cy="2620962"/>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latin typeface="+mn-lt"/>
              </a:rPr>
              <a:t>Mark 1:35 </a:t>
            </a:r>
            <a:r>
              <a:rPr lang="en-US" sz="3200" dirty="0">
                <a:latin typeface="+mn-lt"/>
              </a:rPr>
              <a:t>In the early morning, while it was still dark, Jesus got up, left the house, and went away to a secluded place, and was praying there.</a:t>
            </a:r>
            <a:r>
              <a:rPr lang="en-US" sz="3200" b="1" baseline="30000" dirty="0">
                <a:latin typeface="+mn-lt"/>
              </a:rPr>
              <a:t>36 </a:t>
            </a:r>
            <a:r>
              <a:rPr lang="en-US" sz="3200" dirty="0">
                <a:latin typeface="+mn-lt"/>
              </a:rPr>
              <a:t>Simon and his companions searched for Him; </a:t>
            </a:r>
            <a:r>
              <a:rPr lang="en-US" sz="3200" b="1" baseline="30000" dirty="0">
                <a:latin typeface="+mn-lt"/>
              </a:rPr>
              <a:t>37 </a:t>
            </a:r>
            <a:r>
              <a:rPr lang="en-US" sz="3200" dirty="0">
                <a:latin typeface="+mn-lt"/>
              </a:rPr>
              <a:t>they found Him, and said to Him, “Everyone is looking for You.”</a:t>
            </a:r>
          </a:p>
          <a:p>
            <a:endParaRPr lang="en-US" sz="3500" dirty="0">
              <a:latin typeface="+mn-lt"/>
            </a:endParaRPr>
          </a:p>
        </p:txBody>
      </p:sp>
    </p:spTree>
    <p:extLst>
      <p:ext uri="{BB962C8B-B14F-4D97-AF65-F5344CB8AC3E}">
        <p14:creationId xmlns:p14="http://schemas.microsoft.com/office/powerpoint/2010/main" val="360465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CAD4D6-71B1-41FD-8EDB-E02904E9DE39}"/>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BF5DBDB9-963E-47C6-A3A5-C470BF79FF9F}"/>
              </a:ext>
            </a:extLst>
          </p:cNvPr>
          <p:cNvSpPr>
            <a:spLocks noGrp="1"/>
          </p:cNvSpPr>
          <p:nvPr>
            <p:ph idx="1"/>
          </p:nvPr>
        </p:nvSpPr>
        <p:spPr/>
        <p:txBody>
          <a:bodyPr/>
          <a:lstStyle/>
          <a:p>
            <a:endParaRPr lang="en-US"/>
          </a:p>
        </p:txBody>
      </p:sp>
      <p:sp>
        <p:nvSpPr>
          <p:cNvPr id="5" name="Title 1">
            <a:extLst>
              <a:ext uri="{FF2B5EF4-FFF2-40B4-BE49-F238E27FC236}">
                <a16:creationId xmlns="" xmlns:a16="http://schemas.microsoft.com/office/drawing/2014/main" id="{46327AFA-06C7-44BC-B32A-D4AD95372B5F}"/>
              </a:ext>
            </a:extLst>
          </p:cNvPr>
          <p:cNvSpPr txBox="1">
            <a:spLocks/>
          </p:cNvSpPr>
          <p:nvPr/>
        </p:nvSpPr>
        <p:spPr bwMode="auto">
          <a:xfrm>
            <a:off x="45720" y="167350"/>
            <a:ext cx="9098280" cy="74705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6000" b="1" dirty="0">
                <a:solidFill>
                  <a:schemeClr val="bg1"/>
                </a:solidFill>
              </a:rPr>
              <a:t>The Secret Life</a:t>
            </a:r>
          </a:p>
        </p:txBody>
      </p:sp>
      <p:pic>
        <p:nvPicPr>
          <p:cNvPr id="6" name="Content Placeholder 7">
            <a:extLst>
              <a:ext uri="{FF2B5EF4-FFF2-40B4-BE49-F238E27FC236}">
                <a16:creationId xmlns="" xmlns:a16="http://schemas.microsoft.com/office/drawing/2014/main" id="{035CA4F2-3174-4D8D-B6DF-24A79A6094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9144000" cy="5183529"/>
          </a:xfrm>
          <a:prstGeom prst="rect">
            <a:avLst/>
          </a:prstGeom>
          <a:noFill/>
          <a:ln w="9525">
            <a:noFill/>
            <a:miter lim="800000"/>
            <a:headEnd/>
            <a:tailEnd/>
          </a:ln>
        </p:spPr>
      </p:pic>
      <p:sp>
        <p:nvSpPr>
          <p:cNvPr id="4" name="TextBox 3">
            <a:extLst>
              <a:ext uri="{FF2B5EF4-FFF2-40B4-BE49-F238E27FC236}">
                <a16:creationId xmlns="" xmlns:a16="http://schemas.microsoft.com/office/drawing/2014/main" id="{69517C1F-7FA5-4FC6-AEA4-50EAB57B656A}"/>
              </a:ext>
            </a:extLst>
          </p:cNvPr>
          <p:cNvSpPr txBox="1"/>
          <p:nvPr/>
        </p:nvSpPr>
        <p:spPr>
          <a:xfrm>
            <a:off x="0" y="4389438"/>
            <a:ext cx="9144000" cy="2468562"/>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latin typeface="+mn-lt"/>
              </a:rPr>
              <a:t>Mark 1:38 </a:t>
            </a:r>
            <a:r>
              <a:rPr lang="en-US" sz="3200" dirty="0">
                <a:latin typeface="+mn-lt"/>
              </a:rPr>
              <a:t>He said to them, “Let us go somewhere else to the towns nearby, so that I may preach there also; </a:t>
            </a:r>
            <a:r>
              <a:rPr lang="en-US" sz="3200" b="1" u="sng" dirty="0">
                <a:solidFill>
                  <a:srgbClr val="002060"/>
                </a:solidFill>
                <a:latin typeface="+mn-lt"/>
              </a:rPr>
              <a:t>for that is what I came for</a:t>
            </a:r>
            <a:r>
              <a:rPr lang="en-US" sz="3200" dirty="0">
                <a:latin typeface="+mn-lt"/>
              </a:rPr>
              <a:t>.” </a:t>
            </a:r>
            <a:r>
              <a:rPr lang="en-US" sz="3200" b="1" baseline="30000" dirty="0">
                <a:latin typeface="+mn-lt"/>
              </a:rPr>
              <a:t>39 </a:t>
            </a:r>
            <a:r>
              <a:rPr lang="en-US" sz="3200" dirty="0">
                <a:latin typeface="+mn-lt"/>
              </a:rPr>
              <a:t>And He went into their synagogues throughout all Galilee, preaching and casting out the demons.</a:t>
            </a:r>
          </a:p>
          <a:p>
            <a:endParaRPr lang="en-US" sz="3500" dirty="0">
              <a:latin typeface="+mn-lt"/>
            </a:endParaRPr>
          </a:p>
        </p:txBody>
      </p:sp>
    </p:spTree>
    <p:extLst>
      <p:ext uri="{BB962C8B-B14F-4D97-AF65-F5344CB8AC3E}">
        <p14:creationId xmlns:p14="http://schemas.microsoft.com/office/powerpoint/2010/main" val="439307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CAD4D6-71B1-41FD-8EDB-E02904E9DE39}"/>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BF5DBDB9-963E-47C6-A3A5-C470BF79FF9F}"/>
              </a:ext>
            </a:extLst>
          </p:cNvPr>
          <p:cNvSpPr>
            <a:spLocks noGrp="1"/>
          </p:cNvSpPr>
          <p:nvPr>
            <p:ph idx="1"/>
          </p:nvPr>
        </p:nvSpPr>
        <p:spPr/>
        <p:txBody>
          <a:bodyPr/>
          <a:lstStyle/>
          <a:p>
            <a:endParaRPr lang="en-US"/>
          </a:p>
        </p:txBody>
      </p:sp>
      <p:sp>
        <p:nvSpPr>
          <p:cNvPr id="5" name="Title 1">
            <a:extLst>
              <a:ext uri="{FF2B5EF4-FFF2-40B4-BE49-F238E27FC236}">
                <a16:creationId xmlns="" xmlns:a16="http://schemas.microsoft.com/office/drawing/2014/main" id="{46327AFA-06C7-44BC-B32A-D4AD95372B5F}"/>
              </a:ext>
            </a:extLst>
          </p:cNvPr>
          <p:cNvSpPr txBox="1">
            <a:spLocks/>
          </p:cNvSpPr>
          <p:nvPr/>
        </p:nvSpPr>
        <p:spPr bwMode="auto">
          <a:xfrm>
            <a:off x="45720" y="167350"/>
            <a:ext cx="9098280" cy="74705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6000" b="1" dirty="0">
                <a:solidFill>
                  <a:schemeClr val="bg1"/>
                </a:solidFill>
              </a:rPr>
              <a:t>The Secret Life</a:t>
            </a:r>
          </a:p>
        </p:txBody>
      </p:sp>
      <p:pic>
        <p:nvPicPr>
          <p:cNvPr id="6" name="Content Placeholder 7">
            <a:extLst>
              <a:ext uri="{FF2B5EF4-FFF2-40B4-BE49-F238E27FC236}">
                <a16:creationId xmlns="" xmlns:a16="http://schemas.microsoft.com/office/drawing/2014/main" id="{3DDB96C3-1AFD-43B6-A759-D72B0ADABA7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9144000" cy="5183529"/>
          </a:xfrm>
          <a:prstGeom prst="rect">
            <a:avLst/>
          </a:prstGeom>
          <a:noFill/>
          <a:ln w="9525">
            <a:noFill/>
            <a:miter lim="800000"/>
            <a:headEnd/>
            <a:tailEnd/>
          </a:ln>
        </p:spPr>
      </p:pic>
      <p:sp>
        <p:nvSpPr>
          <p:cNvPr id="4" name="TextBox 3">
            <a:extLst>
              <a:ext uri="{FF2B5EF4-FFF2-40B4-BE49-F238E27FC236}">
                <a16:creationId xmlns="" xmlns:a16="http://schemas.microsoft.com/office/drawing/2014/main" id="{69517C1F-7FA5-4FC6-AEA4-50EAB57B656A}"/>
              </a:ext>
            </a:extLst>
          </p:cNvPr>
          <p:cNvSpPr txBox="1"/>
          <p:nvPr/>
        </p:nvSpPr>
        <p:spPr>
          <a:xfrm>
            <a:off x="0" y="3810000"/>
            <a:ext cx="9144000" cy="304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latin typeface="+mn-lt"/>
              </a:rPr>
              <a:t>Mark 6:7 </a:t>
            </a:r>
            <a:r>
              <a:rPr lang="en-US" sz="3200" dirty="0">
                <a:latin typeface="+mn-lt"/>
              </a:rPr>
              <a:t>And He summoned the twelve and began to send them out in pairs, and gave them authority over the unclean spirits … </a:t>
            </a:r>
            <a:r>
              <a:rPr lang="en-US" sz="3200" b="1" baseline="30000" dirty="0">
                <a:latin typeface="+mn-lt"/>
              </a:rPr>
              <a:t>12 </a:t>
            </a:r>
            <a:r>
              <a:rPr lang="en-US" sz="3200" dirty="0">
                <a:latin typeface="+mn-lt"/>
              </a:rPr>
              <a:t>They went out and preached that men should repent. </a:t>
            </a:r>
            <a:r>
              <a:rPr lang="en-US" sz="3200" b="1" baseline="30000" dirty="0">
                <a:latin typeface="+mn-lt"/>
              </a:rPr>
              <a:t>13 </a:t>
            </a:r>
            <a:r>
              <a:rPr lang="en-US" sz="3200" dirty="0">
                <a:latin typeface="+mn-lt"/>
              </a:rPr>
              <a:t>And they were casting out many demons and were anointing with oil many sick people and healing them.</a:t>
            </a:r>
          </a:p>
          <a:p>
            <a:endParaRPr lang="en-US" sz="3500" dirty="0">
              <a:latin typeface="+mn-lt"/>
            </a:endParaRPr>
          </a:p>
        </p:txBody>
      </p:sp>
    </p:spTree>
    <p:extLst>
      <p:ext uri="{BB962C8B-B14F-4D97-AF65-F5344CB8AC3E}">
        <p14:creationId xmlns:p14="http://schemas.microsoft.com/office/powerpoint/2010/main" val="790827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46327AFA-06C7-44BC-B32A-D4AD95372B5F}"/>
              </a:ext>
            </a:extLst>
          </p:cNvPr>
          <p:cNvSpPr txBox="1">
            <a:spLocks/>
          </p:cNvSpPr>
          <p:nvPr/>
        </p:nvSpPr>
        <p:spPr bwMode="auto">
          <a:xfrm>
            <a:off x="45720" y="167350"/>
            <a:ext cx="9098280" cy="74705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6000" b="1" dirty="0">
                <a:solidFill>
                  <a:schemeClr val="bg1"/>
                </a:solidFill>
              </a:rPr>
              <a:t>The Secret Life</a:t>
            </a:r>
          </a:p>
        </p:txBody>
      </p:sp>
      <p:pic>
        <p:nvPicPr>
          <p:cNvPr id="12" name="Content Placeholder 7">
            <a:extLst>
              <a:ext uri="{FF2B5EF4-FFF2-40B4-BE49-F238E27FC236}">
                <a16:creationId xmlns="" xmlns:a16="http://schemas.microsoft.com/office/drawing/2014/main" id="{458584EE-280E-4C95-BB00-56D6404FD1A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9144000" cy="5183529"/>
          </a:xfrm>
          <a:prstGeom prst="rect">
            <a:avLst/>
          </a:prstGeom>
          <a:noFill/>
          <a:ln w="9525">
            <a:noFill/>
            <a:miter lim="800000"/>
            <a:headEnd/>
            <a:tailEnd/>
          </a:ln>
        </p:spPr>
      </p:pic>
      <p:sp>
        <p:nvSpPr>
          <p:cNvPr id="4" name="TextBox 3">
            <a:extLst>
              <a:ext uri="{FF2B5EF4-FFF2-40B4-BE49-F238E27FC236}">
                <a16:creationId xmlns="" xmlns:a16="http://schemas.microsoft.com/office/drawing/2014/main" id="{69517C1F-7FA5-4FC6-AEA4-50EAB57B656A}"/>
              </a:ext>
            </a:extLst>
          </p:cNvPr>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latin typeface="+mn-lt"/>
              </a:rPr>
              <a:t>Mark 6:30 </a:t>
            </a:r>
            <a:r>
              <a:rPr lang="en-US" sz="3200" dirty="0">
                <a:latin typeface="+mn-lt"/>
              </a:rPr>
              <a:t>The apostles gathered together with Jesus; and they reported to Him all that they had done and taught. </a:t>
            </a:r>
            <a:r>
              <a:rPr lang="en-US" sz="3200" b="1" baseline="30000" dirty="0">
                <a:latin typeface="+mn-lt"/>
              </a:rPr>
              <a:t>31 </a:t>
            </a:r>
            <a:r>
              <a:rPr lang="en-US" sz="3200" dirty="0">
                <a:latin typeface="+mn-lt"/>
              </a:rPr>
              <a:t>And He said to them, </a:t>
            </a:r>
            <a:r>
              <a:rPr lang="en-US" sz="3200" dirty="0">
                <a:solidFill>
                  <a:schemeClr val="accent6">
                    <a:lumMod val="40000"/>
                    <a:lumOff val="60000"/>
                  </a:schemeClr>
                </a:solidFill>
                <a:latin typeface="+mn-lt"/>
              </a:rPr>
              <a:t>“Come away by yourselves to a secluded place and rest a while.” (For there were many people coming and going, and they did not even have time to eat.) </a:t>
            </a:r>
            <a:r>
              <a:rPr lang="en-US" sz="3200" b="1" baseline="30000" dirty="0">
                <a:solidFill>
                  <a:schemeClr val="accent6">
                    <a:lumMod val="40000"/>
                    <a:lumOff val="60000"/>
                  </a:schemeClr>
                </a:solidFill>
                <a:latin typeface="+mn-lt"/>
              </a:rPr>
              <a:t>32 </a:t>
            </a:r>
            <a:r>
              <a:rPr lang="en-US" sz="3200" dirty="0">
                <a:solidFill>
                  <a:schemeClr val="accent6">
                    <a:lumMod val="40000"/>
                    <a:lumOff val="60000"/>
                  </a:schemeClr>
                </a:solidFill>
                <a:latin typeface="+mn-lt"/>
              </a:rPr>
              <a:t>They went away in the boat to a secluded place by themselves.</a:t>
            </a:r>
          </a:p>
          <a:p>
            <a:endParaRPr lang="en-US" sz="3500" dirty="0">
              <a:latin typeface="+mn-lt"/>
            </a:endParaRPr>
          </a:p>
        </p:txBody>
      </p:sp>
      <p:sp>
        <p:nvSpPr>
          <p:cNvPr id="6" name="TextBox 5">
            <a:extLst>
              <a:ext uri="{FF2B5EF4-FFF2-40B4-BE49-F238E27FC236}">
                <a16:creationId xmlns="" xmlns:a16="http://schemas.microsoft.com/office/drawing/2014/main" id="{10BF2CBB-CBE3-4D61-AE49-A2DE0466CA2D}"/>
              </a:ext>
            </a:extLst>
          </p:cNvPr>
          <p:cNvSpPr txBox="1"/>
          <p:nvPr/>
        </p:nvSpPr>
        <p:spPr>
          <a:xfrm>
            <a:off x="0" y="3352800"/>
            <a:ext cx="91440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latin typeface="+mn-lt"/>
              </a:rPr>
              <a:t>Mark 6:30 </a:t>
            </a:r>
            <a:r>
              <a:rPr lang="en-US" sz="3200" dirty="0">
                <a:latin typeface="+mn-lt"/>
              </a:rPr>
              <a:t>The apostles gathered together with Jesus; and they reported to Him all that they had done and taught. </a:t>
            </a:r>
            <a:r>
              <a:rPr lang="en-US" sz="3200" b="1" baseline="30000" dirty="0">
                <a:latin typeface="+mn-lt"/>
              </a:rPr>
              <a:t>31 </a:t>
            </a:r>
            <a:r>
              <a:rPr lang="en-US" sz="3200" dirty="0">
                <a:latin typeface="+mn-lt"/>
              </a:rPr>
              <a:t>And He said to them, “Come away by yourselves to a secluded place and rest a while.” (For there were many people coming and going, and they did not even have time to eat.) </a:t>
            </a:r>
            <a:r>
              <a:rPr lang="en-US" sz="3200" b="1" baseline="30000" dirty="0">
                <a:latin typeface="+mn-lt"/>
              </a:rPr>
              <a:t>32 </a:t>
            </a:r>
            <a:r>
              <a:rPr lang="en-US" sz="3200" dirty="0">
                <a:latin typeface="+mn-lt"/>
              </a:rPr>
              <a:t>They went away in the boat to a secluded place by themselves.</a:t>
            </a:r>
            <a:endParaRPr lang="en-US" sz="3500" dirty="0">
              <a:latin typeface="+mn-lt"/>
            </a:endParaRPr>
          </a:p>
        </p:txBody>
      </p:sp>
      <p:sp>
        <p:nvSpPr>
          <p:cNvPr id="7" name="Rounded Rectangular Callout 6">
            <a:extLst>
              <a:ext uri="{FF2B5EF4-FFF2-40B4-BE49-F238E27FC236}">
                <a16:creationId xmlns="" xmlns:a16="http://schemas.microsoft.com/office/drawing/2014/main" id="{68D3C2CA-228B-4975-BBBF-A205741BA120}"/>
              </a:ext>
            </a:extLst>
          </p:cNvPr>
          <p:cNvSpPr/>
          <p:nvPr/>
        </p:nvSpPr>
        <p:spPr>
          <a:xfrm>
            <a:off x="76200" y="152400"/>
            <a:ext cx="8991600" cy="116578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500" b="1" dirty="0"/>
              <a:t>What is the effect of this pattern on the “difficult missions” in our lives?</a:t>
            </a:r>
            <a:endParaRPr lang="en-US" sz="3500" b="1" i="1" dirty="0"/>
          </a:p>
        </p:txBody>
      </p:sp>
    </p:spTree>
    <p:extLst>
      <p:ext uri="{BB962C8B-B14F-4D97-AF65-F5344CB8AC3E}">
        <p14:creationId xmlns:p14="http://schemas.microsoft.com/office/powerpoint/2010/main" val="59924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d image">
            <a:extLst>
              <a:ext uri="{FF2B5EF4-FFF2-40B4-BE49-F238E27FC236}">
                <a16:creationId xmlns="" xmlns:a16="http://schemas.microsoft.com/office/drawing/2014/main" id="{B77BC86E-398E-40AA-8620-9EDB4308273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642745"/>
            <a:ext cx="9144000" cy="522795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 xmlns:a16="http://schemas.microsoft.com/office/drawing/2014/main" id="{3B0F8161-5960-418E-88D2-EB27C9B54067}"/>
              </a:ext>
            </a:extLst>
          </p:cNvPr>
          <p:cNvSpPr txBox="1">
            <a:spLocks/>
          </p:cNvSpPr>
          <p:nvPr/>
        </p:nvSpPr>
        <p:spPr bwMode="auto">
          <a:xfrm>
            <a:off x="0" y="381000"/>
            <a:ext cx="9144000" cy="74705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a:solidFill>
                  <a:schemeClr val="bg1"/>
                </a:solidFill>
              </a:rPr>
              <a:t>What would be benefits of “launching out” from a vibrant devotional life? </a:t>
            </a:r>
            <a:endParaRPr lang="en-US" sz="6600" b="1" dirty="0">
              <a:solidFill>
                <a:schemeClr val="bg1"/>
              </a:solidFill>
            </a:endParaRPr>
          </a:p>
        </p:txBody>
      </p:sp>
      <p:sp>
        <p:nvSpPr>
          <p:cNvPr id="10" name="Title 1">
            <a:extLst>
              <a:ext uri="{FF2B5EF4-FFF2-40B4-BE49-F238E27FC236}">
                <a16:creationId xmlns="" xmlns:a16="http://schemas.microsoft.com/office/drawing/2014/main" id="{A590B255-F189-4FFB-BD77-DCEB35678612}"/>
              </a:ext>
            </a:extLst>
          </p:cNvPr>
          <p:cNvSpPr txBox="1">
            <a:spLocks/>
          </p:cNvSpPr>
          <p:nvPr/>
        </p:nvSpPr>
        <p:spPr bwMode="auto">
          <a:xfrm>
            <a:off x="1371600" y="5867400"/>
            <a:ext cx="7772400" cy="747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200" b="1" dirty="0">
                <a:solidFill>
                  <a:schemeClr val="bg1"/>
                </a:solidFill>
              </a:rPr>
              <a:t>Orients us before God for the day</a:t>
            </a:r>
          </a:p>
        </p:txBody>
      </p:sp>
    </p:spTree>
    <p:extLst>
      <p:ext uri="{BB962C8B-B14F-4D97-AF65-F5344CB8AC3E}">
        <p14:creationId xmlns:p14="http://schemas.microsoft.com/office/powerpoint/2010/main" val="374557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d image">
            <a:extLst>
              <a:ext uri="{FF2B5EF4-FFF2-40B4-BE49-F238E27FC236}">
                <a16:creationId xmlns="" xmlns:a16="http://schemas.microsoft.com/office/drawing/2014/main" id="{B77BC86E-398E-40AA-8620-9EDB4308273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642745"/>
            <a:ext cx="9144000" cy="522795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 xmlns:a16="http://schemas.microsoft.com/office/drawing/2014/main" id="{3B0F8161-5960-418E-88D2-EB27C9B54067}"/>
              </a:ext>
            </a:extLst>
          </p:cNvPr>
          <p:cNvSpPr txBox="1">
            <a:spLocks/>
          </p:cNvSpPr>
          <p:nvPr/>
        </p:nvSpPr>
        <p:spPr bwMode="auto">
          <a:xfrm>
            <a:off x="0" y="381000"/>
            <a:ext cx="9144000" cy="74705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a:solidFill>
                  <a:schemeClr val="bg1"/>
                </a:solidFill>
              </a:rPr>
              <a:t>What would be benefits of “launching out” from a vibrant devotional life? </a:t>
            </a:r>
            <a:endParaRPr lang="en-US" sz="6600" b="1" dirty="0">
              <a:solidFill>
                <a:schemeClr val="bg1"/>
              </a:solidFill>
            </a:endParaRPr>
          </a:p>
        </p:txBody>
      </p:sp>
      <p:sp>
        <p:nvSpPr>
          <p:cNvPr id="10" name="Title 1">
            <a:extLst>
              <a:ext uri="{FF2B5EF4-FFF2-40B4-BE49-F238E27FC236}">
                <a16:creationId xmlns="" xmlns:a16="http://schemas.microsoft.com/office/drawing/2014/main" id="{A590B255-F189-4FFB-BD77-DCEB35678612}"/>
              </a:ext>
            </a:extLst>
          </p:cNvPr>
          <p:cNvSpPr txBox="1">
            <a:spLocks/>
          </p:cNvSpPr>
          <p:nvPr/>
        </p:nvSpPr>
        <p:spPr bwMode="auto">
          <a:xfrm>
            <a:off x="1219200" y="5867400"/>
            <a:ext cx="7924800" cy="747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200" b="1" dirty="0">
                <a:solidFill>
                  <a:schemeClr val="bg1"/>
                </a:solidFill>
              </a:rPr>
              <a:t>Establish our audience for the day</a:t>
            </a:r>
          </a:p>
        </p:txBody>
      </p:sp>
    </p:spTree>
    <p:extLst>
      <p:ext uri="{BB962C8B-B14F-4D97-AF65-F5344CB8AC3E}">
        <p14:creationId xmlns:p14="http://schemas.microsoft.com/office/powerpoint/2010/main" val="373771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d image">
            <a:extLst>
              <a:ext uri="{FF2B5EF4-FFF2-40B4-BE49-F238E27FC236}">
                <a16:creationId xmlns="" xmlns:a16="http://schemas.microsoft.com/office/drawing/2014/main" id="{B77BC86E-398E-40AA-8620-9EDB4308273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642745"/>
            <a:ext cx="9144000" cy="522795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 xmlns:a16="http://schemas.microsoft.com/office/drawing/2014/main" id="{3B0F8161-5960-418E-88D2-EB27C9B54067}"/>
              </a:ext>
            </a:extLst>
          </p:cNvPr>
          <p:cNvSpPr txBox="1">
            <a:spLocks/>
          </p:cNvSpPr>
          <p:nvPr/>
        </p:nvSpPr>
        <p:spPr bwMode="auto">
          <a:xfrm>
            <a:off x="0" y="381000"/>
            <a:ext cx="9144000" cy="74705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a:solidFill>
                  <a:schemeClr val="bg1"/>
                </a:solidFill>
              </a:rPr>
              <a:t>What would be benefits of “launching out” from a vibrant devotional life? </a:t>
            </a:r>
            <a:endParaRPr lang="en-US" sz="6600" b="1" dirty="0">
              <a:solidFill>
                <a:schemeClr val="bg1"/>
              </a:solidFill>
            </a:endParaRPr>
          </a:p>
        </p:txBody>
      </p:sp>
      <p:sp>
        <p:nvSpPr>
          <p:cNvPr id="10" name="Title 1">
            <a:extLst>
              <a:ext uri="{FF2B5EF4-FFF2-40B4-BE49-F238E27FC236}">
                <a16:creationId xmlns="" xmlns:a16="http://schemas.microsoft.com/office/drawing/2014/main" id="{A590B255-F189-4FFB-BD77-DCEB35678612}"/>
              </a:ext>
            </a:extLst>
          </p:cNvPr>
          <p:cNvSpPr txBox="1">
            <a:spLocks/>
          </p:cNvSpPr>
          <p:nvPr/>
        </p:nvSpPr>
        <p:spPr bwMode="auto">
          <a:xfrm>
            <a:off x="3962400" y="5867400"/>
            <a:ext cx="5181600" cy="747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200" b="1" dirty="0">
                <a:solidFill>
                  <a:schemeClr val="bg1"/>
                </a:solidFill>
              </a:rPr>
              <a:t>Turns our “radio” on</a:t>
            </a:r>
          </a:p>
        </p:txBody>
      </p:sp>
    </p:spTree>
    <p:extLst>
      <p:ext uri="{BB962C8B-B14F-4D97-AF65-F5344CB8AC3E}">
        <p14:creationId xmlns:p14="http://schemas.microsoft.com/office/powerpoint/2010/main" val="363986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d image">
            <a:extLst>
              <a:ext uri="{FF2B5EF4-FFF2-40B4-BE49-F238E27FC236}">
                <a16:creationId xmlns="" xmlns:a16="http://schemas.microsoft.com/office/drawing/2014/main" id="{B77BC86E-398E-40AA-8620-9EDB4308273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642745"/>
            <a:ext cx="9144000" cy="522795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 xmlns:a16="http://schemas.microsoft.com/office/drawing/2014/main" id="{3B0F8161-5960-418E-88D2-EB27C9B54067}"/>
              </a:ext>
            </a:extLst>
          </p:cNvPr>
          <p:cNvSpPr txBox="1">
            <a:spLocks/>
          </p:cNvSpPr>
          <p:nvPr/>
        </p:nvSpPr>
        <p:spPr bwMode="auto">
          <a:xfrm>
            <a:off x="0" y="381000"/>
            <a:ext cx="9144000" cy="74705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a:solidFill>
                  <a:schemeClr val="bg1"/>
                </a:solidFill>
              </a:rPr>
              <a:t>What would be benefits of “launching out” from a vibrant devotional life? </a:t>
            </a:r>
            <a:endParaRPr lang="en-US" sz="6600" b="1" dirty="0">
              <a:solidFill>
                <a:schemeClr val="bg1"/>
              </a:solidFill>
            </a:endParaRPr>
          </a:p>
        </p:txBody>
      </p:sp>
      <p:sp>
        <p:nvSpPr>
          <p:cNvPr id="10" name="Title 1">
            <a:extLst>
              <a:ext uri="{FF2B5EF4-FFF2-40B4-BE49-F238E27FC236}">
                <a16:creationId xmlns="" xmlns:a16="http://schemas.microsoft.com/office/drawing/2014/main" id="{A590B255-F189-4FFB-BD77-DCEB35678612}"/>
              </a:ext>
            </a:extLst>
          </p:cNvPr>
          <p:cNvSpPr txBox="1">
            <a:spLocks/>
          </p:cNvSpPr>
          <p:nvPr/>
        </p:nvSpPr>
        <p:spPr bwMode="auto">
          <a:xfrm>
            <a:off x="2286000" y="5867400"/>
            <a:ext cx="6858000" cy="747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200" b="1" dirty="0">
                <a:solidFill>
                  <a:schemeClr val="bg1"/>
                </a:solidFill>
              </a:rPr>
              <a:t>We get our orders for the day</a:t>
            </a:r>
          </a:p>
        </p:txBody>
      </p:sp>
    </p:spTree>
    <p:extLst>
      <p:ext uri="{BB962C8B-B14F-4D97-AF65-F5344CB8AC3E}">
        <p14:creationId xmlns:p14="http://schemas.microsoft.com/office/powerpoint/2010/main" val="88713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d image">
            <a:extLst>
              <a:ext uri="{FF2B5EF4-FFF2-40B4-BE49-F238E27FC236}">
                <a16:creationId xmlns="" xmlns:a16="http://schemas.microsoft.com/office/drawing/2014/main" id="{B77BC86E-398E-40AA-8620-9EDB4308273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642745"/>
            <a:ext cx="9144000" cy="522795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 xmlns:a16="http://schemas.microsoft.com/office/drawing/2014/main" id="{3B0F8161-5960-418E-88D2-EB27C9B54067}"/>
              </a:ext>
            </a:extLst>
          </p:cNvPr>
          <p:cNvSpPr txBox="1">
            <a:spLocks/>
          </p:cNvSpPr>
          <p:nvPr/>
        </p:nvSpPr>
        <p:spPr bwMode="auto">
          <a:xfrm>
            <a:off x="0" y="381000"/>
            <a:ext cx="9144000" cy="74705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a:solidFill>
                  <a:schemeClr val="bg1"/>
                </a:solidFill>
              </a:rPr>
              <a:t>What would be benefits of “launching out” from a vibrant devotional life? </a:t>
            </a:r>
            <a:endParaRPr lang="en-US" sz="6600" b="1" dirty="0">
              <a:solidFill>
                <a:schemeClr val="bg1"/>
              </a:solidFill>
            </a:endParaRPr>
          </a:p>
        </p:txBody>
      </p:sp>
      <p:sp>
        <p:nvSpPr>
          <p:cNvPr id="10" name="Title 1">
            <a:extLst>
              <a:ext uri="{FF2B5EF4-FFF2-40B4-BE49-F238E27FC236}">
                <a16:creationId xmlns="" xmlns:a16="http://schemas.microsoft.com/office/drawing/2014/main" id="{A590B255-F189-4FFB-BD77-DCEB35678612}"/>
              </a:ext>
            </a:extLst>
          </p:cNvPr>
          <p:cNvSpPr txBox="1">
            <a:spLocks/>
          </p:cNvSpPr>
          <p:nvPr/>
        </p:nvSpPr>
        <p:spPr bwMode="auto">
          <a:xfrm>
            <a:off x="2286000" y="5867400"/>
            <a:ext cx="6858000" cy="747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200" b="1" dirty="0">
                <a:solidFill>
                  <a:schemeClr val="bg1"/>
                </a:solidFill>
              </a:rPr>
              <a:t>We get our orders for the day</a:t>
            </a:r>
          </a:p>
        </p:txBody>
      </p:sp>
      <p:sp>
        <p:nvSpPr>
          <p:cNvPr id="5" name="TextBox 4">
            <a:extLst>
              <a:ext uri="{FF2B5EF4-FFF2-40B4-BE49-F238E27FC236}">
                <a16:creationId xmlns="" xmlns:a16="http://schemas.microsoft.com/office/drawing/2014/main" id="{2D8405D7-0005-47DF-A5E5-21C263162FB9}"/>
              </a:ext>
            </a:extLst>
          </p:cNvPr>
          <p:cNvSpPr txBox="1"/>
          <p:nvPr/>
        </p:nvSpPr>
        <p:spPr>
          <a:xfrm>
            <a:off x="1" y="-14068"/>
            <a:ext cx="9144000" cy="6884768"/>
          </a:xfrm>
          <a:prstGeom prst="rect">
            <a:avLst/>
          </a:prstGeom>
          <a:solidFill>
            <a:schemeClr val="accent1">
              <a:lumMod val="50000"/>
            </a:schemeClr>
          </a:solidFill>
          <a:ln>
            <a:solidFill>
              <a:schemeClr val="bg2"/>
            </a:solidFill>
          </a:ln>
        </p:spPr>
        <p:txBody>
          <a:bodyPr wrap="square">
            <a:noAutofit/>
          </a:bodyPr>
          <a:lstStyle/>
          <a:p>
            <a:r>
              <a:rPr lang="en-US" sz="2800" dirty="0">
                <a:solidFill>
                  <a:schemeClr val="bg1"/>
                </a:solidFill>
                <a:latin typeface="+mn-lt"/>
              </a:rPr>
              <a:t>“Prayer is where planning starts. Our first goal in prayer is not to get a </a:t>
            </a:r>
            <a:r>
              <a:rPr lang="en-US" sz="2800" dirty="0" err="1">
                <a:solidFill>
                  <a:schemeClr val="bg1"/>
                </a:solidFill>
                <a:latin typeface="+mn-lt"/>
              </a:rPr>
              <a:t>steamhead</a:t>
            </a:r>
            <a:r>
              <a:rPr lang="en-US" sz="2800" dirty="0">
                <a:solidFill>
                  <a:schemeClr val="bg1"/>
                </a:solidFill>
                <a:latin typeface="+mn-lt"/>
              </a:rPr>
              <a:t> of power but to find out what God wants. Planning that arises from and is the product of prayer is far superior to planning that is merely "backed by" prayer. The plan that is God's plan, revealed by him to those who wait on him, is a plan that cannot fail. Real efficiency comes from waiting on God.</a:t>
            </a:r>
          </a:p>
          <a:p>
            <a:endParaRPr lang="en-US" sz="2800" dirty="0">
              <a:solidFill>
                <a:schemeClr val="bg1"/>
              </a:solidFill>
              <a:latin typeface="+mn-lt"/>
            </a:endParaRPr>
          </a:p>
          <a:p>
            <a:r>
              <a:rPr lang="en-US" sz="2800" dirty="0">
                <a:solidFill>
                  <a:schemeClr val="bg1"/>
                </a:solidFill>
                <a:latin typeface="+mn-lt"/>
              </a:rPr>
              <a:t>If the plan is not of God in the first place, no amount of prayer will make it count for eternity. It may "work" That is, it may achieve the goals the organizers are aiming at. But if the goals are not God's goals, of what value is it that they were achieved efficiently?”</a:t>
            </a:r>
          </a:p>
          <a:p>
            <a:r>
              <a:rPr lang="en-US" sz="2800" dirty="0">
                <a:solidFill>
                  <a:schemeClr val="bg1"/>
                </a:solidFill>
                <a:latin typeface="+mn-lt"/>
              </a:rPr>
              <a:t>			- John White, </a:t>
            </a:r>
            <a:r>
              <a:rPr lang="en-US" sz="2800" i="1" dirty="0">
                <a:solidFill>
                  <a:schemeClr val="bg1"/>
                </a:solidFill>
                <a:latin typeface="+mn-lt"/>
              </a:rPr>
              <a:t>Excellence in Leadership</a:t>
            </a:r>
            <a:r>
              <a:rPr lang="en-US" sz="2800" dirty="0">
                <a:solidFill>
                  <a:schemeClr val="bg1"/>
                </a:solidFill>
                <a:latin typeface="+mn-lt"/>
              </a:rPr>
              <a:t>, 12</a:t>
            </a:r>
          </a:p>
          <a:p>
            <a:endParaRPr lang="en-US" sz="3500" dirty="0">
              <a:latin typeface="+mn-lt"/>
            </a:endParaRPr>
          </a:p>
        </p:txBody>
      </p:sp>
    </p:spTree>
    <p:extLst>
      <p:ext uri="{BB962C8B-B14F-4D97-AF65-F5344CB8AC3E}">
        <p14:creationId xmlns:p14="http://schemas.microsoft.com/office/powerpoint/2010/main" val="1027849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d image">
            <a:extLst>
              <a:ext uri="{FF2B5EF4-FFF2-40B4-BE49-F238E27FC236}">
                <a16:creationId xmlns="" xmlns:a16="http://schemas.microsoft.com/office/drawing/2014/main" id="{B77BC86E-398E-40AA-8620-9EDB4308273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642745"/>
            <a:ext cx="9144000" cy="522795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 xmlns:a16="http://schemas.microsoft.com/office/drawing/2014/main" id="{3B0F8161-5960-418E-88D2-EB27C9B54067}"/>
              </a:ext>
            </a:extLst>
          </p:cNvPr>
          <p:cNvSpPr txBox="1">
            <a:spLocks/>
          </p:cNvSpPr>
          <p:nvPr/>
        </p:nvSpPr>
        <p:spPr bwMode="auto">
          <a:xfrm>
            <a:off x="0" y="381000"/>
            <a:ext cx="9144000" cy="74705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a:solidFill>
                  <a:schemeClr val="bg1"/>
                </a:solidFill>
              </a:rPr>
              <a:t>What would be benefits of “launching out” from a vibrant devotional life? </a:t>
            </a:r>
            <a:endParaRPr lang="en-US" sz="6600" b="1" dirty="0">
              <a:solidFill>
                <a:schemeClr val="bg1"/>
              </a:solidFill>
            </a:endParaRPr>
          </a:p>
        </p:txBody>
      </p:sp>
      <p:sp>
        <p:nvSpPr>
          <p:cNvPr id="10" name="Title 1">
            <a:extLst>
              <a:ext uri="{FF2B5EF4-FFF2-40B4-BE49-F238E27FC236}">
                <a16:creationId xmlns="" xmlns:a16="http://schemas.microsoft.com/office/drawing/2014/main" id="{A590B255-F189-4FFB-BD77-DCEB35678612}"/>
              </a:ext>
            </a:extLst>
          </p:cNvPr>
          <p:cNvSpPr txBox="1">
            <a:spLocks/>
          </p:cNvSpPr>
          <p:nvPr/>
        </p:nvSpPr>
        <p:spPr bwMode="auto">
          <a:xfrm>
            <a:off x="2286000" y="5867400"/>
            <a:ext cx="6858000" cy="747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200" b="1" dirty="0">
                <a:solidFill>
                  <a:schemeClr val="bg1"/>
                </a:solidFill>
              </a:rPr>
              <a:t>We get our orders for the day</a:t>
            </a:r>
          </a:p>
        </p:txBody>
      </p:sp>
    </p:spTree>
    <p:extLst>
      <p:ext uri="{BB962C8B-B14F-4D97-AF65-F5344CB8AC3E}">
        <p14:creationId xmlns:p14="http://schemas.microsoft.com/office/powerpoint/2010/main" val="2511124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497" y="152400"/>
            <a:ext cx="8229600" cy="747050"/>
          </a:xfrm>
        </p:spPr>
        <p:txBody>
          <a:bodyPr/>
          <a:lstStyle/>
          <a:p>
            <a:r>
              <a:rPr lang="en-US" sz="5400" b="1" dirty="0">
                <a:solidFill>
                  <a:schemeClr val="bg1"/>
                </a:solidFill>
              </a:rPr>
              <a:t>The Devotional Life</a:t>
            </a:r>
          </a:p>
        </p:txBody>
      </p:sp>
      <p:sp>
        <p:nvSpPr>
          <p:cNvPr id="5" name="Title 1">
            <a:extLst>
              <a:ext uri="{FF2B5EF4-FFF2-40B4-BE49-F238E27FC236}">
                <a16:creationId xmlns="" xmlns:a16="http://schemas.microsoft.com/office/drawing/2014/main" id="{80174CFC-FEBF-4749-9DEC-284CE9C8E6EA}"/>
              </a:ext>
            </a:extLst>
          </p:cNvPr>
          <p:cNvSpPr txBox="1">
            <a:spLocks/>
          </p:cNvSpPr>
          <p:nvPr/>
        </p:nvSpPr>
        <p:spPr bwMode="auto">
          <a:xfrm>
            <a:off x="0" y="27432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b="1" dirty="0">
                <a:solidFill>
                  <a:schemeClr val="bg1"/>
                </a:solidFill>
              </a:rPr>
              <a:t>“I’m not excited about this topic because, for me, devotional life is an area of….” </a:t>
            </a:r>
          </a:p>
        </p:txBody>
      </p:sp>
      <p:sp>
        <p:nvSpPr>
          <p:cNvPr id="4" name="Title 1">
            <a:extLst>
              <a:ext uri="{FF2B5EF4-FFF2-40B4-BE49-F238E27FC236}">
                <a16:creationId xmlns="" xmlns:a16="http://schemas.microsoft.com/office/drawing/2014/main" id="{BB418C6E-0D86-4C92-8EC9-6475E08DA225}"/>
              </a:ext>
            </a:extLst>
          </p:cNvPr>
          <p:cNvSpPr txBox="1">
            <a:spLocks/>
          </p:cNvSpPr>
          <p:nvPr/>
        </p:nvSpPr>
        <p:spPr bwMode="auto">
          <a:xfrm>
            <a:off x="0" y="44958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800" b="1" i="1" dirty="0">
                <a:solidFill>
                  <a:schemeClr val="bg1"/>
                </a:solidFill>
              </a:rPr>
              <a:t>Insecurity? Intimidation?</a:t>
            </a:r>
          </a:p>
        </p:txBody>
      </p:sp>
    </p:spTree>
    <p:extLst>
      <p:ext uri="{BB962C8B-B14F-4D97-AF65-F5344CB8AC3E}">
        <p14:creationId xmlns:p14="http://schemas.microsoft.com/office/powerpoint/2010/main" val="244128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d image">
            <a:extLst>
              <a:ext uri="{FF2B5EF4-FFF2-40B4-BE49-F238E27FC236}">
                <a16:creationId xmlns="" xmlns:a16="http://schemas.microsoft.com/office/drawing/2014/main" id="{B77BC86E-398E-40AA-8620-9EDB4308273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642745"/>
            <a:ext cx="9144000" cy="522795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 xmlns:a16="http://schemas.microsoft.com/office/drawing/2014/main" id="{3B0F8161-5960-418E-88D2-EB27C9B54067}"/>
              </a:ext>
            </a:extLst>
          </p:cNvPr>
          <p:cNvSpPr txBox="1">
            <a:spLocks/>
          </p:cNvSpPr>
          <p:nvPr/>
        </p:nvSpPr>
        <p:spPr bwMode="auto">
          <a:xfrm>
            <a:off x="0" y="381000"/>
            <a:ext cx="9144000" cy="74705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a:solidFill>
                  <a:schemeClr val="bg1"/>
                </a:solidFill>
              </a:rPr>
              <a:t>What would be benefits of “launching out” from a vibrant devotional life? </a:t>
            </a:r>
            <a:endParaRPr lang="en-US" sz="6600" b="1" dirty="0">
              <a:solidFill>
                <a:schemeClr val="bg1"/>
              </a:solidFill>
            </a:endParaRPr>
          </a:p>
        </p:txBody>
      </p:sp>
      <p:sp>
        <p:nvSpPr>
          <p:cNvPr id="10" name="Title 1">
            <a:extLst>
              <a:ext uri="{FF2B5EF4-FFF2-40B4-BE49-F238E27FC236}">
                <a16:creationId xmlns="" xmlns:a16="http://schemas.microsoft.com/office/drawing/2014/main" id="{A590B255-F189-4FFB-BD77-DCEB35678612}"/>
              </a:ext>
            </a:extLst>
          </p:cNvPr>
          <p:cNvSpPr txBox="1">
            <a:spLocks/>
          </p:cNvSpPr>
          <p:nvPr/>
        </p:nvSpPr>
        <p:spPr bwMode="auto">
          <a:xfrm>
            <a:off x="2286000" y="5867400"/>
            <a:ext cx="6858000" cy="747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200" b="1" dirty="0">
                <a:solidFill>
                  <a:schemeClr val="bg1"/>
                </a:solidFill>
              </a:rPr>
              <a:t>Emboldens us for the mission</a:t>
            </a:r>
          </a:p>
        </p:txBody>
      </p:sp>
    </p:spTree>
    <p:extLst>
      <p:ext uri="{BB962C8B-B14F-4D97-AF65-F5344CB8AC3E}">
        <p14:creationId xmlns:p14="http://schemas.microsoft.com/office/powerpoint/2010/main" val="323748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d image">
            <a:extLst>
              <a:ext uri="{FF2B5EF4-FFF2-40B4-BE49-F238E27FC236}">
                <a16:creationId xmlns="" xmlns:a16="http://schemas.microsoft.com/office/drawing/2014/main" id="{B77BC86E-398E-40AA-8620-9EDB4308273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642745"/>
            <a:ext cx="9144000" cy="522795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 xmlns:a16="http://schemas.microsoft.com/office/drawing/2014/main" id="{3B0F8161-5960-418E-88D2-EB27C9B54067}"/>
              </a:ext>
            </a:extLst>
          </p:cNvPr>
          <p:cNvSpPr txBox="1">
            <a:spLocks/>
          </p:cNvSpPr>
          <p:nvPr/>
        </p:nvSpPr>
        <p:spPr bwMode="auto">
          <a:xfrm>
            <a:off x="0" y="381000"/>
            <a:ext cx="9144000" cy="74705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a:solidFill>
                  <a:schemeClr val="bg1"/>
                </a:solidFill>
              </a:rPr>
              <a:t>What would be benefits of “launching out” from a vibrant devotional life? </a:t>
            </a:r>
            <a:endParaRPr lang="en-US" sz="6600" b="1" dirty="0">
              <a:solidFill>
                <a:schemeClr val="bg1"/>
              </a:solidFill>
            </a:endParaRPr>
          </a:p>
        </p:txBody>
      </p:sp>
      <p:sp>
        <p:nvSpPr>
          <p:cNvPr id="10" name="Title 1">
            <a:extLst>
              <a:ext uri="{FF2B5EF4-FFF2-40B4-BE49-F238E27FC236}">
                <a16:creationId xmlns="" xmlns:a16="http://schemas.microsoft.com/office/drawing/2014/main" id="{A590B255-F189-4FFB-BD77-DCEB35678612}"/>
              </a:ext>
            </a:extLst>
          </p:cNvPr>
          <p:cNvSpPr txBox="1">
            <a:spLocks/>
          </p:cNvSpPr>
          <p:nvPr/>
        </p:nvSpPr>
        <p:spPr bwMode="auto">
          <a:xfrm>
            <a:off x="2286000" y="5867400"/>
            <a:ext cx="6858000" cy="747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200" b="1" dirty="0">
                <a:solidFill>
                  <a:schemeClr val="bg1"/>
                </a:solidFill>
              </a:rPr>
              <a:t>Equips us for the work ahead</a:t>
            </a:r>
          </a:p>
        </p:txBody>
      </p:sp>
    </p:spTree>
    <p:extLst>
      <p:ext uri="{BB962C8B-B14F-4D97-AF65-F5344CB8AC3E}">
        <p14:creationId xmlns:p14="http://schemas.microsoft.com/office/powerpoint/2010/main" val="62641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 ground, outdoor, plane&#10;&#10;Description generated with very high confidence">
            <a:extLst>
              <a:ext uri="{FF2B5EF4-FFF2-40B4-BE49-F238E27FC236}">
                <a16:creationId xmlns="" xmlns:a16="http://schemas.microsoft.com/office/drawing/2014/main" id="{A66E329D-BF95-45A7-9BE2-57A801336C0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1447800"/>
            <a:ext cx="9144000" cy="5410200"/>
          </a:xfrm>
          <a:prstGeom prst="rect">
            <a:avLst/>
          </a:prstGeom>
        </p:spPr>
      </p:pic>
      <p:sp>
        <p:nvSpPr>
          <p:cNvPr id="9" name="Title 1">
            <a:extLst>
              <a:ext uri="{FF2B5EF4-FFF2-40B4-BE49-F238E27FC236}">
                <a16:creationId xmlns="" xmlns:a16="http://schemas.microsoft.com/office/drawing/2014/main" id="{3B0F8161-5960-418E-88D2-EB27C9B54067}"/>
              </a:ext>
            </a:extLst>
          </p:cNvPr>
          <p:cNvSpPr txBox="1">
            <a:spLocks/>
          </p:cNvSpPr>
          <p:nvPr/>
        </p:nvSpPr>
        <p:spPr bwMode="auto">
          <a:xfrm>
            <a:off x="0" y="381000"/>
            <a:ext cx="9144000" cy="74705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800" b="1" dirty="0">
                <a:solidFill>
                  <a:schemeClr val="bg1"/>
                </a:solidFill>
              </a:rPr>
              <a:t>What would be benefits of  </a:t>
            </a:r>
          </a:p>
          <a:p>
            <a:r>
              <a:rPr lang="en-US" sz="4800" b="1" dirty="0">
                <a:solidFill>
                  <a:schemeClr val="bg1"/>
                </a:solidFill>
              </a:rPr>
              <a:t>“returning back?” </a:t>
            </a:r>
            <a:endParaRPr lang="en-US" sz="7200" b="1" dirty="0">
              <a:solidFill>
                <a:schemeClr val="bg1"/>
              </a:solidFill>
            </a:endParaRPr>
          </a:p>
        </p:txBody>
      </p:sp>
      <p:sp>
        <p:nvSpPr>
          <p:cNvPr id="7" name="Title 1">
            <a:extLst>
              <a:ext uri="{FF2B5EF4-FFF2-40B4-BE49-F238E27FC236}">
                <a16:creationId xmlns="" xmlns:a16="http://schemas.microsoft.com/office/drawing/2014/main" id="{FD82B0BC-85F7-4E67-983D-C6E420ADFAA7}"/>
              </a:ext>
            </a:extLst>
          </p:cNvPr>
          <p:cNvSpPr txBox="1">
            <a:spLocks/>
          </p:cNvSpPr>
          <p:nvPr/>
        </p:nvSpPr>
        <p:spPr bwMode="auto">
          <a:xfrm>
            <a:off x="0" y="6123650"/>
            <a:ext cx="9144000" cy="74705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b="1" dirty="0">
                <a:solidFill>
                  <a:schemeClr val="bg1"/>
                </a:solidFill>
              </a:rPr>
              <a:t>The hangar is the place the fighter retreats to safety </a:t>
            </a:r>
          </a:p>
        </p:txBody>
      </p:sp>
    </p:spTree>
    <p:extLst>
      <p:ext uri="{BB962C8B-B14F-4D97-AF65-F5344CB8AC3E}">
        <p14:creationId xmlns:p14="http://schemas.microsoft.com/office/powerpoint/2010/main" val="145481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 ground, outdoor, plane&#10;&#10;Description generated with very high confidence">
            <a:extLst>
              <a:ext uri="{FF2B5EF4-FFF2-40B4-BE49-F238E27FC236}">
                <a16:creationId xmlns="" xmlns:a16="http://schemas.microsoft.com/office/drawing/2014/main" id="{A66E329D-BF95-45A7-9BE2-57A801336C0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1447800"/>
            <a:ext cx="9144000" cy="5410200"/>
          </a:xfrm>
          <a:prstGeom prst="rect">
            <a:avLst/>
          </a:prstGeom>
        </p:spPr>
      </p:pic>
      <p:sp>
        <p:nvSpPr>
          <p:cNvPr id="9" name="Title 1">
            <a:extLst>
              <a:ext uri="{FF2B5EF4-FFF2-40B4-BE49-F238E27FC236}">
                <a16:creationId xmlns="" xmlns:a16="http://schemas.microsoft.com/office/drawing/2014/main" id="{3B0F8161-5960-418E-88D2-EB27C9B54067}"/>
              </a:ext>
            </a:extLst>
          </p:cNvPr>
          <p:cNvSpPr txBox="1">
            <a:spLocks/>
          </p:cNvSpPr>
          <p:nvPr/>
        </p:nvSpPr>
        <p:spPr bwMode="auto">
          <a:xfrm>
            <a:off x="0" y="381000"/>
            <a:ext cx="9144000" cy="74705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800" b="1" dirty="0">
                <a:solidFill>
                  <a:schemeClr val="bg1"/>
                </a:solidFill>
              </a:rPr>
              <a:t>What would be benefits of </a:t>
            </a:r>
          </a:p>
          <a:p>
            <a:r>
              <a:rPr lang="en-US" sz="4800" b="1" dirty="0">
                <a:solidFill>
                  <a:schemeClr val="bg1"/>
                </a:solidFill>
              </a:rPr>
              <a:t>“returning back?” </a:t>
            </a:r>
            <a:endParaRPr lang="en-US" sz="7200" b="1" dirty="0">
              <a:solidFill>
                <a:schemeClr val="bg1"/>
              </a:solidFill>
            </a:endParaRPr>
          </a:p>
        </p:txBody>
      </p:sp>
      <p:sp>
        <p:nvSpPr>
          <p:cNvPr id="7" name="Title 1">
            <a:extLst>
              <a:ext uri="{FF2B5EF4-FFF2-40B4-BE49-F238E27FC236}">
                <a16:creationId xmlns="" xmlns:a16="http://schemas.microsoft.com/office/drawing/2014/main" id="{FD82B0BC-85F7-4E67-983D-C6E420ADFAA7}"/>
              </a:ext>
            </a:extLst>
          </p:cNvPr>
          <p:cNvSpPr txBox="1">
            <a:spLocks/>
          </p:cNvSpPr>
          <p:nvPr/>
        </p:nvSpPr>
        <p:spPr bwMode="auto">
          <a:xfrm>
            <a:off x="0" y="6123650"/>
            <a:ext cx="9144000" cy="74705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b="1" dirty="0">
                <a:solidFill>
                  <a:schemeClr val="bg1"/>
                </a:solidFill>
              </a:rPr>
              <a:t>The hangar is the place the fighter retreats to safety</a:t>
            </a:r>
          </a:p>
        </p:txBody>
      </p:sp>
      <p:sp>
        <p:nvSpPr>
          <p:cNvPr id="5" name="TextBox 4">
            <a:extLst>
              <a:ext uri="{FF2B5EF4-FFF2-40B4-BE49-F238E27FC236}">
                <a16:creationId xmlns="" xmlns:a16="http://schemas.microsoft.com/office/drawing/2014/main" id="{E282CE8B-21BA-4655-B204-3FBB3910543A}"/>
              </a:ext>
            </a:extLst>
          </p:cNvPr>
          <p:cNvSpPr txBox="1"/>
          <p:nvPr/>
        </p:nvSpPr>
        <p:spPr>
          <a:xfrm>
            <a:off x="-12700" y="3124200"/>
            <a:ext cx="9156700" cy="1600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latin typeface="+mn-lt"/>
              </a:rPr>
              <a:t>Psalm 18:2 </a:t>
            </a:r>
            <a:r>
              <a:rPr lang="en-US" sz="3200" dirty="0">
                <a:latin typeface="+mn-lt"/>
              </a:rPr>
              <a:t>The </a:t>
            </a:r>
            <a:r>
              <a:rPr lang="en-US" sz="3200" cap="small" dirty="0">
                <a:latin typeface="+mn-lt"/>
              </a:rPr>
              <a:t>Lord</a:t>
            </a:r>
            <a:r>
              <a:rPr lang="en-US" sz="3200" dirty="0">
                <a:latin typeface="+mn-lt"/>
              </a:rPr>
              <a:t> is my rock and my fortress and my deliverer, My God, my rock, in whom I take refuge; My</a:t>
            </a:r>
            <a:br>
              <a:rPr lang="en-US" sz="3200" dirty="0">
                <a:latin typeface="+mn-lt"/>
              </a:rPr>
            </a:br>
            <a:r>
              <a:rPr lang="en-US" sz="3200" dirty="0">
                <a:latin typeface="+mn-lt"/>
              </a:rPr>
              <a:t>shield and the horn of my salvation, my stronghold. </a:t>
            </a:r>
          </a:p>
        </p:txBody>
      </p:sp>
      <p:sp>
        <p:nvSpPr>
          <p:cNvPr id="6" name="Rounded Rectangular Callout 6">
            <a:extLst>
              <a:ext uri="{FF2B5EF4-FFF2-40B4-BE49-F238E27FC236}">
                <a16:creationId xmlns="" xmlns:a16="http://schemas.microsoft.com/office/drawing/2014/main" id="{EF21AF9E-BF7D-4F4F-93FB-DC205E9BDA9F}"/>
              </a:ext>
            </a:extLst>
          </p:cNvPr>
          <p:cNvSpPr/>
          <p:nvPr/>
        </p:nvSpPr>
        <p:spPr>
          <a:xfrm>
            <a:off x="1524000" y="4648199"/>
            <a:ext cx="7391400" cy="80009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When I got beat up on the mission …</a:t>
            </a:r>
            <a:endParaRPr lang="en-US" sz="3600" b="1" i="1" dirty="0"/>
          </a:p>
        </p:txBody>
      </p:sp>
    </p:spTree>
    <p:extLst>
      <p:ext uri="{BB962C8B-B14F-4D97-AF65-F5344CB8AC3E}">
        <p14:creationId xmlns:p14="http://schemas.microsoft.com/office/powerpoint/2010/main" val="283134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 ground, outdoor, plane&#10;&#10;Description generated with very high confidence">
            <a:extLst>
              <a:ext uri="{FF2B5EF4-FFF2-40B4-BE49-F238E27FC236}">
                <a16:creationId xmlns="" xmlns:a16="http://schemas.microsoft.com/office/drawing/2014/main" id="{A66E329D-BF95-45A7-9BE2-57A801336C0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1447800"/>
            <a:ext cx="9144000" cy="5410200"/>
          </a:xfrm>
          <a:prstGeom prst="rect">
            <a:avLst/>
          </a:prstGeom>
        </p:spPr>
      </p:pic>
      <p:sp>
        <p:nvSpPr>
          <p:cNvPr id="9" name="Title 1">
            <a:extLst>
              <a:ext uri="{FF2B5EF4-FFF2-40B4-BE49-F238E27FC236}">
                <a16:creationId xmlns="" xmlns:a16="http://schemas.microsoft.com/office/drawing/2014/main" id="{3B0F8161-5960-418E-88D2-EB27C9B54067}"/>
              </a:ext>
            </a:extLst>
          </p:cNvPr>
          <p:cNvSpPr txBox="1">
            <a:spLocks/>
          </p:cNvSpPr>
          <p:nvPr/>
        </p:nvSpPr>
        <p:spPr bwMode="auto">
          <a:xfrm>
            <a:off x="0" y="381000"/>
            <a:ext cx="9144000" cy="74705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800" b="1" dirty="0">
                <a:solidFill>
                  <a:schemeClr val="bg1"/>
                </a:solidFill>
              </a:rPr>
              <a:t>What would be benefits of </a:t>
            </a:r>
          </a:p>
          <a:p>
            <a:r>
              <a:rPr lang="en-US" sz="4800" b="1" dirty="0">
                <a:solidFill>
                  <a:schemeClr val="bg1"/>
                </a:solidFill>
              </a:rPr>
              <a:t>“returning back?” </a:t>
            </a:r>
            <a:endParaRPr lang="en-US" sz="7200" b="1" dirty="0">
              <a:solidFill>
                <a:schemeClr val="bg1"/>
              </a:solidFill>
            </a:endParaRPr>
          </a:p>
        </p:txBody>
      </p:sp>
      <p:sp>
        <p:nvSpPr>
          <p:cNvPr id="7" name="Title 1">
            <a:extLst>
              <a:ext uri="{FF2B5EF4-FFF2-40B4-BE49-F238E27FC236}">
                <a16:creationId xmlns="" xmlns:a16="http://schemas.microsoft.com/office/drawing/2014/main" id="{FD82B0BC-85F7-4E67-983D-C6E420ADFAA7}"/>
              </a:ext>
            </a:extLst>
          </p:cNvPr>
          <p:cNvSpPr txBox="1">
            <a:spLocks/>
          </p:cNvSpPr>
          <p:nvPr/>
        </p:nvSpPr>
        <p:spPr bwMode="auto">
          <a:xfrm>
            <a:off x="0" y="6123650"/>
            <a:ext cx="9144000" cy="74705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b="1" dirty="0">
                <a:solidFill>
                  <a:schemeClr val="bg1"/>
                </a:solidFill>
              </a:rPr>
              <a:t>The hangar is the place the fighter retreats to safety</a:t>
            </a:r>
          </a:p>
        </p:txBody>
      </p:sp>
      <p:sp>
        <p:nvSpPr>
          <p:cNvPr id="8" name="Rounded Rectangular Callout 6">
            <a:extLst>
              <a:ext uri="{FF2B5EF4-FFF2-40B4-BE49-F238E27FC236}">
                <a16:creationId xmlns="" xmlns:a16="http://schemas.microsoft.com/office/drawing/2014/main" id="{99507A5B-B4C1-4382-B88C-3E9F46DABB27}"/>
              </a:ext>
            </a:extLst>
          </p:cNvPr>
          <p:cNvSpPr/>
          <p:nvPr/>
        </p:nvSpPr>
        <p:spPr>
          <a:xfrm>
            <a:off x="228600" y="1676400"/>
            <a:ext cx="2819400" cy="72389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To debrief…</a:t>
            </a:r>
            <a:endParaRPr lang="en-US" sz="3600" b="1" i="1" dirty="0"/>
          </a:p>
        </p:txBody>
      </p:sp>
    </p:spTree>
    <p:extLst>
      <p:ext uri="{BB962C8B-B14F-4D97-AF65-F5344CB8AC3E}">
        <p14:creationId xmlns:p14="http://schemas.microsoft.com/office/powerpoint/2010/main" val="22118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 ground, outdoor, plane&#10;&#10;Description generated with very high confidence">
            <a:extLst>
              <a:ext uri="{FF2B5EF4-FFF2-40B4-BE49-F238E27FC236}">
                <a16:creationId xmlns="" xmlns:a16="http://schemas.microsoft.com/office/drawing/2014/main" id="{A66E329D-BF95-45A7-9BE2-57A801336C0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1447800"/>
            <a:ext cx="9144000" cy="5410200"/>
          </a:xfrm>
          <a:prstGeom prst="rect">
            <a:avLst/>
          </a:prstGeom>
        </p:spPr>
      </p:pic>
      <p:sp>
        <p:nvSpPr>
          <p:cNvPr id="9" name="Title 1">
            <a:extLst>
              <a:ext uri="{FF2B5EF4-FFF2-40B4-BE49-F238E27FC236}">
                <a16:creationId xmlns="" xmlns:a16="http://schemas.microsoft.com/office/drawing/2014/main" id="{3B0F8161-5960-418E-88D2-EB27C9B54067}"/>
              </a:ext>
            </a:extLst>
          </p:cNvPr>
          <p:cNvSpPr txBox="1">
            <a:spLocks/>
          </p:cNvSpPr>
          <p:nvPr/>
        </p:nvSpPr>
        <p:spPr bwMode="auto">
          <a:xfrm>
            <a:off x="0" y="381000"/>
            <a:ext cx="9144000" cy="74705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800" b="1" dirty="0">
                <a:solidFill>
                  <a:schemeClr val="bg1"/>
                </a:solidFill>
              </a:rPr>
              <a:t>What would be benefits of </a:t>
            </a:r>
          </a:p>
          <a:p>
            <a:r>
              <a:rPr lang="en-US" sz="4800" b="1" dirty="0">
                <a:solidFill>
                  <a:schemeClr val="bg1"/>
                </a:solidFill>
              </a:rPr>
              <a:t>“returning back?” </a:t>
            </a:r>
            <a:endParaRPr lang="en-US" sz="7200" b="1" dirty="0">
              <a:solidFill>
                <a:schemeClr val="bg1"/>
              </a:solidFill>
            </a:endParaRPr>
          </a:p>
        </p:txBody>
      </p:sp>
      <p:sp>
        <p:nvSpPr>
          <p:cNvPr id="7" name="Title 1">
            <a:extLst>
              <a:ext uri="{FF2B5EF4-FFF2-40B4-BE49-F238E27FC236}">
                <a16:creationId xmlns="" xmlns:a16="http://schemas.microsoft.com/office/drawing/2014/main" id="{FD82B0BC-85F7-4E67-983D-C6E420ADFAA7}"/>
              </a:ext>
            </a:extLst>
          </p:cNvPr>
          <p:cNvSpPr txBox="1">
            <a:spLocks/>
          </p:cNvSpPr>
          <p:nvPr/>
        </p:nvSpPr>
        <p:spPr bwMode="auto">
          <a:xfrm>
            <a:off x="0" y="6123650"/>
            <a:ext cx="9144000" cy="74705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b="1" dirty="0">
                <a:solidFill>
                  <a:schemeClr val="bg1"/>
                </a:solidFill>
              </a:rPr>
              <a:t>The hangar is the place the fighter retreats to safety</a:t>
            </a:r>
          </a:p>
        </p:txBody>
      </p:sp>
      <p:sp>
        <p:nvSpPr>
          <p:cNvPr id="8" name="Rounded Rectangular Callout 6">
            <a:extLst>
              <a:ext uri="{FF2B5EF4-FFF2-40B4-BE49-F238E27FC236}">
                <a16:creationId xmlns="" xmlns:a16="http://schemas.microsoft.com/office/drawing/2014/main" id="{99507A5B-B4C1-4382-B88C-3E9F46DABB27}"/>
              </a:ext>
            </a:extLst>
          </p:cNvPr>
          <p:cNvSpPr/>
          <p:nvPr/>
        </p:nvSpPr>
        <p:spPr>
          <a:xfrm>
            <a:off x="228600" y="1676400"/>
            <a:ext cx="4114800" cy="72389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To Nurse Wounds …</a:t>
            </a:r>
            <a:endParaRPr lang="en-US" sz="3600" b="1" i="1" dirty="0"/>
          </a:p>
        </p:txBody>
      </p:sp>
    </p:spTree>
    <p:extLst>
      <p:ext uri="{BB962C8B-B14F-4D97-AF65-F5344CB8AC3E}">
        <p14:creationId xmlns:p14="http://schemas.microsoft.com/office/powerpoint/2010/main" val="146419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 ground, outdoor, plane&#10;&#10;Description generated with very high confidence">
            <a:extLst>
              <a:ext uri="{FF2B5EF4-FFF2-40B4-BE49-F238E27FC236}">
                <a16:creationId xmlns="" xmlns:a16="http://schemas.microsoft.com/office/drawing/2014/main" id="{A66E329D-BF95-45A7-9BE2-57A801336C0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1447800"/>
            <a:ext cx="9144000" cy="5410200"/>
          </a:xfrm>
          <a:prstGeom prst="rect">
            <a:avLst/>
          </a:prstGeom>
        </p:spPr>
      </p:pic>
      <p:pic>
        <p:nvPicPr>
          <p:cNvPr id="4" name="Picture 3" descr="A group of people posing for the camera&#10;&#10;Description generated with very high confidence">
            <a:extLst>
              <a:ext uri="{FF2B5EF4-FFF2-40B4-BE49-F238E27FC236}">
                <a16:creationId xmlns="" xmlns:a16="http://schemas.microsoft.com/office/drawing/2014/main" id="{6BBAE851-1A06-4113-8D3C-3B67E4CB79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2700" y="1447800"/>
            <a:ext cx="9144000" cy="5410200"/>
          </a:xfrm>
          <a:prstGeom prst="rect">
            <a:avLst/>
          </a:prstGeom>
        </p:spPr>
      </p:pic>
      <p:sp>
        <p:nvSpPr>
          <p:cNvPr id="9" name="Title 1">
            <a:extLst>
              <a:ext uri="{FF2B5EF4-FFF2-40B4-BE49-F238E27FC236}">
                <a16:creationId xmlns="" xmlns:a16="http://schemas.microsoft.com/office/drawing/2014/main" id="{3B0F8161-5960-418E-88D2-EB27C9B54067}"/>
              </a:ext>
            </a:extLst>
          </p:cNvPr>
          <p:cNvSpPr txBox="1">
            <a:spLocks/>
          </p:cNvSpPr>
          <p:nvPr/>
        </p:nvSpPr>
        <p:spPr bwMode="auto">
          <a:xfrm>
            <a:off x="0" y="381000"/>
            <a:ext cx="9144000" cy="74705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800" b="1" dirty="0">
                <a:solidFill>
                  <a:schemeClr val="bg1"/>
                </a:solidFill>
              </a:rPr>
              <a:t>What would be benefits of </a:t>
            </a:r>
          </a:p>
          <a:p>
            <a:r>
              <a:rPr lang="en-US" sz="4800" b="1" dirty="0">
                <a:solidFill>
                  <a:schemeClr val="bg1"/>
                </a:solidFill>
              </a:rPr>
              <a:t>“returning back?” </a:t>
            </a:r>
            <a:endParaRPr lang="en-US" sz="7200" b="1" dirty="0">
              <a:solidFill>
                <a:schemeClr val="bg1"/>
              </a:solidFill>
            </a:endParaRPr>
          </a:p>
        </p:txBody>
      </p:sp>
      <p:sp>
        <p:nvSpPr>
          <p:cNvPr id="7" name="Title 1">
            <a:extLst>
              <a:ext uri="{FF2B5EF4-FFF2-40B4-BE49-F238E27FC236}">
                <a16:creationId xmlns="" xmlns:a16="http://schemas.microsoft.com/office/drawing/2014/main" id="{FD82B0BC-85F7-4E67-983D-C6E420ADFAA7}"/>
              </a:ext>
            </a:extLst>
          </p:cNvPr>
          <p:cNvSpPr txBox="1">
            <a:spLocks/>
          </p:cNvSpPr>
          <p:nvPr/>
        </p:nvSpPr>
        <p:spPr bwMode="auto">
          <a:xfrm>
            <a:off x="0" y="6123650"/>
            <a:ext cx="9144000" cy="74705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b="1" dirty="0">
                <a:solidFill>
                  <a:schemeClr val="bg1"/>
                </a:solidFill>
              </a:rPr>
              <a:t>The hangar is the place the fighter retreats to safety</a:t>
            </a:r>
          </a:p>
        </p:txBody>
      </p:sp>
      <p:sp>
        <p:nvSpPr>
          <p:cNvPr id="8" name="Rounded Rectangular Callout 6">
            <a:extLst>
              <a:ext uri="{FF2B5EF4-FFF2-40B4-BE49-F238E27FC236}">
                <a16:creationId xmlns="" xmlns:a16="http://schemas.microsoft.com/office/drawing/2014/main" id="{99507A5B-B4C1-4382-B88C-3E9F46DABB27}"/>
              </a:ext>
            </a:extLst>
          </p:cNvPr>
          <p:cNvSpPr/>
          <p:nvPr/>
        </p:nvSpPr>
        <p:spPr>
          <a:xfrm>
            <a:off x="228600" y="1676400"/>
            <a:ext cx="4953000" cy="72389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To Celebrate Victories …</a:t>
            </a:r>
            <a:endParaRPr lang="en-US" sz="3600" b="1" i="1" dirty="0"/>
          </a:p>
        </p:txBody>
      </p:sp>
    </p:spTree>
    <p:extLst>
      <p:ext uri="{BB962C8B-B14F-4D97-AF65-F5344CB8AC3E}">
        <p14:creationId xmlns:p14="http://schemas.microsoft.com/office/powerpoint/2010/main" val="124804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posing for the camera&#10;&#10;Description generated with very high confidence">
            <a:extLst>
              <a:ext uri="{FF2B5EF4-FFF2-40B4-BE49-F238E27FC236}">
                <a16:creationId xmlns="" xmlns:a16="http://schemas.microsoft.com/office/drawing/2014/main" id="{6BBAE851-1A06-4113-8D3C-3B67E4CB797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2700" y="1447800"/>
            <a:ext cx="9144000" cy="5410200"/>
          </a:xfrm>
          <a:prstGeom prst="rect">
            <a:avLst/>
          </a:prstGeom>
        </p:spPr>
      </p:pic>
      <p:pic>
        <p:nvPicPr>
          <p:cNvPr id="5" name="Picture 4" descr="A picture containing person, man, outdoor&#10;&#10;Description generated with high confidence">
            <a:extLst>
              <a:ext uri="{FF2B5EF4-FFF2-40B4-BE49-F238E27FC236}">
                <a16:creationId xmlns="" xmlns:a16="http://schemas.microsoft.com/office/drawing/2014/main" id="{D403DCF6-5E57-421E-A1A0-08A94DCA41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1447799"/>
            <a:ext cx="9144000" cy="5741727"/>
          </a:xfrm>
          <a:prstGeom prst="rect">
            <a:avLst/>
          </a:prstGeom>
        </p:spPr>
      </p:pic>
      <p:sp>
        <p:nvSpPr>
          <p:cNvPr id="9" name="Title 1">
            <a:extLst>
              <a:ext uri="{FF2B5EF4-FFF2-40B4-BE49-F238E27FC236}">
                <a16:creationId xmlns="" xmlns:a16="http://schemas.microsoft.com/office/drawing/2014/main" id="{3B0F8161-5960-418E-88D2-EB27C9B54067}"/>
              </a:ext>
            </a:extLst>
          </p:cNvPr>
          <p:cNvSpPr txBox="1">
            <a:spLocks/>
          </p:cNvSpPr>
          <p:nvPr/>
        </p:nvSpPr>
        <p:spPr bwMode="auto">
          <a:xfrm>
            <a:off x="0" y="381000"/>
            <a:ext cx="9144000" cy="74705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800" b="1" dirty="0">
                <a:solidFill>
                  <a:schemeClr val="bg1"/>
                </a:solidFill>
              </a:rPr>
              <a:t>What would be benefits of </a:t>
            </a:r>
          </a:p>
          <a:p>
            <a:r>
              <a:rPr lang="en-US" sz="4800" b="1" dirty="0">
                <a:solidFill>
                  <a:schemeClr val="bg1"/>
                </a:solidFill>
              </a:rPr>
              <a:t>“returning back?” </a:t>
            </a:r>
            <a:endParaRPr lang="en-US" sz="7200" b="1" dirty="0">
              <a:solidFill>
                <a:schemeClr val="bg1"/>
              </a:solidFill>
            </a:endParaRPr>
          </a:p>
        </p:txBody>
      </p:sp>
      <p:sp>
        <p:nvSpPr>
          <p:cNvPr id="7" name="Title 1">
            <a:extLst>
              <a:ext uri="{FF2B5EF4-FFF2-40B4-BE49-F238E27FC236}">
                <a16:creationId xmlns="" xmlns:a16="http://schemas.microsoft.com/office/drawing/2014/main" id="{FD82B0BC-85F7-4E67-983D-C6E420ADFAA7}"/>
              </a:ext>
            </a:extLst>
          </p:cNvPr>
          <p:cNvSpPr txBox="1">
            <a:spLocks/>
          </p:cNvSpPr>
          <p:nvPr/>
        </p:nvSpPr>
        <p:spPr bwMode="auto">
          <a:xfrm>
            <a:off x="0" y="6123650"/>
            <a:ext cx="9144000" cy="74705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b="1" dirty="0">
                <a:solidFill>
                  <a:schemeClr val="bg1"/>
                </a:solidFill>
              </a:rPr>
              <a:t>The hangar is the place the fighter retreats to safety</a:t>
            </a:r>
          </a:p>
        </p:txBody>
      </p:sp>
      <p:sp>
        <p:nvSpPr>
          <p:cNvPr id="8" name="Rounded Rectangular Callout 6">
            <a:extLst>
              <a:ext uri="{FF2B5EF4-FFF2-40B4-BE49-F238E27FC236}">
                <a16:creationId xmlns="" xmlns:a16="http://schemas.microsoft.com/office/drawing/2014/main" id="{99507A5B-B4C1-4382-B88C-3E9F46DABB27}"/>
              </a:ext>
            </a:extLst>
          </p:cNvPr>
          <p:cNvSpPr/>
          <p:nvPr/>
        </p:nvSpPr>
        <p:spPr>
          <a:xfrm>
            <a:off x="228600" y="1676400"/>
            <a:ext cx="3886200" cy="72389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For some R &amp; R</a:t>
            </a:r>
            <a:endParaRPr lang="en-US" sz="3600" b="1" i="1" dirty="0"/>
          </a:p>
        </p:txBody>
      </p:sp>
      <p:sp>
        <p:nvSpPr>
          <p:cNvPr id="10" name="TextBox 9">
            <a:extLst>
              <a:ext uri="{FF2B5EF4-FFF2-40B4-BE49-F238E27FC236}">
                <a16:creationId xmlns="" xmlns:a16="http://schemas.microsoft.com/office/drawing/2014/main" id="{81217A47-CD2F-44A6-AD32-083DD267CC4C}"/>
              </a:ext>
            </a:extLst>
          </p:cNvPr>
          <p:cNvSpPr txBox="1"/>
          <p:nvPr/>
        </p:nvSpPr>
        <p:spPr>
          <a:xfrm>
            <a:off x="228600" y="4798060"/>
            <a:ext cx="7010400" cy="100584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latin typeface="+mn-lt"/>
              </a:rPr>
              <a:t>Psalm 119:50 </a:t>
            </a:r>
            <a:r>
              <a:rPr lang="en-US" sz="3200" dirty="0">
                <a:latin typeface="+mn-lt"/>
              </a:rPr>
              <a:t>This is my comfort in my affliction, That Your word has revived me</a:t>
            </a:r>
          </a:p>
        </p:txBody>
      </p:sp>
    </p:spTree>
    <p:extLst>
      <p:ext uri="{BB962C8B-B14F-4D97-AF65-F5344CB8AC3E}">
        <p14:creationId xmlns:p14="http://schemas.microsoft.com/office/powerpoint/2010/main" val="356576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sky, person, ground&#10;&#10;Description generated with very high confidence">
            <a:extLst>
              <a:ext uri="{FF2B5EF4-FFF2-40B4-BE49-F238E27FC236}">
                <a16:creationId xmlns="" xmlns:a16="http://schemas.microsoft.com/office/drawing/2014/main" id="{08DDEF48-BC28-4498-B34B-5FCEEA72EE4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9131300" cy="6656126"/>
          </a:xfrm>
          <a:prstGeom prst="rect">
            <a:avLst/>
          </a:prstGeom>
        </p:spPr>
      </p:pic>
      <p:sp>
        <p:nvSpPr>
          <p:cNvPr id="7" name="Title 1">
            <a:extLst>
              <a:ext uri="{FF2B5EF4-FFF2-40B4-BE49-F238E27FC236}">
                <a16:creationId xmlns="" xmlns:a16="http://schemas.microsoft.com/office/drawing/2014/main" id="{FD82B0BC-85F7-4E67-983D-C6E420ADFAA7}"/>
              </a:ext>
            </a:extLst>
          </p:cNvPr>
          <p:cNvSpPr txBox="1">
            <a:spLocks/>
          </p:cNvSpPr>
          <p:nvPr/>
        </p:nvSpPr>
        <p:spPr bwMode="auto">
          <a:xfrm>
            <a:off x="0" y="5638800"/>
            <a:ext cx="9144000" cy="123190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b="1" dirty="0">
                <a:solidFill>
                  <a:schemeClr val="bg1"/>
                </a:solidFill>
              </a:rPr>
              <a:t>The effect is that we’re reinvigorated to launch out again!</a:t>
            </a:r>
          </a:p>
        </p:txBody>
      </p:sp>
      <p:sp>
        <p:nvSpPr>
          <p:cNvPr id="11" name="TextBox 10">
            <a:extLst>
              <a:ext uri="{FF2B5EF4-FFF2-40B4-BE49-F238E27FC236}">
                <a16:creationId xmlns="" xmlns:a16="http://schemas.microsoft.com/office/drawing/2014/main" id="{DBF9C432-D147-4413-A018-3B563DDE2308}"/>
              </a:ext>
            </a:extLst>
          </p:cNvPr>
          <p:cNvSpPr txBox="1"/>
          <p:nvPr/>
        </p:nvSpPr>
        <p:spPr>
          <a:xfrm>
            <a:off x="190500" y="2438400"/>
            <a:ext cx="8763000" cy="3124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latin typeface="+mn-lt"/>
              </a:rPr>
              <a:t>Psalm 17:7 </a:t>
            </a:r>
            <a:r>
              <a:rPr lang="en-US" sz="3200" dirty="0">
                <a:latin typeface="+mn-lt"/>
              </a:rPr>
              <a:t>Wondrously show Your lovingkindness,</a:t>
            </a:r>
            <a:br>
              <a:rPr lang="en-US" sz="3200" dirty="0">
                <a:latin typeface="+mn-lt"/>
              </a:rPr>
            </a:br>
            <a:r>
              <a:rPr lang="en-US" sz="3200" dirty="0">
                <a:latin typeface="+mn-lt"/>
              </a:rPr>
              <a:t>O Savior of those who take refuge at Your right hand from those who rise up against them. </a:t>
            </a:r>
            <a:r>
              <a:rPr lang="en-US" sz="3200" b="1" baseline="30000" dirty="0">
                <a:latin typeface="+mn-lt"/>
              </a:rPr>
              <a:t>8 </a:t>
            </a:r>
            <a:r>
              <a:rPr lang="en-US" sz="3200" dirty="0">
                <a:latin typeface="+mn-lt"/>
              </a:rPr>
              <a:t>Keep me as the apple of the eye; Hide me in the shadow of Your wings </a:t>
            </a:r>
            <a:r>
              <a:rPr lang="en-US" sz="3200" b="1" baseline="30000" dirty="0">
                <a:latin typeface="+mn-lt"/>
              </a:rPr>
              <a:t>9 </a:t>
            </a:r>
            <a:r>
              <a:rPr lang="en-US" sz="3200" dirty="0">
                <a:latin typeface="+mn-lt"/>
              </a:rPr>
              <a:t>From the wicked who despoil me, My deadly enemies who surround me.</a:t>
            </a:r>
          </a:p>
        </p:txBody>
      </p:sp>
    </p:spTree>
    <p:extLst>
      <p:ext uri="{BB962C8B-B14F-4D97-AF65-F5344CB8AC3E}">
        <p14:creationId xmlns:p14="http://schemas.microsoft.com/office/powerpoint/2010/main" val="388553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sky, person, ground&#10;&#10;Description generated with very high confidence">
            <a:extLst>
              <a:ext uri="{FF2B5EF4-FFF2-40B4-BE49-F238E27FC236}">
                <a16:creationId xmlns="" xmlns:a16="http://schemas.microsoft.com/office/drawing/2014/main" id="{08DDEF48-BC28-4498-B34B-5FCEEA72EE4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9131300" cy="6656126"/>
          </a:xfrm>
          <a:prstGeom prst="rect">
            <a:avLst/>
          </a:prstGeom>
        </p:spPr>
      </p:pic>
      <p:sp>
        <p:nvSpPr>
          <p:cNvPr id="7" name="Title 1">
            <a:extLst>
              <a:ext uri="{FF2B5EF4-FFF2-40B4-BE49-F238E27FC236}">
                <a16:creationId xmlns="" xmlns:a16="http://schemas.microsoft.com/office/drawing/2014/main" id="{FD82B0BC-85F7-4E67-983D-C6E420ADFAA7}"/>
              </a:ext>
            </a:extLst>
          </p:cNvPr>
          <p:cNvSpPr txBox="1">
            <a:spLocks/>
          </p:cNvSpPr>
          <p:nvPr/>
        </p:nvSpPr>
        <p:spPr bwMode="auto">
          <a:xfrm>
            <a:off x="0" y="5638800"/>
            <a:ext cx="9144000" cy="123190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b="1" dirty="0">
                <a:solidFill>
                  <a:schemeClr val="bg1"/>
                </a:solidFill>
              </a:rPr>
              <a:t>And that next time, we can’t wait to come back in for a landing</a:t>
            </a:r>
          </a:p>
        </p:txBody>
      </p:sp>
      <p:sp>
        <p:nvSpPr>
          <p:cNvPr id="5" name="TextBox 4">
            <a:extLst>
              <a:ext uri="{FF2B5EF4-FFF2-40B4-BE49-F238E27FC236}">
                <a16:creationId xmlns="" xmlns:a16="http://schemas.microsoft.com/office/drawing/2014/main" id="{310ECCF4-2DE1-4EFC-8C79-B2729C0D3BC7}"/>
              </a:ext>
            </a:extLst>
          </p:cNvPr>
          <p:cNvSpPr txBox="1"/>
          <p:nvPr/>
        </p:nvSpPr>
        <p:spPr>
          <a:xfrm>
            <a:off x="0" y="2133600"/>
            <a:ext cx="9131300" cy="35052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latin typeface="+mn-lt"/>
              </a:rPr>
              <a:t>Psalm 27:4 </a:t>
            </a:r>
            <a:r>
              <a:rPr lang="en-US" sz="3200" dirty="0">
                <a:latin typeface="+mn-lt"/>
              </a:rPr>
              <a:t>One thing I have asked from the </a:t>
            </a:r>
            <a:r>
              <a:rPr lang="en-US" sz="3200" cap="small" dirty="0">
                <a:latin typeface="+mn-lt"/>
              </a:rPr>
              <a:t>Lord</a:t>
            </a:r>
            <a:r>
              <a:rPr lang="en-US" sz="3200" dirty="0">
                <a:latin typeface="+mn-lt"/>
              </a:rPr>
              <a:t>, that I shall seek: That I may dwell in the house of the </a:t>
            </a:r>
            <a:r>
              <a:rPr lang="en-US" sz="3200" cap="small" dirty="0">
                <a:latin typeface="+mn-lt"/>
              </a:rPr>
              <a:t>Lord  </a:t>
            </a:r>
            <a:r>
              <a:rPr lang="en-US" sz="3200" dirty="0">
                <a:latin typeface="+mn-lt"/>
              </a:rPr>
              <a:t>all the days of my life, To behold the beauty of the  </a:t>
            </a:r>
            <a:r>
              <a:rPr lang="en-US" sz="3200" cap="small" dirty="0">
                <a:latin typeface="+mn-lt"/>
              </a:rPr>
              <a:t>Lord </a:t>
            </a:r>
            <a:r>
              <a:rPr lang="en-US" sz="3200" dirty="0">
                <a:latin typeface="+mn-lt"/>
              </a:rPr>
              <a:t>And to meditate in His temple. </a:t>
            </a:r>
            <a:r>
              <a:rPr lang="en-US" sz="3200" b="1" baseline="30000" dirty="0">
                <a:latin typeface="+mn-lt"/>
              </a:rPr>
              <a:t>5 </a:t>
            </a:r>
            <a:r>
              <a:rPr lang="en-US" sz="3200" dirty="0">
                <a:latin typeface="+mn-lt"/>
              </a:rPr>
              <a:t>For in the day of trouble He will conceal me in His tabernacle; In the </a:t>
            </a:r>
            <a:br>
              <a:rPr lang="en-US" sz="3200" dirty="0">
                <a:latin typeface="+mn-lt"/>
              </a:rPr>
            </a:br>
            <a:r>
              <a:rPr lang="en-US" sz="3200" dirty="0">
                <a:latin typeface="+mn-lt"/>
              </a:rPr>
              <a:t>secret place of His tent He will hide me; He will lift me </a:t>
            </a:r>
            <a:br>
              <a:rPr lang="en-US" sz="3200" dirty="0">
                <a:latin typeface="+mn-lt"/>
              </a:rPr>
            </a:br>
            <a:r>
              <a:rPr lang="en-US" sz="3200" dirty="0">
                <a:latin typeface="+mn-lt"/>
              </a:rPr>
              <a:t>up on a rock.</a:t>
            </a:r>
          </a:p>
          <a:p>
            <a:endParaRPr lang="en-US" sz="3200" dirty="0">
              <a:latin typeface="+mn-lt"/>
            </a:endParaRPr>
          </a:p>
        </p:txBody>
      </p:sp>
    </p:spTree>
    <p:extLst>
      <p:ext uri="{BB962C8B-B14F-4D97-AF65-F5344CB8AC3E}">
        <p14:creationId xmlns:p14="http://schemas.microsoft.com/office/powerpoint/2010/main" val="330644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497" y="152400"/>
            <a:ext cx="8229600" cy="747050"/>
          </a:xfrm>
        </p:spPr>
        <p:txBody>
          <a:bodyPr/>
          <a:lstStyle/>
          <a:p>
            <a:r>
              <a:rPr lang="en-US" sz="5400" b="1" dirty="0">
                <a:solidFill>
                  <a:schemeClr val="bg1"/>
                </a:solidFill>
              </a:rPr>
              <a:t>The Devotional Life</a:t>
            </a:r>
          </a:p>
        </p:txBody>
      </p:sp>
      <p:sp>
        <p:nvSpPr>
          <p:cNvPr id="5" name="Title 1">
            <a:extLst>
              <a:ext uri="{FF2B5EF4-FFF2-40B4-BE49-F238E27FC236}">
                <a16:creationId xmlns="" xmlns:a16="http://schemas.microsoft.com/office/drawing/2014/main" id="{80174CFC-FEBF-4749-9DEC-284CE9C8E6EA}"/>
              </a:ext>
            </a:extLst>
          </p:cNvPr>
          <p:cNvSpPr txBox="1">
            <a:spLocks/>
          </p:cNvSpPr>
          <p:nvPr/>
        </p:nvSpPr>
        <p:spPr bwMode="auto">
          <a:xfrm>
            <a:off x="0" y="27432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b="1" dirty="0">
                <a:solidFill>
                  <a:schemeClr val="bg1"/>
                </a:solidFill>
              </a:rPr>
              <a:t>“I’m not excited about this topic because, for me, devotional life is an area of….” </a:t>
            </a:r>
          </a:p>
        </p:txBody>
      </p:sp>
      <p:sp>
        <p:nvSpPr>
          <p:cNvPr id="4" name="Title 1">
            <a:extLst>
              <a:ext uri="{FF2B5EF4-FFF2-40B4-BE49-F238E27FC236}">
                <a16:creationId xmlns="" xmlns:a16="http://schemas.microsoft.com/office/drawing/2014/main" id="{BB418C6E-0D86-4C92-8EC9-6475E08DA225}"/>
              </a:ext>
            </a:extLst>
          </p:cNvPr>
          <p:cNvSpPr txBox="1">
            <a:spLocks/>
          </p:cNvSpPr>
          <p:nvPr/>
        </p:nvSpPr>
        <p:spPr bwMode="auto">
          <a:xfrm>
            <a:off x="0" y="44958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800" b="1" i="1" dirty="0">
                <a:solidFill>
                  <a:schemeClr val="bg1"/>
                </a:solidFill>
              </a:rPr>
              <a:t>Guilt / Shame?</a:t>
            </a:r>
          </a:p>
        </p:txBody>
      </p:sp>
    </p:spTree>
    <p:extLst>
      <p:ext uri="{BB962C8B-B14F-4D97-AF65-F5344CB8AC3E}">
        <p14:creationId xmlns:p14="http://schemas.microsoft.com/office/powerpoint/2010/main" val="161079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 xmlns:a16="http://schemas.microsoft.com/office/drawing/2014/main" id="{3B0F8161-5960-418E-88D2-EB27C9B54067}"/>
              </a:ext>
            </a:extLst>
          </p:cNvPr>
          <p:cNvSpPr txBox="1">
            <a:spLocks/>
          </p:cNvSpPr>
          <p:nvPr/>
        </p:nvSpPr>
        <p:spPr bwMode="auto">
          <a:xfrm>
            <a:off x="-15240" y="533400"/>
            <a:ext cx="9144000" cy="149410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800" b="1" dirty="0">
                <a:solidFill>
                  <a:schemeClr val="bg1"/>
                </a:solidFill>
              </a:rPr>
              <a:t>Here’s the point: having a “secret life” is a game-changer</a:t>
            </a:r>
            <a:endParaRPr lang="en-US" sz="7200" b="1" dirty="0">
              <a:solidFill>
                <a:schemeClr val="bg1"/>
              </a:solidFill>
            </a:endParaRPr>
          </a:p>
        </p:txBody>
      </p:sp>
      <p:sp>
        <p:nvSpPr>
          <p:cNvPr id="10" name="Title 1">
            <a:extLst>
              <a:ext uri="{FF2B5EF4-FFF2-40B4-BE49-F238E27FC236}">
                <a16:creationId xmlns="" xmlns:a16="http://schemas.microsoft.com/office/drawing/2014/main" id="{A590B255-F189-4FFB-BD77-DCEB35678612}"/>
              </a:ext>
            </a:extLst>
          </p:cNvPr>
          <p:cNvSpPr txBox="1">
            <a:spLocks/>
          </p:cNvSpPr>
          <p:nvPr/>
        </p:nvSpPr>
        <p:spPr bwMode="auto">
          <a:xfrm>
            <a:off x="609600" y="5410200"/>
            <a:ext cx="8001000" cy="74705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a:solidFill>
                  <a:schemeClr val="bg1"/>
                </a:solidFill>
              </a:rPr>
              <a:t>For many of us, it is the missing key for spiritual revival!</a:t>
            </a:r>
            <a:endParaRPr lang="en-US" sz="6600" b="1" dirty="0">
              <a:solidFill>
                <a:schemeClr val="bg1"/>
              </a:solidFill>
            </a:endParaRPr>
          </a:p>
        </p:txBody>
      </p:sp>
      <p:sp>
        <p:nvSpPr>
          <p:cNvPr id="11" name="Title 1">
            <a:extLst>
              <a:ext uri="{FF2B5EF4-FFF2-40B4-BE49-F238E27FC236}">
                <a16:creationId xmlns="" xmlns:a16="http://schemas.microsoft.com/office/drawing/2014/main" id="{2DC5A5B9-5FB8-4B0A-B989-818B6F55A02F}"/>
              </a:ext>
            </a:extLst>
          </p:cNvPr>
          <p:cNvSpPr txBox="1">
            <a:spLocks/>
          </p:cNvSpPr>
          <p:nvPr/>
        </p:nvSpPr>
        <p:spPr bwMode="auto">
          <a:xfrm>
            <a:off x="381000" y="3154535"/>
            <a:ext cx="8229600" cy="74705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b="1" dirty="0">
                <a:solidFill>
                  <a:schemeClr val="bg1"/>
                </a:solidFill>
              </a:rPr>
              <a:t>- In our ministry - in our relationships - in our spiritual vitality and longevity </a:t>
            </a:r>
            <a:endParaRPr lang="en-US" sz="6000" b="1" dirty="0">
              <a:solidFill>
                <a:schemeClr val="bg1"/>
              </a:solidFill>
            </a:endParaRPr>
          </a:p>
        </p:txBody>
      </p:sp>
    </p:spTree>
    <p:extLst>
      <p:ext uri="{BB962C8B-B14F-4D97-AF65-F5344CB8AC3E}">
        <p14:creationId xmlns:p14="http://schemas.microsoft.com/office/powerpoint/2010/main" val="378045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 xmlns:a16="http://schemas.microsoft.com/office/drawing/2014/main" id="{3B0F8161-5960-418E-88D2-EB27C9B54067}"/>
              </a:ext>
            </a:extLst>
          </p:cNvPr>
          <p:cNvSpPr txBox="1">
            <a:spLocks/>
          </p:cNvSpPr>
          <p:nvPr/>
        </p:nvSpPr>
        <p:spPr bwMode="auto">
          <a:xfrm>
            <a:off x="0" y="228600"/>
            <a:ext cx="9144000" cy="91440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5400" b="1" dirty="0">
                <a:solidFill>
                  <a:schemeClr val="bg1"/>
                </a:solidFill>
              </a:rPr>
              <a:t>You can have the Secret Life</a:t>
            </a:r>
            <a:endParaRPr lang="en-US" sz="8000" b="1" dirty="0">
              <a:solidFill>
                <a:schemeClr val="bg1"/>
              </a:solidFill>
            </a:endParaRPr>
          </a:p>
        </p:txBody>
      </p:sp>
      <p:sp>
        <p:nvSpPr>
          <p:cNvPr id="11" name="Title 1">
            <a:extLst>
              <a:ext uri="{FF2B5EF4-FFF2-40B4-BE49-F238E27FC236}">
                <a16:creationId xmlns="" xmlns:a16="http://schemas.microsoft.com/office/drawing/2014/main" id="{2DC5A5B9-5FB8-4B0A-B989-818B6F55A02F}"/>
              </a:ext>
            </a:extLst>
          </p:cNvPr>
          <p:cNvSpPr txBox="1">
            <a:spLocks/>
          </p:cNvSpPr>
          <p:nvPr/>
        </p:nvSpPr>
        <p:spPr bwMode="auto">
          <a:xfrm>
            <a:off x="-15240" y="1821164"/>
            <a:ext cx="9144000" cy="74705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a:solidFill>
                  <a:schemeClr val="bg1"/>
                </a:solidFill>
              </a:rPr>
              <a:t>Maybe you need to discover it</a:t>
            </a:r>
            <a:endParaRPr lang="en-US" sz="6600" b="1" dirty="0">
              <a:solidFill>
                <a:schemeClr val="bg1"/>
              </a:solidFill>
            </a:endParaRPr>
          </a:p>
        </p:txBody>
      </p:sp>
      <p:sp>
        <p:nvSpPr>
          <p:cNvPr id="7" name="Title 1">
            <a:extLst>
              <a:ext uri="{FF2B5EF4-FFF2-40B4-BE49-F238E27FC236}">
                <a16:creationId xmlns="" xmlns:a16="http://schemas.microsoft.com/office/drawing/2014/main" id="{F5B25240-5F65-447B-9B0B-7750346E3FDD}"/>
              </a:ext>
            </a:extLst>
          </p:cNvPr>
          <p:cNvSpPr txBox="1">
            <a:spLocks/>
          </p:cNvSpPr>
          <p:nvPr/>
        </p:nvSpPr>
        <p:spPr bwMode="auto">
          <a:xfrm>
            <a:off x="7620" y="3124200"/>
            <a:ext cx="9144000" cy="74705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a:solidFill>
                  <a:schemeClr val="bg1"/>
                </a:solidFill>
              </a:rPr>
              <a:t>Maybe you need to </a:t>
            </a:r>
            <a:r>
              <a:rPr lang="en-US" b="1" i="1" dirty="0">
                <a:solidFill>
                  <a:schemeClr val="bg1"/>
                </a:solidFill>
              </a:rPr>
              <a:t>re-discover</a:t>
            </a:r>
            <a:r>
              <a:rPr lang="en-US" b="1" dirty="0">
                <a:solidFill>
                  <a:schemeClr val="bg1"/>
                </a:solidFill>
              </a:rPr>
              <a:t> it</a:t>
            </a:r>
            <a:endParaRPr lang="en-US" sz="6600" b="1" dirty="0">
              <a:solidFill>
                <a:schemeClr val="bg1"/>
              </a:solidFill>
            </a:endParaRPr>
          </a:p>
        </p:txBody>
      </p:sp>
    </p:spTree>
    <p:extLst>
      <p:ext uri="{BB962C8B-B14F-4D97-AF65-F5344CB8AC3E}">
        <p14:creationId xmlns:p14="http://schemas.microsoft.com/office/powerpoint/2010/main" val="426193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1"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 xmlns:a16="http://schemas.microsoft.com/office/drawing/2014/main" id="{3B0F8161-5960-418E-88D2-EB27C9B54067}"/>
              </a:ext>
            </a:extLst>
          </p:cNvPr>
          <p:cNvSpPr txBox="1">
            <a:spLocks/>
          </p:cNvSpPr>
          <p:nvPr/>
        </p:nvSpPr>
        <p:spPr bwMode="auto">
          <a:xfrm>
            <a:off x="-15240" y="533400"/>
            <a:ext cx="9144000" cy="149410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800" b="1" dirty="0">
                <a:solidFill>
                  <a:schemeClr val="bg1"/>
                </a:solidFill>
              </a:rPr>
              <a:t>Here’s the point: having  a “secret life” is a BIG difference-maker</a:t>
            </a:r>
            <a:endParaRPr lang="en-US" sz="7200" b="1" dirty="0">
              <a:solidFill>
                <a:schemeClr val="bg1"/>
              </a:solidFill>
            </a:endParaRPr>
          </a:p>
        </p:txBody>
      </p:sp>
      <p:sp>
        <p:nvSpPr>
          <p:cNvPr id="10" name="Title 1">
            <a:extLst>
              <a:ext uri="{FF2B5EF4-FFF2-40B4-BE49-F238E27FC236}">
                <a16:creationId xmlns="" xmlns:a16="http://schemas.microsoft.com/office/drawing/2014/main" id="{A590B255-F189-4FFB-BD77-DCEB35678612}"/>
              </a:ext>
            </a:extLst>
          </p:cNvPr>
          <p:cNvSpPr txBox="1">
            <a:spLocks/>
          </p:cNvSpPr>
          <p:nvPr/>
        </p:nvSpPr>
        <p:spPr bwMode="auto">
          <a:xfrm>
            <a:off x="609600" y="5410200"/>
            <a:ext cx="8001000" cy="74705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a:solidFill>
                  <a:schemeClr val="bg1"/>
                </a:solidFill>
              </a:rPr>
              <a:t>For many of us, it is THE missing key for spiritual revival</a:t>
            </a:r>
            <a:endParaRPr lang="en-US" sz="6600" b="1" dirty="0">
              <a:solidFill>
                <a:schemeClr val="bg1"/>
              </a:solidFill>
            </a:endParaRPr>
          </a:p>
        </p:txBody>
      </p:sp>
      <p:sp>
        <p:nvSpPr>
          <p:cNvPr id="11" name="Title 1">
            <a:extLst>
              <a:ext uri="{FF2B5EF4-FFF2-40B4-BE49-F238E27FC236}">
                <a16:creationId xmlns="" xmlns:a16="http://schemas.microsoft.com/office/drawing/2014/main" id="{2DC5A5B9-5FB8-4B0A-B989-818B6F55A02F}"/>
              </a:ext>
            </a:extLst>
          </p:cNvPr>
          <p:cNvSpPr txBox="1">
            <a:spLocks/>
          </p:cNvSpPr>
          <p:nvPr/>
        </p:nvSpPr>
        <p:spPr bwMode="auto">
          <a:xfrm>
            <a:off x="381000" y="3154535"/>
            <a:ext cx="8229600" cy="74705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a:solidFill>
                  <a:schemeClr val="bg1"/>
                </a:solidFill>
              </a:rPr>
              <a:t>- In our ministry - in our relationships - in our life -</a:t>
            </a:r>
            <a:endParaRPr lang="en-US" sz="6600" b="1" dirty="0">
              <a:solidFill>
                <a:schemeClr val="bg1"/>
              </a:solidFill>
            </a:endParaRPr>
          </a:p>
        </p:txBody>
      </p:sp>
      <p:pic>
        <p:nvPicPr>
          <p:cNvPr id="5" name="Picture 4" descr="An airplane flying over a body of water&#10;&#10;Description generated with very high confidence">
            <a:extLst>
              <a:ext uri="{FF2B5EF4-FFF2-40B4-BE49-F238E27FC236}">
                <a16:creationId xmlns="" xmlns:a16="http://schemas.microsoft.com/office/drawing/2014/main" id="{8B7BF189-A1ED-43C2-B0DA-518E7E2637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10417878" cy="6858000"/>
          </a:xfrm>
          <a:prstGeom prst="rect">
            <a:avLst/>
          </a:prstGeom>
        </p:spPr>
      </p:pic>
    </p:spTree>
    <p:extLst>
      <p:ext uri="{BB962C8B-B14F-4D97-AF65-F5344CB8AC3E}">
        <p14:creationId xmlns:p14="http://schemas.microsoft.com/office/powerpoint/2010/main" val="7104536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 xmlns:a16="http://schemas.microsoft.com/office/drawing/2014/main" id="{3B0F8161-5960-418E-88D2-EB27C9B54067}"/>
              </a:ext>
            </a:extLst>
          </p:cNvPr>
          <p:cNvSpPr txBox="1">
            <a:spLocks/>
          </p:cNvSpPr>
          <p:nvPr/>
        </p:nvSpPr>
        <p:spPr bwMode="auto">
          <a:xfrm>
            <a:off x="0" y="228600"/>
            <a:ext cx="9144000" cy="91440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5400" b="1" dirty="0">
                <a:solidFill>
                  <a:schemeClr val="bg1"/>
                </a:solidFill>
              </a:rPr>
              <a:t>You can have the Secret Life</a:t>
            </a:r>
            <a:endParaRPr lang="en-US" sz="8000" b="1" dirty="0">
              <a:solidFill>
                <a:schemeClr val="bg1"/>
              </a:solidFill>
            </a:endParaRPr>
          </a:p>
        </p:txBody>
      </p:sp>
      <p:sp>
        <p:nvSpPr>
          <p:cNvPr id="11" name="Title 1">
            <a:extLst>
              <a:ext uri="{FF2B5EF4-FFF2-40B4-BE49-F238E27FC236}">
                <a16:creationId xmlns="" xmlns:a16="http://schemas.microsoft.com/office/drawing/2014/main" id="{2DC5A5B9-5FB8-4B0A-B989-818B6F55A02F}"/>
              </a:ext>
            </a:extLst>
          </p:cNvPr>
          <p:cNvSpPr txBox="1">
            <a:spLocks/>
          </p:cNvSpPr>
          <p:nvPr/>
        </p:nvSpPr>
        <p:spPr bwMode="auto">
          <a:xfrm>
            <a:off x="-15240" y="1821164"/>
            <a:ext cx="9144000" cy="74705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a:solidFill>
                  <a:schemeClr val="bg1"/>
                </a:solidFill>
              </a:rPr>
              <a:t>Maybe you need to discover it</a:t>
            </a:r>
            <a:endParaRPr lang="en-US" sz="6600" b="1" dirty="0">
              <a:solidFill>
                <a:schemeClr val="bg1"/>
              </a:solidFill>
            </a:endParaRPr>
          </a:p>
        </p:txBody>
      </p:sp>
      <p:sp>
        <p:nvSpPr>
          <p:cNvPr id="7" name="Title 1">
            <a:extLst>
              <a:ext uri="{FF2B5EF4-FFF2-40B4-BE49-F238E27FC236}">
                <a16:creationId xmlns="" xmlns:a16="http://schemas.microsoft.com/office/drawing/2014/main" id="{F5B25240-5F65-447B-9B0B-7750346E3FDD}"/>
              </a:ext>
            </a:extLst>
          </p:cNvPr>
          <p:cNvSpPr txBox="1">
            <a:spLocks/>
          </p:cNvSpPr>
          <p:nvPr/>
        </p:nvSpPr>
        <p:spPr bwMode="auto">
          <a:xfrm>
            <a:off x="0" y="3276600"/>
            <a:ext cx="9144000" cy="74705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a:solidFill>
                  <a:schemeClr val="bg1"/>
                </a:solidFill>
              </a:rPr>
              <a:t>Maybe you need to </a:t>
            </a:r>
            <a:r>
              <a:rPr lang="en-US" b="1" i="1" dirty="0">
                <a:solidFill>
                  <a:schemeClr val="bg1"/>
                </a:solidFill>
              </a:rPr>
              <a:t>re-discover</a:t>
            </a:r>
            <a:r>
              <a:rPr lang="en-US" b="1" dirty="0">
                <a:solidFill>
                  <a:schemeClr val="bg1"/>
                </a:solidFill>
              </a:rPr>
              <a:t> it</a:t>
            </a:r>
            <a:endParaRPr lang="en-US" sz="6600" b="1" dirty="0">
              <a:solidFill>
                <a:schemeClr val="bg1"/>
              </a:solidFill>
            </a:endParaRPr>
          </a:p>
        </p:txBody>
      </p:sp>
      <p:sp>
        <p:nvSpPr>
          <p:cNvPr id="6" name="Title 1">
            <a:extLst>
              <a:ext uri="{FF2B5EF4-FFF2-40B4-BE49-F238E27FC236}">
                <a16:creationId xmlns="" xmlns:a16="http://schemas.microsoft.com/office/drawing/2014/main" id="{F598A52C-AA33-448C-9C9B-B516F06CA485}"/>
              </a:ext>
            </a:extLst>
          </p:cNvPr>
          <p:cNvSpPr txBox="1">
            <a:spLocks/>
          </p:cNvSpPr>
          <p:nvPr/>
        </p:nvSpPr>
        <p:spPr bwMode="auto">
          <a:xfrm>
            <a:off x="304800" y="4456976"/>
            <a:ext cx="8229600" cy="74705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6600" b="1" i="1" dirty="0">
                <a:solidFill>
                  <a:schemeClr val="bg1"/>
                </a:solidFill>
              </a:rPr>
              <a:t>Holiday Challenge</a:t>
            </a:r>
            <a:endParaRPr lang="en-US" sz="9600" b="1" i="1" dirty="0">
              <a:solidFill>
                <a:schemeClr val="bg1"/>
              </a:solidFill>
            </a:endParaRPr>
          </a:p>
        </p:txBody>
      </p:sp>
    </p:spTree>
    <p:extLst>
      <p:ext uri="{BB962C8B-B14F-4D97-AF65-F5344CB8AC3E}">
        <p14:creationId xmlns:p14="http://schemas.microsoft.com/office/powerpoint/2010/main" val="44679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 xmlns:a16="http://schemas.microsoft.com/office/drawing/2014/main" id="{3B0F8161-5960-418E-88D2-EB27C9B54067}"/>
              </a:ext>
            </a:extLst>
          </p:cNvPr>
          <p:cNvSpPr txBox="1">
            <a:spLocks/>
          </p:cNvSpPr>
          <p:nvPr/>
        </p:nvSpPr>
        <p:spPr bwMode="auto">
          <a:xfrm>
            <a:off x="0" y="228600"/>
            <a:ext cx="9144000" cy="91440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5400" b="1" dirty="0">
                <a:solidFill>
                  <a:schemeClr val="bg1"/>
                </a:solidFill>
              </a:rPr>
              <a:t>You can have the Secret Life</a:t>
            </a:r>
            <a:endParaRPr lang="en-US" sz="8000" b="1" dirty="0">
              <a:solidFill>
                <a:schemeClr val="bg1"/>
              </a:solidFill>
            </a:endParaRPr>
          </a:p>
        </p:txBody>
      </p:sp>
      <p:sp>
        <p:nvSpPr>
          <p:cNvPr id="11" name="Title 1">
            <a:extLst>
              <a:ext uri="{FF2B5EF4-FFF2-40B4-BE49-F238E27FC236}">
                <a16:creationId xmlns="" xmlns:a16="http://schemas.microsoft.com/office/drawing/2014/main" id="{2DC5A5B9-5FB8-4B0A-B989-818B6F55A02F}"/>
              </a:ext>
            </a:extLst>
          </p:cNvPr>
          <p:cNvSpPr txBox="1">
            <a:spLocks/>
          </p:cNvSpPr>
          <p:nvPr/>
        </p:nvSpPr>
        <p:spPr bwMode="auto">
          <a:xfrm>
            <a:off x="-15240" y="1821164"/>
            <a:ext cx="9144000" cy="74705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a:solidFill>
                  <a:schemeClr val="bg1"/>
                </a:solidFill>
              </a:rPr>
              <a:t>Maybe you need a </a:t>
            </a:r>
            <a:r>
              <a:rPr lang="en-US" b="1" i="1" dirty="0">
                <a:solidFill>
                  <a:schemeClr val="bg1"/>
                </a:solidFill>
              </a:rPr>
              <a:t>plan</a:t>
            </a:r>
            <a:endParaRPr lang="en-US" sz="6600" b="1" i="1" dirty="0">
              <a:solidFill>
                <a:schemeClr val="bg1"/>
              </a:solidFill>
            </a:endParaRPr>
          </a:p>
        </p:txBody>
      </p:sp>
      <p:sp>
        <p:nvSpPr>
          <p:cNvPr id="7" name="Title 1">
            <a:extLst>
              <a:ext uri="{FF2B5EF4-FFF2-40B4-BE49-F238E27FC236}">
                <a16:creationId xmlns="" xmlns:a16="http://schemas.microsoft.com/office/drawing/2014/main" id="{F5B25240-5F65-447B-9B0B-7750346E3FDD}"/>
              </a:ext>
            </a:extLst>
          </p:cNvPr>
          <p:cNvSpPr txBox="1">
            <a:spLocks/>
          </p:cNvSpPr>
          <p:nvPr/>
        </p:nvSpPr>
        <p:spPr bwMode="auto">
          <a:xfrm>
            <a:off x="0" y="2743200"/>
            <a:ext cx="9144000" cy="74705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b="1" dirty="0">
                <a:solidFill>
                  <a:schemeClr val="bg1"/>
                </a:solidFill>
              </a:rPr>
              <a:t> Things that don’t matter: </a:t>
            </a:r>
            <a:endParaRPr lang="en-US" sz="6600" b="1" dirty="0">
              <a:solidFill>
                <a:schemeClr val="bg1"/>
              </a:solidFill>
            </a:endParaRPr>
          </a:p>
        </p:txBody>
      </p:sp>
      <p:sp>
        <p:nvSpPr>
          <p:cNvPr id="5" name="Title 1">
            <a:extLst>
              <a:ext uri="{FF2B5EF4-FFF2-40B4-BE49-F238E27FC236}">
                <a16:creationId xmlns="" xmlns:a16="http://schemas.microsoft.com/office/drawing/2014/main" id="{15E65CD0-C6EE-47D9-94FA-6E433739F846}"/>
              </a:ext>
            </a:extLst>
          </p:cNvPr>
          <p:cNvSpPr txBox="1">
            <a:spLocks/>
          </p:cNvSpPr>
          <p:nvPr/>
        </p:nvSpPr>
        <p:spPr bwMode="auto">
          <a:xfrm>
            <a:off x="914400" y="3505200"/>
            <a:ext cx="9144000" cy="74705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b="1" dirty="0">
                <a:solidFill>
                  <a:schemeClr val="bg1"/>
                </a:solidFill>
              </a:rPr>
              <a:t> - When and Where</a:t>
            </a:r>
          </a:p>
        </p:txBody>
      </p:sp>
      <p:sp>
        <p:nvSpPr>
          <p:cNvPr id="6" name="Title 1">
            <a:extLst>
              <a:ext uri="{FF2B5EF4-FFF2-40B4-BE49-F238E27FC236}">
                <a16:creationId xmlns="" xmlns:a16="http://schemas.microsoft.com/office/drawing/2014/main" id="{3D8CFC10-7BE2-489A-BD31-49EA283E0E81}"/>
              </a:ext>
            </a:extLst>
          </p:cNvPr>
          <p:cNvSpPr txBox="1">
            <a:spLocks/>
          </p:cNvSpPr>
          <p:nvPr/>
        </p:nvSpPr>
        <p:spPr bwMode="auto">
          <a:xfrm>
            <a:off x="914400" y="4495800"/>
            <a:ext cx="9144000" cy="74705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b="1" dirty="0">
                <a:solidFill>
                  <a:schemeClr val="bg1"/>
                </a:solidFill>
              </a:rPr>
              <a:t> - Which way of structuring your </a:t>
            </a:r>
          </a:p>
          <a:p>
            <a:pPr algn="l"/>
            <a:r>
              <a:rPr lang="en-US" sz="4000" b="1" dirty="0">
                <a:solidFill>
                  <a:schemeClr val="bg1"/>
                </a:solidFill>
              </a:rPr>
              <a:t>    time you choose</a:t>
            </a:r>
          </a:p>
        </p:txBody>
      </p:sp>
      <p:sp>
        <p:nvSpPr>
          <p:cNvPr id="8" name="Title 1">
            <a:extLst>
              <a:ext uri="{FF2B5EF4-FFF2-40B4-BE49-F238E27FC236}">
                <a16:creationId xmlns="" xmlns:a16="http://schemas.microsoft.com/office/drawing/2014/main" id="{765D3654-835A-4866-BBAC-5C30C7147FC0}"/>
              </a:ext>
            </a:extLst>
          </p:cNvPr>
          <p:cNvSpPr txBox="1">
            <a:spLocks/>
          </p:cNvSpPr>
          <p:nvPr/>
        </p:nvSpPr>
        <p:spPr bwMode="auto">
          <a:xfrm>
            <a:off x="838200" y="5486400"/>
            <a:ext cx="9144000" cy="74705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b="1" dirty="0">
                <a:solidFill>
                  <a:schemeClr val="bg1"/>
                </a:solidFill>
              </a:rPr>
              <a:t> - That you keep your plan perfectly</a:t>
            </a:r>
          </a:p>
        </p:txBody>
      </p:sp>
    </p:spTree>
    <p:extLst>
      <p:ext uri="{BB962C8B-B14F-4D97-AF65-F5344CB8AC3E}">
        <p14:creationId xmlns:p14="http://schemas.microsoft.com/office/powerpoint/2010/main" val="311704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 xmlns:a16="http://schemas.microsoft.com/office/drawing/2014/main" id="{3B0F8161-5960-418E-88D2-EB27C9B54067}"/>
              </a:ext>
            </a:extLst>
          </p:cNvPr>
          <p:cNvSpPr txBox="1">
            <a:spLocks/>
          </p:cNvSpPr>
          <p:nvPr/>
        </p:nvSpPr>
        <p:spPr bwMode="auto">
          <a:xfrm>
            <a:off x="0" y="228600"/>
            <a:ext cx="9144000" cy="91440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5400" b="1" dirty="0">
                <a:solidFill>
                  <a:schemeClr val="bg1"/>
                </a:solidFill>
              </a:rPr>
              <a:t>You can have the Secret Life</a:t>
            </a:r>
            <a:endParaRPr lang="en-US" sz="8000" b="1" dirty="0">
              <a:solidFill>
                <a:schemeClr val="bg1"/>
              </a:solidFill>
            </a:endParaRPr>
          </a:p>
        </p:txBody>
      </p:sp>
      <p:sp>
        <p:nvSpPr>
          <p:cNvPr id="11" name="Title 1">
            <a:extLst>
              <a:ext uri="{FF2B5EF4-FFF2-40B4-BE49-F238E27FC236}">
                <a16:creationId xmlns="" xmlns:a16="http://schemas.microsoft.com/office/drawing/2014/main" id="{2DC5A5B9-5FB8-4B0A-B989-818B6F55A02F}"/>
              </a:ext>
            </a:extLst>
          </p:cNvPr>
          <p:cNvSpPr txBox="1">
            <a:spLocks/>
          </p:cNvSpPr>
          <p:nvPr/>
        </p:nvSpPr>
        <p:spPr bwMode="auto">
          <a:xfrm>
            <a:off x="-15240" y="1821164"/>
            <a:ext cx="9144000" cy="74705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a:solidFill>
                  <a:schemeClr val="bg1"/>
                </a:solidFill>
              </a:rPr>
              <a:t>Maybe you need a </a:t>
            </a:r>
            <a:r>
              <a:rPr lang="en-US" b="1" i="1" dirty="0">
                <a:solidFill>
                  <a:schemeClr val="bg1"/>
                </a:solidFill>
              </a:rPr>
              <a:t>plan</a:t>
            </a:r>
            <a:endParaRPr lang="en-US" sz="6600" b="1" i="1" dirty="0">
              <a:solidFill>
                <a:schemeClr val="bg1"/>
              </a:solidFill>
            </a:endParaRPr>
          </a:p>
        </p:txBody>
      </p:sp>
      <p:sp>
        <p:nvSpPr>
          <p:cNvPr id="7" name="Title 1">
            <a:extLst>
              <a:ext uri="{FF2B5EF4-FFF2-40B4-BE49-F238E27FC236}">
                <a16:creationId xmlns="" xmlns:a16="http://schemas.microsoft.com/office/drawing/2014/main" id="{F5B25240-5F65-447B-9B0B-7750346E3FDD}"/>
              </a:ext>
            </a:extLst>
          </p:cNvPr>
          <p:cNvSpPr txBox="1">
            <a:spLocks/>
          </p:cNvSpPr>
          <p:nvPr/>
        </p:nvSpPr>
        <p:spPr bwMode="auto">
          <a:xfrm>
            <a:off x="0" y="2743200"/>
            <a:ext cx="9144000" cy="74705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b="1" dirty="0">
                <a:solidFill>
                  <a:schemeClr val="bg1"/>
                </a:solidFill>
              </a:rPr>
              <a:t> Things that </a:t>
            </a:r>
            <a:r>
              <a:rPr lang="en-US" b="1" i="1" dirty="0">
                <a:solidFill>
                  <a:schemeClr val="bg1"/>
                </a:solidFill>
              </a:rPr>
              <a:t>do</a:t>
            </a:r>
            <a:r>
              <a:rPr lang="en-US" b="1" dirty="0">
                <a:solidFill>
                  <a:schemeClr val="bg1"/>
                </a:solidFill>
              </a:rPr>
              <a:t> matter: </a:t>
            </a:r>
            <a:endParaRPr lang="en-US" sz="6600" b="1" dirty="0">
              <a:solidFill>
                <a:schemeClr val="bg1"/>
              </a:solidFill>
            </a:endParaRPr>
          </a:p>
        </p:txBody>
      </p:sp>
      <p:sp>
        <p:nvSpPr>
          <p:cNvPr id="5" name="Title 1">
            <a:extLst>
              <a:ext uri="{FF2B5EF4-FFF2-40B4-BE49-F238E27FC236}">
                <a16:creationId xmlns="" xmlns:a16="http://schemas.microsoft.com/office/drawing/2014/main" id="{15E65CD0-C6EE-47D9-94FA-6E433739F846}"/>
              </a:ext>
            </a:extLst>
          </p:cNvPr>
          <p:cNvSpPr txBox="1">
            <a:spLocks/>
          </p:cNvSpPr>
          <p:nvPr/>
        </p:nvSpPr>
        <p:spPr bwMode="auto">
          <a:xfrm>
            <a:off x="914400" y="3505200"/>
            <a:ext cx="9144000" cy="74705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b="1" dirty="0">
                <a:solidFill>
                  <a:schemeClr val="bg1"/>
                </a:solidFill>
              </a:rPr>
              <a:t> - That you have a time and place</a:t>
            </a:r>
          </a:p>
        </p:txBody>
      </p:sp>
      <p:sp>
        <p:nvSpPr>
          <p:cNvPr id="6" name="Title 1">
            <a:extLst>
              <a:ext uri="{FF2B5EF4-FFF2-40B4-BE49-F238E27FC236}">
                <a16:creationId xmlns="" xmlns:a16="http://schemas.microsoft.com/office/drawing/2014/main" id="{3D8CFC10-7BE2-489A-BD31-49EA283E0E81}"/>
              </a:ext>
            </a:extLst>
          </p:cNvPr>
          <p:cNvSpPr txBox="1">
            <a:spLocks/>
          </p:cNvSpPr>
          <p:nvPr/>
        </p:nvSpPr>
        <p:spPr bwMode="auto">
          <a:xfrm>
            <a:off x="914400" y="4495800"/>
            <a:ext cx="9144000" cy="74705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b="1" dirty="0">
                <a:solidFill>
                  <a:schemeClr val="bg1"/>
                </a:solidFill>
              </a:rPr>
              <a:t> - That the structure you choose </a:t>
            </a:r>
          </a:p>
          <a:p>
            <a:pPr algn="l"/>
            <a:r>
              <a:rPr lang="en-US" sz="4000" b="1" dirty="0">
                <a:solidFill>
                  <a:schemeClr val="bg1"/>
                </a:solidFill>
              </a:rPr>
              <a:t>    works for you</a:t>
            </a:r>
          </a:p>
        </p:txBody>
      </p:sp>
      <p:sp>
        <p:nvSpPr>
          <p:cNvPr id="8" name="Title 1">
            <a:extLst>
              <a:ext uri="{FF2B5EF4-FFF2-40B4-BE49-F238E27FC236}">
                <a16:creationId xmlns="" xmlns:a16="http://schemas.microsoft.com/office/drawing/2014/main" id="{765D3654-835A-4866-BBAC-5C30C7147FC0}"/>
              </a:ext>
            </a:extLst>
          </p:cNvPr>
          <p:cNvSpPr txBox="1">
            <a:spLocks/>
          </p:cNvSpPr>
          <p:nvPr/>
        </p:nvSpPr>
        <p:spPr bwMode="auto">
          <a:xfrm>
            <a:off x="838200" y="5486400"/>
            <a:ext cx="9144000" cy="74705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b="1" dirty="0">
                <a:solidFill>
                  <a:schemeClr val="bg1"/>
                </a:solidFill>
              </a:rPr>
              <a:t> - That it is </a:t>
            </a:r>
            <a:r>
              <a:rPr lang="en-US" sz="4000" b="1" i="1" dirty="0">
                <a:solidFill>
                  <a:schemeClr val="bg1"/>
                </a:solidFill>
              </a:rPr>
              <a:t>regular</a:t>
            </a:r>
          </a:p>
        </p:txBody>
      </p:sp>
    </p:spTree>
    <p:extLst>
      <p:ext uri="{BB962C8B-B14F-4D97-AF65-F5344CB8AC3E}">
        <p14:creationId xmlns:p14="http://schemas.microsoft.com/office/powerpoint/2010/main" val="34429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497" y="152400"/>
            <a:ext cx="8229600" cy="747050"/>
          </a:xfrm>
        </p:spPr>
        <p:txBody>
          <a:bodyPr/>
          <a:lstStyle/>
          <a:p>
            <a:r>
              <a:rPr lang="en-US" sz="5400" b="1" dirty="0">
                <a:solidFill>
                  <a:schemeClr val="bg1"/>
                </a:solidFill>
              </a:rPr>
              <a:t>The Devotional Life</a:t>
            </a:r>
          </a:p>
        </p:txBody>
      </p:sp>
      <p:sp>
        <p:nvSpPr>
          <p:cNvPr id="5" name="Title 1">
            <a:extLst>
              <a:ext uri="{FF2B5EF4-FFF2-40B4-BE49-F238E27FC236}">
                <a16:creationId xmlns="" xmlns:a16="http://schemas.microsoft.com/office/drawing/2014/main" id="{80174CFC-FEBF-4749-9DEC-284CE9C8E6EA}"/>
              </a:ext>
            </a:extLst>
          </p:cNvPr>
          <p:cNvSpPr txBox="1">
            <a:spLocks/>
          </p:cNvSpPr>
          <p:nvPr/>
        </p:nvSpPr>
        <p:spPr bwMode="auto">
          <a:xfrm>
            <a:off x="0" y="27432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b="1" dirty="0">
                <a:solidFill>
                  <a:schemeClr val="bg1"/>
                </a:solidFill>
              </a:rPr>
              <a:t>“I’m not excited about this topic because, for me, devotional life is an area of….” </a:t>
            </a:r>
          </a:p>
        </p:txBody>
      </p:sp>
      <p:sp>
        <p:nvSpPr>
          <p:cNvPr id="4" name="Title 1">
            <a:extLst>
              <a:ext uri="{FF2B5EF4-FFF2-40B4-BE49-F238E27FC236}">
                <a16:creationId xmlns="" xmlns:a16="http://schemas.microsoft.com/office/drawing/2014/main" id="{BB418C6E-0D86-4C92-8EC9-6475E08DA225}"/>
              </a:ext>
            </a:extLst>
          </p:cNvPr>
          <p:cNvSpPr txBox="1">
            <a:spLocks/>
          </p:cNvSpPr>
          <p:nvPr/>
        </p:nvSpPr>
        <p:spPr bwMode="auto">
          <a:xfrm>
            <a:off x="0" y="44958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800" b="1" i="1" dirty="0">
                <a:solidFill>
                  <a:schemeClr val="bg1"/>
                </a:solidFill>
              </a:rPr>
              <a:t>Cynicism?</a:t>
            </a:r>
          </a:p>
        </p:txBody>
      </p:sp>
    </p:spTree>
    <p:extLst>
      <p:ext uri="{BB962C8B-B14F-4D97-AF65-F5344CB8AC3E}">
        <p14:creationId xmlns:p14="http://schemas.microsoft.com/office/powerpoint/2010/main" val="106548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497" y="152400"/>
            <a:ext cx="8229600" cy="747050"/>
          </a:xfrm>
        </p:spPr>
        <p:txBody>
          <a:bodyPr/>
          <a:lstStyle/>
          <a:p>
            <a:r>
              <a:rPr lang="en-US" sz="5400" b="1" dirty="0">
                <a:solidFill>
                  <a:schemeClr val="bg1"/>
                </a:solidFill>
              </a:rPr>
              <a:t>The Devotional Life</a:t>
            </a:r>
          </a:p>
        </p:txBody>
      </p:sp>
      <p:sp>
        <p:nvSpPr>
          <p:cNvPr id="5" name="Title 1">
            <a:extLst>
              <a:ext uri="{FF2B5EF4-FFF2-40B4-BE49-F238E27FC236}">
                <a16:creationId xmlns="" xmlns:a16="http://schemas.microsoft.com/office/drawing/2014/main" id="{80174CFC-FEBF-4749-9DEC-284CE9C8E6EA}"/>
              </a:ext>
            </a:extLst>
          </p:cNvPr>
          <p:cNvSpPr txBox="1">
            <a:spLocks/>
          </p:cNvSpPr>
          <p:nvPr/>
        </p:nvSpPr>
        <p:spPr bwMode="auto">
          <a:xfrm>
            <a:off x="0" y="27432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b="1" dirty="0">
                <a:solidFill>
                  <a:schemeClr val="bg1"/>
                </a:solidFill>
              </a:rPr>
              <a:t>“I’m not excited about this topic because, for me, devotional life is an area of….” </a:t>
            </a:r>
          </a:p>
        </p:txBody>
      </p:sp>
      <p:sp>
        <p:nvSpPr>
          <p:cNvPr id="4" name="Title 1">
            <a:extLst>
              <a:ext uri="{FF2B5EF4-FFF2-40B4-BE49-F238E27FC236}">
                <a16:creationId xmlns="" xmlns:a16="http://schemas.microsoft.com/office/drawing/2014/main" id="{BB418C6E-0D86-4C92-8EC9-6475E08DA225}"/>
              </a:ext>
            </a:extLst>
          </p:cNvPr>
          <p:cNvSpPr txBox="1">
            <a:spLocks/>
          </p:cNvSpPr>
          <p:nvPr/>
        </p:nvSpPr>
        <p:spPr bwMode="auto">
          <a:xfrm>
            <a:off x="0" y="44958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800" b="1" i="1" dirty="0">
                <a:solidFill>
                  <a:schemeClr val="bg1"/>
                </a:solidFill>
              </a:rPr>
              <a:t>Discouragement?</a:t>
            </a:r>
          </a:p>
        </p:txBody>
      </p:sp>
    </p:spTree>
    <p:extLst>
      <p:ext uri="{BB962C8B-B14F-4D97-AF65-F5344CB8AC3E}">
        <p14:creationId xmlns:p14="http://schemas.microsoft.com/office/powerpoint/2010/main" val="243620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497" y="152400"/>
            <a:ext cx="8229600" cy="747050"/>
          </a:xfrm>
        </p:spPr>
        <p:txBody>
          <a:bodyPr/>
          <a:lstStyle/>
          <a:p>
            <a:r>
              <a:rPr lang="en-US" sz="5400" b="1" dirty="0">
                <a:solidFill>
                  <a:schemeClr val="bg1"/>
                </a:solidFill>
              </a:rPr>
              <a:t>The Devotional Life</a:t>
            </a:r>
          </a:p>
        </p:txBody>
      </p:sp>
      <p:sp>
        <p:nvSpPr>
          <p:cNvPr id="4" name="Rounded Rectangular Callout 6">
            <a:extLst>
              <a:ext uri="{FF2B5EF4-FFF2-40B4-BE49-F238E27FC236}">
                <a16:creationId xmlns="" xmlns:a16="http://schemas.microsoft.com/office/drawing/2014/main" id="{C27C3484-2213-4EC2-B96A-E6FD2E982A85}"/>
              </a:ext>
            </a:extLst>
          </p:cNvPr>
          <p:cNvSpPr/>
          <p:nvPr/>
        </p:nvSpPr>
        <p:spPr>
          <a:xfrm>
            <a:off x="381000" y="990600"/>
            <a:ext cx="8382000" cy="1219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I think there is a lot of giving-up in this area</a:t>
            </a:r>
          </a:p>
        </p:txBody>
      </p:sp>
      <p:sp>
        <p:nvSpPr>
          <p:cNvPr id="6" name="Rounded Rectangular Callout 6">
            <a:extLst>
              <a:ext uri="{FF2B5EF4-FFF2-40B4-BE49-F238E27FC236}">
                <a16:creationId xmlns="" xmlns:a16="http://schemas.microsoft.com/office/drawing/2014/main" id="{2F3F21C9-B21A-4556-92A7-36F3DAAF7CA8}"/>
              </a:ext>
            </a:extLst>
          </p:cNvPr>
          <p:cNvSpPr/>
          <p:nvPr/>
        </p:nvSpPr>
        <p:spPr>
          <a:xfrm>
            <a:off x="2209800" y="2133600"/>
            <a:ext cx="6829097" cy="6096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…which is a huge win for Satan</a:t>
            </a:r>
          </a:p>
        </p:txBody>
      </p:sp>
      <p:sp>
        <p:nvSpPr>
          <p:cNvPr id="8" name="Rounded Rectangular Callout 6">
            <a:extLst>
              <a:ext uri="{FF2B5EF4-FFF2-40B4-BE49-F238E27FC236}">
                <a16:creationId xmlns="" xmlns:a16="http://schemas.microsoft.com/office/drawing/2014/main" id="{F77E7DA7-B1B7-45CD-9FDF-4B76393618F9}"/>
              </a:ext>
            </a:extLst>
          </p:cNvPr>
          <p:cNvSpPr/>
          <p:nvPr/>
        </p:nvSpPr>
        <p:spPr>
          <a:xfrm>
            <a:off x="76200" y="2717276"/>
            <a:ext cx="8810297" cy="3733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00" b="1" dirty="0"/>
              <a:t>“Whenever they are attending to the Enemy himself, we are defeated, but there are ways of preventing them from doing so …”</a:t>
            </a:r>
            <a:br>
              <a:rPr lang="en-US" sz="3200" b="1" dirty="0"/>
            </a:br>
            <a:endParaRPr lang="en-US" sz="3200" b="1" dirty="0"/>
          </a:p>
          <a:p>
            <a:pPr algn="r" fontAlgn="auto">
              <a:spcBef>
                <a:spcPts val="0"/>
              </a:spcBef>
              <a:spcAft>
                <a:spcPts val="0"/>
              </a:spcAft>
              <a:defRPr/>
            </a:pPr>
            <a:r>
              <a:rPr lang="en-US" sz="2800" b="1" dirty="0"/>
              <a:t>- C.S. Lewis Screwtape Letters</a:t>
            </a:r>
          </a:p>
        </p:txBody>
      </p:sp>
    </p:spTree>
    <p:extLst>
      <p:ext uri="{BB962C8B-B14F-4D97-AF65-F5344CB8AC3E}">
        <p14:creationId xmlns:p14="http://schemas.microsoft.com/office/powerpoint/2010/main" val="68059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497" y="152400"/>
            <a:ext cx="8229600" cy="747050"/>
          </a:xfrm>
        </p:spPr>
        <p:txBody>
          <a:bodyPr/>
          <a:lstStyle/>
          <a:p>
            <a:r>
              <a:rPr lang="en-US" sz="5400" b="1" dirty="0">
                <a:solidFill>
                  <a:schemeClr val="bg1"/>
                </a:solidFill>
              </a:rPr>
              <a:t>The Devotional Life</a:t>
            </a:r>
          </a:p>
        </p:txBody>
      </p:sp>
      <p:sp>
        <p:nvSpPr>
          <p:cNvPr id="4" name="Rounded Rectangular Callout 6">
            <a:extLst>
              <a:ext uri="{FF2B5EF4-FFF2-40B4-BE49-F238E27FC236}">
                <a16:creationId xmlns="" xmlns:a16="http://schemas.microsoft.com/office/drawing/2014/main" id="{C27C3484-2213-4EC2-B96A-E6FD2E982A85}"/>
              </a:ext>
            </a:extLst>
          </p:cNvPr>
          <p:cNvSpPr/>
          <p:nvPr/>
        </p:nvSpPr>
        <p:spPr>
          <a:xfrm>
            <a:off x="76200" y="1097425"/>
            <a:ext cx="8886497" cy="838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900" b="1" dirty="0"/>
              <a:t>All of us can have a great devotional life</a:t>
            </a:r>
          </a:p>
        </p:txBody>
      </p:sp>
      <p:sp>
        <p:nvSpPr>
          <p:cNvPr id="6" name="Rounded Rectangular Callout 6">
            <a:extLst>
              <a:ext uri="{FF2B5EF4-FFF2-40B4-BE49-F238E27FC236}">
                <a16:creationId xmlns="" xmlns:a16="http://schemas.microsoft.com/office/drawing/2014/main" id="{2F3F21C9-B21A-4556-92A7-36F3DAAF7CA8}"/>
              </a:ext>
            </a:extLst>
          </p:cNvPr>
          <p:cNvSpPr/>
          <p:nvPr/>
        </p:nvSpPr>
        <p:spPr>
          <a:xfrm>
            <a:off x="381000" y="2133600"/>
            <a:ext cx="38862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800" b="1" dirty="0"/>
              <a:t>A</a:t>
            </a:r>
            <a:r>
              <a:rPr lang="en-US" sz="4800" b="1" i="1" dirty="0"/>
              <a:t> Provision</a:t>
            </a:r>
          </a:p>
        </p:txBody>
      </p:sp>
      <p:sp>
        <p:nvSpPr>
          <p:cNvPr id="9" name="Rounded Rectangular Callout 6">
            <a:extLst>
              <a:ext uri="{FF2B5EF4-FFF2-40B4-BE49-F238E27FC236}">
                <a16:creationId xmlns="" xmlns:a16="http://schemas.microsoft.com/office/drawing/2014/main" id="{E0BE96E1-7E6B-4F49-A0AB-293BC20EF745}"/>
              </a:ext>
            </a:extLst>
          </p:cNvPr>
          <p:cNvSpPr/>
          <p:nvPr/>
        </p:nvSpPr>
        <p:spPr>
          <a:xfrm>
            <a:off x="381000" y="2895600"/>
            <a:ext cx="38862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800" b="1" dirty="0"/>
              <a:t>A </a:t>
            </a:r>
            <a:r>
              <a:rPr lang="en-US" sz="4800" b="1" i="1" dirty="0"/>
              <a:t>Privilege </a:t>
            </a:r>
          </a:p>
        </p:txBody>
      </p:sp>
      <p:sp>
        <p:nvSpPr>
          <p:cNvPr id="12" name="TextBox 11">
            <a:extLst>
              <a:ext uri="{FF2B5EF4-FFF2-40B4-BE49-F238E27FC236}">
                <a16:creationId xmlns="" xmlns:a16="http://schemas.microsoft.com/office/drawing/2014/main" id="{DA767D46-95A2-4BBD-9F72-B79D9C07A842}"/>
              </a:ext>
            </a:extLst>
          </p:cNvPr>
          <p:cNvSpPr txBox="1"/>
          <p:nvPr/>
        </p:nvSpPr>
        <p:spPr>
          <a:xfrm>
            <a:off x="914400" y="4267200"/>
            <a:ext cx="8001000" cy="1754326"/>
          </a:xfrm>
          <a:prstGeom prst="rect">
            <a:avLst/>
          </a:prstGeom>
          <a:noFill/>
          <a:ln>
            <a:noFill/>
          </a:ln>
        </p:spPr>
        <p:txBody>
          <a:bodyPr wrap="square">
            <a:spAutoFit/>
          </a:bodyPr>
          <a:lstStyle/>
          <a:p>
            <a:r>
              <a:rPr lang="en-US" sz="3600" b="1" baseline="30000" dirty="0">
                <a:solidFill>
                  <a:schemeClr val="bg1"/>
                </a:solidFill>
                <a:latin typeface="+mn-lt"/>
              </a:rPr>
              <a:t>Rom 5:1 </a:t>
            </a:r>
            <a:r>
              <a:rPr lang="en-US" sz="3600" dirty="0">
                <a:solidFill>
                  <a:schemeClr val="bg1"/>
                </a:solidFill>
                <a:latin typeface="+mn-lt"/>
              </a:rPr>
              <a:t>… Jesus Christ, </a:t>
            </a:r>
            <a:r>
              <a:rPr lang="en-US" sz="3600" b="1" baseline="30000" dirty="0">
                <a:solidFill>
                  <a:schemeClr val="bg1"/>
                </a:solidFill>
                <a:latin typeface="+mn-lt"/>
              </a:rPr>
              <a:t>2 </a:t>
            </a:r>
            <a:r>
              <a:rPr lang="en-US" sz="3600" dirty="0">
                <a:solidFill>
                  <a:schemeClr val="bg1"/>
                </a:solidFill>
                <a:latin typeface="+mn-lt"/>
              </a:rPr>
              <a:t>through whom also we have obtained our introduction by faith into this grace in which we stand …</a:t>
            </a:r>
          </a:p>
        </p:txBody>
      </p:sp>
    </p:spTree>
    <p:extLst>
      <p:ext uri="{BB962C8B-B14F-4D97-AF65-F5344CB8AC3E}">
        <p14:creationId xmlns:p14="http://schemas.microsoft.com/office/powerpoint/2010/main" val="37373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497" y="152400"/>
            <a:ext cx="8229600" cy="747050"/>
          </a:xfrm>
        </p:spPr>
        <p:txBody>
          <a:bodyPr/>
          <a:lstStyle/>
          <a:p>
            <a:r>
              <a:rPr lang="en-US" sz="5400" b="1" dirty="0">
                <a:solidFill>
                  <a:schemeClr val="bg1"/>
                </a:solidFill>
              </a:rPr>
              <a:t>The Devotional Life</a:t>
            </a:r>
          </a:p>
        </p:txBody>
      </p:sp>
      <p:sp>
        <p:nvSpPr>
          <p:cNvPr id="4" name="Rounded Rectangular Callout 6">
            <a:extLst>
              <a:ext uri="{FF2B5EF4-FFF2-40B4-BE49-F238E27FC236}">
                <a16:creationId xmlns="" xmlns:a16="http://schemas.microsoft.com/office/drawing/2014/main" id="{C27C3484-2213-4EC2-B96A-E6FD2E982A85}"/>
              </a:ext>
            </a:extLst>
          </p:cNvPr>
          <p:cNvSpPr/>
          <p:nvPr/>
        </p:nvSpPr>
        <p:spPr>
          <a:xfrm>
            <a:off x="76200" y="1097425"/>
            <a:ext cx="8886497" cy="838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900" b="1" dirty="0"/>
              <a:t>All of us can have a great devotional life</a:t>
            </a:r>
          </a:p>
        </p:txBody>
      </p:sp>
      <p:sp>
        <p:nvSpPr>
          <p:cNvPr id="6" name="Rounded Rectangular Callout 6">
            <a:extLst>
              <a:ext uri="{FF2B5EF4-FFF2-40B4-BE49-F238E27FC236}">
                <a16:creationId xmlns="" xmlns:a16="http://schemas.microsoft.com/office/drawing/2014/main" id="{2F3F21C9-B21A-4556-92A7-36F3DAAF7CA8}"/>
              </a:ext>
            </a:extLst>
          </p:cNvPr>
          <p:cNvSpPr/>
          <p:nvPr/>
        </p:nvSpPr>
        <p:spPr>
          <a:xfrm>
            <a:off x="381000" y="2133600"/>
            <a:ext cx="38862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800" b="1" dirty="0"/>
              <a:t>A </a:t>
            </a:r>
            <a:r>
              <a:rPr lang="en-US" sz="4800" b="1" i="1" dirty="0"/>
              <a:t>Provision</a:t>
            </a:r>
          </a:p>
        </p:txBody>
      </p:sp>
      <p:sp>
        <p:nvSpPr>
          <p:cNvPr id="8" name="Rounded Rectangular Callout 6">
            <a:extLst>
              <a:ext uri="{FF2B5EF4-FFF2-40B4-BE49-F238E27FC236}">
                <a16:creationId xmlns="" xmlns:a16="http://schemas.microsoft.com/office/drawing/2014/main" id="{5B32AD3F-14F4-4D36-9699-0C15DEAA1753}"/>
              </a:ext>
            </a:extLst>
          </p:cNvPr>
          <p:cNvSpPr/>
          <p:nvPr/>
        </p:nvSpPr>
        <p:spPr>
          <a:xfrm>
            <a:off x="381000" y="3657600"/>
            <a:ext cx="59436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800" b="1" dirty="0"/>
              <a:t>A </a:t>
            </a:r>
            <a:r>
              <a:rPr lang="en-US" sz="4800" b="1" i="1" dirty="0"/>
              <a:t>Foretaste of Heaven </a:t>
            </a:r>
          </a:p>
        </p:txBody>
      </p:sp>
      <p:sp>
        <p:nvSpPr>
          <p:cNvPr id="9" name="Rounded Rectangular Callout 6">
            <a:extLst>
              <a:ext uri="{FF2B5EF4-FFF2-40B4-BE49-F238E27FC236}">
                <a16:creationId xmlns="" xmlns:a16="http://schemas.microsoft.com/office/drawing/2014/main" id="{E0BE96E1-7E6B-4F49-A0AB-293BC20EF745}"/>
              </a:ext>
            </a:extLst>
          </p:cNvPr>
          <p:cNvSpPr/>
          <p:nvPr/>
        </p:nvSpPr>
        <p:spPr>
          <a:xfrm>
            <a:off x="381000" y="2895600"/>
            <a:ext cx="38862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800" b="1" dirty="0"/>
              <a:t>A </a:t>
            </a:r>
            <a:r>
              <a:rPr lang="en-US" sz="4800" b="1" i="1" dirty="0"/>
              <a:t>Privilege </a:t>
            </a:r>
          </a:p>
        </p:txBody>
      </p:sp>
      <p:sp>
        <p:nvSpPr>
          <p:cNvPr id="10" name="Rounded Rectangular Callout 6">
            <a:extLst>
              <a:ext uri="{FF2B5EF4-FFF2-40B4-BE49-F238E27FC236}">
                <a16:creationId xmlns="" xmlns:a16="http://schemas.microsoft.com/office/drawing/2014/main" id="{9259EA3C-5B85-4729-9250-F6CA2AC2BD2A}"/>
              </a:ext>
            </a:extLst>
          </p:cNvPr>
          <p:cNvSpPr/>
          <p:nvPr/>
        </p:nvSpPr>
        <p:spPr>
          <a:xfrm>
            <a:off x="381000" y="4419600"/>
            <a:ext cx="7010400"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800" b="1" dirty="0"/>
              <a:t>An </a:t>
            </a:r>
            <a:r>
              <a:rPr lang="en-US" sz="4800" b="1" i="1" dirty="0"/>
              <a:t>Invitation</a:t>
            </a:r>
          </a:p>
        </p:txBody>
      </p:sp>
      <p:sp>
        <p:nvSpPr>
          <p:cNvPr id="11" name="Rounded Rectangular Callout 6">
            <a:extLst>
              <a:ext uri="{FF2B5EF4-FFF2-40B4-BE49-F238E27FC236}">
                <a16:creationId xmlns="" xmlns:a16="http://schemas.microsoft.com/office/drawing/2014/main" id="{D80237F8-0CB0-4812-B460-161CF452E599}"/>
              </a:ext>
            </a:extLst>
          </p:cNvPr>
          <p:cNvSpPr/>
          <p:nvPr/>
        </p:nvSpPr>
        <p:spPr>
          <a:xfrm>
            <a:off x="381000" y="5181600"/>
            <a:ext cx="4372303" cy="609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800" b="1" dirty="0"/>
              <a:t>An </a:t>
            </a:r>
            <a:r>
              <a:rPr lang="en-US" sz="4800" b="1" i="1" dirty="0"/>
              <a:t>Opportunity</a:t>
            </a:r>
          </a:p>
        </p:txBody>
      </p:sp>
    </p:spTree>
    <p:extLst>
      <p:ext uri="{BB962C8B-B14F-4D97-AF65-F5344CB8AC3E}">
        <p14:creationId xmlns:p14="http://schemas.microsoft.com/office/powerpoint/2010/main" val="194988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1176</Words>
  <Application>Microsoft Office PowerPoint</Application>
  <PresentationFormat>On-screen Show (4:3)</PresentationFormat>
  <Paragraphs>168</Paragraphs>
  <Slides>45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45</vt:i4>
      </vt:variant>
    </vt:vector>
  </HeadingPairs>
  <TitlesOfParts>
    <vt:vector size="48" baseType="lpstr">
      <vt:lpstr>Arial</vt:lpstr>
      <vt:lpstr>Calibri</vt:lpstr>
      <vt:lpstr>Office Theme</vt:lpstr>
      <vt:lpstr>The Devotional Life</vt:lpstr>
      <vt:lpstr>The Devotional Life</vt:lpstr>
      <vt:lpstr>The Devotional Life</vt:lpstr>
      <vt:lpstr>The Devotional Life</vt:lpstr>
      <vt:lpstr>The Devotional Life</vt:lpstr>
      <vt:lpstr>The Devotional Life</vt:lpstr>
      <vt:lpstr>The Devotional Life</vt:lpstr>
      <vt:lpstr>The Devotional Life</vt:lpstr>
      <vt:lpstr>The Devotional Life</vt:lpstr>
      <vt:lpstr>The Devotional Life</vt:lpstr>
      <vt:lpstr>The Devotional Life</vt:lpstr>
      <vt:lpstr>The Devotional Life</vt:lpstr>
      <vt:lpstr>The Devotional Life</vt:lpstr>
      <vt:lpstr>The Devotional Life</vt:lpstr>
      <vt:lpstr>The Devotional Life</vt:lpstr>
      <vt:lpstr>The Devotional Life</vt:lpstr>
      <vt:lpstr>The Devotional Life</vt:lpstr>
      <vt:lpstr>The Devotional Life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2022-02-07T19:46:31Z</dcterms:created>
  <dcterms:modified xsi:type="dcterms:W3CDTF">2022-02-08T15:16:11Z</dcterms:modified>
</cp:coreProperties>
</file>