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6" r:id="rId1"/>
  </p:sldMasterIdLst>
  <p:notesMasterIdLst>
    <p:notesMasterId r:id="rId36"/>
  </p:notesMasterIdLst>
  <p:sldIdLst>
    <p:sldId id="256" r:id="rId2"/>
    <p:sldId id="257" r:id="rId3"/>
    <p:sldId id="263" r:id="rId4"/>
    <p:sldId id="265" r:id="rId5"/>
    <p:sldId id="258" r:id="rId6"/>
    <p:sldId id="260" r:id="rId7"/>
    <p:sldId id="289" r:id="rId8"/>
    <p:sldId id="259" r:id="rId9"/>
    <p:sldId id="291" r:id="rId10"/>
    <p:sldId id="292" r:id="rId11"/>
    <p:sldId id="267" r:id="rId12"/>
    <p:sldId id="268" r:id="rId13"/>
    <p:sldId id="269" r:id="rId14"/>
    <p:sldId id="270" r:id="rId15"/>
    <p:sldId id="271" r:id="rId16"/>
    <p:sldId id="272" r:id="rId17"/>
    <p:sldId id="293" r:id="rId18"/>
    <p:sldId id="294" r:id="rId19"/>
    <p:sldId id="295" r:id="rId20"/>
    <p:sldId id="296" r:id="rId21"/>
    <p:sldId id="297" r:id="rId22"/>
    <p:sldId id="278" r:id="rId23"/>
    <p:sldId id="299" r:id="rId24"/>
    <p:sldId id="300" r:id="rId25"/>
    <p:sldId id="301" r:id="rId26"/>
    <p:sldId id="279" r:id="rId27"/>
    <p:sldId id="302" r:id="rId28"/>
    <p:sldId id="303" r:id="rId29"/>
    <p:sldId id="283" r:id="rId30"/>
    <p:sldId id="304" r:id="rId31"/>
    <p:sldId id="284" r:id="rId32"/>
    <p:sldId id="285" r:id="rId33"/>
    <p:sldId id="286"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9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0"/>
    <p:restoredTop sz="94631"/>
  </p:normalViewPr>
  <p:slideViewPr>
    <p:cSldViewPr snapToGrid="0" snapToObjects="1">
      <p:cViewPr varScale="1">
        <p:scale>
          <a:sx n="111" d="100"/>
          <a:sy n="111" d="100"/>
        </p:scale>
        <p:origin x="7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3B1D16-A230-2D40-BB6C-F56844D93952}" type="datetimeFigureOut">
              <a:rPr lang="en-US" smtClean="0"/>
              <a:t>5/4/2023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350BB1-40B6-864A-B413-155797918403}" type="slidenum">
              <a:rPr lang="en-US" smtClean="0"/>
              <a:t>‹#›</a:t>
            </a:fld>
            <a:endParaRPr lang="en-US"/>
          </a:p>
        </p:txBody>
      </p:sp>
    </p:spTree>
    <p:extLst>
      <p:ext uri="{BB962C8B-B14F-4D97-AF65-F5344CB8AC3E}">
        <p14:creationId xmlns:p14="http://schemas.microsoft.com/office/powerpoint/2010/main" val="4032447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16</a:t>
            </a:fld>
            <a:endParaRPr lang="en-US"/>
          </a:p>
        </p:txBody>
      </p:sp>
    </p:spTree>
    <p:extLst>
      <p:ext uri="{BB962C8B-B14F-4D97-AF65-F5344CB8AC3E}">
        <p14:creationId xmlns:p14="http://schemas.microsoft.com/office/powerpoint/2010/main" val="3000614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17</a:t>
            </a:fld>
            <a:endParaRPr lang="en-US"/>
          </a:p>
        </p:txBody>
      </p:sp>
    </p:spTree>
    <p:extLst>
      <p:ext uri="{BB962C8B-B14F-4D97-AF65-F5344CB8AC3E}">
        <p14:creationId xmlns:p14="http://schemas.microsoft.com/office/powerpoint/2010/main" val="146515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18</a:t>
            </a:fld>
            <a:endParaRPr lang="en-US"/>
          </a:p>
        </p:txBody>
      </p:sp>
    </p:spTree>
    <p:extLst>
      <p:ext uri="{BB962C8B-B14F-4D97-AF65-F5344CB8AC3E}">
        <p14:creationId xmlns:p14="http://schemas.microsoft.com/office/powerpoint/2010/main" val="544573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19</a:t>
            </a:fld>
            <a:endParaRPr lang="en-US"/>
          </a:p>
        </p:txBody>
      </p:sp>
    </p:spTree>
    <p:extLst>
      <p:ext uri="{BB962C8B-B14F-4D97-AF65-F5344CB8AC3E}">
        <p14:creationId xmlns:p14="http://schemas.microsoft.com/office/powerpoint/2010/main" val="633484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20</a:t>
            </a:fld>
            <a:endParaRPr lang="en-US"/>
          </a:p>
        </p:txBody>
      </p:sp>
    </p:spTree>
    <p:extLst>
      <p:ext uri="{BB962C8B-B14F-4D97-AF65-F5344CB8AC3E}">
        <p14:creationId xmlns:p14="http://schemas.microsoft.com/office/powerpoint/2010/main" val="2188006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350BB1-40B6-864A-B413-155797918403}" type="slidenum">
              <a:rPr lang="en-US" smtClean="0"/>
              <a:t>21</a:t>
            </a:fld>
            <a:endParaRPr lang="en-US"/>
          </a:p>
        </p:txBody>
      </p:sp>
    </p:spTree>
    <p:extLst>
      <p:ext uri="{BB962C8B-B14F-4D97-AF65-F5344CB8AC3E}">
        <p14:creationId xmlns:p14="http://schemas.microsoft.com/office/powerpoint/2010/main" val="1848639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1624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964522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2013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467516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8415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424422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962798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408730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23550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F1790-6870-9B41-93A3-0D345FC0AF8D}" type="datetimeFigureOut">
              <a:rPr lang="en-US" smtClean="0"/>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246992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F1790-6870-9B41-93A3-0D345FC0AF8D}"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345469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F1790-6870-9B41-93A3-0D345FC0AF8D}" type="datetimeFigureOut">
              <a:rPr lang="en-US" smtClean="0"/>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878345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F1790-6870-9B41-93A3-0D345FC0AF8D}" type="datetimeFigureOut">
              <a:rPr lang="en-US" smtClean="0"/>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145409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F1790-6870-9B41-93A3-0D345FC0AF8D}" type="datetimeFigureOut">
              <a:rPr lang="en-US" smtClean="0"/>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229643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3F1790-6870-9B41-93A3-0D345FC0AF8D}"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1004834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F1790-6870-9B41-93A3-0D345FC0AF8D}" type="datetimeFigureOut">
              <a:rPr lang="en-US" smtClean="0"/>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546707-48EC-6047-A78B-E4F0AB96A320}" type="slidenum">
              <a:rPr lang="en-US" smtClean="0"/>
              <a:t>‹#›</a:t>
            </a:fld>
            <a:endParaRPr lang="en-US"/>
          </a:p>
        </p:txBody>
      </p:sp>
    </p:spTree>
    <p:extLst>
      <p:ext uri="{BB962C8B-B14F-4D97-AF65-F5344CB8AC3E}">
        <p14:creationId xmlns:p14="http://schemas.microsoft.com/office/powerpoint/2010/main" val="60945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3F1790-6870-9B41-93A3-0D345FC0AF8D}" type="datetimeFigureOut">
              <a:rPr lang="en-US" smtClean="0"/>
              <a:t>5/4/2023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546707-48EC-6047-A78B-E4F0AB96A320}" type="slidenum">
              <a:rPr lang="en-US" smtClean="0"/>
              <a:t>‹#›</a:t>
            </a:fld>
            <a:endParaRPr lang="en-US"/>
          </a:p>
        </p:txBody>
      </p:sp>
    </p:spTree>
    <p:extLst>
      <p:ext uri="{BB962C8B-B14F-4D97-AF65-F5344CB8AC3E}">
        <p14:creationId xmlns:p14="http://schemas.microsoft.com/office/powerpoint/2010/main" val="581857016"/>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3B0B27-58C7-8D46-A9E2-70597816AB53}"/>
              </a:ext>
            </a:extLst>
          </p:cNvPr>
          <p:cNvSpPr>
            <a:spLocks noGrp="1"/>
          </p:cNvSpPr>
          <p:nvPr>
            <p:ph type="ctrTitle"/>
          </p:nvPr>
        </p:nvSpPr>
        <p:spPr>
          <a:xfrm>
            <a:off x="1697766" y="1323356"/>
            <a:ext cx="7385537" cy="2967621"/>
          </a:xfrm>
        </p:spPr>
        <p:txBody>
          <a:bodyPr/>
          <a:lstStyle/>
          <a:p>
            <a:pPr algn="ctr"/>
            <a:r>
              <a:rPr lang="en-US" sz="6500" dirty="0">
                <a:solidFill>
                  <a:schemeClr val="tx1"/>
                </a:solidFill>
              </a:rPr>
              <a:t>Face-to-Face </a:t>
            </a:r>
            <a:br>
              <a:rPr lang="en-US" sz="6500" dirty="0">
                <a:solidFill>
                  <a:schemeClr val="tx1"/>
                </a:solidFill>
              </a:rPr>
            </a:br>
            <a:r>
              <a:rPr lang="en-US" sz="6500" dirty="0">
                <a:solidFill>
                  <a:schemeClr val="tx1"/>
                </a:solidFill>
              </a:rPr>
              <a:t>with Our Creator</a:t>
            </a:r>
          </a:p>
        </p:txBody>
      </p:sp>
      <p:sp>
        <p:nvSpPr>
          <p:cNvPr id="3" name="Subtitle 2">
            <a:extLst>
              <a:ext uri="{FF2B5EF4-FFF2-40B4-BE49-F238E27FC236}">
                <a16:creationId xmlns:a16="http://schemas.microsoft.com/office/drawing/2014/main" xmlns="" id="{25CA989B-2046-2E41-9A66-D7AF1BEB21E5}"/>
              </a:ext>
            </a:extLst>
          </p:cNvPr>
          <p:cNvSpPr>
            <a:spLocks noGrp="1"/>
          </p:cNvSpPr>
          <p:nvPr>
            <p:ph type="subTitle" idx="1"/>
          </p:nvPr>
        </p:nvSpPr>
        <p:spPr>
          <a:xfrm>
            <a:off x="4340177" y="4290977"/>
            <a:ext cx="2100714" cy="1096899"/>
          </a:xfrm>
        </p:spPr>
        <p:txBody>
          <a:bodyPr>
            <a:normAutofit/>
          </a:bodyPr>
          <a:lstStyle/>
          <a:p>
            <a:r>
              <a:rPr lang="en-US" sz="2000" dirty="0"/>
              <a:t>ST Retreat 2023</a:t>
            </a:r>
          </a:p>
        </p:txBody>
      </p:sp>
    </p:spTree>
    <p:extLst>
      <p:ext uri="{BB962C8B-B14F-4D97-AF65-F5344CB8AC3E}">
        <p14:creationId xmlns:p14="http://schemas.microsoft.com/office/powerpoint/2010/main" val="5660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mean to see God’s face?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1"/>
            <a:ext cx="11209866" cy="4395442"/>
          </a:xfrm>
        </p:spPr>
        <p:txBody>
          <a:bodyPr>
            <a:normAutofit/>
          </a:bodyPr>
          <a:lstStyle/>
          <a:p>
            <a:pPr>
              <a:buSzPct val="100000"/>
              <a:buFont typeface="Arial" panose="020B0604020202020204" pitchFamily="34" charset="0"/>
              <a:buChar char="•"/>
            </a:pPr>
            <a:r>
              <a:rPr lang="en-US" sz="3300" dirty="0"/>
              <a:t>We will look into the literal, physical face of God with our resurrected eyes </a:t>
            </a:r>
            <a:r>
              <a:rPr lang="en-US" sz="2500" dirty="0"/>
              <a:t>(untainted by sin, disease, or death)</a:t>
            </a:r>
          </a:p>
          <a:p>
            <a:pPr>
              <a:buSzPct val="100000"/>
              <a:buFont typeface="Arial" panose="020B0604020202020204" pitchFamily="34" charset="0"/>
              <a:buChar char="•"/>
            </a:pPr>
            <a:r>
              <a:rPr lang="en-US" sz="3300" dirty="0">
                <a:effectLst/>
                <a:ea typeface="Calibri" panose="020F0502020204030204" pitchFamily="34" charset="0"/>
              </a:rPr>
              <a:t>We will always see his face</a:t>
            </a:r>
          </a:p>
        </p:txBody>
      </p:sp>
      <p:sp>
        <p:nvSpPr>
          <p:cNvPr id="4" name="TextBox 3">
            <a:extLst>
              <a:ext uri="{FF2B5EF4-FFF2-40B4-BE49-F238E27FC236}">
                <a16:creationId xmlns:a16="http://schemas.microsoft.com/office/drawing/2014/main" xmlns="" id="{FFA6F8ED-8CAC-2E47-A38E-F5192B2290B3}"/>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Charles Spurgeon</a:t>
            </a:r>
          </a:p>
          <a:p>
            <a:pPr lvl="3"/>
            <a:r>
              <a:rPr lang="en-US" sz="2000" dirty="0"/>
              <a:t>A Sermon Delivered On August 9, 1868, </a:t>
            </a:r>
          </a:p>
          <a:p>
            <a:pPr lvl="3"/>
            <a:r>
              <a:rPr lang="en-US" sz="2000" dirty="0"/>
              <a:t>At The Metropolitan Tabernacle, Newington.</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3500" dirty="0"/>
          </a:p>
          <a:p>
            <a:pPr algn="ctr"/>
            <a:endParaRPr lang="en-US" sz="3500" dirty="0"/>
          </a:p>
          <a:p>
            <a:pPr algn="ctr"/>
            <a:r>
              <a:rPr lang="en-US" sz="3500" dirty="0"/>
              <a:t>Rather, forever and ever they are in closest association with the Master, for they shall “see his face.”</a:t>
            </a:r>
          </a:p>
          <a:p>
            <a:pPr algn="ctr"/>
            <a:endParaRPr lang="en-US" sz="3500" dirty="0"/>
          </a:p>
        </p:txBody>
      </p:sp>
    </p:spTree>
    <p:extLst>
      <p:ext uri="{BB962C8B-B14F-4D97-AF65-F5344CB8AC3E}">
        <p14:creationId xmlns:p14="http://schemas.microsoft.com/office/powerpoint/2010/main" val="306661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11" end="11"/>
                                            </p:txEl>
                                          </p:spTgt>
                                        </p:tgtEl>
                                        <p:attrNameLst>
                                          <p:attrName>style.visibility</p:attrName>
                                        </p:attrNameLst>
                                      </p:cBhvr>
                                      <p:to>
                                        <p:strVal val="visible"/>
                                      </p:to>
                                    </p:set>
                                    <p:animEffect transition="in" filter="wipe(left)">
                                      <p:cBhvr>
                                        <p:cTn id="7" dur="500"/>
                                        <p:tgtEl>
                                          <p:spTgt spid="4">
                                            <p:txEl>
                                              <p:pRg st="11" end="1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4">
                                            <p:txEl>
                                              <p:pRg st="2" end="2"/>
                                            </p:txEl>
                                          </p:spTgt>
                                        </p:tgtEl>
                                        <p:attrNameLst>
                                          <p:attrName>ppt_w</p:attrName>
                                        </p:attrNameLst>
                                      </p:cBhvr>
                                      <p:tavLst>
                                        <p:tav tm="0">
                                          <p:val>
                                            <p:strVal val="ppt_w"/>
                                          </p:val>
                                        </p:tav>
                                        <p:tav tm="100000">
                                          <p:val>
                                            <p:fltVal val="0"/>
                                          </p:val>
                                        </p:tav>
                                      </p:tavLst>
                                    </p:anim>
                                    <p:anim calcmode="lin" valueType="num">
                                      <p:cBhvr>
                                        <p:cTn id="12" dur="500"/>
                                        <p:tgtEl>
                                          <p:spTgt spid="4">
                                            <p:txEl>
                                              <p:pRg st="2" end="2"/>
                                            </p:txEl>
                                          </p:spTgt>
                                        </p:tgtEl>
                                        <p:attrNameLst>
                                          <p:attrName>ppt_h</p:attrName>
                                        </p:attrNameLst>
                                      </p:cBhvr>
                                      <p:tavLst>
                                        <p:tav tm="0">
                                          <p:val>
                                            <p:strVal val="ppt_h"/>
                                          </p:val>
                                        </p:tav>
                                        <p:tav tm="100000">
                                          <p:val>
                                            <p:fltVal val="0"/>
                                          </p:val>
                                        </p:tav>
                                      </p:tavLst>
                                    </p:anim>
                                    <p:animEffect transition="out" filter="fade">
                                      <p:cBhvr>
                                        <p:cTn id="13" dur="500"/>
                                        <p:tgtEl>
                                          <p:spTgt spid="4">
                                            <p:txEl>
                                              <p:pRg st="2" end="2"/>
                                            </p:txEl>
                                          </p:spTgt>
                                        </p:tgtEl>
                                      </p:cBhvr>
                                    </p:animEffect>
                                    <p:set>
                                      <p:cBhvr>
                                        <p:cTn id="14" dur="1" fill="hold">
                                          <p:stCondLst>
                                            <p:cond delay="499"/>
                                          </p:stCondLst>
                                        </p:cTn>
                                        <p:tgtEl>
                                          <p:spTgt spid="4">
                                            <p:txEl>
                                              <p:pRg st="2" end="2"/>
                                            </p:txEl>
                                          </p:spTgt>
                                        </p:tgtEl>
                                        <p:attrNameLst>
                                          <p:attrName>style.visibility</p:attrName>
                                        </p:attrNameLst>
                                      </p:cBhvr>
                                      <p:to>
                                        <p:strVal val="hidden"/>
                                      </p:to>
                                    </p:set>
                                  </p:childTnLst>
                                </p:cTn>
                              </p:par>
                              <p:par>
                                <p:cTn id="15" presetID="53" presetClass="exit" presetSubtype="32" fill="hold" grpId="0" nodeType="withEffect">
                                  <p:stCondLst>
                                    <p:cond delay="0"/>
                                  </p:stCondLst>
                                  <p:childTnLst>
                                    <p:anim calcmode="lin" valueType="num">
                                      <p:cBhvr>
                                        <p:cTn id="16" dur="500"/>
                                        <p:tgtEl>
                                          <p:spTgt spid="4">
                                            <p:txEl>
                                              <p:pRg st="3" end="3"/>
                                            </p:txEl>
                                          </p:spTgt>
                                        </p:tgtEl>
                                        <p:attrNameLst>
                                          <p:attrName>ppt_w</p:attrName>
                                        </p:attrNameLst>
                                      </p:cBhvr>
                                      <p:tavLst>
                                        <p:tav tm="0">
                                          <p:val>
                                            <p:strVal val="ppt_w"/>
                                          </p:val>
                                        </p:tav>
                                        <p:tav tm="100000">
                                          <p:val>
                                            <p:fltVal val="0"/>
                                          </p:val>
                                        </p:tav>
                                      </p:tavLst>
                                    </p:anim>
                                    <p:anim calcmode="lin" valueType="num">
                                      <p:cBhvr>
                                        <p:cTn id="17" dur="500"/>
                                        <p:tgtEl>
                                          <p:spTgt spid="4">
                                            <p:txEl>
                                              <p:pRg st="3" end="3"/>
                                            </p:txEl>
                                          </p:spTgt>
                                        </p:tgtEl>
                                        <p:attrNameLst>
                                          <p:attrName>ppt_h</p:attrName>
                                        </p:attrNameLst>
                                      </p:cBhvr>
                                      <p:tavLst>
                                        <p:tav tm="0">
                                          <p:val>
                                            <p:strVal val="ppt_h"/>
                                          </p:val>
                                        </p:tav>
                                        <p:tav tm="100000">
                                          <p:val>
                                            <p:fltVal val="0"/>
                                          </p:val>
                                        </p:tav>
                                      </p:tavLst>
                                    </p:anim>
                                    <p:animEffect transition="out" filter="fade">
                                      <p:cBhvr>
                                        <p:cTn id="18" dur="500"/>
                                        <p:tgtEl>
                                          <p:spTgt spid="4">
                                            <p:txEl>
                                              <p:pRg st="3" end="3"/>
                                            </p:txEl>
                                          </p:spTgt>
                                        </p:tgtEl>
                                      </p:cBhvr>
                                    </p:animEffect>
                                    <p:set>
                                      <p:cBhvr>
                                        <p:cTn id="19" dur="1" fill="hold">
                                          <p:stCondLst>
                                            <p:cond delay="499"/>
                                          </p:stCondLst>
                                        </p:cTn>
                                        <p:tgtEl>
                                          <p:spTgt spid="4">
                                            <p:txEl>
                                              <p:pRg st="3" end="3"/>
                                            </p:txEl>
                                          </p:spTgt>
                                        </p:tgtEl>
                                        <p:attrNameLst>
                                          <p:attrName>style.visibility</p:attrName>
                                        </p:attrNameLst>
                                      </p:cBhvr>
                                      <p:to>
                                        <p:strVal val="hidden"/>
                                      </p:to>
                                    </p:set>
                                  </p:childTnLst>
                                </p:cTn>
                              </p:par>
                              <p:par>
                                <p:cTn id="20" presetID="53" presetClass="exit" presetSubtype="32" fill="hold" grpId="0" nodeType="withEffect">
                                  <p:stCondLst>
                                    <p:cond delay="0"/>
                                  </p:stCondLst>
                                  <p:childTnLst>
                                    <p:anim calcmode="lin" valueType="num">
                                      <p:cBhvr>
                                        <p:cTn id="21" dur="500"/>
                                        <p:tgtEl>
                                          <p:spTgt spid="4">
                                            <p:txEl>
                                              <p:pRg st="4" end="4"/>
                                            </p:txEl>
                                          </p:spTgt>
                                        </p:tgtEl>
                                        <p:attrNameLst>
                                          <p:attrName>ppt_w</p:attrName>
                                        </p:attrNameLst>
                                      </p:cBhvr>
                                      <p:tavLst>
                                        <p:tav tm="0">
                                          <p:val>
                                            <p:strVal val="ppt_w"/>
                                          </p:val>
                                        </p:tav>
                                        <p:tav tm="100000">
                                          <p:val>
                                            <p:fltVal val="0"/>
                                          </p:val>
                                        </p:tav>
                                      </p:tavLst>
                                    </p:anim>
                                    <p:anim calcmode="lin" valueType="num">
                                      <p:cBhvr>
                                        <p:cTn id="22" dur="500"/>
                                        <p:tgtEl>
                                          <p:spTgt spid="4">
                                            <p:txEl>
                                              <p:pRg st="4" end="4"/>
                                            </p:txEl>
                                          </p:spTgt>
                                        </p:tgtEl>
                                        <p:attrNameLst>
                                          <p:attrName>ppt_h</p:attrName>
                                        </p:attrNameLst>
                                      </p:cBhvr>
                                      <p:tavLst>
                                        <p:tav tm="0">
                                          <p:val>
                                            <p:strVal val="ppt_h"/>
                                          </p:val>
                                        </p:tav>
                                        <p:tav tm="100000">
                                          <p:val>
                                            <p:fltVal val="0"/>
                                          </p:val>
                                        </p:tav>
                                      </p:tavLst>
                                    </p:anim>
                                    <p:animEffect transition="out" filter="fade">
                                      <p:cBhvr>
                                        <p:cTn id="23" dur="500"/>
                                        <p:tgtEl>
                                          <p:spTgt spid="4">
                                            <p:txEl>
                                              <p:pRg st="4" end="4"/>
                                            </p:txEl>
                                          </p:spTgt>
                                        </p:tgtEl>
                                      </p:cBhvr>
                                    </p:animEffect>
                                    <p:set>
                                      <p:cBhvr>
                                        <p:cTn id="24" dur="1" fill="hold">
                                          <p:stCondLst>
                                            <p:cond delay="499"/>
                                          </p:stCondLst>
                                        </p:cTn>
                                        <p:tgtEl>
                                          <p:spTgt spid="4">
                                            <p:txEl>
                                              <p:pRg st="4" end="4"/>
                                            </p:txEl>
                                          </p:spTgt>
                                        </p:tgtEl>
                                        <p:attrNameLst>
                                          <p:attrName>style.visibility</p:attrName>
                                        </p:attrNameLst>
                                      </p:cBhvr>
                                      <p:to>
                                        <p:strVal val="hidden"/>
                                      </p:to>
                                    </p:set>
                                  </p:childTnLst>
                                </p:cTn>
                              </p:par>
                              <p:par>
                                <p:cTn id="25" presetID="53" presetClass="exit" presetSubtype="32" fill="hold" grpId="0" nodeType="withEffect">
                                  <p:stCondLst>
                                    <p:cond delay="0"/>
                                  </p:stCondLst>
                                  <p:childTnLst>
                                    <p:anim calcmode="lin" valueType="num">
                                      <p:cBhvr>
                                        <p:cTn id="26" dur="500"/>
                                        <p:tgtEl>
                                          <p:spTgt spid="4">
                                            <p:txEl>
                                              <p:pRg st="11" end="11"/>
                                            </p:txEl>
                                          </p:spTgt>
                                        </p:tgtEl>
                                        <p:attrNameLst>
                                          <p:attrName>ppt_w</p:attrName>
                                        </p:attrNameLst>
                                      </p:cBhvr>
                                      <p:tavLst>
                                        <p:tav tm="0">
                                          <p:val>
                                            <p:strVal val="ppt_w"/>
                                          </p:val>
                                        </p:tav>
                                        <p:tav tm="100000">
                                          <p:val>
                                            <p:fltVal val="0"/>
                                          </p:val>
                                        </p:tav>
                                      </p:tavLst>
                                    </p:anim>
                                    <p:anim calcmode="lin" valueType="num">
                                      <p:cBhvr>
                                        <p:cTn id="27" dur="500"/>
                                        <p:tgtEl>
                                          <p:spTgt spid="4">
                                            <p:txEl>
                                              <p:pRg st="11" end="11"/>
                                            </p:txEl>
                                          </p:spTgt>
                                        </p:tgtEl>
                                        <p:attrNameLst>
                                          <p:attrName>ppt_h</p:attrName>
                                        </p:attrNameLst>
                                      </p:cBhvr>
                                      <p:tavLst>
                                        <p:tav tm="0">
                                          <p:val>
                                            <p:strVal val="ppt_h"/>
                                          </p:val>
                                        </p:tav>
                                        <p:tav tm="100000">
                                          <p:val>
                                            <p:fltVal val="0"/>
                                          </p:val>
                                        </p:tav>
                                      </p:tavLst>
                                    </p:anim>
                                    <p:animEffect transition="out" filter="fade">
                                      <p:cBhvr>
                                        <p:cTn id="28" dur="500"/>
                                        <p:tgtEl>
                                          <p:spTgt spid="4">
                                            <p:txEl>
                                              <p:pRg st="11" end="11"/>
                                            </p:txEl>
                                          </p:spTgt>
                                        </p:tgtEl>
                                      </p:cBhvr>
                                    </p:animEffect>
                                    <p:set>
                                      <p:cBhvr>
                                        <p:cTn id="29" dur="1" fill="hold">
                                          <p:stCondLst>
                                            <p:cond delay="499"/>
                                          </p:stCondLst>
                                        </p:cTn>
                                        <p:tgtEl>
                                          <p:spTgt spid="4">
                                            <p:txEl>
                                              <p:pRg st="11" end="11"/>
                                            </p:txEl>
                                          </p:spTgt>
                                        </p:tgtEl>
                                        <p:attrNameLst>
                                          <p:attrName>style.visibility</p:attrName>
                                        </p:attrNameLst>
                                      </p:cBhvr>
                                      <p:to>
                                        <p:strVal val="hidden"/>
                                      </p:to>
                                    </p:set>
                                  </p:childTnLst>
                                </p:cTn>
                              </p:par>
                              <p:par>
                                <p:cTn id="30" presetID="53" presetClass="exit" presetSubtype="32" fill="hold" grpId="0" nodeType="withEffect">
                                  <p:stCondLst>
                                    <p:cond delay="0"/>
                                  </p:stCondLst>
                                  <p:childTnLst>
                                    <p:anim calcmode="lin" valueType="num">
                                      <p:cBhvr>
                                        <p:cTn id="31" dur="500"/>
                                        <p:tgtEl>
                                          <p:spTgt spid="4">
                                            <p:bg/>
                                          </p:spTgt>
                                        </p:tgtEl>
                                        <p:attrNameLst>
                                          <p:attrName>ppt_w</p:attrName>
                                        </p:attrNameLst>
                                      </p:cBhvr>
                                      <p:tavLst>
                                        <p:tav tm="0">
                                          <p:val>
                                            <p:strVal val="ppt_w"/>
                                          </p:val>
                                        </p:tav>
                                        <p:tav tm="100000">
                                          <p:val>
                                            <p:fltVal val="0"/>
                                          </p:val>
                                        </p:tav>
                                      </p:tavLst>
                                    </p:anim>
                                    <p:anim calcmode="lin" valueType="num">
                                      <p:cBhvr>
                                        <p:cTn id="32" dur="500"/>
                                        <p:tgtEl>
                                          <p:spTgt spid="4">
                                            <p:bg/>
                                          </p:spTgt>
                                        </p:tgtEl>
                                        <p:attrNameLst>
                                          <p:attrName>ppt_h</p:attrName>
                                        </p:attrNameLst>
                                      </p:cBhvr>
                                      <p:tavLst>
                                        <p:tav tm="0">
                                          <p:val>
                                            <p:strVal val="ppt_h"/>
                                          </p:val>
                                        </p:tav>
                                        <p:tav tm="100000">
                                          <p:val>
                                            <p:fltVal val="0"/>
                                          </p:val>
                                        </p:tav>
                                      </p:tavLst>
                                    </p:anim>
                                    <p:animEffect transition="out" filter="fade">
                                      <p:cBhvr>
                                        <p:cTn id="33" dur="500"/>
                                        <p:tgtEl>
                                          <p:spTgt spid="4">
                                            <p:bg/>
                                          </p:spTgt>
                                        </p:tgtEl>
                                      </p:cBhvr>
                                    </p:animEffect>
                                    <p:set>
                                      <p:cBhvr>
                                        <p:cTn id="34" dur="1" fill="hold">
                                          <p:stCondLst>
                                            <p:cond delay="4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mean to see God’s face?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1"/>
            <a:ext cx="11209866" cy="4395442"/>
          </a:xfrm>
        </p:spPr>
        <p:txBody>
          <a:bodyPr>
            <a:normAutofit/>
          </a:bodyPr>
          <a:lstStyle/>
          <a:p>
            <a:pPr>
              <a:buSzPct val="100000"/>
              <a:buFont typeface="Arial" panose="020B0604020202020204" pitchFamily="34" charset="0"/>
              <a:buChar char="•"/>
            </a:pPr>
            <a:r>
              <a:rPr lang="en-US" sz="3300" dirty="0"/>
              <a:t>We will look into the literal, physical face of God with our resurrected eyes </a:t>
            </a:r>
            <a:r>
              <a:rPr lang="en-US" sz="2500" dirty="0"/>
              <a:t>(untainted by sin, disease, or death)</a:t>
            </a:r>
          </a:p>
          <a:p>
            <a:pPr>
              <a:buSzPct val="100000"/>
              <a:buFont typeface="Arial" panose="020B0604020202020204" pitchFamily="34" charset="0"/>
              <a:buChar char="•"/>
            </a:pPr>
            <a:r>
              <a:rPr lang="en-US" sz="3300" dirty="0">
                <a:effectLst/>
                <a:ea typeface="Calibri" panose="020F0502020204030204" pitchFamily="34" charset="0"/>
              </a:rPr>
              <a:t>We will always see his face</a:t>
            </a:r>
          </a:p>
          <a:p>
            <a:pPr>
              <a:buSzPct val="100000"/>
              <a:buFont typeface="Arial" panose="020B0604020202020204" pitchFamily="34" charset="0"/>
              <a:buChar char="•"/>
            </a:pPr>
            <a:r>
              <a:rPr lang="en-US" sz="3300" dirty="0"/>
              <a:t>We will enjoy all the benefits of face-to-face interaction</a:t>
            </a:r>
          </a:p>
          <a:p>
            <a:pPr>
              <a:buSzPct val="100000"/>
              <a:buFont typeface="Arial" panose="020B0604020202020204" pitchFamily="34" charset="0"/>
              <a:buChar char="•"/>
            </a:pPr>
            <a:r>
              <a:rPr lang="en-US" sz="3300" dirty="0"/>
              <a:t>We will be able to understand God’s character and work in a fully accurate way </a:t>
            </a:r>
          </a:p>
        </p:txBody>
      </p:sp>
      <p:sp>
        <p:nvSpPr>
          <p:cNvPr id="4" name="TextBox 3">
            <a:extLst>
              <a:ext uri="{FF2B5EF4-FFF2-40B4-BE49-F238E27FC236}">
                <a16:creationId xmlns:a16="http://schemas.microsoft.com/office/drawing/2014/main" xmlns="" id="{9BE19CB9-3ED8-C744-9A84-703AC8EDEBC6}"/>
              </a:ext>
            </a:extLst>
          </p:cNvPr>
          <p:cNvSpPr txBox="1"/>
          <p:nvPr/>
        </p:nvSpPr>
        <p:spPr>
          <a:xfrm>
            <a:off x="5978881" y="4127166"/>
            <a:ext cx="5908319" cy="2169825"/>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4500" b="1" dirty="0"/>
              <a:t>Radical implications for our personal transformation!</a:t>
            </a:r>
          </a:p>
        </p:txBody>
      </p:sp>
      <p:sp>
        <p:nvSpPr>
          <p:cNvPr id="5" name="TextBox 4">
            <a:extLst>
              <a:ext uri="{FF2B5EF4-FFF2-40B4-BE49-F238E27FC236}">
                <a16:creationId xmlns:a16="http://schemas.microsoft.com/office/drawing/2014/main" xmlns="" id="{C9386039-CBAD-8246-B5A9-E546D437EC49}"/>
              </a:ext>
            </a:extLst>
          </p:cNvPr>
          <p:cNvSpPr txBox="1"/>
          <p:nvPr/>
        </p:nvSpPr>
        <p:spPr>
          <a:xfrm>
            <a:off x="304800" y="228123"/>
            <a:ext cx="11700933" cy="6478697"/>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Cornelis </a:t>
            </a:r>
            <a:r>
              <a:rPr lang="en-US" sz="4500" dirty="0" err="1"/>
              <a:t>Venema</a:t>
            </a:r>
            <a:endParaRPr lang="en-US" sz="4500" dirty="0"/>
          </a:p>
          <a:p>
            <a:pPr lvl="3"/>
            <a:r>
              <a:rPr lang="en-US" sz="2000" i="1" dirty="0"/>
              <a:t>The Promise of the Future</a:t>
            </a:r>
            <a:r>
              <a:rPr lang="en-US" sz="2000" dirty="0"/>
              <a:t>, pp. 487-488.</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God's people will see him without any of the sinful limitations of the present. No sin-induced stupor, no failure of hearing, no blindness of vision will obscure the beauty of God from their knowledge.</a:t>
            </a:r>
          </a:p>
          <a:p>
            <a:pPr algn="ctr"/>
            <a:endParaRPr lang="en-US" sz="3500" dirty="0"/>
          </a:p>
        </p:txBody>
      </p:sp>
    </p:spTree>
    <p:extLst>
      <p:ext uri="{BB962C8B-B14F-4D97-AF65-F5344CB8AC3E}">
        <p14:creationId xmlns:p14="http://schemas.microsoft.com/office/powerpoint/2010/main" val="301573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p:cTn id="2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5">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
                                            <p:txEl>
                                              <p:pRg st="3" end="3"/>
                                            </p:txEl>
                                          </p:spTgt>
                                        </p:tgtEl>
                                      </p:cBhvr>
                                    </p:animEffect>
                                  </p:childTnLst>
                                </p:cTn>
                              </p:par>
                            </p:childTnLst>
                          </p:cTn>
                        </p:par>
                        <p:par>
                          <p:cTn id="30" fill="hold">
                            <p:stCondLst>
                              <p:cond delay="500"/>
                            </p:stCondLst>
                            <p:childTnLst>
                              <p:par>
                                <p:cTn id="31" presetID="22" presetClass="entr" presetSubtype="8" fill="hold" nodeType="after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Effect transition="in" filter="wipe(left)">
                                      <p:cBhvr>
                                        <p:cTn id="33" dur="500"/>
                                        <p:tgtEl>
                                          <p:spTgt spid="5">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xit" presetSubtype="32" fill="hold" grpId="1" nodeType="clickEffect">
                                  <p:stCondLst>
                                    <p:cond delay="0"/>
                                  </p:stCondLst>
                                  <p:childTnLst>
                                    <p:anim calcmode="lin" valueType="num">
                                      <p:cBhvr>
                                        <p:cTn id="37" dur="500"/>
                                        <p:tgtEl>
                                          <p:spTgt spid="5">
                                            <p:txEl>
                                              <p:pRg st="2" end="2"/>
                                            </p:txEl>
                                          </p:spTgt>
                                        </p:tgtEl>
                                        <p:attrNameLst>
                                          <p:attrName>ppt_w</p:attrName>
                                        </p:attrNameLst>
                                      </p:cBhvr>
                                      <p:tavLst>
                                        <p:tav tm="0">
                                          <p:val>
                                            <p:strVal val="ppt_w"/>
                                          </p:val>
                                        </p:tav>
                                        <p:tav tm="100000">
                                          <p:val>
                                            <p:fltVal val="0"/>
                                          </p:val>
                                        </p:tav>
                                      </p:tavLst>
                                    </p:anim>
                                    <p:anim calcmode="lin" valueType="num">
                                      <p:cBhvr>
                                        <p:cTn id="38" dur="500"/>
                                        <p:tgtEl>
                                          <p:spTgt spid="5">
                                            <p:txEl>
                                              <p:pRg st="2" end="2"/>
                                            </p:txEl>
                                          </p:spTgt>
                                        </p:tgtEl>
                                        <p:attrNameLst>
                                          <p:attrName>ppt_h</p:attrName>
                                        </p:attrNameLst>
                                      </p:cBhvr>
                                      <p:tavLst>
                                        <p:tav tm="0">
                                          <p:val>
                                            <p:strVal val="ppt_h"/>
                                          </p:val>
                                        </p:tav>
                                        <p:tav tm="100000">
                                          <p:val>
                                            <p:fltVal val="0"/>
                                          </p:val>
                                        </p:tav>
                                      </p:tavLst>
                                    </p:anim>
                                    <p:animEffect transition="out" filter="fade">
                                      <p:cBhvr>
                                        <p:cTn id="39" dur="500"/>
                                        <p:tgtEl>
                                          <p:spTgt spid="5">
                                            <p:txEl>
                                              <p:pRg st="2" end="2"/>
                                            </p:txEl>
                                          </p:spTgt>
                                        </p:tgtEl>
                                      </p:cBhvr>
                                    </p:animEffect>
                                    <p:set>
                                      <p:cBhvr>
                                        <p:cTn id="40" dur="1" fill="hold">
                                          <p:stCondLst>
                                            <p:cond delay="499"/>
                                          </p:stCondLst>
                                        </p:cTn>
                                        <p:tgtEl>
                                          <p:spTgt spid="5">
                                            <p:txEl>
                                              <p:pRg st="2" end="2"/>
                                            </p:txEl>
                                          </p:spTgt>
                                        </p:tgtEl>
                                        <p:attrNameLst>
                                          <p:attrName>style.visibility</p:attrName>
                                        </p:attrNameLst>
                                      </p:cBhvr>
                                      <p:to>
                                        <p:strVal val="hidden"/>
                                      </p:to>
                                    </p:set>
                                  </p:childTnLst>
                                </p:cTn>
                              </p:par>
                              <p:par>
                                <p:cTn id="41" presetID="53" presetClass="exit" presetSubtype="32" fill="hold" grpId="1" nodeType="withEffect">
                                  <p:stCondLst>
                                    <p:cond delay="0"/>
                                  </p:stCondLst>
                                  <p:childTnLst>
                                    <p:anim calcmode="lin" valueType="num">
                                      <p:cBhvr>
                                        <p:cTn id="42" dur="500"/>
                                        <p:tgtEl>
                                          <p:spTgt spid="5">
                                            <p:txEl>
                                              <p:pRg st="3" end="3"/>
                                            </p:txEl>
                                          </p:spTgt>
                                        </p:tgtEl>
                                        <p:attrNameLst>
                                          <p:attrName>ppt_w</p:attrName>
                                        </p:attrNameLst>
                                      </p:cBhvr>
                                      <p:tavLst>
                                        <p:tav tm="0">
                                          <p:val>
                                            <p:strVal val="ppt_w"/>
                                          </p:val>
                                        </p:tav>
                                        <p:tav tm="100000">
                                          <p:val>
                                            <p:fltVal val="0"/>
                                          </p:val>
                                        </p:tav>
                                      </p:tavLst>
                                    </p:anim>
                                    <p:anim calcmode="lin" valueType="num">
                                      <p:cBhvr>
                                        <p:cTn id="43" dur="500"/>
                                        <p:tgtEl>
                                          <p:spTgt spid="5">
                                            <p:txEl>
                                              <p:pRg st="3" end="3"/>
                                            </p:txEl>
                                          </p:spTgt>
                                        </p:tgtEl>
                                        <p:attrNameLst>
                                          <p:attrName>ppt_h</p:attrName>
                                        </p:attrNameLst>
                                      </p:cBhvr>
                                      <p:tavLst>
                                        <p:tav tm="0">
                                          <p:val>
                                            <p:strVal val="ppt_h"/>
                                          </p:val>
                                        </p:tav>
                                        <p:tav tm="100000">
                                          <p:val>
                                            <p:fltVal val="0"/>
                                          </p:val>
                                        </p:tav>
                                      </p:tavLst>
                                    </p:anim>
                                    <p:animEffect transition="out" filter="fade">
                                      <p:cBhvr>
                                        <p:cTn id="44" dur="500"/>
                                        <p:tgtEl>
                                          <p:spTgt spid="5">
                                            <p:txEl>
                                              <p:pRg st="3" end="3"/>
                                            </p:txEl>
                                          </p:spTgt>
                                        </p:tgtEl>
                                      </p:cBhvr>
                                    </p:animEffect>
                                    <p:set>
                                      <p:cBhvr>
                                        <p:cTn id="45" dur="1" fill="hold">
                                          <p:stCondLst>
                                            <p:cond delay="499"/>
                                          </p:stCondLst>
                                        </p:cTn>
                                        <p:tgtEl>
                                          <p:spTgt spid="5">
                                            <p:txEl>
                                              <p:pRg st="3" end="3"/>
                                            </p:txEl>
                                          </p:spTgt>
                                        </p:tgtEl>
                                        <p:attrNameLst>
                                          <p:attrName>style.visibility</p:attrName>
                                        </p:attrNameLst>
                                      </p:cBhvr>
                                      <p:to>
                                        <p:strVal val="hidden"/>
                                      </p:to>
                                    </p:set>
                                  </p:childTnLst>
                                </p:cTn>
                              </p:par>
                              <p:par>
                                <p:cTn id="46" presetID="53" presetClass="exit" presetSubtype="32" fill="hold" grpId="1" nodeType="withEffect">
                                  <p:stCondLst>
                                    <p:cond delay="0"/>
                                  </p:stCondLst>
                                  <p:childTnLst>
                                    <p:anim calcmode="lin" valueType="num">
                                      <p:cBhvr>
                                        <p:cTn id="47" dur="500"/>
                                        <p:tgtEl>
                                          <p:spTgt spid="5">
                                            <p:txEl>
                                              <p:pRg st="9" end="9"/>
                                            </p:txEl>
                                          </p:spTgt>
                                        </p:tgtEl>
                                        <p:attrNameLst>
                                          <p:attrName>ppt_w</p:attrName>
                                        </p:attrNameLst>
                                      </p:cBhvr>
                                      <p:tavLst>
                                        <p:tav tm="0">
                                          <p:val>
                                            <p:strVal val="ppt_w"/>
                                          </p:val>
                                        </p:tav>
                                        <p:tav tm="100000">
                                          <p:val>
                                            <p:fltVal val="0"/>
                                          </p:val>
                                        </p:tav>
                                      </p:tavLst>
                                    </p:anim>
                                    <p:anim calcmode="lin" valueType="num">
                                      <p:cBhvr>
                                        <p:cTn id="48" dur="500"/>
                                        <p:tgtEl>
                                          <p:spTgt spid="5">
                                            <p:txEl>
                                              <p:pRg st="9" end="9"/>
                                            </p:txEl>
                                          </p:spTgt>
                                        </p:tgtEl>
                                        <p:attrNameLst>
                                          <p:attrName>ppt_h</p:attrName>
                                        </p:attrNameLst>
                                      </p:cBhvr>
                                      <p:tavLst>
                                        <p:tav tm="0">
                                          <p:val>
                                            <p:strVal val="ppt_h"/>
                                          </p:val>
                                        </p:tav>
                                        <p:tav tm="100000">
                                          <p:val>
                                            <p:fltVal val="0"/>
                                          </p:val>
                                        </p:tav>
                                      </p:tavLst>
                                    </p:anim>
                                    <p:animEffect transition="out" filter="fade">
                                      <p:cBhvr>
                                        <p:cTn id="49" dur="500"/>
                                        <p:tgtEl>
                                          <p:spTgt spid="5">
                                            <p:txEl>
                                              <p:pRg st="9" end="9"/>
                                            </p:txEl>
                                          </p:spTgt>
                                        </p:tgtEl>
                                      </p:cBhvr>
                                    </p:animEffect>
                                    <p:set>
                                      <p:cBhvr>
                                        <p:cTn id="50" dur="1" fill="hold">
                                          <p:stCondLst>
                                            <p:cond delay="499"/>
                                          </p:stCondLst>
                                        </p:cTn>
                                        <p:tgtEl>
                                          <p:spTgt spid="5">
                                            <p:txEl>
                                              <p:pRg st="9" end="9"/>
                                            </p:txEl>
                                          </p:spTgt>
                                        </p:tgtEl>
                                        <p:attrNameLst>
                                          <p:attrName>style.visibility</p:attrName>
                                        </p:attrNameLst>
                                      </p:cBhvr>
                                      <p:to>
                                        <p:strVal val="hidden"/>
                                      </p:to>
                                    </p:set>
                                  </p:childTnLst>
                                </p:cTn>
                              </p:par>
                              <p:par>
                                <p:cTn id="51" presetID="53" presetClass="exit" presetSubtype="32" fill="hold" grpId="1" nodeType="withEffect">
                                  <p:stCondLst>
                                    <p:cond delay="0"/>
                                  </p:stCondLst>
                                  <p:childTnLst>
                                    <p:anim calcmode="lin" valueType="num">
                                      <p:cBhvr>
                                        <p:cTn id="52" dur="500"/>
                                        <p:tgtEl>
                                          <p:spTgt spid="5">
                                            <p:bg/>
                                          </p:spTgt>
                                        </p:tgtEl>
                                        <p:attrNameLst>
                                          <p:attrName>ppt_w</p:attrName>
                                        </p:attrNameLst>
                                      </p:cBhvr>
                                      <p:tavLst>
                                        <p:tav tm="0">
                                          <p:val>
                                            <p:strVal val="ppt_w"/>
                                          </p:val>
                                        </p:tav>
                                        <p:tav tm="100000">
                                          <p:val>
                                            <p:fltVal val="0"/>
                                          </p:val>
                                        </p:tav>
                                      </p:tavLst>
                                    </p:anim>
                                    <p:anim calcmode="lin" valueType="num">
                                      <p:cBhvr>
                                        <p:cTn id="53" dur="500"/>
                                        <p:tgtEl>
                                          <p:spTgt spid="5">
                                            <p:bg/>
                                          </p:spTgt>
                                        </p:tgtEl>
                                        <p:attrNameLst>
                                          <p:attrName>ppt_h</p:attrName>
                                        </p:attrNameLst>
                                      </p:cBhvr>
                                      <p:tavLst>
                                        <p:tav tm="0">
                                          <p:val>
                                            <p:strVal val="ppt_h"/>
                                          </p:val>
                                        </p:tav>
                                        <p:tav tm="100000">
                                          <p:val>
                                            <p:fltVal val="0"/>
                                          </p:val>
                                        </p:tav>
                                      </p:tavLst>
                                    </p:anim>
                                    <p:animEffect transition="out" filter="fade">
                                      <p:cBhvr>
                                        <p:cTn id="54" dur="500"/>
                                        <p:tgtEl>
                                          <p:spTgt spid="5">
                                            <p:bg/>
                                          </p:spTgt>
                                        </p:tgtEl>
                                      </p:cBhvr>
                                    </p:animEffect>
                                    <p:set>
                                      <p:cBhvr>
                                        <p:cTn id="55" dur="1" fill="hold">
                                          <p:stCondLst>
                                            <p:cond delay="499"/>
                                          </p:stCondLst>
                                        </p:cTn>
                                        <p:tgtEl>
                                          <p:spTgt spid="5">
                                            <p:bg/>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left)">
                                      <p:cBhvr>
                                        <p:cTn id="60" dur="500"/>
                                        <p:tgtEl>
                                          <p:spTgt spid="4"/>
                                        </p:tgtEl>
                                      </p:cBhvr>
                                    </p:animEffect>
                                  </p:childTnLst>
                                </p:cTn>
                              </p:par>
                              <p:par>
                                <p:cTn id="61" presetID="22" presetClass="entr" presetSubtype="8" fill="hold" nodeType="withEffect">
                                  <p:stCondLst>
                                    <p:cond delay="0"/>
                                  </p:stCondLst>
                                  <p:childTnLst>
                                    <p:set>
                                      <p:cBhvr>
                                        <p:cTn id="62" dur="1" fill="hold">
                                          <p:stCondLst>
                                            <p:cond delay="0"/>
                                          </p:stCondLst>
                                        </p:cTn>
                                        <p:tgtEl>
                                          <p:spTgt spid="4">
                                            <p:txEl>
                                              <p:pRg st="0" end="0"/>
                                            </p:txEl>
                                          </p:spTgt>
                                        </p:tgtEl>
                                        <p:attrNameLst>
                                          <p:attrName>style.visibility</p:attrName>
                                        </p:attrNameLst>
                                      </p:cBhvr>
                                      <p:to>
                                        <p:strVal val="visible"/>
                                      </p:to>
                                    </p:set>
                                    <p:animEffect transition="in" filter="wipe(left)">
                                      <p:cBhvr>
                                        <p:cTn id="6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164592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Font typeface="Wingdings 3" charset="2"/>
              <a:buNone/>
            </a:pPr>
            <a:r>
              <a:rPr lang="en-US" sz="3300" dirty="0">
                <a:ea typeface="Calibri" panose="020F0502020204030204" pitchFamily="34" charset="0"/>
              </a:rPr>
              <a:t>“[He will] give relief to you who are troubled, and to us as well. This will happen when the Lord Jesus is revealed from heaven in blazing fire with his powerful angels.” (2 Thess. 1:7)</a:t>
            </a:r>
          </a:p>
        </p:txBody>
      </p:sp>
    </p:spTree>
    <p:extLst>
      <p:ext uri="{BB962C8B-B14F-4D97-AF65-F5344CB8AC3E}">
        <p14:creationId xmlns:p14="http://schemas.microsoft.com/office/powerpoint/2010/main" val="424529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“[He will] give </a:t>
            </a:r>
            <a:r>
              <a:rPr lang="en-US" sz="3300" b="1" u="sng" dirty="0">
                <a:ea typeface="Calibri" panose="020F0502020204030204" pitchFamily="34" charset="0"/>
              </a:rPr>
              <a:t>relief</a:t>
            </a:r>
            <a:r>
              <a:rPr lang="en-US" sz="3300" dirty="0">
                <a:ea typeface="Calibri" panose="020F0502020204030204" pitchFamily="34" charset="0"/>
              </a:rPr>
              <a:t> to you who are troubled, and to us as well. This will happen when the Lord Jesus is revealed from heaven in blazing fire with his powerful angels.” (2 Thess. 1:7)</a:t>
            </a:r>
          </a:p>
          <a:p>
            <a:pPr marL="0" indent="0" algn="ctr">
              <a:buSzPct val="100000"/>
              <a:buNone/>
            </a:pPr>
            <a:endParaRPr lang="en-US" sz="15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Tree>
    <p:extLst>
      <p:ext uri="{BB962C8B-B14F-4D97-AF65-F5344CB8AC3E}">
        <p14:creationId xmlns:p14="http://schemas.microsoft.com/office/powerpoint/2010/main" val="12837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“and He will wipe away every tear from their eyes; and there will no longer be any death; there will no longer be any mourning, or crying, or pain; the first things have passed away” (Rev. 21:4)</a:t>
            </a:r>
          </a:p>
          <a:p>
            <a:pPr marL="0" indent="0" algn="ctr">
              <a:buSzPct val="100000"/>
              <a:buNone/>
            </a:pPr>
            <a:endParaRPr lang="en-US" sz="3300" dirty="0">
              <a:effectLst/>
              <a:ea typeface="Calibri" panose="020F0502020204030204" pitchFamily="34" charset="0"/>
            </a:endParaRPr>
          </a:p>
          <a:p>
            <a:pPr marL="0" indent="0">
              <a:buSzPct val="100000"/>
              <a:buNone/>
            </a:pP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5" name="TextBox 4">
            <a:extLst>
              <a:ext uri="{FF2B5EF4-FFF2-40B4-BE49-F238E27FC236}">
                <a16:creationId xmlns:a16="http://schemas.microsoft.com/office/drawing/2014/main" xmlns="" id="{EC0DB232-D01D-4140-8663-F33BE534AB64}"/>
              </a:ext>
            </a:extLst>
          </p:cNvPr>
          <p:cNvSpPr txBox="1"/>
          <p:nvPr/>
        </p:nvSpPr>
        <p:spPr>
          <a:xfrm>
            <a:off x="930442" y="4378959"/>
            <a:ext cx="10584224" cy="1708160"/>
          </a:xfrm>
          <a:prstGeom prst="rect">
            <a:avLst/>
          </a:prstGeom>
          <a:solidFill>
            <a:schemeClr val="accent1">
              <a:lumMod val="75000"/>
            </a:schemeClr>
          </a:solidFill>
        </p:spPr>
        <p:txBody>
          <a:bodyPr wrap="square" rtlCol="0">
            <a:spAutoFit/>
          </a:bodyPr>
          <a:lstStyle/>
          <a:p>
            <a:pPr algn="ctr"/>
            <a:r>
              <a:rPr lang="en-US" sz="3500" dirty="0"/>
              <a:t>The complete unburdening of a lifetime’s worth of stressors, sorrows, sicknesses, sins, and suffering </a:t>
            </a:r>
            <a:r>
              <a:rPr lang="en-US" sz="3500" i="1" dirty="0"/>
              <a:t>in a single moment </a:t>
            </a:r>
            <a:r>
              <a:rPr lang="en-US" sz="3500" dirty="0"/>
              <a:t>that will continue on forever</a:t>
            </a:r>
            <a:endParaRPr lang="en-US" sz="35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565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5" name="TextBox 4">
            <a:extLst>
              <a:ext uri="{FF2B5EF4-FFF2-40B4-BE49-F238E27FC236}">
                <a16:creationId xmlns:a16="http://schemas.microsoft.com/office/drawing/2014/main" xmlns="" id="{22F03EAE-BA62-F840-88DF-7BA1658561B0}"/>
              </a:ext>
            </a:extLst>
          </p:cNvPr>
          <p:cNvSpPr txBox="1"/>
          <p:nvPr/>
        </p:nvSpPr>
        <p:spPr>
          <a:xfrm>
            <a:off x="1268494" y="4234580"/>
            <a:ext cx="6383589" cy="1708160"/>
          </a:xfrm>
          <a:prstGeom prst="rect">
            <a:avLst/>
          </a:prstGeom>
          <a:solidFill>
            <a:schemeClr val="accent1">
              <a:lumMod val="75000"/>
            </a:schemeClr>
          </a:solidFill>
        </p:spPr>
        <p:txBody>
          <a:bodyPr wrap="square" rtlCol="0">
            <a:spAutoFit/>
          </a:bodyPr>
          <a:lstStyle/>
          <a:p>
            <a:pPr algn="ctr"/>
            <a:r>
              <a:rPr lang="en-US" sz="3500" dirty="0"/>
              <a:t>Knowing that what you did here and the sacrifices that you have made </a:t>
            </a:r>
            <a:r>
              <a:rPr lang="en-US" sz="3500" i="1" dirty="0"/>
              <a:t>truly</a:t>
            </a:r>
            <a:r>
              <a:rPr lang="en-US" sz="3500" dirty="0"/>
              <a:t> matters</a:t>
            </a:r>
            <a:endParaRPr lang="en-US" sz="35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79887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11" name="TextBox 10">
            <a:extLst>
              <a:ext uri="{FF2B5EF4-FFF2-40B4-BE49-F238E27FC236}">
                <a16:creationId xmlns:a16="http://schemas.microsoft.com/office/drawing/2014/main" xmlns="" id="{7D11B312-9407-7442-B5CC-44F8E5DEF7F2}"/>
              </a:ext>
            </a:extLst>
          </p:cNvPr>
          <p:cNvSpPr txBox="1"/>
          <p:nvPr/>
        </p:nvSpPr>
        <p:spPr>
          <a:xfrm>
            <a:off x="1268494" y="4234580"/>
            <a:ext cx="6383589" cy="1708160"/>
          </a:xfrm>
          <a:prstGeom prst="rect">
            <a:avLst/>
          </a:prstGeom>
          <a:solidFill>
            <a:schemeClr val="accent1">
              <a:lumMod val="75000"/>
            </a:schemeClr>
          </a:solidFill>
        </p:spPr>
        <p:txBody>
          <a:bodyPr wrap="square" rtlCol="0">
            <a:spAutoFit/>
          </a:bodyPr>
          <a:lstStyle/>
          <a:p>
            <a:pPr algn="ctr"/>
            <a:r>
              <a:rPr lang="en-US" sz="3500" dirty="0"/>
              <a:t>Knowing that what you did here and the sacrifices that you have made </a:t>
            </a:r>
            <a:r>
              <a:rPr lang="en-US" sz="3500" i="1" dirty="0"/>
              <a:t>truly</a:t>
            </a:r>
            <a:r>
              <a:rPr lang="en-US" sz="3500" dirty="0"/>
              <a:t> matters</a:t>
            </a:r>
            <a:endParaRPr lang="en-US" sz="3500" i="1" dirty="0">
              <a:effectLst/>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xmlns="" id="{3B4C1EEE-D62F-484A-B49D-66D8D1D37925}"/>
              </a:ext>
            </a:extLst>
          </p:cNvPr>
          <p:cNvSpPr txBox="1"/>
          <p:nvPr/>
        </p:nvSpPr>
        <p:spPr>
          <a:xfrm>
            <a:off x="491067" y="270333"/>
            <a:ext cx="11209866" cy="6032421"/>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3000" dirty="0"/>
          </a:p>
          <a:p>
            <a:pPr algn="ctr"/>
            <a:endParaRPr lang="en-US" sz="3000" dirty="0"/>
          </a:p>
          <a:p>
            <a:pPr lvl="4"/>
            <a:r>
              <a:rPr lang="en-US" sz="4500" dirty="0"/>
              <a:t>CS Lewis</a:t>
            </a:r>
          </a:p>
          <a:p>
            <a:pPr lvl="4"/>
            <a:r>
              <a:rPr lang="en-US" sz="2000" dirty="0"/>
              <a:t>“The Weight of Glory”</a:t>
            </a:r>
          </a:p>
          <a:p>
            <a:pPr algn="ctr"/>
            <a:endParaRPr lang="en-US" sz="3000" dirty="0"/>
          </a:p>
          <a:p>
            <a:pPr algn="ctr"/>
            <a:endParaRPr lang="en-US" sz="3000" dirty="0"/>
          </a:p>
          <a:p>
            <a:pPr algn="ctr"/>
            <a:endParaRPr lang="en-US" sz="3000" dirty="0"/>
          </a:p>
          <a:p>
            <a:pPr algn="ctr"/>
            <a:endParaRPr lang="en-US" sz="3000" dirty="0"/>
          </a:p>
          <a:p>
            <a:pPr algn="ctr"/>
            <a:endParaRPr lang="en-US" sz="3500" dirty="0"/>
          </a:p>
          <a:p>
            <a:pPr algn="ctr"/>
            <a:r>
              <a:rPr lang="en-US" sz="3500" dirty="0">
                <a:latin typeface="Trebuchet MS" panose="020B0703020202090204" pitchFamily="34" charset="0"/>
                <a:ea typeface="Times New Roman" panose="02020603050405020304" pitchFamily="18" charset="0"/>
              </a:rPr>
              <a:t>In the end that Face which is the delight or the terror of the universe must be turned upon each of us…</a:t>
            </a:r>
          </a:p>
          <a:p>
            <a:pPr algn="ctr"/>
            <a:endParaRPr lang="en-US" sz="3500" dirty="0">
              <a:latin typeface="Trebuchet MS" panose="020B0703020202090204" pitchFamily="34" charset="0"/>
            </a:endParaRPr>
          </a:p>
        </p:txBody>
      </p:sp>
    </p:spTree>
    <p:extLst>
      <p:ext uri="{BB962C8B-B14F-4D97-AF65-F5344CB8AC3E}">
        <p14:creationId xmlns:p14="http://schemas.microsoft.com/office/powerpoint/2010/main" val="25560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53" presetClass="entr" presetSubtype="16" fill="hold" nodeType="with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 calcmode="lin" valueType="num">
                                      <p:cBhvr>
                                        <p:cTn id="12"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12">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12">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 calcmode="lin" valueType="num">
                                      <p:cBhvr>
                                        <p:cTn id="17" dur="5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12">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12">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12">
                                            <p:txEl>
                                              <p:pRg st="9" end="9"/>
                                            </p:txEl>
                                          </p:spTgt>
                                        </p:tgtEl>
                                        <p:attrNameLst>
                                          <p:attrName>style.visibility</p:attrName>
                                        </p:attrNameLst>
                                      </p:cBhvr>
                                      <p:to>
                                        <p:strVal val="visible"/>
                                      </p:to>
                                    </p:set>
                                    <p:anim calcmode="lin" valueType="num">
                                      <p:cBhvr>
                                        <p:cTn id="22" dur="500" fill="hold"/>
                                        <p:tgtEl>
                                          <p:spTgt spid="12">
                                            <p:txEl>
                                              <p:pRg st="9" end="9"/>
                                            </p:txEl>
                                          </p:spTgt>
                                        </p:tgtEl>
                                        <p:attrNameLst>
                                          <p:attrName>ppt_w</p:attrName>
                                        </p:attrNameLst>
                                      </p:cBhvr>
                                      <p:tavLst>
                                        <p:tav tm="0">
                                          <p:val>
                                            <p:fltVal val="0"/>
                                          </p:val>
                                        </p:tav>
                                        <p:tav tm="100000">
                                          <p:val>
                                            <p:strVal val="#ppt_w"/>
                                          </p:val>
                                        </p:tav>
                                      </p:tavLst>
                                    </p:anim>
                                    <p:anim calcmode="lin" valueType="num">
                                      <p:cBhvr>
                                        <p:cTn id="23" dur="500" fill="hold"/>
                                        <p:tgtEl>
                                          <p:spTgt spid="12">
                                            <p:txEl>
                                              <p:pRg st="9" end="9"/>
                                            </p:txEl>
                                          </p:spTgt>
                                        </p:tgtEl>
                                        <p:attrNameLst>
                                          <p:attrName>ppt_h</p:attrName>
                                        </p:attrNameLst>
                                      </p:cBhvr>
                                      <p:tavLst>
                                        <p:tav tm="0">
                                          <p:val>
                                            <p:fltVal val="0"/>
                                          </p:val>
                                        </p:tav>
                                        <p:tav tm="100000">
                                          <p:val>
                                            <p:strVal val="#ppt_h"/>
                                          </p:val>
                                        </p:tav>
                                      </p:tavLst>
                                    </p:anim>
                                    <p:animEffect transition="in" filter="fade">
                                      <p:cBhvr>
                                        <p:cTn id="24"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5" name="TextBox 4">
            <a:extLst>
              <a:ext uri="{FF2B5EF4-FFF2-40B4-BE49-F238E27FC236}">
                <a16:creationId xmlns:a16="http://schemas.microsoft.com/office/drawing/2014/main" xmlns="" id="{22F03EAE-BA62-F840-88DF-7BA1658561B0}"/>
              </a:ext>
            </a:extLst>
          </p:cNvPr>
          <p:cNvSpPr txBox="1"/>
          <p:nvPr/>
        </p:nvSpPr>
        <p:spPr>
          <a:xfrm>
            <a:off x="1348705" y="4627519"/>
            <a:ext cx="6677695" cy="600164"/>
          </a:xfrm>
          <a:prstGeom prst="rect">
            <a:avLst/>
          </a:prstGeom>
          <a:solidFill>
            <a:schemeClr val="accent1">
              <a:lumMod val="75000"/>
            </a:schemeClr>
          </a:solidFill>
        </p:spPr>
        <p:txBody>
          <a:bodyPr wrap="square" rtlCol="0">
            <a:spAutoFit/>
          </a:bodyPr>
          <a:lstStyle/>
          <a:p>
            <a:pPr algn="ctr"/>
            <a:r>
              <a:rPr lang="en-US" sz="3300" dirty="0"/>
              <a:t>What you did here truly matters</a:t>
            </a:r>
            <a:endParaRPr lang="en-US" sz="3300" i="1"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xmlns="" id="{E37343C2-DF07-7048-A11B-E39F8C72A87A}"/>
              </a:ext>
            </a:extLst>
          </p:cNvPr>
          <p:cNvSpPr txBox="1"/>
          <p:nvPr/>
        </p:nvSpPr>
        <p:spPr>
          <a:xfrm>
            <a:off x="491067" y="270333"/>
            <a:ext cx="11209866" cy="6109365"/>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3000" dirty="0"/>
          </a:p>
          <a:p>
            <a:pPr algn="ctr"/>
            <a:endParaRPr lang="en-US" sz="3000" dirty="0"/>
          </a:p>
          <a:p>
            <a:pPr lvl="4"/>
            <a:r>
              <a:rPr lang="en-US" sz="4500" dirty="0"/>
              <a:t>CS Lewis</a:t>
            </a:r>
          </a:p>
          <a:p>
            <a:pPr lvl="4"/>
            <a:r>
              <a:rPr lang="en-US" sz="2000" dirty="0"/>
              <a:t>“The Weight of Glory”</a:t>
            </a:r>
          </a:p>
          <a:p>
            <a:pPr algn="ctr"/>
            <a:endParaRPr lang="en-US" sz="3000" dirty="0"/>
          </a:p>
          <a:p>
            <a:pPr algn="ctr"/>
            <a:endParaRPr lang="en-US" sz="3000" dirty="0"/>
          </a:p>
          <a:p>
            <a:pPr algn="ctr"/>
            <a:endParaRPr lang="en-US" sz="3000" dirty="0"/>
          </a:p>
          <a:p>
            <a:pPr algn="ctr"/>
            <a:endParaRPr lang="en-US" sz="3000" dirty="0"/>
          </a:p>
          <a:p>
            <a:pPr algn="ctr"/>
            <a:endParaRPr lang="en-US" sz="3500" dirty="0"/>
          </a:p>
          <a:p>
            <a:pPr algn="ctr"/>
            <a:r>
              <a:rPr lang="en-US" sz="3500" dirty="0">
                <a:latin typeface="Trebuchet MS" panose="020B0703020202090204" pitchFamily="34" charset="0"/>
                <a:ea typeface="Times New Roman" panose="02020603050405020304" pitchFamily="18" charset="0"/>
              </a:rPr>
              <a:t>It is written that we shall “stand before” Him, shall appear, shall be inspected. </a:t>
            </a:r>
          </a:p>
          <a:p>
            <a:pPr algn="ctr"/>
            <a:endParaRPr lang="en-US" sz="3500" dirty="0">
              <a:latin typeface="Trebuchet MS" panose="020B0703020202090204" pitchFamily="34" charset="0"/>
            </a:endParaRPr>
          </a:p>
        </p:txBody>
      </p:sp>
    </p:spTree>
    <p:extLst>
      <p:ext uri="{BB962C8B-B14F-4D97-AF65-F5344CB8AC3E}">
        <p14:creationId xmlns:p14="http://schemas.microsoft.com/office/powerpoint/2010/main" val="104105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animEffect transition="in" filter="wipe(left)">
                                      <p:cBhvr>
                                        <p:cTn id="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5" name="TextBox 4">
            <a:extLst>
              <a:ext uri="{FF2B5EF4-FFF2-40B4-BE49-F238E27FC236}">
                <a16:creationId xmlns:a16="http://schemas.microsoft.com/office/drawing/2014/main" xmlns="" id="{22F03EAE-BA62-F840-88DF-7BA1658561B0}"/>
              </a:ext>
            </a:extLst>
          </p:cNvPr>
          <p:cNvSpPr txBox="1"/>
          <p:nvPr/>
        </p:nvSpPr>
        <p:spPr>
          <a:xfrm>
            <a:off x="1348705" y="4627519"/>
            <a:ext cx="6677695" cy="600164"/>
          </a:xfrm>
          <a:prstGeom prst="rect">
            <a:avLst/>
          </a:prstGeom>
          <a:solidFill>
            <a:schemeClr val="accent1">
              <a:lumMod val="75000"/>
            </a:schemeClr>
          </a:solidFill>
        </p:spPr>
        <p:txBody>
          <a:bodyPr wrap="square" rtlCol="0">
            <a:spAutoFit/>
          </a:bodyPr>
          <a:lstStyle/>
          <a:p>
            <a:pPr algn="ctr"/>
            <a:r>
              <a:rPr lang="en-US" sz="3300" dirty="0"/>
              <a:t>What you did here truly matters</a:t>
            </a:r>
            <a:endParaRPr lang="en-US" sz="3300" i="1"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xmlns="" id="{E37343C2-DF07-7048-A11B-E39F8C72A87A}"/>
              </a:ext>
            </a:extLst>
          </p:cNvPr>
          <p:cNvSpPr txBox="1"/>
          <p:nvPr/>
        </p:nvSpPr>
        <p:spPr>
          <a:xfrm>
            <a:off x="491067" y="270333"/>
            <a:ext cx="11209866" cy="617092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3000" dirty="0"/>
          </a:p>
          <a:p>
            <a:pPr algn="ctr"/>
            <a:endParaRPr lang="en-US" sz="3000" dirty="0"/>
          </a:p>
          <a:p>
            <a:pPr lvl="4"/>
            <a:r>
              <a:rPr lang="en-US" sz="4500" dirty="0"/>
              <a:t>CS Lewis</a:t>
            </a:r>
          </a:p>
          <a:p>
            <a:pPr lvl="4"/>
            <a:r>
              <a:rPr lang="en-US" sz="2000" dirty="0"/>
              <a:t>“The Weight of Glory”</a:t>
            </a:r>
          </a:p>
          <a:p>
            <a:pPr algn="ctr"/>
            <a:endParaRPr lang="en-US" sz="3000" dirty="0"/>
          </a:p>
          <a:p>
            <a:pPr algn="ctr"/>
            <a:endParaRPr lang="en-US" sz="3000" dirty="0"/>
          </a:p>
          <a:p>
            <a:pPr algn="ctr"/>
            <a:endParaRPr lang="en-US" sz="3500" dirty="0"/>
          </a:p>
          <a:p>
            <a:pPr algn="ctr"/>
            <a:r>
              <a:rPr lang="en-US" sz="3500" dirty="0">
                <a:latin typeface="Trebuchet MS" panose="020B0703020202090204" pitchFamily="34" charset="0"/>
                <a:ea typeface="Times New Roman" panose="02020603050405020304" pitchFamily="18" charset="0"/>
              </a:rPr>
              <a:t>The promise of glory is the promise, almost incredible and only possible by the work of Christ, that some of us, that any of us who really chooses, shall actually survive that examination, shall find approval, shall please God. </a:t>
            </a:r>
          </a:p>
        </p:txBody>
      </p:sp>
    </p:spTree>
    <p:extLst>
      <p:ext uri="{BB962C8B-B14F-4D97-AF65-F5344CB8AC3E}">
        <p14:creationId xmlns:p14="http://schemas.microsoft.com/office/powerpoint/2010/main" val="21000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wipe(left)">
                                      <p:cBhvr>
                                        <p:cTn id="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5" name="TextBox 4">
            <a:extLst>
              <a:ext uri="{FF2B5EF4-FFF2-40B4-BE49-F238E27FC236}">
                <a16:creationId xmlns:a16="http://schemas.microsoft.com/office/drawing/2014/main" xmlns="" id="{22F03EAE-BA62-F840-88DF-7BA1658561B0}"/>
              </a:ext>
            </a:extLst>
          </p:cNvPr>
          <p:cNvSpPr txBox="1"/>
          <p:nvPr/>
        </p:nvSpPr>
        <p:spPr>
          <a:xfrm>
            <a:off x="1348705" y="4627519"/>
            <a:ext cx="6677695" cy="600164"/>
          </a:xfrm>
          <a:prstGeom prst="rect">
            <a:avLst/>
          </a:prstGeom>
          <a:solidFill>
            <a:schemeClr val="accent1">
              <a:lumMod val="75000"/>
            </a:schemeClr>
          </a:solidFill>
        </p:spPr>
        <p:txBody>
          <a:bodyPr wrap="square" rtlCol="0">
            <a:spAutoFit/>
          </a:bodyPr>
          <a:lstStyle/>
          <a:p>
            <a:pPr algn="ctr"/>
            <a:r>
              <a:rPr lang="en-US" sz="3300" dirty="0"/>
              <a:t>What you did here truly matters</a:t>
            </a:r>
            <a:endParaRPr lang="en-US" sz="3300" i="1"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xmlns="" id="{E37343C2-DF07-7048-A11B-E39F8C72A87A}"/>
              </a:ext>
            </a:extLst>
          </p:cNvPr>
          <p:cNvSpPr txBox="1"/>
          <p:nvPr/>
        </p:nvSpPr>
        <p:spPr>
          <a:xfrm>
            <a:off x="491067" y="270333"/>
            <a:ext cx="11209866" cy="6170920"/>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3000" dirty="0"/>
          </a:p>
          <a:p>
            <a:pPr algn="ctr"/>
            <a:endParaRPr lang="en-US" sz="3000" dirty="0"/>
          </a:p>
          <a:p>
            <a:pPr lvl="4"/>
            <a:r>
              <a:rPr lang="en-US" sz="4500" dirty="0"/>
              <a:t>CS Lewis</a:t>
            </a:r>
          </a:p>
          <a:p>
            <a:pPr lvl="4"/>
            <a:r>
              <a:rPr lang="en-US" sz="2000" dirty="0"/>
              <a:t>“The Weight of Glory”</a:t>
            </a:r>
          </a:p>
          <a:p>
            <a:pPr algn="ctr"/>
            <a:endParaRPr lang="en-US" sz="3000" dirty="0"/>
          </a:p>
          <a:p>
            <a:pPr algn="ctr"/>
            <a:endParaRPr lang="en-US" sz="3000" dirty="0"/>
          </a:p>
          <a:p>
            <a:pPr algn="ctr"/>
            <a:endParaRPr lang="en-US" sz="3500" dirty="0"/>
          </a:p>
          <a:p>
            <a:pPr algn="ctr"/>
            <a:endParaRPr lang="en-US" sz="3500" dirty="0"/>
          </a:p>
          <a:p>
            <a:pPr algn="ctr"/>
            <a:r>
              <a:rPr lang="en-US" sz="3500" dirty="0">
                <a:latin typeface="Trebuchet MS" panose="020B0703020202090204" pitchFamily="34" charset="0"/>
                <a:ea typeface="Times New Roman" panose="02020603050405020304" pitchFamily="18" charset="0"/>
              </a:rPr>
              <a:t>To please God…</a:t>
            </a:r>
          </a:p>
          <a:p>
            <a:pPr algn="ctr"/>
            <a:endParaRPr lang="en-US" sz="3500" dirty="0">
              <a:latin typeface="Trebuchet MS" panose="020B0703020202090204" pitchFamily="34" charset="0"/>
              <a:ea typeface="Times New Roman" panose="02020603050405020304" pitchFamily="18" charset="0"/>
            </a:endParaRPr>
          </a:p>
          <a:p>
            <a:pPr algn="ctr"/>
            <a:r>
              <a:rPr lang="en-US" sz="3500" dirty="0">
                <a:latin typeface="Trebuchet MS" panose="020B0703020202090204" pitchFamily="34" charset="0"/>
                <a:ea typeface="Times New Roman" panose="02020603050405020304" pitchFamily="18" charset="0"/>
              </a:rPr>
              <a:t>to be a real ingredient in the divine happiness…</a:t>
            </a:r>
            <a:r>
              <a:rPr lang="en-US" sz="3500" dirty="0">
                <a:latin typeface="Trebuchet MS" panose="020B0703020202090204" pitchFamily="34" charset="0"/>
              </a:rPr>
              <a:t> </a:t>
            </a:r>
          </a:p>
          <a:p>
            <a:pPr algn="ctr"/>
            <a:endParaRPr lang="en-US" sz="3500" dirty="0">
              <a:latin typeface="Trebuchet MS" panose="020B0703020202090204" pitchFamily="34" charset="0"/>
            </a:endParaRPr>
          </a:p>
        </p:txBody>
      </p:sp>
    </p:spTree>
    <p:extLst>
      <p:ext uri="{BB962C8B-B14F-4D97-AF65-F5344CB8AC3E}">
        <p14:creationId xmlns:p14="http://schemas.microsoft.com/office/powerpoint/2010/main" val="18608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animEffect transition="in" filter="wipe(left)">
                                      <p:cBhvr>
                                        <p:cTn id="7" dur="500"/>
                                        <p:tgtEl>
                                          <p:spTgt spid="6">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0" end="10"/>
                                            </p:txEl>
                                          </p:spTgt>
                                        </p:tgtEl>
                                        <p:attrNameLst>
                                          <p:attrName>style.visibility</p:attrName>
                                        </p:attrNameLst>
                                      </p:cBhvr>
                                      <p:to>
                                        <p:strVal val="visible"/>
                                      </p:to>
                                    </p:set>
                                    <p:animEffect transition="in" filter="wipe(left)">
                                      <p:cBhvr>
                                        <p:cTn id="1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A4287-645B-B64B-8E78-75E187668830}"/>
              </a:ext>
            </a:extLst>
          </p:cNvPr>
          <p:cNvSpPr>
            <a:spLocks noGrp="1"/>
          </p:cNvSpPr>
          <p:nvPr>
            <p:ph type="title"/>
          </p:nvPr>
        </p:nvSpPr>
        <p:spPr>
          <a:xfrm>
            <a:off x="173973" y="369449"/>
            <a:ext cx="11793438" cy="2855014"/>
          </a:xfrm>
        </p:spPr>
        <p:txBody>
          <a:bodyPr>
            <a:noAutofit/>
          </a:bodyPr>
          <a:lstStyle/>
          <a:p>
            <a:pPr algn="ctr"/>
            <a:r>
              <a:rPr lang="en-US" sz="5500" b="0" i="0" dirty="0">
                <a:solidFill>
                  <a:schemeClr val="tx1"/>
                </a:solidFill>
                <a:effectLst/>
                <a:latin typeface="Trebuchet MS" panose="020B0703020202090204" pitchFamily="34" charset="0"/>
              </a:rPr>
              <a:t>“</a:t>
            </a:r>
            <a:r>
              <a:rPr lang="en-US" sz="5500" dirty="0">
                <a:solidFill>
                  <a:schemeClr val="tx1"/>
                </a:solidFill>
              </a:rPr>
              <a:t>Set your minds on the </a:t>
            </a:r>
            <a:r>
              <a:rPr lang="en-US" sz="5500" i="1" u="sng" dirty="0">
                <a:solidFill>
                  <a:schemeClr val="tx1"/>
                </a:solidFill>
              </a:rPr>
              <a:t>things</a:t>
            </a:r>
            <a:r>
              <a:rPr lang="en-US" sz="5500" dirty="0">
                <a:solidFill>
                  <a:schemeClr val="tx1"/>
                </a:solidFill>
              </a:rPr>
              <a:t> that are above” (Col. 3:2)</a:t>
            </a:r>
            <a:r>
              <a:rPr lang="en-US" sz="5500" b="0" i="0" dirty="0">
                <a:solidFill>
                  <a:schemeClr val="tx1"/>
                </a:solidFill>
                <a:effectLst/>
                <a:latin typeface="Trebuchet MS" panose="020B0703020202090204" pitchFamily="34" charset="0"/>
              </a:rPr>
              <a:t/>
            </a:r>
            <a:br>
              <a:rPr lang="en-US" sz="5500" b="0" i="0" dirty="0">
                <a:solidFill>
                  <a:schemeClr val="tx1"/>
                </a:solidFill>
                <a:effectLst/>
                <a:latin typeface="Trebuchet MS" panose="020B0703020202090204" pitchFamily="34" charset="0"/>
              </a:rPr>
            </a:br>
            <a:r>
              <a:rPr lang="en-US" sz="5500" b="0" i="0" dirty="0">
                <a:solidFill>
                  <a:schemeClr val="tx1"/>
                </a:solidFill>
                <a:effectLst/>
                <a:latin typeface="Trebuchet MS" panose="020B0703020202090204" pitchFamily="34" charset="0"/>
              </a:rPr>
              <a:t/>
            </a:r>
            <a:br>
              <a:rPr lang="en-US" sz="5500" b="0" i="0" dirty="0">
                <a:solidFill>
                  <a:schemeClr val="tx1"/>
                </a:solidFill>
                <a:effectLst/>
                <a:latin typeface="Trebuchet MS" panose="020B0703020202090204" pitchFamily="34" charset="0"/>
              </a:rPr>
            </a:br>
            <a:endParaRPr lang="en-US" sz="5500" dirty="0">
              <a:solidFill>
                <a:schemeClr val="tx1"/>
              </a:solidFill>
              <a:latin typeface="Trebuchet MS" panose="020B0703020202090204" pitchFamily="34" charset="0"/>
            </a:endParaRPr>
          </a:p>
        </p:txBody>
      </p:sp>
      <p:sp>
        <p:nvSpPr>
          <p:cNvPr id="5" name="Title 1">
            <a:extLst>
              <a:ext uri="{FF2B5EF4-FFF2-40B4-BE49-F238E27FC236}">
                <a16:creationId xmlns:a16="http://schemas.microsoft.com/office/drawing/2014/main" xmlns="" id="{B82D987D-3533-714B-8DCF-279AD9B5536D}"/>
              </a:ext>
            </a:extLst>
          </p:cNvPr>
          <p:cNvSpPr txBox="1">
            <a:spLocks/>
          </p:cNvSpPr>
          <p:nvPr/>
        </p:nvSpPr>
        <p:spPr>
          <a:xfrm>
            <a:off x="173973" y="2430860"/>
            <a:ext cx="11793438" cy="63201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500" dirty="0">
                <a:solidFill>
                  <a:schemeClr val="tx1"/>
                </a:solidFill>
                <a:latin typeface="Trebuchet MS" panose="020B0703020202090204" pitchFamily="34" charset="0"/>
              </a:rPr>
              <a:t/>
            </a:r>
            <a:br>
              <a:rPr lang="en-US" sz="5500" dirty="0">
                <a:solidFill>
                  <a:schemeClr val="tx1"/>
                </a:solidFill>
                <a:latin typeface="Trebuchet MS" panose="020B0703020202090204" pitchFamily="34" charset="0"/>
              </a:rPr>
            </a:br>
            <a:r>
              <a:rPr lang="en-US" sz="5500" dirty="0">
                <a:solidFill>
                  <a:schemeClr val="tx1"/>
                </a:solidFill>
                <a:latin typeface="Trebuchet MS" panose="020B0703020202090204" pitchFamily="34" charset="0"/>
              </a:rPr>
              <a:t>What do you think about most when it comes to heaven?</a:t>
            </a:r>
            <a:r>
              <a:rPr lang="en-US" sz="5000" dirty="0">
                <a:solidFill>
                  <a:schemeClr val="tx1"/>
                </a:solidFill>
                <a:latin typeface="Trebuchet MS" panose="020B0703020202090204" pitchFamily="34" charset="0"/>
              </a:rPr>
              <a:t/>
            </a:r>
            <a:br>
              <a:rPr lang="en-US" sz="5000" dirty="0">
                <a:solidFill>
                  <a:schemeClr val="tx1"/>
                </a:solidFill>
                <a:latin typeface="Trebuchet MS" panose="020B0703020202090204" pitchFamily="34" charset="0"/>
              </a:rPr>
            </a:br>
            <a:endParaRPr lang="en-US" sz="5000" dirty="0">
              <a:solidFill>
                <a:schemeClr val="tx1"/>
              </a:solidFill>
              <a:latin typeface="Trebuchet MS" panose="020B0703020202090204" pitchFamily="34" charset="0"/>
            </a:endParaRPr>
          </a:p>
        </p:txBody>
      </p:sp>
    </p:spTree>
    <p:extLst>
      <p:ext uri="{BB962C8B-B14F-4D97-AF65-F5344CB8AC3E}">
        <p14:creationId xmlns:p14="http://schemas.microsoft.com/office/powerpoint/2010/main" val="3831186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5" name="TextBox 4">
            <a:extLst>
              <a:ext uri="{FF2B5EF4-FFF2-40B4-BE49-F238E27FC236}">
                <a16:creationId xmlns:a16="http://schemas.microsoft.com/office/drawing/2014/main" xmlns="" id="{22F03EAE-BA62-F840-88DF-7BA1658561B0}"/>
              </a:ext>
            </a:extLst>
          </p:cNvPr>
          <p:cNvSpPr txBox="1"/>
          <p:nvPr/>
        </p:nvSpPr>
        <p:spPr>
          <a:xfrm>
            <a:off x="1348705" y="4627519"/>
            <a:ext cx="6677695" cy="600164"/>
          </a:xfrm>
          <a:prstGeom prst="rect">
            <a:avLst/>
          </a:prstGeom>
          <a:solidFill>
            <a:schemeClr val="accent1">
              <a:lumMod val="75000"/>
            </a:schemeClr>
          </a:solidFill>
        </p:spPr>
        <p:txBody>
          <a:bodyPr wrap="square" rtlCol="0">
            <a:spAutoFit/>
          </a:bodyPr>
          <a:lstStyle/>
          <a:p>
            <a:pPr algn="ctr"/>
            <a:r>
              <a:rPr lang="en-US" sz="3300" dirty="0"/>
              <a:t>What you did here truly matters</a:t>
            </a:r>
            <a:endParaRPr lang="en-US" sz="3300" i="1" dirty="0">
              <a:effectLst/>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xmlns="" id="{E37343C2-DF07-7048-A11B-E39F8C72A87A}"/>
              </a:ext>
            </a:extLst>
          </p:cNvPr>
          <p:cNvSpPr txBox="1"/>
          <p:nvPr/>
        </p:nvSpPr>
        <p:spPr>
          <a:xfrm>
            <a:off x="491067" y="270333"/>
            <a:ext cx="11209866" cy="6093976"/>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3000" dirty="0"/>
          </a:p>
          <a:p>
            <a:pPr algn="ctr"/>
            <a:endParaRPr lang="en-US" sz="3000" dirty="0"/>
          </a:p>
          <a:p>
            <a:pPr lvl="4"/>
            <a:r>
              <a:rPr lang="en-US" sz="4500" dirty="0"/>
              <a:t>CS Lewis</a:t>
            </a:r>
          </a:p>
          <a:p>
            <a:pPr lvl="4"/>
            <a:r>
              <a:rPr lang="en-US" sz="2000" dirty="0"/>
              <a:t>“The Weight of Glory”</a:t>
            </a:r>
          </a:p>
          <a:p>
            <a:pPr algn="ctr"/>
            <a:endParaRPr lang="en-US" sz="3000" dirty="0"/>
          </a:p>
          <a:p>
            <a:pPr algn="ctr"/>
            <a:endParaRPr lang="en-US" sz="3000" dirty="0"/>
          </a:p>
          <a:p>
            <a:pPr algn="ctr"/>
            <a:endParaRPr lang="en-US" sz="3000" dirty="0"/>
          </a:p>
          <a:p>
            <a:pPr algn="ctr"/>
            <a:endParaRPr lang="en-US" sz="3500" dirty="0"/>
          </a:p>
          <a:p>
            <a:pPr algn="ctr"/>
            <a:endParaRPr lang="en-US" sz="3500" dirty="0"/>
          </a:p>
          <a:p>
            <a:pPr algn="ctr"/>
            <a:r>
              <a:rPr lang="en-US" sz="3500" dirty="0">
                <a:latin typeface="Trebuchet MS" panose="020B0703020202090204" pitchFamily="34" charset="0"/>
                <a:ea typeface="Times New Roman" panose="02020603050405020304" pitchFamily="18" charset="0"/>
              </a:rPr>
              <a:t>to be loved by God, not merely pitied, but delighted in as an artist delights in his work or a father in a son—</a:t>
            </a:r>
          </a:p>
          <a:p>
            <a:pPr algn="ctr"/>
            <a:r>
              <a:rPr lang="en-US" sz="3500" dirty="0">
                <a:latin typeface="Trebuchet MS" panose="020B0703020202090204" pitchFamily="34" charset="0"/>
                <a:ea typeface="Times New Roman" panose="02020603050405020304" pitchFamily="18" charset="0"/>
              </a:rPr>
              <a:t> </a:t>
            </a:r>
            <a:endParaRPr lang="en-US" sz="3500" dirty="0">
              <a:latin typeface="Trebuchet MS" panose="020B0703020202090204" pitchFamily="34" charset="0"/>
            </a:endParaRPr>
          </a:p>
        </p:txBody>
      </p:sp>
    </p:spTree>
    <p:extLst>
      <p:ext uri="{BB962C8B-B14F-4D97-AF65-F5344CB8AC3E}">
        <p14:creationId xmlns:p14="http://schemas.microsoft.com/office/powerpoint/2010/main" val="338586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animEffect transition="in" filter="wipe(left)">
                                      <p:cBhvr>
                                        <p:cTn id="7"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0"/>
            <a:ext cx="10837332" cy="5466079"/>
          </a:xfrm>
        </p:spPr>
        <p:txBody>
          <a:bodyPr>
            <a:noAutofit/>
          </a:bodyPr>
          <a:lstStyle/>
          <a:p>
            <a:pPr marL="0" indent="0" algn="ctr">
              <a:buSzPct val="100000"/>
              <a:buNone/>
            </a:pPr>
            <a:r>
              <a:rPr lang="en-US" sz="3300" dirty="0">
                <a:ea typeface="Calibri" panose="020F0502020204030204" pitchFamily="34" charset="0"/>
              </a:rPr>
              <a:t>“His master replied, ‘Well done, good and faithful servant! You have been faithful with a few things; I will put you in charge of many things. Come and share your master’s happiness!’”(Matt. 25:23)</a:t>
            </a:r>
            <a:endParaRPr lang="en-US" sz="3300" dirty="0">
              <a:effectLst/>
              <a:ea typeface="Calibri" panose="020F0502020204030204" pitchFamily="34" charset="0"/>
            </a:endParaRPr>
          </a:p>
        </p:txBody>
      </p:sp>
      <p:sp>
        <p:nvSpPr>
          <p:cNvPr id="4" name="TextBox 3">
            <a:extLst>
              <a:ext uri="{FF2B5EF4-FFF2-40B4-BE49-F238E27FC236}">
                <a16:creationId xmlns:a16="http://schemas.microsoft.com/office/drawing/2014/main" xmlns="" id="{5ADE3672-9510-AC4F-A1F5-F0FA38FEB8CE}"/>
              </a:ext>
            </a:extLst>
          </p:cNvPr>
          <p:cNvSpPr txBox="1"/>
          <p:nvPr/>
        </p:nvSpPr>
        <p:spPr>
          <a:xfrm>
            <a:off x="8495068" y="270333"/>
            <a:ext cx="3149600" cy="1092607"/>
          </a:xfrm>
          <a:prstGeom prst="rect">
            <a:avLst/>
          </a:prstGeom>
          <a:noFill/>
        </p:spPr>
        <p:txBody>
          <a:bodyPr wrap="square" rtlCol="0">
            <a:spAutoFit/>
          </a:bodyPr>
          <a:lstStyle/>
          <a:p>
            <a:r>
              <a:rPr lang="en-US" sz="6500" b="1" dirty="0"/>
              <a:t>RELIEF</a:t>
            </a:r>
          </a:p>
        </p:txBody>
      </p:sp>
      <p:sp>
        <p:nvSpPr>
          <p:cNvPr id="8" name="TextBox 7">
            <a:extLst>
              <a:ext uri="{FF2B5EF4-FFF2-40B4-BE49-F238E27FC236}">
                <a16:creationId xmlns:a16="http://schemas.microsoft.com/office/drawing/2014/main" xmlns="" id="{87DAE418-FDD4-FC48-9519-080CC2FA55DD}"/>
              </a:ext>
            </a:extLst>
          </p:cNvPr>
          <p:cNvSpPr txBox="1"/>
          <p:nvPr/>
        </p:nvSpPr>
        <p:spPr>
          <a:xfrm>
            <a:off x="1268494" y="4234580"/>
            <a:ext cx="6383589" cy="1708160"/>
          </a:xfrm>
          <a:prstGeom prst="rect">
            <a:avLst/>
          </a:prstGeom>
          <a:solidFill>
            <a:schemeClr val="accent1">
              <a:lumMod val="75000"/>
            </a:schemeClr>
          </a:solidFill>
        </p:spPr>
        <p:txBody>
          <a:bodyPr wrap="square" rtlCol="0">
            <a:spAutoFit/>
          </a:bodyPr>
          <a:lstStyle/>
          <a:p>
            <a:pPr algn="ctr"/>
            <a:r>
              <a:rPr lang="en-US" sz="3500" dirty="0"/>
              <a:t>Knowing that what you did here and the sacrifices that you have made </a:t>
            </a:r>
            <a:r>
              <a:rPr lang="en-US" sz="3500" i="1" dirty="0"/>
              <a:t>truly</a:t>
            </a:r>
            <a:r>
              <a:rPr lang="en-US" sz="3500" dirty="0"/>
              <a:t> matters</a:t>
            </a:r>
            <a:endParaRPr lang="en-US" sz="3500" i="1" dirty="0">
              <a:effectLst/>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xmlns="" id="{6A0E1835-17B3-7744-9F45-423F54C8E57D}"/>
              </a:ext>
            </a:extLst>
          </p:cNvPr>
          <p:cNvSpPr txBox="1"/>
          <p:nvPr/>
        </p:nvSpPr>
        <p:spPr>
          <a:xfrm>
            <a:off x="491067" y="270333"/>
            <a:ext cx="11209866" cy="6093976"/>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3000" dirty="0"/>
          </a:p>
          <a:p>
            <a:pPr algn="ctr"/>
            <a:endParaRPr lang="en-US" sz="3000" dirty="0"/>
          </a:p>
          <a:p>
            <a:pPr lvl="4"/>
            <a:r>
              <a:rPr lang="en-US" sz="4500" dirty="0"/>
              <a:t>CS Lewis</a:t>
            </a:r>
          </a:p>
          <a:p>
            <a:pPr lvl="4"/>
            <a:r>
              <a:rPr lang="en-US" sz="2000" dirty="0"/>
              <a:t>“The Weight of Glory”</a:t>
            </a:r>
          </a:p>
          <a:p>
            <a:pPr algn="ctr"/>
            <a:endParaRPr lang="en-US" sz="3000" dirty="0"/>
          </a:p>
          <a:p>
            <a:pPr algn="ctr"/>
            <a:endParaRPr lang="en-US" sz="3000" dirty="0"/>
          </a:p>
          <a:p>
            <a:pPr algn="ctr"/>
            <a:endParaRPr lang="en-US" sz="3000" dirty="0"/>
          </a:p>
          <a:p>
            <a:pPr algn="ctr"/>
            <a:endParaRPr lang="en-US" sz="3500" dirty="0"/>
          </a:p>
          <a:p>
            <a:pPr algn="ctr"/>
            <a:endParaRPr lang="en-US" sz="3500" dirty="0"/>
          </a:p>
          <a:p>
            <a:pPr algn="ctr"/>
            <a:r>
              <a:rPr lang="en-US" sz="3500" dirty="0">
                <a:latin typeface="Trebuchet MS" panose="020B0703020202090204" pitchFamily="34" charset="0"/>
                <a:ea typeface="Times New Roman" panose="02020603050405020304" pitchFamily="18" charset="0"/>
              </a:rPr>
              <a:t>it seems impossible, a weight or burden of glory which our thoughts can hardly sustain. But so it is.”</a:t>
            </a:r>
            <a:r>
              <a:rPr lang="en-US" sz="3500" dirty="0">
                <a:latin typeface="Trebuchet MS" panose="020B0703020202090204" pitchFamily="34" charset="0"/>
              </a:rPr>
              <a:t> </a:t>
            </a:r>
          </a:p>
          <a:p>
            <a:pPr algn="ctr"/>
            <a:r>
              <a:rPr lang="en-US" sz="3500" dirty="0">
                <a:latin typeface="Trebuchet MS" panose="020B0703020202090204" pitchFamily="34" charset="0"/>
                <a:ea typeface="Times New Roman" panose="02020603050405020304" pitchFamily="18" charset="0"/>
              </a:rPr>
              <a:t> </a:t>
            </a:r>
            <a:endParaRPr lang="en-US" sz="3500" dirty="0">
              <a:latin typeface="Trebuchet MS" panose="020B0703020202090204" pitchFamily="34" charset="0"/>
            </a:endParaRPr>
          </a:p>
        </p:txBody>
      </p:sp>
    </p:spTree>
    <p:extLst>
      <p:ext uri="{BB962C8B-B14F-4D97-AF65-F5344CB8AC3E}">
        <p14:creationId xmlns:p14="http://schemas.microsoft.com/office/powerpoint/2010/main" val="166468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9">
                                            <p:txEl>
                                              <p:pRg st="9" end="9"/>
                                            </p:txEl>
                                          </p:spTgt>
                                        </p:tgtEl>
                                        <p:attrNameLst>
                                          <p:attrName>style.visibility</p:attrName>
                                        </p:attrNameLst>
                                      </p:cBhvr>
                                      <p:to>
                                        <p:strVal val="visible"/>
                                      </p:to>
                                    </p:set>
                                    <p:animEffect transition="in" filter="wipe(left)">
                                      <p:cBhvr>
                                        <p:cTn id="7" dur="500"/>
                                        <p:tgtEl>
                                          <p:spTgt spid="9">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9">
                                            <p:txEl>
                                              <p:pRg st="2" end="2"/>
                                            </p:txEl>
                                          </p:spTgt>
                                        </p:tgtEl>
                                        <p:attrNameLst>
                                          <p:attrName>ppt_w</p:attrName>
                                        </p:attrNameLst>
                                      </p:cBhvr>
                                      <p:tavLst>
                                        <p:tav tm="0">
                                          <p:val>
                                            <p:strVal val="ppt_w"/>
                                          </p:val>
                                        </p:tav>
                                        <p:tav tm="100000">
                                          <p:val>
                                            <p:fltVal val="0"/>
                                          </p:val>
                                        </p:tav>
                                      </p:tavLst>
                                    </p:anim>
                                    <p:anim calcmode="lin" valueType="num">
                                      <p:cBhvr>
                                        <p:cTn id="12" dur="500"/>
                                        <p:tgtEl>
                                          <p:spTgt spid="9">
                                            <p:txEl>
                                              <p:pRg st="2" end="2"/>
                                            </p:txEl>
                                          </p:spTgt>
                                        </p:tgtEl>
                                        <p:attrNameLst>
                                          <p:attrName>ppt_h</p:attrName>
                                        </p:attrNameLst>
                                      </p:cBhvr>
                                      <p:tavLst>
                                        <p:tav tm="0">
                                          <p:val>
                                            <p:strVal val="ppt_h"/>
                                          </p:val>
                                        </p:tav>
                                        <p:tav tm="100000">
                                          <p:val>
                                            <p:fltVal val="0"/>
                                          </p:val>
                                        </p:tav>
                                      </p:tavLst>
                                    </p:anim>
                                    <p:animEffect transition="out" filter="fade">
                                      <p:cBhvr>
                                        <p:cTn id="13" dur="500"/>
                                        <p:tgtEl>
                                          <p:spTgt spid="9">
                                            <p:txEl>
                                              <p:pRg st="2" end="2"/>
                                            </p:txEl>
                                          </p:spTgt>
                                        </p:tgtEl>
                                      </p:cBhvr>
                                    </p:animEffect>
                                    <p:set>
                                      <p:cBhvr>
                                        <p:cTn id="14" dur="1" fill="hold">
                                          <p:stCondLst>
                                            <p:cond delay="499"/>
                                          </p:stCondLst>
                                        </p:cTn>
                                        <p:tgtEl>
                                          <p:spTgt spid="9">
                                            <p:txEl>
                                              <p:pRg st="2" end="2"/>
                                            </p:txEl>
                                          </p:spTgt>
                                        </p:tgtEl>
                                        <p:attrNameLst>
                                          <p:attrName>style.visibility</p:attrName>
                                        </p:attrNameLst>
                                      </p:cBhvr>
                                      <p:to>
                                        <p:strVal val="hidden"/>
                                      </p:to>
                                    </p:set>
                                  </p:childTnLst>
                                </p:cTn>
                              </p:par>
                              <p:par>
                                <p:cTn id="15" presetID="53" presetClass="exit" presetSubtype="32" fill="hold" grpId="0" nodeType="withEffect">
                                  <p:stCondLst>
                                    <p:cond delay="0"/>
                                  </p:stCondLst>
                                  <p:childTnLst>
                                    <p:anim calcmode="lin" valueType="num">
                                      <p:cBhvr>
                                        <p:cTn id="16" dur="500"/>
                                        <p:tgtEl>
                                          <p:spTgt spid="9">
                                            <p:txEl>
                                              <p:pRg st="3" end="3"/>
                                            </p:txEl>
                                          </p:spTgt>
                                        </p:tgtEl>
                                        <p:attrNameLst>
                                          <p:attrName>ppt_w</p:attrName>
                                        </p:attrNameLst>
                                      </p:cBhvr>
                                      <p:tavLst>
                                        <p:tav tm="0">
                                          <p:val>
                                            <p:strVal val="ppt_w"/>
                                          </p:val>
                                        </p:tav>
                                        <p:tav tm="100000">
                                          <p:val>
                                            <p:fltVal val="0"/>
                                          </p:val>
                                        </p:tav>
                                      </p:tavLst>
                                    </p:anim>
                                    <p:anim calcmode="lin" valueType="num">
                                      <p:cBhvr>
                                        <p:cTn id="17" dur="500"/>
                                        <p:tgtEl>
                                          <p:spTgt spid="9">
                                            <p:txEl>
                                              <p:pRg st="3" end="3"/>
                                            </p:txEl>
                                          </p:spTgt>
                                        </p:tgtEl>
                                        <p:attrNameLst>
                                          <p:attrName>ppt_h</p:attrName>
                                        </p:attrNameLst>
                                      </p:cBhvr>
                                      <p:tavLst>
                                        <p:tav tm="0">
                                          <p:val>
                                            <p:strVal val="ppt_h"/>
                                          </p:val>
                                        </p:tav>
                                        <p:tav tm="100000">
                                          <p:val>
                                            <p:fltVal val="0"/>
                                          </p:val>
                                        </p:tav>
                                      </p:tavLst>
                                    </p:anim>
                                    <p:animEffect transition="out" filter="fade">
                                      <p:cBhvr>
                                        <p:cTn id="18" dur="500"/>
                                        <p:tgtEl>
                                          <p:spTgt spid="9">
                                            <p:txEl>
                                              <p:pRg st="3" end="3"/>
                                            </p:txEl>
                                          </p:spTgt>
                                        </p:tgtEl>
                                      </p:cBhvr>
                                    </p:animEffect>
                                    <p:set>
                                      <p:cBhvr>
                                        <p:cTn id="19" dur="1" fill="hold">
                                          <p:stCondLst>
                                            <p:cond delay="499"/>
                                          </p:stCondLst>
                                        </p:cTn>
                                        <p:tgtEl>
                                          <p:spTgt spid="9">
                                            <p:txEl>
                                              <p:pRg st="3" end="3"/>
                                            </p:txEl>
                                          </p:spTgt>
                                        </p:tgtEl>
                                        <p:attrNameLst>
                                          <p:attrName>style.visibility</p:attrName>
                                        </p:attrNameLst>
                                      </p:cBhvr>
                                      <p:to>
                                        <p:strVal val="hidden"/>
                                      </p:to>
                                    </p:set>
                                  </p:childTnLst>
                                </p:cTn>
                              </p:par>
                              <p:par>
                                <p:cTn id="20" presetID="53" presetClass="exit" presetSubtype="32" fill="hold" grpId="0" nodeType="withEffect">
                                  <p:stCondLst>
                                    <p:cond delay="0"/>
                                  </p:stCondLst>
                                  <p:childTnLst>
                                    <p:anim calcmode="lin" valueType="num">
                                      <p:cBhvr>
                                        <p:cTn id="21" dur="500"/>
                                        <p:tgtEl>
                                          <p:spTgt spid="9">
                                            <p:txEl>
                                              <p:pRg st="9" end="9"/>
                                            </p:txEl>
                                          </p:spTgt>
                                        </p:tgtEl>
                                        <p:attrNameLst>
                                          <p:attrName>ppt_w</p:attrName>
                                        </p:attrNameLst>
                                      </p:cBhvr>
                                      <p:tavLst>
                                        <p:tav tm="0">
                                          <p:val>
                                            <p:strVal val="ppt_w"/>
                                          </p:val>
                                        </p:tav>
                                        <p:tav tm="100000">
                                          <p:val>
                                            <p:fltVal val="0"/>
                                          </p:val>
                                        </p:tav>
                                      </p:tavLst>
                                    </p:anim>
                                    <p:anim calcmode="lin" valueType="num">
                                      <p:cBhvr>
                                        <p:cTn id="22" dur="500"/>
                                        <p:tgtEl>
                                          <p:spTgt spid="9">
                                            <p:txEl>
                                              <p:pRg st="9" end="9"/>
                                            </p:txEl>
                                          </p:spTgt>
                                        </p:tgtEl>
                                        <p:attrNameLst>
                                          <p:attrName>ppt_h</p:attrName>
                                        </p:attrNameLst>
                                      </p:cBhvr>
                                      <p:tavLst>
                                        <p:tav tm="0">
                                          <p:val>
                                            <p:strVal val="ppt_h"/>
                                          </p:val>
                                        </p:tav>
                                        <p:tav tm="100000">
                                          <p:val>
                                            <p:fltVal val="0"/>
                                          </p:val>
                                        </p:tav>
                                      </p:tavLst>
                                    </p:anim>
                                    <p:animEffect transition="out" filter="fade">
                                      <p:cBhvr>
                                        <p:cTn id="23" dur="500"/>
                                        <p:tgtEl>
                                          <p:spTgt spid="9">
                                            <p:txEl>
                                              <p:pRg st="9" end="9"/>
                                            </p:txEl>
                                          </p:spTgt>
                                        </p:tgtEl>
                                      </p:cBhvr>
                                    </p:animEffect>
                                    <p:set>
                                      <p:cBhvr>
                                        <p:cTn id="24" dur="1" fill="hold">
                                          <p:stCondLst>
                                            <p:cond delay="499"/>
                                          </p:stCondLst>
                                        </p:cTn>
                                        <p:tgtEl>
                                          <p:spTgt spid="9">
                                            <p:txEl>
                                              <p:pRg st="9" end="9"/>
                                            </p:txEl>
                                          </p:spTgt>
                                        </p:tgtEl>
                                        <p:attrNameLst>
                                          <p:attrName>style.visibility</p:attrName>
                                        </p:attrNameLst>
                                      </p:cBhvr>
                                      <p:to>
                                        <p:strVal val="hidden"/>
                                      </p:to>
                                    </p:set>
                                  </p:childTnLst>
                                </p:cTn>
                              </p:par>
                              <p:par>
                                <p:cTn id="25" presetID="53" presetClass="exit" presetSubtype="32" fill="hold" grpId="0" nodeType="withEffect">
                                  <p:stCondLst>
                                    <p:cond delay="0"/>
                                  </p:stCondLst>
                                  <p:childTnLst>
                                    <p:anim calcmode="lin" valueType="num">
                                      <p:cBhvr>
                                        <p:cTn id="26" dur="500"/>
                                        <p:tgtEl>
                                          <p:spTgt spid="9">
                                            <p:txEl>
                                              <p:pRg st="10" end="10"/>
                                            </p:txEl>
                                          </p:spTgt>
                                        </p:tgtEl>
                                        <p:attrNameLst>
                                          <p:attrName>ppt_w</p:attrName>
                                        </p:attrNameLst>
                                      </p:cBhvr>
                                      <p:tavLst>
                                        <p:tav tm="0">
                                          <p:val>
                                            <p:strVal val="ppt_w"/>
                                          </p:val>
                                        </p:tav>
                                        <p:tav tm="100000">
                                          <p:val>
                                            <p:fltVal val="0"/>
                                          </p:val>
                                        </p:tav>
                                      </p:tavLst>
                                    </p:anim>
                                    <p:anim calcmode="lin" valueType="num">
                                      <p:cBhvr>
                                        <p:cTn id="27" dur="500"/>
                                        <p:tgtEl>
                                          <p:spTgt spid="9">
                                            <p:txEl>
                                              <p:pRg st="10" end="10"/>
                                            </p:txEl>
                                          </p:spTgt>
                                        </p:tgtEl>
                                        <p:attrNameLst>
                                          <p:attrName>ppt_h</p:attrName>
                                        </p:attrNameLst>
                                      </p:cBhvr>
                                      <p:tavLst>
                                        <p:tav tm="0">
                                          <p:val>
                                            <p:strVal val="ppt_h"/>
                                          </p:val>
                                        </p:tav>
                                        <p:tav tm="100000">
                                          <p:val>
                                            <p:fltVal val="0"/>
                                          </p:val>
                                        </p:tav>
                                      </p:tavLst>
                                    </p:anim>
                                    <p:animEffect transition="out" filter="fade">
                                      <p:cBhvr>
                                        <p:cTn id="28" dur="500"/>
                                        <p:tgtEl>
                                          <p:spTgt spid="9">
                                            <p:txEl>
                                              <p:pRg st="10" end="10"/>
                                            </p:txEl>
                                          </p:spTgt>
                                        </p:tgtEl>
                                      </p:cBhvr>
                                    </p:animEffect>
                                    <p:set>
                                      <p:cBhvr>
                                        <p:cTn id="29" dur="1" fill="hold">
                                          <p:stCondLst>
                                            <p:cond delay="499"/>
                                          </p:stCondLst>
                                        </p:cTn>
                                        <p:tgtEl>
                                          <p:spTgt spid="9">
                                            <p:txEl>
                                              <p:pRg st="10" end="10"/>
                                            </p:txEl>
                                          </p:spTgt>
                                        </p:tgtEl>
                                        <p:attrNameLst>
                                          <p:attrName>style.visibility</p:attrName>
                                        </p:attrNameLst>
                                      </p:cBhvr>
                                      <p:to>
                                        <p:strVal val="hidden"/>
                                      </p:to>
                                    </p:set>
                                  </p:childTnLst>
                                </p:cTn>
                              </p:par>
                              <p:par>
                                <p:cTn id="30" presetID="53" presetClass="exit" presetSubtype="32" fill="hold" grpId="0" nodeType="withEffect">
                                  <p:stCondLst>
                                    <p:cond delay="0"/>
                                  </p:stCondLst>
                                  <p:childTnLst>
                                    <p:anim calcmode="lin" valueType="num">
                                      <p:cBhvr>
                                        <p:cTn id="31" dur="500"/>
                                        <p:tgtEl>
                                          <p:spTgt spid="9">
                                            <p:bg/>
                                          </p:spTgt>
                                        </p:tgtEl>
                                        <p:attrNameLst>
                                          <p:attrName>ppt_w</p:attrName>
                                        </p:attrNameLst>
                                      </p:cBhvr>
                                      <p:tavLst>
                                        <p:tav tm="0">
                                          <p:val>
                                            <p:strVal val="ppt_w"/>
                                          </p:val>
                                        </p:tav>
                                        <p:tav tm="100000">
                                          <p:val>
                                            <p:fltVal val="0"/>
                                          </p:val>
                                        </p:tav>
                                      </p:tavLst>
                                    </p:anim>
                                    <p:anim calcmode="lin" valueType="num">
                                      <p:cBhvr>
                                        <p:cTn id="32" dur="500"/>
                                        <p:tgtEl>
                                          <p:spTgt spid="9">
                                            <p:bg/>
                                          </p:spTgt>
                                        </p:tgtEl>
                                        <p:attrNameLst>
                                          <p:attrName>ppt_h</p:attrName>
                                        </p:attrNameLst>
                                      </p:cBhvr>
                                      <p:tavLst>
                                        <p:tav tm="0">
                                          <p:val>
                                            <p:strVal val="ppt_h"/>
                                          </p:val>
                                        </p:tav>
                                        <p:tav tm="100000">
                                          <p:val>
                                            <p:fltVal val="0"/>
                                          </p:val>
                                        </p:tav>
                                      </p:tavLst>
                                    </p:anim>
                                    <p:animEffect transition="out" filter="fade">
                                      <p:cBhvr>
                                        <p:cTn id="33" dur="500"/>
                                        <p:tgtEl>
                                          <p:spTgt spid="9">
                                            <p:bg/>
                                          </p:spTgt>
                                        </p:tgtEl>
                                      </p:cBhvr>
                                    </p:animEffect>
                                    <p:set>
                                      <p:cBhvr>
                                        <p:cTn id="34" dur="1" fill="hold">
                                          <p:stCondLst>
                                            <p:cond delay="4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164592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“on the day he comes to be glorified among his holy people and to be marveled at among all those who have believed.” (2 Thess. 1:10)</a:t>
            </a:r>
          </a:p>
          <a:p>
            <a:pPr marL="0" indent="0" algn="ctr">
              <a:buSzPct val="100000"/>
              <a:buNone/>
            </a:pPr>
            <a:endParaRPr lang="en-US" sz="3300" dirty="0">
              <a:ea typeface="Calibri" panose="020F0502020204030204" pitchFamily="34" charset="0"/>
            </a:endParaRPr>
          </a:p>
          <a:p>
            <a:pPr marL="0" indent="0">
              <a:buSzPct val="100000"/>
              <a:buNone/>
            </a:pPr>
            <a:endParaRPr lang="en-US" sz="3300" dirty="0">
              <a:ea typeface="Calibri" panose="020F0502020204030204" pitchFamily="34" charset="0"/>
            </a:endParaRPr>
          </a:p>
        </p:txBody>
      </p:sp>
    </p:spTree>
    <p:extLst>
      <p:ext uri="{BB962C8B-B14F-4D97-AF65-F5344CB8AC3E}">
        <p14:creationId xmlns:p14="http://schemas.microsoft.com/office/powerpoint/2010/main" val="39840823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164592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“on the day he comes to be glorified among his holy people and to be </a:t>
            </a:r>
            <a:r>
              <a:rPr lang="en-US" sz="3300" b="1" u="sng" dirty="0">
                <a:ea typeface="Calibri" panose="020F0502020204030204" pitchFamily="34" charset="0"/>
              </a:rPr>
              <a:t>marveled at</a:t>
            </a:r>
            <a:r>
              <a:rPr lang="en-US" sz="3300" b="1" dirty="0">
                <a:ea typeface="Calibri" panose="020F0502020204030204" pitchFamily="34" charset="0"/>
              </a:rPr>
              <a:t> </a:t>
            </a:r>
            <a:r>
              <a:rPr lang="en-US" sz="3300" dirty="0">
                <a:ea typeface="Calibri" panose="020F0502020204030204" pitchFamily="34" charset="0"/>
              </a:rPr>
              <a:t>among all those who have believed.” (2 Thess. 1:10)</a:t>
            </a:r>
          </a:p>
          <a:p>
            <a:pPr marL="0" indent="0" algn="ctr">
              <a:buSzPct val="100000"/>
              <a:buNone/>
            </a:pPr>
            <a:endParaRPr lang="en-US" sz="3300" dirty="0">
              <a:ea typeface="Calibri" panose="020F0502020204030204" pitchFamily="34" charset="0"/>
            </a:endParaRPr>
          </a:p>
          <a:p>
            <a:pPr marL="0" indent="0">
              <a:buSzPct val="100000"/>
              <a:buNone/>
            </a:pPr>
            <a:endParaRPr lang="en-US" sz="3300" dirty="0">
              <a:ea typeface="Calibri" panose="020F0502020204030204" pitchFamily="34" charset="0"/>
            </a:endParaRPr>
          </a:p>
        </p:txBody>
      </p:sp>
      <p:sp>
        <p:nvSpPr>
          <p:cNvPr id="4" name="TextBox 3">
            <a:extLst>
              <a:ext uri="{FF2B5EF4-FFF2-40B4-BE49-F238E27FC236}">
                <a16:creationId xmlns:a16="http://schemas.microsoft.com/office/drawing/2014/main" xmlns="" id="{DBF24B86-1C88-6142-B28A-02FAF5AC7722}"/>
              </a:ext>
            </a:extLst>
          </p:cNvPr>
          <p:cNvSpPr txBox="1"/>
          <p:nvPr/>
        </p:nvSpPr>
        <p:spPr>
          <a:xfrm>
            <a:off x="5596410" y="468663"/>
            <a:ext cx="6595590" cy="938719"/>
          </a:xfrm>
          <a:prstGeom prst="rect">
            <a:avLst/>
          </a:prstGeom>
          <a:noFill/>
        </p:spPr>
        <p:txBody>
          <a:bodyPr wrap="square" rtlCol="0">
            <a:spAutoFit/>
          </a:bodyPr>
          <a:lstStyle/>
          <a:p>
            <a:r>
              <a:rPr lang="en-US" sz="5500" b="1" dirty="0"/>
              <a:t>AWE &amp; AMAZEMENT</a:t>
            </a:r>
          </a:p>
        </p:txBody>
      </p:sp>
    </p:spTree>
    <p:extLst>
      <p:ext uri="{BB962C8B-B14F-4D97-AF65-F5344CB8AC3E}">
        <p14:creationId xmlns:p14="http://schemas.microsoft.com/office/powerpoint/2010/main" val="162458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164592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“on the day he comes to be glorified among his holy people and to be </a:t>
            </a:r>
            <a:r>
              <a:rPr lang="en-US" sz="3300" b="1" u="sng" dirty="0">
                <a:ea typeface="Calibri" panose="020F0502020204030204" pitchFamily="34" charset="0"/>
              </a:rPr>
              <a:t>marveled at</a:t>
            </a:r>
            <a:r>
              <a:rPr lang="en-US" sz="3300" b="1" dirty="0">
                <a:ea typeface="Calibri" panose="020F0502020204030204" pitchFamily="34" charset="0"/>
              </a:rPr>
              <a:t> </a:t>
            </a:r>
            <a:r>
              <a:rPr lang="en-US" sz="3300" dirty="0">
                <a:ea typeface="Calibri" panose="020F0502020204030204" pitchFamily="34" charset="0"/>
              </a:rPr>
              <a:t>among all those who have believed.” (2 Thess. 1:10)</a:t>
            </a:r>
          </a:p>
          <a:p>
            <a:pPr marL="0" indent="0" algn="ctr">
              <a:buSzPct val="100000"/>
              <a:buNone/>
            </a:pPr>
            <a:endParaRPr lang="en-US" sz="3300" dirty="0">
              <a:ea typeface="Calibri" panose="020F0502020204030204" pitchFamily="34" charset="0"/>
            </a:endParaRPr>
          </a:p>
          <a:p>
            <a:pPr>
              <a:buSzPct val="100000"/>
              <a:buFont typeface="Arial" panose="020B0604020202020204" pitchFamily="34" charset="0"/>
              <a:buChar char="•"/>
            </a:pPr>
            <a:r>
              <a:rPr lang="en-US" sz="3300" dirty="0">
                <a:ea typeface="Calibri" panose="020F0502020204030204" pitchFamily="34" charset="0"/>
              </a:rPr>
              <a:t>When we see God, no one will have to remind us, beg us, or plead with us to worship and praise him.</a:t>
            </a:r>
          </a:p>
          <a:p>
            <a:pPr marL="0" indent="0" algn="ctr">
              <a:buSzPct val="100000"/>
              <a:buNone/>
            </a:pPr>
            <a:endParaRPr lang="en-US" sz="3300" dirty="0">
              <a:ea typeface="Calibri" panose="020F0502020204030204" pitchFamily="34" charset="0"/>
            </a:endParaRPr>
          </a:p>
          <a:p>
            <a:pPr marL="0" indent="0">
              <a:buSzPct val="100000"/>
              <a:buNone/>
            </a:pPr>
            <a:endParaRPr lang="en-US" sz="3300" dirty="0">
              <a:ea typeface="Calibri" panose="020F0502020204030204" pitchFamily="34" charset="0"/>
            </a:endParaRPr>
          </a:p>
        </p:txBody>
      </p:sp>
      <p:sp>
        <p:nvSpPr>
          <p:cNvPr id="4" name="TextBox 3">
            <a:extLst>
              <a:ext uri="{FF2B5EF4-FFF2-40B4-BE49-F238E27FC236}">
                <a16:creationId xmlns:a16="http://schemas.microsoft.com/office/drawing/2014/main" xmlns="" id="{DBF24B86-1C88-6142-B28A-02FAF5AC7722}"/>
              </a:ext>
            </a:extLst>
          </p:cNvPr>
          <p:cNvSpPr txBox="1"/>
          <p:nvPr/>
        </p:nvSpPr>
        <p:spPr>
          <a:xfrm>
            <a:off x="5596410" y="468663"/>
            <a:ext cx="6595590" cy="938719"/>
          </a:xfrm>
          <a:prstGeom prst="rect">
            <a:avLst/>
          </a:prstGeom>
          <a:noFill/>
        </p:spPr>
        <p:txBody>
          <a:bodyPr wrap="square" rtlCol="0">
            <a:spAutoFit/>
          </a:bodyPr>
          <a:lstStyle/>
          <a:p>
            <a:r>
              <a:rPr lang="en-US" sz="5500" b="1" dirty="0"/>
              <a:t>AWE &amp; AMAZEMENT</a:t>
            </a:r>
          </a:p>
        </p:txBody>
      </p:sp>
    </p:spTree>
    <p:extLst>
      <p:ext uri="{BB962C8B-B14F-4D97-AF65-F5344CB8AC3E}">
        <p14:creationId xmlns:p14="http://schemas.microsoft.com/office/powerpoint/2010/main" val="31787270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164592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“So whether you eat or drink or whatever you do, do it all for the glory of God.” (1 Cor. 10:31)</a:t>
            </a:r>
          </a:p>
          <a:p>
            <a:pPr marL="0" indent="0" algn="ctr">
              <a:buSzPct val="100000"/>
              <a:buNone/>
            </a:pPr>
            <a:endParaRPr lang="en-US" sz="3300" dirty="0">
              <a:ea typeface="Calibri" panose="020F0502020204030204" pitchFamily="34" charset="0"/>
            </a:endParaRPr>
          </a:p>
          <a:p>
            <a:pPr>
              <a:buSzPct val="100000"/>
              <a:buFont typeface="Arial" panose="020B0604020202020204" pitchFamily="34" charset="0"/>
              <a:buChar char="•"/>
            </a:pPr>
            <a:r>
              <a:rPr lang="en-US" sz="3300" dirty="0">
                <a:ea typeface="Calibri" panose="020F0502020204030204" pitchFamily="34" charset="0"/>
              </a:rPr>
              <a:t>No matter what we’re doing in heaven, we will overflow with gratitude and praise, and in that sense we will be continuously worshipping God</a:t>
            </a:r>
          </a:p>
          <a:p>
            <a:pPr marL="0" indent="0">
              <a:buSzPct val="100000"/>
              <a:buNone/>
            </a:pPr>
            <a:endParaRPr lang="en-US" sz="3300" dirty="0">
              <a:ea typeface="Calibri" panose="020F0502020204030204" pitchFamily="34" charset="0"/>
            </a:endParaRPr>
          </a:p>
        </p:txBody>
      </p:sp>
      <p:sp>
        <p:nvSpPr>
          <p:cNvPr id="4" name="TextBox 3">
            <a:extLst>
              <a:ext uri="{FF2B5EF4-FFF2-40B4-BE49-F238E27FC236}">
                <a16:creationId xmlns:a16="http://schemas.microsoft.com/office/drawing/2014/main" xmlns="" id="{DBF24B86-1C88-6142-B28A-02FAF5AC7722}"/>
              </a:ext>
            </a:extLst>
          </p:cNvPr>
          <p:cNvSpPr txBox="1"/>
          <p:nvPr/>
        </p:nvSpPr>
        <p:spPr>
          <a:xfrm>
            <a:off x="5596410" y="468663"/>
            <a:ext cx="6595590" cy="938719"/>
          </a:xfrm>
          <a:prstGeom prst="rect">
            <a:avLst/>
          </a:prstGeom>
          <a:noFill/>
        </p:spPr>
        <p:txBody>
          <a:bodyPr wrap="square" rtlCol="0">
            <a:spAutoFit/>
          </a:bodyPr>
          <a:lstStyle/>
          <a:p>
            <a:r>
              <a:rPr lang="en-US" sz="5500" b="1" dirty="0"/>
              <a:t>AWE &amp; AMAZEMENT</a:t>
            </a:r>
          </a:p>
        </p:txBody>
      </p:sp>
    </p:spTree>
    <p:extLst>
      <p:ext uri="{BB962C8B-B14F-4D97-AF65-F5344CB8AC3E}">
        <p14:creationId xmlns:p14="http://schemas.microsoft.com/office/powerpoint/2010/main" val="261235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“but then I will know fully” (1 Cor. 13:12)</a:t>
            </a:r>
          </a:p>
        </p:txBody>
      </p:sp>
      <p:sp>
        <p:nvSpPr>
          <p:cNvPr id="4" name="TextBox 3">
            <a:extLst>
              <a:ext uri="{FF2B5EF4-FFF2-40B4-BE49-F238E27FC236}">
                <a16:creationId xmlns:a16="http://schemas.microsoft.com/office/drawing/2014/main" xmlns="" id="{DBF24B86-1C88-6142-B28A-02FAF5AC7722}"/>
              </a:ext>
            </a:extLst>
          </p:cNvPr>
          <p:cNvSpPr txBox="1"/>
          <p:nvPr/>
        </p:nvSpPr>
        <p:spPr>
          <a:xfrm>
            <a:off x="8216871" y="233518"/>
            <a:ext cx="6595590" cy="938719"/>
          </a:xfrm>
          <a:prstGeom prst="rect">
            <a:avLst/>
          </a:prstGeom>
          <a:noFill/>
        </p:spPr>
        <p:txBody>
          <a:bodyPr wrap="square" rtlCol="0">
            <a:spAutoFit/>
          </a:bodyPr>
          <a:lstStyle/>
          <a:p>
            <a:r>
              <a:rPr lang="en-US" sz="5500" b="1" dirty="0"/>
              <a:t>Intimacy </a:t>
            </a:r>
          </a:p>
        </p:txBody>
      </p:sp>
    </p:spTree>
    <p:extLst>
      <p:ext uri="{BB962C8B-B14F-4D97-AF65-F5344CB8AC3E}">
        <p14:creationId xmlns:p14="http://schemas.microsoft.com/office/powerpoint/2010/main" val="326261910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“and He will wipe away every tear from their eyes” (Rev. 21:4)</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“Blessed are you who weep now, for you will laugh…Rejoice in that day and leap for joy, because great is your reward in heaven” (Luke 6:21-23, NIV). </a:t>
            </a:r>
          </a:p>
          <a:p>
            <a:pPr marL="0" indent="0" algn="ctr">
              <a:buSzPct val="100000"/>
              <a:buNone/>
            </a:pPr>
            <a:endParaRPr lang="en-US" sz="3300" dirty="0">
              <a:ea typeface="Calibri" panose="020F0502020204030204" pitchFamily="34" charset="0"/>
            </a:endParaRPr>
          </a:p>
        </p:txBody>
      </p:sp>
      <p:sp>
        <p:nvSpPr>
          <p:cNvPr id="4" name="TextBox 3">
            <a:extLst>
              <a:ext uri="{FF2B5EF4-FFF2-40B4-BE49-F238E27FC236}">
                <a16:creationId xmlns:a16="http://schemas.microsoft.com/office/drawing/2014/main" xmlns="" id="{DBF24B86-1C88-6142-B28A-02FAF5AC7722}"/>
              </a:ext>
            </a:extLst>
          </p:cNvPr>
          <p:cNvSpPr txBox="1"/>
          <p:nvPr/>
        </p:nvSpPr>
        <p:spPr>
          <a:xfrm>
            <a:off x="8216871" y="233518"/>
            <a:ext cx="6595590" cy="938719"/>
          </a:xfrm>
          <a:prstGeom prst="rect">
            <a:avLst/>
          </a:prstGeom>
          <a:noFill/>
        </p:spPr>
        <p:txBody>
          <a:bodyPr wrap="square" rtlCol="0">
            <a:spAutoFit/>
          </a:bodyPr>
          <a:lstStyle/>
          <a:p>
            <a:r>
              <a:rPr lang="en-US" sz="5500" b="1" dirty="0"/>
              <a:t>Intimacy </a:t>
            </a:r>
          </a:p>
        </p:txBody>
      </p:sp>
    </p:spTree>
    <p:extLst>
      <p:ext uri="{BB962C8B-B14F-4D97-AF65-F5344CB8AC3E}">
        <p14:creationId xmlns:p14="http://schemas.microsoft.com/office/powerpoint/2010/main" val="101009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“and He will wipe away every tear from their eyes” (Rev. 21:4)</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“Blessed are you who weep now, for you will laugh…Rejoice in that day and leap for joy, because great is your reward in heaven” (Luke 6:21-23, NIV). </a:t>
            </a:r>
          </a:p>
          <a:p>
            <a:pPr marL="0" indent="0" algn="ctr">
              <a:buSzPct val="100000"/>
              <a:buNone/>
            </a:pPr>
            <a:endParaRPr lang="en-US" sz="3300" dirty="0">
              <a:ea typeface="Calibri" panose="020F0502020204030204" pitchFamily="34" charset="0"/>
            </a:endParaRPr>
          </a:p>
        </p:txBody>
      </p:sp>
      <p:sp>
        <p:nvSpPr>
          <p:cNvPr id="5" name="TextBox 4">
            <a:extLst>
              <a:ext uri="{FF2B5EF4-FFF2-40B4-BE49-F238E27FC236}">
                <a16:creationId xmlns:a16="http://schemas.microsoft.com/office/drawing/2014/main" xmlns="" id="{26BD75A1-1A2B-E84B-812B-318F73E5BB93}"/>
              </a:ext>
            </a:extLst>
          </p:cNvPr>
          <p:cNvSpPr txBox="1"/>
          <p:nvPr/>
        </p:nvSpPr>
        <p:spPr>
          <a:xfrm>
            <a:off x="8216871" y="233518"/>
            <a:ext cx="3975129" cy="1785104"/>
          </a:xfrm>
          <a:prstGeom prst="rect">
            <a:avLst/>
          </a:prstGeom>
          <a:noFill/>
        </p:spPr>
        <p:txBody>
          <a:bodyPr wrap="square" rtlCol="0">
            <a:spAutoFit/>
          </a:bodyPr>
          <a:lstStyle/>
          <a:p>
            <a:r>
              <a:rPr lang="en-US" sz="5500" b="1" dirty="0"/>
              <a:t>Intimacy</a:t>
            </a:r>
          </a:p>
          <a:p>
            <a:r>
              <a:rPr lang="en-US" sz="5500" b="1" dirty="0"/>
              <a:t>&amp; Laughter </a:t>
            </a:r>
          </a:p>
        </p:txBody>
      </p:sp>
    </p:spTree>
    <p:extLst>
      <p:ext uri="{BB962C8B-B14F-4D97-AF65-F5344CB8AC3E}">
        <p14:creationId xmlns:p14="http://schemas.microsoft.com/office/powerpoint/2010/main" val="1020698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“It will be good for those servants whose master finds them watching when he comes. Truly I tell you, he will dress himself to serve, will have them recline at the table and will come and wait on them.” (Luke 12:37)</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"On this mountain the Lord Almighty will prepare a feast of rich food for all peoples" (Isaiah 25:6). </a:t>
            </a:r>
          </a:p>
        </p:txBody>
      </p:sp>
      <p:sp>
        <p:nvSpPr>
          <p:cNvPr id="4" name="TextBox 3">
            <a:extLst>
              <a:ext uri="{FF2B5EF4-FFF2-40B4-BE49-F238E27FC236}">
                <a16:creationId xmlns:a16="http://schemas.microsoft.com/office/drawing/2014/main" xmlns="" id="{DBF24B86-1C88-6142-B28A-02FAF5AC7722}"/>
              </a:ext>
            </a:extLst>
          </p:cNvPr>
          <p:cNvSpPr txBox="1"/>
          <p:nvPr/>
        </p:nvSpPr>
        <p:spPr>
          <a:xfrm>
            <a:off x="5480334" y="92765"/>
            <a:ext cx="6736735" cy="1785104"/>
          </a:xfrm>
          <a:prstGeom prst="rect">
            <a:avLst/>
          </a:prstGeom>
          <a:noFill/>
        </p:spPr>
        <p:txBody>
          <a:bodyPr wrap="square" rtlCol="0">
            <a:spAutoFit/>
          </a:bodyPr>
          <a:lstStyle/>
          <a:p>
            <a:pPr algn="ctr"/>
            <a:r>
              <a:rPr lang="en-US" sz="5500" b="1" dirty="0"/>
              <a:t>Taking part in and enjoying good gifts</a:t>
            </a:r>
          </a:p>
        </p:txBody>
      </p:sp>
    </p:spTree>
    <p:extLst>
      <p:ext uri="{BB962C8B-B14F-4D97-AF65-F5344CB8AC3E}">
        <p14:creationId xmlns:p14="http://schemas.microsoft.com/office/powerpoint/2010/main" val="1642160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wipe(left)">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A4287-645B-B64B-8E78-75E187668830}"/>
              </a:ext>
            </a:extLst>
          </p:cNvPr>
          <p:cNvSpPr>
            <a:spLocks noGrp="1"/>
          </p:cNvSpPr>
          <p:nvPr>
            <p:ph type="title"/>
          </p:nvPr>
        </p:nvSpPr>
        <p:spPr>
          <a:xfrm>
            <a:off x="275573" y="207959"/>
            <a:ext cx="11523945" cy="2052398"/>
          </a:xfrm>
        </p:spPr>
        <p:txBody>
          <a:bodyPr>
            <a:normAutofit/>
          </a:bodyPr>
          <a:lstStyle/>
          <a:p>
            <a:pPr algn="ctr"/>
            <a:r>
              <a:rPr lang="en-US" b="0" i="0" dirty="0">
                <a:solidFill>
                  <a:schemeClr val="tx1"/>
                </a:solidFill>
                <a:effectLst/>
              </a:rPr>
              <a:t>(1 Cor. 13:12) For now we see in a mirror dimly, but then face to face; now I know in part, but then I will know fully, just as I also have been fully known.</a:t>
            </a:r>
            <a:endParaRPr lang="en-US" dirty="0">
              <a:solidFill>
                <a:schemeClr val="tx1"/>
              </a:solidFill>
            </a:endParaRPr>
          </a:p>
        </p:txBody>
      </p:sp>
      <p:sp>
        <p:nvSpPr>
          <p:cNvPr id="3" name="Content Placeholder 2">
            <a:extLst>
              <a:ext uri="{FF2B5EF4-FFF2-40B4-BE49-F238E27FC236}">
                <a16:creationId xmlns:a16="http://schemas.microsoft.com/office/drawing/2014/main" xmlns="" id="{69EBC428-DDB0-0F4E-9B87-EC5CC00D66D0}"/>
              </a:ext>
            </a:extLst>
          </p:cNvPr>
          <p:cNvSpPr>
            <a:spLocks noGrp="1"/>
          </p:cNvSpPr>
          <p:nvPr>
            <p:ph idx="1"/>
          </p:nvPr>
        </p:nvSpPr>
        <p:spPr>
          <a:xfrm>
            <a:off x="838200" y="3065702"/>
            <a:ext cx="10515600" cy="4351338"/>
          </a:xfrm>
        </p:spPr>
        <p:txBody>
          <a:bodyPr/>
          <a:lstStyle/>
          <a:p>
            <a:endParaRPr lang="en-US" dirty="0">
              <a:solidFill>
                <a:schemeClr val="bg1"/>
              </a:solidFill>
            </a:endParaRPr>
          </a:p>
        </p:txBody>
      </p:sp>
    </p:spTree>
    <p:extLst>
      <p:ext uri="{BB962C8B-B14F-4D97-AF65-F5344CB8AC3E}">
        <p14:creationId xmlns:p14="http://schemas.microsoft.com/office/powerpoint/2010/main" val="399323688"/>
      </p:ext>
    </p:extLst>
  </p:cSld>
  <p:clrMapOvr>
    <a:masterClrMapping/>
  </p:clrMapOvr>
  <p:transition spd="slow">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i="1" dirty="0">
                <a:ea typeface="Calibri" panose="020F0502020204030204" pitchFamily="34" charset="0"/>
              </a:rPr>
              <a:t>Seeing and knowing God will be our primary joy in heaven.</a:t>
            </a:r>
          </a:p>
          <a:p>
            <a:pPr marL="0" indent="0" algn="ctr">
              <a:buSzPct val="100000"/>
              <a:buNone/>
            </a:pPr>
            <a:r>
              <a:rPr lang="en-US" sz="3300" i="1" dirty="0">
                <a:ea typeface="Calibri" panose="020F0502020204030204" pitchFamily="34" charset="0"/>
              </a:rPr>
              <a:t>But it will also be the basis for the joy we find in all of the other gifts and rewards God has for us. </a:t>
            </a:r>
            <a:endParaRPr lang="en-US" sz="3300" dirty="0">
              <a:ea typeface="Calibri" panose="020F0502020204030204" pitchFamily="34" charset="0"/>
            </a:endParaRPr>
          </a:p>
          <a:p>
            <a:pPr marL="0" indent="0" algn="ctr">
              <a:buSzPct val="100000"/>
              <a:buNone/>
            </a:pPr>
            <a:endParaRPr lang="en-US" sz="3300" dirty="0">
              <a:ea typeface="Calibri" panose="020F0502020204030204" pitchFamily="34" charset="0"/>
            </a:endParaRPr>
          </a:p>
          <a:p>
            <a:pPr>
              <a:buSzPct val="100000"/>
              <a:buFont typeface="Arial" panose="020B0604020202020204" pitchFamily="34" charset="0"/>
              <a:buChar char="•"/>
            </a:pPr>
            <a:r>
              <a:rPr lang="en-US" sz="3300" dirty="0">
                <a:ea typeface="Calibri" panose="020F0502020204030204" pitchFamily="34" charset="0"/>
              </a:rPr>
              <a:t>Every other heavenly joy will derive from and flow out of our relationship with God. </a:t>
            </a:r>
          </a:p>
          <a:p>
            <a:pPr>
              <a:buSzPct val="100000"/>
              <a:buFont typeface="Arial" panose="020B0604020202020204" pitchFamily="34" charset="0"/>
              <a:buChar char="•"/>
            </a:pPr>
            <a:r>
              <a:rPr lang="en-US" sz="3300" dirty="0">
                <a:ea typeface="Calibri" panose="020F0502020204030204" pitchFamily="34" charset="0"/>
              </a:rPr>
              <a:t>And all of the amazing things that will be in heaven will just direct us back to appreciating God himself more and more.</a:t>
            </a:r>
          </a:p>
        </p:txBody>
      </p:sp>
      <p:sp>
        <p:nvSpPr>
          <p:cNvPr id="5" name="TextBox 4">
            <a:extLst>
              <a:ext uri="{FF2B5EF4-FFF2-40B4-BE49-F238E27FC236}">
                <a16:creationId xmlns:a16="http://schemas.microsoft.com/office/drawing/2014/main" xmlns="" id="{21DE9E1E-604B-104A-95E8-2F6227681808}"/>
              </a:ext>
            </a:extLst>
          </p:cNvPr>
          <p:cNvSpPr txBox="1"/>
          <p:nvPr/>
        </p:nvSpPr>
        <p:spPr>
          <a:xfrm>
            <a:off x="5480334" y="92765"/>
            <a:ext cx="6736735" cy="1785104"/>
          </a:xfrm>
          <a:prstGeom prst="rect">
            <a:avLst/>
          </a:prstGeom>
          <a:noFill/>
        </p:spPr>
        <p:txBody>
          <a:bodyPr wrap="square" rtlCol="0">
            <a:spAutoFit/>
          </a:bodyPr>
          <a:lstStyle/>
          <a:p>
            <a:pPr algn="ctr"/>
            <a:r>
              <a:rPr lang="en-US" sz="5500" b="1" dirty="0"/>
              <a:t>Taking part in and enjoying good gifts</a:t>
            </a:r>
          </a:p>
        </p:txBody>
      </p:sp>
      <p:pic>
        <p:nvPicPr>
          <p:cNvPr id="19458" name="Picture 2">
            <a:extLst>
              <a:ext uri="{FF2B5EF4-FFF2-40B4-BE49-F238E27FC236}">
                <a16:creationId xmlns:a16="http://schemas.microsoft.com/office/drawing/2014/main" xmlns="" id="{CF630B53-6491-DE4A-AA70-7557E52DE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166" y="465329"/>
            <a:ext cx="4527094" cy="603985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xmlns="" id="{F2672AAE-4685-2540-A80C-6F638E882F20}"/>
              </a:ext>
            </a:extLst>
          </p:cNvPr>
          <p:cNvSpPr txBox="1"/>
          <p:nvPr/>
        </p:nvSpPr>
        <p:spPr>
          <a:xfrm>
            <a:off x="163186" y="3485256"/>
            <a:ext cx="11865627" cy="317009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5000" b="1" dirty="0"/>
              <a:t>“The world is full of praise-prompters – the New Earth will overflow with them.”</a:t>
            </a:r>
          </a:p>
          <a:p>
            <a:pPr algn="ctr"/>
            <a:r>
              <a:rPr lang="en-US" sz="5000" dirty="0"/>
              <a:t>-Randy Alcorn</a:t>
            </a:r>
          </a:p>
        </p:txBody>
      </p:sp>
    </p:spTree>
    <p:extLst>
      <p:ext uri="{BB962C8B-B14F-4D97-AF65-F5344CB8AC3E}">
        <p14:creationId xmlns:p14="http://schemas.microsoft.com/office/powerpoint/2010/main" val="180298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9458"/>
                                        </p:tgtEl>
                                        <p:attrNameLst>
                                          <p:attrName>style.visibility</p:attrName>
                                        </p:attrNameLst>
                                      </p:cBhvr>
                                      <p:to>
                                        <p:strVal val="visible"/>
                                      </p:to>
                                    </p:set>
                                    <p:anim calcmode="lin" valueType="num">
                                      <p:cBhvr>
                                        <p:cTn id="22" dur="500" fill="hold"/>
                                        <p:tgtEl>
                                          <p:spTgt spid="19458"/>
                                        </p:tgtEl>
                                        <p:attrNameLst>
                                          <p:attrName>ppt_w</p:attrName>
                                        </p:attrNameLst>
                                      </p:cBhvr>
                                      <p:tavLst>
                                        <p:tav tm="0">
                                          <p:val>
                                            <p:fltVal val="0"/>
                                          </p:val>
                                        </p:tav>
                                        <p:tav tm="100000">
                                          <p:val>
                                            <p:strVal val="#ppt_w"/>
                                          </p:val>
                                        </p:tav>
                                      </p:tavLst>
                                    </p:anim>
                                    <p:anim calcmode="lin" valueType="num">
                                      <p:cBhvr>
                                        <p:cTn id="23" dur="500" fill="hold"/>
                                        <p:tgtEl>
                                          <p:spTgt spid="19458"/>
                                        </p:tgtEl>
                                        <p:attrNameLst>
                                          <p:attrName>ppt_h</p:attrName>
                                        </p:attrNameLst>
                                      </p:cBhvr>
                                      <p:tavLst>
                                        <p:tav tm="0">
                                          <p:val>
                                            <p:fltVal val="0"/>
                                          </p:val>
                                        </p:tav>
                                        <p:tav tm="100000">
                                          <p:val>
                                            <p:strVal val="#ppt_h"/>
                                          </p:val>
                                        </p:tav>
                                      </p:tavLst>
                                    </p:anim>
                                    <p:animEffect transition="in" filter="fade">
                                      <p:cBhvr>
                                        <p:cTn id="24" dur="500"/>
                                        <p:tgtEl>
                                          <p:spTgt spid="1945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nodeType="clickEffect">
                                  <p:stCondLst>
                                    <p:cond delay="0"/>
                                  </p:stCondLst>
                                  <p:childTnLst>
                                    <p:anim calcmode="lin" valueType="num">
                                      <p:cBhvr>
                                        <p:cTn id="28" dur="500"/>
                                        <p:tgtEl>
                                          <p:spTgt spid="19458"/>
                                        </p:tgtEl>
                                        <p:attrNameLst>
                                          <p:attrName>ppt_w</p:attrName>
                                        </p:attrNameLst>
                                      </p:cBhvr>
                                      <p:tavLst>
                                        <p:tav tm="0">
                                          <p:val>
                                            <p:strVal val="ppt_w"/>
                                          </p:val>
                                        </p:tav>
                                        <p:tav tm="100000">
                                          <p:val>
                                            <p:fltVal val="0"/>
                                          </p:val>
                                        </p:tav>
                                      </p:tavLst>
                                    </p:anim>
                                    <p:anim calcmode="lin" valueType="num">
                                      <p:cBhvr>
                                        <p:cTn id="29" dur="500"/>
                                        <p:tgtEl>
                                          <p:spTgt spid="19458"/>
                                        </p:tgtEl>
                                        <p:attrNameLst>
                                          <p:attrName>ppt_h</p:attrName>
                                        </p:attrNameLst>
                                      </p:cBhvr>
                                      <p:tavLst>
                                        <p:tav tm="0">
                                          <p:val>
                                            <p:strVal val="ppt_h"/>
                                          </p:val>
                                        </p:tav>
                                        <p:tav tm="100000">
                                          <p:val>
                                            <p:fltVal val="0"/>
                                          </p:val>
                                        </p:tav>
                                      </p:tavLst>
                                    </p:anim>
                                    <p:animEffect transition="out" filter="fade">
                                      <p:cBhvr>
                                        <p:cTn id="30" dur="500"/>
                                        <p:tgtEl>
                                          <p:spTgt spid="19458"/>
                                        </p:tgtEl>
                                      </p:cBhvr>
                                    </p:animEffect>
                                    <p:set>
                                      <p:cBhvr>
                                        <p:cTn id="31" dur="1" fill="hold">
                                          <p:stCondLst>
                                            <p:cond delay="499"/>
                                          </p:stCondLst>
                                        </p:cTn>
                                        <p:tgtEl>
                                          <p:spTgt spid="1945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Effect transition="in" filter="wipe(left)">
                                      <p:cBhvr>
                                        <p:cTn id="36" dur="500"/>
                                        <p:tgtEl>
                                          <p:spTgt spid="7">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par>
                                <p:cTn id="42" presetID="22" presetClass="entr" presetSubtype="8" fill="hold" nodeType="withEffect">
                                  <p:stCondLst>
                                    <p:cond delay="0"/>
                                  </p:stCondLst>
                                  <p:childTnLst>
                                    <p:set>
                                      <p:cBhvr>
                                        <p:cTn id="43" dur="1" fill="hold">
                                          <p:stCondLst>
                                            <p:cond delay="0"/>
                                          </p:stCondLst>
                                        </p:cTn>
                                        <p:tgtEl>
                                          <p:spTgt spid="8">
                                            <p:txEl>
                                              <p:pRg st="0" end="0"/>
                                            </p:txEl>
                                          </p:spTgt>
                                        </p:tgtEl>
                                        <p:attrNameLst>
                                          <p:attrName>style.visibility</p:attrName>
                                        </p:attrNameLst>
                                      </p:cBhvr>
                                      <p:to>
                                        <p:strVal val="visible"/>
                                      </p:to>
                                    </p:set>
                                    <p:animEffect transition="in" filter="wipe(left)">
                                      <p:cBhvr>
                                        <p:cTn id="44" dur="500"/>
                                        <p:tgtEl>
                                          <p:spTgt spid="8">
                                            <p:txEl>
                                              <p:pRg st="0" end="0"/>
                                            </p:txEl>
                                          </p:spTgt>
                                        </p:tgtEl>
                                      </p:cBhvr>
                                    </p:animEffect>
                                  </p:childTnLst>
                                </p:cTn>
                              </p:par>
                              <p:par>
                                <p:cTn id="45" presetID="22" presetClass="entr" presetSubtype="8" fill="hold" nodeType="with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wipe(left)">
                                      <p:cBhvr>
                                        <p:cTn id="47"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br>
              <a:rPr lang="en-US" sz="4000" dirty="0">
                <a:solidFill>
                  <a:schemeClr val="tx1"/>
                </a:solidFill>
              </a:rPr>
            </a:br>
            <a:endParaRPr lang="en-US" sz="4000" dirty="0">
              <a:solidFill>
                <a:schemeClr val="tx1"/>
              </a:solidFill>
            </a:endParaRP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“I saw the Holy City, the new Jerusalem, coming down out of heaven from God, prepared as a bride beautifully dressed for her husband.” (Rev. 21:2)</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"Blessed are those who are invited to the wedding supper of the Lamb!"(Revelation 19:9). </a:t>
            </a:r>
          </a:p>
        </p:txBody>
      </p:sp>
      <p:sp>
        <p:nvSpPr>
          <p:cNvPr id="4" name="TextBox 3">
            <a:extLst>
              <a:ext uri="{FF2B5EF4-FFF2-40B4-BE49-F238E27FC236}">
                <a16:creationId xmlns:a16="http://schemas.microsoft.com/office/drawing/2014/main" xmlns="" id="{DBF24B86-1C88-6142-B28A-02FAF5AC7722}"/>
              </a:ext>
            </a:extLst>
          </p:cNvPr>
          <p:cNvSpPr txBox="1"/>
          <p:nvPr/>
        </p:nvSpPr>
        <p:spPr>
          <a:xfrm>
            <a:off x="6504772" y="201842"/>
            <a:ext cx="5538459" cy="1785104"/>
          </a:xfrm>
          <a:prstGeom prst="rect">
            <a:avLst/>
          </a:prstGeom>
          <a:noFill/>
        </p:spPr>
        <p:txBody>
          <a:bodyPr wrap="square" rtlCol="0">
            <a:spAutoFit/>
          </a:bodyPr>
          <a:lstStyle/>
          <a:p>
            <a:pPr algn="ctr"/>
            <a:r>
              <a:rPr lang="en-US" sz="5500" b="1" dirty="0"/>
              <a:t>A Bride Seeing Her Groom </a:t>
            </a:r>
          </a:p>
        </p:txBody>
      </p:sp>
      <p:sp>
        <p:nvSpPr>
          <p:cNvPr id="9" name="TextBox 8">
            <a:extLst>
              <a:ext uri="{FF2B5EF4-FFF2-40B4-BE49-F238E27FC236}">
                <a16:creationId xmlns:a16="http://schemas.microsoft.com/office/drawing/2014/main" xmlns="" id="{8C26E260-9DD9-D649-9C6F-F6C7306FEEDC}"/>
              </a:ext>
            </a:extLst>
          </p:cNvPr>
          <p:cNvSpPr txBox="1"/>
          <p:nvPr/>
        </p:nvSpPr>
        <p:spPr>
          <a:xfrm>
            <a:off x="1328385" y="3576611"/>
            <a:ext cx="6677695" cy="2862322"/>
          </a:xfrm>
          <a:prstGeom prst="rect">
            <a:avLst/>
          </a:prstGeom>
          <a:solidFill>
            <a:schemeClr val="accent1">
              <a:lumMod val="75000"/>
            </a:schemeClr>
          </a:solidFill>
          <a:ln w="25400">
            <a:solidFill>
              <a:schemeClr val="accent1">
                <a:lumMod val="40000"/>
                <a:lumOff val="60000"/>
              </a:schemeClr>
            </a:solidFill>
          </a:ln>
        </p:spPr>
        <p:txBody>
          <a:bodyPr wrap="square" rtlCol="0">
            <a:spAutoFit/>
          </a:bodyPr>
          <a:lstStyle/>
          <a:p>
            <a:pPr algn="ctr"/>
            <a:r>
              <a:rPr lang="en-US" sz="6000" dirty="0"/>
              <a:t>We’re not just invited….we’re the bride!!!</a:t>
            </a:r>
            <a:endParaRPr lang="en-US" sz="60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932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be like?</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dirty="0">
                <a:ea typeface="Calibri" panose="020F0502020204030204" pitchFamily="34" charset="0"/>
              </a:rPr>
              <a:t>“I saw the Holy City, the new Jerusalem, coming down out of heaven from God, prepared as a bride beautifully dressed for her husband.” (Rev. 21:2)</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"Blessed are those who are invited to the wedding supper of the Lamb!"(Revelation 19:9). </a:t>
            </a:r>
          </a:p>
        </p:txBody>
      </p:sp>
      <p:sp>
        <p:nvSpPr>
          <p:cNvPr id="4" name="TextBox 3">
            <a:extLst>
              <a:ext uri="{FF2B5EF4-FFF2-40B4-BE49-F238E27FC236}">
                <a16:creationId xmlns:a16="http://schemas.microsoft.com/office/drawing/2014/main" xmlns="" id="{DBF24B86-1C88-6142-B28A-02FAF5AC7722}"/>
              </a:ext>
            </a:extLst>
          </p:cNvPr>
          <p:cNvSpPr txBox="1"/>
          <p:nvPr/>
        </p:nvSpPr>
        <p:spPr>
          <a:xfrm>
            <a:off x="6504772" y="201842"/>
            <a:ext cx="5538459" cy="1785104"/>
          </a:xfrm>
          <a:prstGeom prst="rect">
            <a:avLst/>
          </a:prstGeom>
          <a:noFill/>
        </p:spPr>
        <p:txBody>
          <a:bodyPr wrap="square" rtlCol="0">
            <a:spAutoFit/>
          </a:bodyPr>
          <a:lstStyle/>
          <a:p>
            <a:pPr algn="ctr"/>
            <a:r>
              <a:rPr lang="en-US" sz="5500" b="1" dirty="0"/>
              <a:t>A Bride Seeing Her Groom </a:t>
            </a:r>
          </a:p>
        </p:txBody>
      </p:sp>
      <p:sp>
        <p:nvSpPr>
          <p:cNvPr id="9" name="TextBox 8">
            <a:extLst>
              <a:ext uri="{FF2B5EF4-FFF2-40B4-BE49-F238E27FC236}">
                <a16:creationId xmlns:a16="http://schemas.microsoft.com/office/drawing/2014/main" xmlns="" id="{CF877B95-7250-9345-BE83-461394BC0A8F}"/>
              </a:ext>
            </a:extLst>
          </p:cNvPr>
          <p:cNvSpPr txBox="1"/>
          <p:nvPr/>
        </p:nvSpPr>
        <p:spPr>
          <a:xfrm>
            <a:off x="1328385" y="3576611"/>
            <a:ext cx="6677695" cy="2862322"/>
          </a:xfrm>
          <a:prstGeom prst="rect">
            <a:avLst/>
          </a:prstGeom>
          <a:solidFill>
            <a:schemeClr val="accent1">
              <a:lumMod val="75000"/>
            </a:schemeClr>
          </a:solidFill>
          <a:ln w="25400">
            <a:solidFill>
              <a:schemeClr val="accent1">
                <a:lumMod val="40000"/>
                <a:lumOff val="60000"/>
              </a:schemeClr>
            </a:solidFill>
          </a:ln>
        </p:spPr>
        <p:txBody>
          <a:bodyPr wrap="square" rtlCol="0">
            <a:spAutoFit/>
          </a:bodyPr>
          <a:lstStyle/>
          <a:p>
            <a:pPr algn="ctr"/>
            <a:r>
              <a:rPr lang="en-US" sz="6000" dirty="0"/>
              <a:t>We’re not just invited….we’re the bride!!!</a:t>
            </a:r>
            <a:endParaRPr lang="en-US" sz="6000" i="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9447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Why are we told about this?</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i="1" dirty="0">
                <a:ea typeface="Calibri" panose="020F0502020204030204" pitchFamily="34" charset="0"/>
              </a:rPr>
              <a:t>We should anticipate this, look forward to this, and long for this in a concrete way</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“O God, you are my God, earnestly I seek you; my soul thirsts for you, my body longs for you, in a dry and weary land where there is no water" (Psalm 63:1) </a:t>
            </a:r>
          </a:p>
        </p:txBody>
      </p:sp>
    </p:spTree>
    <p:extLst>
      <p:ext uri="{BB962C8B-B14F-4D97-AF65-F5344CB8AC3E}">
        <p14:creationId xmlns:p14="http://schemas.microsoft.com/office/powerpoint/2010/main" val="351027694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Why are we told about this?</a:t>
            </a:r>
          </a:p>
        </p:txBody>
      </p:sp>
      <p:sp>
        <p:nvSpPr>
          <p:cNvPr id="7" name="Content Placeholder 2">
            <a:extLst>
              <a:ext uri="{FF2B5EF4-FFF2-40B4-BE49-F238E27FC236}">
                <a16:creationId xmlns:a16="http://schemas.microsoft.com/office/drawing/2014/main" xmlns="" id="{2ED0C030-769F-2647-869D-35BE5CD173DD}"/>
              </a:ext>
            </a:extLst>
          </p:cNvPr>
          <p:cNvSpPr txBox="1">
            <a:spLocks/>
          </p:cNvSpPr>
          <p:nvPr/>
        </p:nvSpPr>
        <p:spPr>
          <a:xfrm>
            <a:off x="677334" y="2043491"/>
            <a:ext cx="10837332" cy="43954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SzPct val="100000"/>
              <a:buNone/>
            </a:pPr>
            <a:r>
              <a:rPr lang="en-US" sz="3300" i="1" dirty="0">
                <a:ea typeface="Calibri" panose="020F0502020204030204" pitchFamily="34" charset="0"/>
              </a:rPr>
              <a:t>We should anticipate this, look forward to this, and long for this in a concrete way</a:t>
            </a:r>
          </a:p>
          <a:p>
            <a:pPr marL="0" indent="0" algn="ctr">
              <a:buSzPct val="100000"/>
              <a:buNone/>
            </a:pPr>
            <a:endParaRPr lang="en-US" sz="3300" dirty="0">
              <a:ea typeface="Calibri" panose="020F0502020204030204" pitchFamily="34" charset="0"/>
            </a:endParaRPr>
          </a:p>
          <a:p>
            <a:pPr marL="0" indent="0" algn="ctr">
              <a:buSzPct val="100000"/>
              <a:buNone/>
            </a:pPr>
            <a:r>
              <a:rPr lang="en-US" sz="3300" dirty="0">
                <a:ea typeface="Calibri" panose="020F0502020204030204" pitchFamily="34" charset="0"/>
              </a:rPr>
              <a:t>"I know that my Redeemer lives, and that in the end he will stand upon the earth. And after my skin has been destroyed, yet in my flesh I will see God; I myself will see him with my own eyes—I, and not another. How my heart yearns within me!" (Job 19:25-27)</a:t>
            </a:r>
          </a:p>
        </p:txBody>
      </p:sp>
    </p:spTree>
    <p:extLst>
      <p:ext uri="{BB962C8B-B14F-4D97-AF65-F5344CB8AC3E}">
        <p14:creationId xmlns:p14="http://schemas.microsoft.com/office/powerpoint/2010/main" val="2320196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A4287-645B-B64B-8E78-75E187668830}"/>
              </a:ext>
            </a:extLst>
          </p:cNvPr>
          <p:cNvSpPr>
            <a:spLocks noGrp="1"/>
          </p:cNvSpPr>
          <p:nvPr>
            <p:ph type="title"/>
          </p:nvPr>
        </p:nvSpPr>
        <p:spPr>
          <a:xfrm>
            <a:off x="275573" y="207959"/>
            <a:ext cx="11523945" cy="2052398"/>
          </a:xfrm>
        </p:spPr>
        <p:txBody>
          <a:bodyPr>
            <a:normAutofit/>
          </a:bodyPr>
          <a:lstStyle/>
          <a:p>
            <a:pPr algn="ctr"/>
            <a:r>
              <a:rPr lang="en-US" b="0" i="0" dirty="0">
                <a:solidFill>
                  <a:schemeClr val="bg1">
                    <a:lumMod val="65000"/>
                    <a:lumOff val="35000"/>
                  </a:schemeClr>
                </a:solidFill>
                <a:effectLst/>
                <a:latin typeface="Trebuchet MS" panose="020B0703020202090204" pitchFamily="34" charset="0"/>
              </a:rPr>
              <a:t>(1 Cor. 13:12) </a:t>
            </a:r>
            <a:r>
              <a:rPr lang="en-US" b="0" i="0" dirty="0">
                <a:solidFill>
                  <a:schemeClr val="tx1"/>
                </a:solidFill>
                <a:effectLst/>
                <a:latin typeface="Trebuchet MS" panose="020B0703020202090204" pitchFamily="34" charset="0"/>
              </a:rPr>
              <a:t>For now we see in a mirror dimly, </a:t>
            </a:r>
            <a:r>
              <a:rPr lang="en-US" b="0" i="0" dirty="0">
                <a:solidFill>
                  <a:schemeClr val="bg1">
                    <a:lumMod val="65000"/>
                    <a:lumOff val="35000"/>
                  </a:schemeClr>
                </a:solidFill>
                <a:effectLst/>
                <a:latin typeface="Trebuchet MS" panose="020B0703020202090204" pitchFamily="34" charset="0"/>
              </a:rPr>
              <a:t>but then face to face; </a:t>
            </a:r>
            <a:r>
              <a:rPr lang="en-US" b="0" i="0" dirty="0">
                <a:solidFill>
                  <a:schemeClr val="tx1"/>
                </a:solidFill>
                <a:effectLst/>
                <a:latin typeface="Trebuchet MS" panose="020B0703020202090204" pitchFamily="34" charset="0"/>
              </a:rPr>
              <a:t>now I know in part</a:t>
            </a:r>
            <a:r>
              <a:rPr lang="en-US" b="0" i="0" dirty="0">
                <a:solidFill>
                  <a:schemeClr val="bg1">
                    <a:lumMod val="65000"/>
                    <a:lumOff val="35000"/>
                  </a:schemeClr>
                </a:solidFill>
                <a:effectLst/>
                <a:latin typeface="Trebuchet MS" panose="020B0703020202090204" pitchFamily="34" charset="0"/>
              </a:rPr>
              <a:t>, but then I will know fully, just as I also have been fully known.</a:t>
            </a:r>
            <a:endParaRPr lang="en-US" dirty="0">
              <a:solidFill>
                <a:schemeClr val="bg1">
                  <a:lumMod val="65000"/>
                  <a:lumOff val="35000"/>
                </a:schemeClr>
              </a:solidFill>
              <a:latin typeface="Trebuchet MS" panose="020B0703020202090204" pitchFamily="34" charset="0"/>
            </a:endParaRPr>
          </a:p>
        </p:txBody>
      </p:sp>
      <p:sp>
        <p:nvSpPr>
          <p:cNvPr id="3" name="Content Placeholder 2">
            <a:extLst>
              <a:ext uri="{FF2B5EF4-FFF2-40B4-BE49-F238E27FC236}">
                <a16:creationId xmlns:a16="http://schemas.microsoft.com/office/drawing/2014/main" xmlns="" id="{69EBC428-DDB0-0F4E-9B87-EC5CC00D66D0}"/>
              </a:ext>
            </a:extLst>
          </p:cNvPr>
          <p:cNvSpPr>
            <a:spLocks noGrp="1"/>
          </p:cNvSpPr>
          <p:nvPr>
            <p:ph idx="1"/>
          </p:nvPr>
        </p:nvSpPr>
        <p:spPr>
          <a:xfrm>
            <a:off x="838200" y="3065702"/>
            <a:ext cx="10515600" cy="4351338"/>
          </a:xfrm>
        </p:spPr>
        <p:txBody>
          <a:bodyPr/>
          <a:lstStyle/>
          <a:p>
            <a:endParaRPr lang="en-US" dirty="0">
              <a:solidFill>
                <a:schemeClr val="bg1"/>
              </a:solidFill>
            </a:endParaRPr>
          </a:p>
        </p:txBody>
      </p:sp>
    </p:spTree>
    <p:extLst>
      <p:ext uri="{BB962C8B-B14F-4D97-AF65-F5344CB8AC3E}">
        <p14:creationId xmlns:p14="http://schemas.microsoft.com/office/powerpoint/2010/main" val="3203809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A4287-645B-B64B-8E78-75E187668830}"/>
              </a:ext>
            </a:extLst>
          </p:cNvPr>
          <p:cNvSpPr>
            <a:spLocks noGrp="1"/>
          </p:cNvSpPr>
          <p:nvPr>
            <p:ph type="title"/>
          </p:nvPr>
        </p:nvSpPr>
        <p:spPr>
          <a:xfrm>
            <a:off x="275573" y="207959"/>
            <a:ext cx="11523945" cy="2052398"/>
          </a:xfrm>
        </p:spPr>
        <p:txBody>
          <a:bodyPr>
            <a:normAutofit/>
          </a:bodyPr>
          <a:lstStyle/>
          <a:p>
            <a:pPr algn="ctr"/>
            <a:r>
              <a:rPr lang="en-US" b="0" i="0" dirty="0">
                <a:solidFill>
                  <a:schemeClr val="bg1">
                    <a:lumMod val="65000"/>
                    <a:lumOff val="35000"/>
                  </a:schemeClr>
                </a:solidFill>
                <a:effectLst/>
                <a:latin typeface="Trebuchet MS" panose="020B0703020202090204" pitchFamily="34" charset="0"/>
              </a:rPr>
              <a:t>(1 Cor. 13:12) </a:t>
            </a:r>
            <a:r>
              <a:rPr lang="en-US" b="0" i="0" dirty="0">
                <a:solidFill>
                  <a:schemeClr val="tx1"/>
                </a:solidFill>
                <a:effectLst/>
                <a:latin typeface="Trebuchet MS" panose="020B0703020202090204" pitchFamily="34" charset="0"/>
              </a:rPr>
              <a:t>For now we see in a mirror dimly, </a:t>
            </a:r>
            <a:r>
              <a:rPr lang="en-US" b="0" i="0" dirty="0">
                <a:solidFill>
                  <a:schemeClr val="bg1">
                    <a:lumMod val="65000"/>
                    <a:lumOff val="35000"/>
                  </a:schemeClr>
                </a:solidFill>
                <a:effectLst/>
                <a:latin typeface="Trebuchet MS" panose="020B0703020202090204" pitchFamily="34" charset="0"/>
              </a:rPr>
              <a:t>but then face to face; </a:t>
            </a:r>
            <a:r>
              <a:rPr lang="en-US" b="0" i="0" dirty="0">
                <a:solidFill>
                  <a:schemeClr val="tx1"/>
                </a:solidFill>
                <a:effectLst/>
                <a:latin typeface="Trebuchet MS" panose="020B0703020202090204" pitchFamily="34" charset="0"/>
              </a:rPr>
              <a:t>now I know in part</a:t>
            </a:r>
            <a:r>
              <a:rPr lang="en-US" b="0" i="0" dirty="0">
                <a:solidFill>
                  <a:schemeClr val="bg1">
                    <a:lumMod val="65000"/>
                    <a:lumOff val="35000"/>
                  </a:schemeClr>
                </a:solidFill>
                <a:effectLst/>
                <a:latin typeface="Trebuchet MS" panose="020B0703020202090204" pitchFamily="34" charset="0"/>
              </a:rPr>
              <a:t>, but then I will know fully, just as I also have been fully known.</a:t>
            </a:r>
            <a:endParaRPr lang="en-US" dirty="0">
              <a:solidFill>
                <a:schemeClr val="tx1"/>
              </a:solidFill>
              <a:latin typeface="Trebuchet MS" panose="020B0703020202090204" pitchFamily="34" charset="0"/>
            </a:endParaRPr>
          </a:p>
        </p:txBody>
      </p:sp>
      <p:sp>
        <p:nvSpPr>
          <p:cNvPr id="3" name="Content Placeholder 2">
            <a:extLst>
              <a:ext uri="{FF2B5EF4-FFF2-40B4-BE49-F238E27FC236}">
                <a16:creationId xmlns:a16="http://schemas.microsoft.com/office/drawing/2014/main" xmlns="" id="{69EBC428-DDB0-0F4E-9B87-EC5CC00D66D0}"/>
              </a:ext>
            </a:extLst>
          </p:cNvPr>
          <p:cNvSpPr>
            <a:spLocks noGrp="1"/>
          </p:cNvSpPr>
          <p:nvPr>
            <p:ph idx="1"/>
          </p:nvPr>
        </p:nvSpPr>
        <p:spPr>
          <a:xfrm>
            <a:off x="838200" y="3065702"/>
            <a:ext cx="10515600" cy="4351338"/>
          </a:xfrm>
        </p:spPr>
        <p:txBody>
          <a:bodyPr/>
          <a:lstStyle/>
          <a:p>
            <a:endParaRPr lang="en-US" dirty="0">
              <a:solidFill>
                <a:schemeClr val="bg1"/>
              </a:solidFill>
            </a:endParaRPr>
          </a:p>
        </p:txBody>
      </p:sp>
      <p:sp>
        <p:nvSpPr>
          <p:cNvPr id="5" name="TextBox 4">
            <a:extLst>
              <a:ext uri="{FF2B5EF4-FFF2-40B4-BE49-F238E27FC236}">
                <a16:creationId xmlns:a16="http://schemas.microsoft.com/office/drawing/2014/main" xmlns="" id="{8283A333-4648-4947-91A8-90F8FEB38E1A}"/>
              </a:ext>
            </a:extLst>
          </p:cNvPr>
          <p:cNvSpPr txBox="1"/>
          <p:nvPr/>
        </p:nvSpPr>
        <p:spPr>
          <a:xfrm>
            <a:off x="275573" y="556065"/>
            <a:ext cx="7876875" cy="6093976"/>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3000" b="1" u="sng" dirty="0"/>
              <a:t>On the one hand… </a:t>
            </a:r>
          </a:p>
          <a:p>
            <a:pPr marL="285750" indent="-285750">
              <a:buFont typeface="Wingdings" pitchFamily="2" charset="2"/>
              <a:buChar char="ü"/>
            </a:pPr>
            <a:r>
              <a:rPr lang="en-US" sz="3000" dirty="0"/>
              <a:t>“consuming fire” (Heb. 12:27)</a:t>
            </a:r>
          </a:p>
          <a:p>
            <a:pPr marL="285750" indent="-285750">
              <a:buFont typeface="Wingdings" pitchFamily="2" charset="2"/>
              <a:buChar char="ü"/>
            </a:pPr>
            <a:r>
              <a:rPr lang="en-US" sz="3000" dirty="0"/>
              <a:t>“invisible” (1 Tim. 1:17; Rom. 1:20)</a:t>
            </a:r>
          </a:p>
          <a:p>
            <a:pPr marL="285750" indent="-285750">
              <a:buFont typeface="Wingdings" pitchFamily="2" charset="2"/>
              <a:buChar char="ü"/>
            </a:pPr>
            <a:r>
              <a:rPr lang="en-US" sz="3000" dirty="0"/>
              <a:t>“Moses hid his face, for he was afraid to look at God” (Exodus 3:6)</a:t>
            </a:r>
          </a:p>
          <a:p>
            <a:pPr marL="285750" indent="-285750">
              <a:buFont typeface="Wingdings" pitchFamily="2" charset="2"/>
              <a:buChar char="ü"/>
            </a:pPr>
            <a:r>
              <a:rPr lang="en-US" sz="3000" dirty="0"/>
              <a:t>“You cannot see my face, for no one may see me and live” (Exodus 33:20)</a:t>
            </a:r>
          </a:p>
          <a:p>
            <a:pPr marL="285750" indent="-285750">
              <a:buFont typeface="Wingdings" pitchFamily="2" charset="2"/>
              <a:buChar char="ü"/>
            </a:pPr>
            <a:r>
              <a:rPr lang="en-US" sz="3000" dirty="0"/>
              <a:t>“Woe to me, for I am ruined!” (Isaiah 6:5)</a:t>
            </a:r>
          </a:p>
          <a:p>
            <a:pPr marL="285750" lvl="0" indent="-285750">
              <a:buFont typeface="Wingdings" pitchFamily="2" charset="2"/>
              <a:buChar char="ü"/>
            </a:pPr>
            <a:r>
              <a:rPr lang="en-US" sz="3000" dirty="0"/>
              <a:t> “God…who lives in unapproachable light, whom no one has seen or can see” (1 Tim. 6:15,16)</a:t>
            </a:r>
          </a:p>
          <a:p>
            <a:pPr marL="285750" lvl="0" indent="-285750">
              <a:buFont typeface="Wingdings" pitchFamily="2" charset="2"/>
              <a:buChar char="ü"/>
            </a:pPr>
            <a:r>
              <a:rPr lang="en-US" sz="3000" dirty="0"/>
              <a:t>“No one has ever seen God” (John 1:18; 1 John 4:12)</a:t>
            </a:r>
          </a:p>
        </p:txBody>
      </p:sp>
      <p:sp>
        <p:nvSpPr>
          <p:cNvPr id="6" name="TextBox 5">
            <a:extLst>
              <a:ext uri="{FF2B5EF4-FFF2-40B4-BE49-F238E27FC236}">
                <a16:creationId xmlns:a16="http://schemas.microsoft.com/office/drawing/2014/main" xmlns="" id="{077CD600-5B78-AB4B-8F6B-F014A13CDCD4}"/>
              </a:ext>
            </a:extLst>
          </p:cNvPr>
          <p:cNvSpPr txBox="1"/>
          <p:nvPr/>
        </p:nvSpPr>
        <p:spPr>
          <a:xfrm>
            <a:off x="7039627" y="1548081"/>
            <a:ext cx="4876800" cy="3785652"/>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6000" b="1" u="sng" dirty="0"/>
              <a:t>And yet… </a:t>
            </a:r>
            <a:r>
              <a:rPr lang="en-US" sz="6000" dirty="0"/>
              <a:t>“they will see his face” (Rev. 22:4)</a:t>
            </a:r>
          </a:p>
        </p:txBody>
      </p:sp>
    </p:spTree>
    <p:extLst>
      <p:ext uri="{BB962C8B-B14F-4D97-AF65-F5344CB8AC3E}">
        <p14:creationId xmlns:p14="http://schemas.microsoft.com/office/powerpoint/2010/main" val="6308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par>
                                <p:cTn id="8" presetID="22" presetClass="entr" presetSubtype="8"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left)">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left)">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wipe(left)">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wipe(left)">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animEffect transition="in" filter="wipe(left)">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wipe(left)">
                                      <p:cBhvr>
                                        <p:cTn id="35" dur="500"/>
                                        <p:tgtEl>
                                          <p:spTgt spid="5">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wipe(left)">
                                      <p:cBhvr>
                                        <p:cTn id="40" dur="500"/>
                                        <p:tgtEl>
                                          <p:spTgt spid="5">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animEffect transition="in" filter="wipe(left)">
                                      <p:cBhvr>
                                        <p:cTn id="45" dur="500"/>
                                        <p:tgtEl>
                                          <p:spTgt spid="5">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500"/>
                                        <p:tgtEl>
                                          <p:spTgt spid="6"/>
                                        </p:tgtEl>
                                      </p:cBhvr>
                                    </p:animEffect>
                                  </p:childTnLst>
                                </p:cTn>
                              </p:par>
                              <p:par>
                                <p:cTn id="51" presetID="22" presetClass="entr" presetSubtype="8" fill="hold" nodeType="withEffect">
                                  <p:stCondLst>
                                    <p:cond delay="0"/>
                                  </p:stCondLst>
                                  <p:childTnLst>
                                    <p:set>
                                      <p:cBhvr>
                                        <p:cTn id="52" dur="1" fill="hold">
                                          <p:stCondLst>
                                            <p:cond delay="0"/>
                                          </p:stCondLst>
                                        </p:cTn>
                                        <p:tgtEl>
                                          <p:spTgt spid="6">
                                            <p:txEl>
                                              <p:pRg st="0" end="0"/>
                                            </p:txEl>
                                          </p:spTgt>
                                        </p:tgtEl>
                                        <p:attrNameLst>
                                          <p:attrName>style.visibility</p:attrName>
                                        </p:attrNameLst>
                                      </p:cBhvr>
                                      <p:to>
                                        <p:strVal val="visible"/>
                                      </p:to>
                                    </p:set>
                                    <p:animEffect transition="in" filter="wipe(left)">
                                      <p:cBhvr>
                                        <p:cTn id="53" dur="500"/>
                                        <p:tgtEl>
                                          <p:spTgt spid="6">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xit" presetSubtype="32" fill="hold" grpId="1" nodeType="clickEffect">
                                  <p:stCondLst>
                                    <p:cond delay="0"/>
                                  </p:stCondLst>
                                  <p:childTnLst>
                                    <p:anim calcmode="lin" valueType="num">
                                      <p:cBhvr>
                                        <p:cTn id="57" dur="500"/>
                                        <p:tgtEl>
                                          <p:spTgt spid="6">
                                            <p:txEl>
                                              <p:pRg st="0" end="0"/>
                                            </p:txEl>
                                          </p:spTgt>
                                        </p:tgtEl>
                                        <p:attrNameLst>
                                          <p:attrName>ppt_w</p:attrName>
                                        </p:attrNameLst>
                                      </p:cBhvr>
                                      <p:tavLst>
                                        <p:tav tm="0">
                                          <p:val>
                                            <p:strVal val="ppt_w"/>
                                          </p:val>
                                        </p:tav>
                                        <p:tav tm="100000">
                                          <p:val>
                                            <p:fltVal val="0"/>
                                          </p:val>
                                        </p:tav>
                                      </p:tavLst>
                                    </p:anim>
                                    <p:anim calcmode="lin" valueType="num">
                                      <p:cBhvr>
                                        <p:cTn id="58" dur="500"/>
                                        <p:tgtEl>
                                          <p:spTgt spid="6">
                                            <p:txEl>
                                              <p:pRg st="0" end="0"/>
                                            </p:txEl>
                                          </p:spTgt>
                                        </p:tgtEl>
                                        <p:attrNameLst>
                                          <p:attrName>ppt_h</p:attrName>
                                        </p:attrNameLst>
                                      </p:cBhvr>
                                      <p:tavLst>
                                        <p:tav tm="0">
                                          <p:val>
                                            <p:strVal val="ppt_h"/>
                                          </p:val>
                                        </p:tav>
                                        <p:tav tm="100000">
                                          <p:val>
                                            <p:fltVal val="0"/>
                                          </p:val>
                                        </p:tav>
                                      </p:tavLst>
                                    </p:anim>
                                    <p:animEffect transition="out" filter="fade">
                                      <p:cBhvr>
                                        <p:cTn id="59" dur="500"/>
                                        <p:tgtEl>
                                          <p:spTgt spid="6">
                                            <p:txEl>
                                              <p:pRg st="0" end="0"/>
                                            </p:txEl>
                                          </p:spTgt>
                                        </p:tgtEl>
                                      </p:cBhvr>
                                    </p:animEffect>
                                    <p:set>
                                      <p:cBhvr>
                                        <p:cTn id="60" dur="1" fill="hold">
                                          <p:stCondLst>
                                            <p:cond delay="499"/>
                                          </p:stCondLst>
                                        </p:cTn>
                                        <p:tgtEl>
                                          <p:spTgt spid="6">
                                            <p:txEl>
                                              <p:pRg st="0" end="0"/>
                                            </p:txEl>
                                          </p:spTgt>
                                        </p:tgtEl>
                                        <p:attrNameLst>
                                          <p:attrName>style.visibility</p:attrName>
                                        </p:attrNameLst>
                                      </p:cBhvr>
                                      <p:to>
                                        <p:strVal val="hidden"/>
                                      </p:to>
                                    </p:set>
                                  </p:childTnLst>
                                </p:cTn>
                              </p:par>
                              <p:par>
                                <p:cTn id="61" presetID="53" presetClass="exit" presetSubtype="32" fill="hold" grpId="1" nodeType="withEffect">
                                  <p:stCondLst>
                                    <p:cond delay="0"/>
                                  </p:stCondLst>
                                  <p:childTnLst>
                                    <p:anim calcmode="lin" valueType="num">
                                      <p:cBhvr>
                                        <p:cTn id="62" dur="500"/>
                                        <p:tgtEl>
                                          <p:spTgt spid="6">
                                            <p:bg/>
                                          </p:spTgt>
                                        </p:tgtEl>
                                        <p:attrNameLst>
                                          <p:attrName>ppt_w</p:attrName>
                                        </p:attrNameLst>
                                      </p:cBhvr>
                                      <p:tavLst>
                                        <p:tav tm="0">
                                          <p:val>
                                            <p:strVal val="ppt_w"/>
                                          </p:val>
                                        </p:tav>
                                        <p:tav tm="100000">
                                          <p:val>
                                            <p:fltVal val="0"/>
                                          </p:val>
                                        </p:tav>
                                      </p:tavLst>
                                    </p:anim>
                                    <p:anim calcmode="lin" valueType="num">
                                      <p:cBhvr>
                                        <p:cTn id="63" dur="500"/>
                                        <p:tgtEl>
                                          <p:spTgt spid="6">
                                            <p:bg/>
                                          </p:spTgt>
                                        </p:tgtEl>
                                        <p:attrNameLst>
                                          <p:attrName>ppt_h</p:attrName>
                                        </p:attrNameLst>
                                      </p:cBhvr>
                                      <p:tavLst>
                                        <p:tav tm="0">
                                          <p:val>
                                            <p:strVal val="ppt_h"/>
                                          </p:val>
                                        </p:tav>
                                        <p:tav tm="100000">
                                          <p:val>
                                            <p:fltVal val="0"/>
                                          </p:val>
                                        </p:tav>
                                      </p:tavLst>
                                    </p:anim>
                                    <p:animEffect transition="out" filter="fade">
                                      <p:cBhvr>
                                        <p:cTn id="64" dur="500"/>
                                        <p:tgtEl>
                                          <p:spTgt spid="6">
                                            <p:bg/>
                                          </p:spTgt>
                                        </p:tgtEl>
                                      </p:cBhvr>
                                    </p:animEffect>
                                    <p:set>
                                      <p:cBhvr>
                                        <p:cTn id="65" dur="1" fill="hold">
                                          <p:stCondLst>
                                            <p:cond delay="499"/>
                                          </p:stCondLst>
                                        </p:cTn>
                                        <p:tgtEl>
                                          <p:spTgt spid="6">
                                            <p:bg/>
                                          </p:spTgt>
                                        </p:tgtEl>
                                        <p:attrNameLst>
                                          <p:attrName>style.visibility</p:attrName>
                                        </p:attrNameLst>
                                      </p:cBhvr>
                                      <p:to>
                                        <p:strVal val="hidden"/>
                                      </p:to>
                                    </p:set>
                                  </p:childTnLst>
                                </p:cTn>
                              </p:par>
                              <p:par>
                                <p:cTn id="66" presetID="53" presetClass="exit" presetSubtype="32" fill="hold" grpId="1" nodeType="withEffect">
                                  <p:stCondLst>
                                    <p:cond delay="0"/>
                                  </p:stCondLst>
                                  <p:childTnLst>
                                    <p:anim calcmode="lin" valueType="num">
                                      <p:cBhvr>
                                        <p:cTn id="67" dur="500"/>
                                        <p:tgtEl>
                                          <p:spTgt spid="5">
                                            <p:txEl>
                                              <p:pRg st="0" end="0"/>
                                            </p:txEl>
                                          </p:spTgt>
                                        </p:tgtEl>
                                        <p:attrNameLst>
                                          <p:attrName>ppt_w</p:attrName>
                                        </p:attrNameLst>
                                      </p:cBhvr>
                                      <p:tavLst>
                                        <p:tav tm="0">
                                          <p:val>
                                            <p:strVal val="ppt_w"/>
                                          </p:val>
                                        </p:tav>
                                        <p:tav tm="100000">
                                          <p:val>
                                            <p:fltVal val="0"/>
                                          </p:val>
                                        </p:tav>
                                      </p:tavLst>
                                    </p:anim>
                                    <p:anim calcmode="lin" valueType="num">
                                      <p:cBhvr>
                                        <p:cTn id="68" dur="500"/>
                                        <p:tgtEl>
                                          <p:spTgt spid="5">
                                            <p:txEl>
                                              <p:pRg st="0" end="0"/>
                                            </p:txEl>
                                          </p:spTgt>
                                        </p:tgtEl>
                                        <p:attrNameLst>
                                          <p:attrName>ppt_h</p:attrName>
                                        </p:attrNameLst>
                                      </p:cBhvr>
                                      <p:tavLst>
                                        <p:tav tm="0">
                                          <p:val>
                                            <p:strVal val="ppt_h"/>
                                          </p:val>
                                        </p:tav>
                                        <p:tav tm="100000">
                                          <p:val>
                                            <p:fltVal val="0"/>
                                          </p:val>
                                        </p:tav>
                                      </p:tavLst>
                                    </p:anim>
                                    <p:animEffect transition="out" filter="fade">
                                      <p:cBhvr>
                                        <p:cTn id="69" dur="500"/>
                                        <p:tgtEl>
                                          <p:spTgt spid="5">
                                            <p:txEl>
                                              <p:pRg st="0" end="0"/>
                                            </p:txEl>
                                          </p:spTgt>
                                        </p:tgtEl>
                                      </p:cBhvr>
                                    </p:animEffect>
                                    <p:set>
                                      <p:cBhvr>
                                        <p:cTn id="70" dur="1" fill="hold">
                                          <p:stCondLst>
                                            <p:cond delay="499"/>
                                          </p:stCondLst>
                                        </p:cTn>
                                        <p:tgtEl>
                                          <p:spTgt spid="5">
                                            <p:txEl>
                                              <p:pRg st="0" end="0"/>
                                            </p:txEl>
                                          </p:spTgt>
                                        </p:tgtEl>
                                        <p:attrNameLst>
                                          <p:attrName>style.visibility</p:attrName>
                                        </p:attrNameLst>
                                      </p:cBhvr>
                                      <p:to>
                                        <p:strVal val="hidden"/>
                                      </p:to>
                                    </p:set>
                                  </p:childTnLst>
                                </p:cTn>
                              </p:par>
                              <p:par>
                                <p:cTn id="71" presetID="53" presetClass="exit" presetSubtype="32" fill="hold" grpId="1" nodeType="withEffect">
                                  <p:stCondLst>
                                    <p:cond delay="0"/>
                                  </p:stCondLst>
                                  <p:childTnLst>
                                    <p:anim calcmode="lin" valueType="num">
                                      <p:cBhvr>
                                        <p:cTn id="72" dur="500"/>
                                        <p:tgtEl>
                                          <p:spTgt spid="5">
                                            <p:txEl>
                                              <p:pRg st="1" end="1"/>
                                            </p:txEl>
                                          </p:spTgt>
                                        </p:tgtEl>
                                        <p:attrNameLst>
                                          <p:attrName>ppt_w</p:attrName>
                                        </p:attrNameLst>
                                      </p:cBhvr>
                                      <p:tavLst>
                                        <p:tav tm="0">
                                          <p:val>
                                            <p:strVal val="ppt_w"/>
                                          </p:val>
                                        </p:tav>
                                        <p:tav tm="100000">
                                          <p:val>
                                            <p:fltVal val="0"/>
                                          </p:val>
                                        </p:tav>
                                      </p:tavLst>
                                    </p:anim>
                                    <p:anim calcmode="lin" valueType="num">
                                      <p:cBhvr>
                                        <p:cTn id="73" dur="500"/>
                                        <p:tgtEl>
                                          <p:spTgt spid="5">
                                            <p:txEl>
                                              <p:pRg st="1" end="1"/>
                                            </p:txEl>
                                          </p:spTgt>
                                        </p:tgtEl>
                                        <p:attrNameLst>
                                          <p:attrName>ppt_h</p:attrName>
                                        </p:attrNameLst>
                                      </p:cBhvr>
                                      <p:tavLst>
                                        <p:tav tm="0">
                                          <p:val>
                                            <p:strVal val="ppt_h"/>
                                          </p:val>
                                        </p:tav>
                                        <p:tav tm="100000">
                                          <p:val>
                                            <p:fltVal val="0"/>
                                          </p:val>
                                        </p:tav>
                                      </p:tavLst>
                                    </p:anim>
                                    <p:animEffect transition="out" filter="fade">
                                      <p:cBhvr>
                                        <p:cTn id="74" dur="500"/>
                                        <p:tgtEl>
                                          <p:spTgt spid="5">
                                            <p:txEl>
                                              <p:pRg st="1" end="1"/>
                                            </p:txEl>
                                          </p:spTgt>
                                        </p:tgtEl>
                                      </p:cBhvr>
                                    </p:animEffect>
                                    <p:set>
                                      <p:cBhvr>
                                        <p:cTn id="75" dur="1" fill="hold">
                                          <p:stCondLst>
                                            <p:cond delay="499"/>
                                          </p:stCondLst>
                                        </p:cTn>
                                        <p:tgtEl>
                                          <p:spTgt spid="5">
                                            <p:txEl>
                                              <p:pRg st="1" end="1"/>
                                            </p:txEl>
                                          </p:spTgt>
                                        </p:tgtEl>
                                        <p:attrNameLst>
                                          <p:attrName>style.visibility</p:attrName>
                                        </p:attrNameLst>
                                      </p:cBhvr>
                                      <p:to>
                                        <p:strVal val="hidden"/>
                                      </p:to>
                                    </p:set>
                                  </p:childTnLst>
                                </p:cTn>
                              </p:par>
                              <p:par>
                                <p:cTn id="76" presetID="53" presetClass="exit" presetSubtype="32" fill="hold" grpId="1" nodeType="withEffect">
                                  <p:stCondLst>
                                    <p:cond delay="0"/>
                                  </p:stCondLst>
                                  <p:childTnLst>
                                    <p:anim calcmode="lin" valueType="num">
                                      <p:cBhvr>
                                        <p:cTn id="77" dur="500"/>
                                        <p:tgtEl>
                                          <p:spTgt spid="5">
                                            <p:txEl>
                                              <p:pRg st="2" end="2"/>
                                            </p:txEl>
                                          </p:spTgt>
                                        </p:tgtEl>
                                        <p:attrNameLst>
                                          <p:attrName>ppt_w</p:attrName>
                                        </p:attrNameLst>
                                      </p:cBhvr>
                                      <p:tavLst>
                                        <p:tav tm="0">
                                          <p:val>
                                            <p:strVal val="ppt_w"/>
                                          </p:val>
                                        </p:tav>
                                        <p:tav tm="100000">
                                          <p:val>
                                            <p:fltVal val="0"/>
                                          </p:val>
                                        </p:tav>
                                      </p:tavLst>
                                    </p:anim>
                                    <p:anim calcmode="lin" valueType="num">
                                      <p:cBhvr>
                                        <p:cTn id="78" dur="500"/>
                                        <p:tgtEl>
                                          <p:spTgt spid="5">
                                            <p:txEl>
                                              <p:pRg st="2" end="2"/>
                                            </p:txEl>
                                          </p:spTgt>
                                        </p:tgtEl>
                                        <p:attrNameLst>
                                          <p:attrName>ppt_h</p:attrName>
                                        </p:attrNameLst>
                                      </p:cBhvr>
                                      <p:tavLst>
                                        <p:tav tm="0">
                                          <p:val>
                                            <p:strVal val="ppt_h"/>
                                          </p:val>
                                        </p:tav>
                                        <p:tav tm="100000">
                                          <p:val>
                                            <p:fltVal val="0"/>
                                          </p:val>
                                        </p:tav>
                                      </p:tavLst>
                                    </p:anim>
                                    <p:animEffect transition="out" filter="fade">
                                      <p:cBhvr>
                                        <p:cTn id="79" dur="500"/>
                                        <p:tgtEl>
                                          <p:spTgt spid="5">
                                            <p:txEl>
                                              <p:pRg st="2" end="2"/>
                                            </p:txEl>
                                          </p:spTgt>
                                        </p:tgtEl>
                                      </p:cBhvr>
                                    </p:animEffect>
                                    <p:set>
                                      <p:cBhvr>
                                        <p:cTn id="80" dur="1" fill="hold">
                                          <p:stCondLst>
                                            <p:cond delay="499"/>
                                          </p:stCondLst>
                                        </p:cTn>
                                        <p:tgtEl>
                                          <p:spTgt spid="5">
                                            <p:txEl>
                                              <p:pRg st="2" end="2"/>
                                            </p:txEl>
                                          </p:spTgt>
                                        </p:tgtEl>
                                        <p:attrNameLst>
                                          <p:attrName>style.visibility</p:attrName>
                                        </p:attrNameLst>
                                      </p:cBhvr>
                                      <p:to>
                                        <p:strVal val="hidden"/>
                                      </p:to>
                                    </p:set>
                                  </p:childTnLst>
                                </p:cTn>
                              </p:par>
                              <p:par>
                                <p:cTn id="81" presetID="53" presetClass="exit" presetSubtype="32" fill="hold" grpId="1" nodeType="withEffect">
                                  <p:stCondLst>
                                    <p:cond delay="0"/>
                                  </p:stCondLst>
                                  <p:childTnLst>
                                    <p:anim calcmode="lin" valueType="num">
                                      <p:cBhvr>
                                        <p:cTn id="82" dur="500"/>
                                        <p:tgtEl>
                                          <p:spTgt spid="5">
                                            <p:txEl>
                                              <p:pRg st="3" end="3"/>
                                            </p:txEl>
                                          </p:spTgt>
                                        </p:tgtEl>
                                        <p:attrNameLst>
                                          <p:attrName>ppt_w</p:attrName>
                                        </p:attrNameLst>
                                      </p:cBhvr>
                                      <p:tavLst>
                                        <p:tav tm="0">
                                          <p:val>
                                            <p:strVal val="ppt_w"/>
                                          </p:val>
                                        </p:tav>
                                        <p:tav tm="100000">
                                          <p:val>
                                            <p:fltVal val="0"/>
                                          </p:val>
                                        </p:tav>
                                      </p:tavLst>
                                    </p:anim>
                                    <p:anim calcmode="lin" valueType="num">
                                      <p:cBhvr>
                                        <p:cTn id="83" dur="500"/>
                                        <p:tgtEl>
                                          <p:spTgt spid="5">
                                            <p:txEl>
                                              <p:pRg st="3" end="3"/>
                                            </p:txEl>
                                          </p:spTgt>
                                        </p:tgtEl>
                                        <p:attrNameLst>
                                          <p:attrName>ppt_h</p:attrName>
                                        </p:attrNameLst>
                                      </p:cBhvr>
                                      <p:tavLst>
                                        <p:tav tm="0">
                                          <p:val>
                                            <p:strVal val="ppt_h"/>
                                          </p:val>
                                        </p:tav>
                                        <p:tav tm="100000">
                                          <p:val>
                                            <p:fltVal val="0"/>
                                          </p:val>
                                        </p:tav>
                                      </p:tavLst>
                                    </p:anim>
                                    <p:animEffect transition="out" filter="fade">
                                      <p:cBhvr>
                                        <p:cTn id="84" dur="500"/>
                                        <p:tgtEl>
                                          <p:spTgt spid="5">
                                            <p:txEl>
                                              <p:pRg st="3" end="3"/>
                                            </p:txEl>
                                          </p:spTgt>
                                        </p:tgtEl>
                                      </p:cBhvr>
                                    </p:animEffect>
                                    <p:set>
                                      <p:cBhvr>
                                        <p:cTn id="85" dur="1" fill="hold">
                                          <p:stCondLst>
                                            <p:cond delay="499"/>
                                          </p:stCondLst>
                                        </p:cTn>
                                        <p:tgtEl>
                                          <p:spTgt spid="5">
                                            <p:txEl>
                                              <p:pRg st="3" end="3"/>
                                            </p:txEl>
                                          </p:spTgt>
                                        </p:tgtEl>
                                        <p:attrNameLst>
                                          <p:attrName>style.visibility</p:attrName>
                                        </p:attrNameLst>
                                      </p:cBhvr>
                                      <p:to>
                                        <p:strVal val="hidden"/>
                                      </p:to>
                                    </p:set>
                                  </p:childTnLst>
                                </p:cTn>
                              </p:par>
                              <p:par>
                                <p:cTn id="86" presetID="53" presetClass="exit" presetSubtype="32" fill="hold" grpId="1" nodeType="withEffect">
                                  <p:stCondLst>
                                    <p:cond delay="0"/>
                                  </p:stCondLst>
                                  <p:childTnLst>
                                    <p:anim calcmode="lin" valueType="num">
                                      <p:cBhvr>
                                        <p:cTn id="87" dur="500"/>
                                        <p:tgtEl>
                                          <p:spTgt spid="5">
                                            <p:txEl>
                                              <p:pRg st="4" end="4"/>
                                            </p:txEl>
                                          </p:spTgt>
                                        </p:tgtEl>
                                        <p:attrNameLst>
                                          <p:attrName>ppt_w</p:attrName>
                                        </p:attrNameLst>
                                      </p:cBhvr>
                                      <p:tavLst>
                                        <p:tav tm="0">
                                          <p:val>
                                            <p:strVal val="ppt_w"/>
                                          </p:val>
                                        </p:tav>
                                        <p:tav tm="100000">
                                          <p:val>
                                            <p:fltVal val="0"/>
                                          </p:val>
                                        </p:tav>
                                      </p:tavLst>
                                    </p:anim>
                                    <p:anim calcmode="lin" valueType="num">
                                      <p:cBhvr>
                                        <p:cTn id="88" dur="500"/>
                                        <p:tgtEl>
                                          <p:spTgt spid="5">
                                            <p:txEl>
                                              <p:pRg st="4" end="4"/>
                                            </p:txEl>
                                          </p:spTgt>
                                        </p:tgtEl>
                                        <p:attrNameLst>
                                          <p:attrName>ppt_h</p:attrName>
                                        </p:attrNameLst>
                                      </p:cBhvr>
                                      <p:tavLst>
                                        <p:tav tm="0">
                                          <p:val>
                                            <p:strVal val="ppt_h"/>
                                          </p:val>
                                        </p:tav>
                                        <p:tav tm="100000">
                                          <p:val>
                                            <p:fltVal val="0"/>
                                          </p:val>
                                        </p:tav>
                                      </p:tavLst>
                                    </p:anim>
                                    <p:animEffect transition="out" filter="fade">
                                      <p:cBhvr>
                                        <p:cTn id="89" dur="500"/>
                                        <p:tgtEl>
                                          <p:spTgt spid="5">
                                            <p:txEl>
                                              <p:pRg st="4" end="4"/>
                                            </p:txEl>
                                          </p:spTgt>
                                        </p:tgtEl>
                                      </p:cBhvr>
                                    </p:animEffect>
                                    <p:set>
                                      <p:cBhvr>
                                        <p:cTn id="90" dur="1" fill="hold">
                                          <p:stCondLst>
                                            <p:cond delay="499"/>
                                          </p:stCondLst>
                                        </p:cTn>
                                        <p:tgtEl>
                                          <p:spTgt spid="5">
                                            <p:txEl>
                                              <p:pRg st="4" end="4"/>
                                            </p:txEl>
                                          </p:spTgt>
                                        </p:tgtEl>
                                        <p:attrNameLst>
                                          <p:attrName>style.visibility</p:attrName>
                                        </p:attrNameLst>
                                      </p:cBhvr>
                                      <p:to>
                                        <p:strVal val="hidden"/>
                                      </p:to>
                                    </p:set>
                                  </p:childTnLst>
                                </p:cTn>
                              </p:par>
                              <p:par>
                                <p:cTn id="91" presetID="53" presetClass="exit" presetSubtype="32" fill="hold" grpId="1" nodeType="withEffect">
                                  <p:stCondLst>
                                    <p:cond delay="0"/>
                                  </p:stCondLst>
                                  <p:childTnLst>
                                    <p:anim calcmode="lin" valueType="num">
                                      <p:cBhvr>
                                        <p:cTn id="92" dur="500"/>
                                        <p:tgtEl>
                                          <p:spTgt spid="5">
                                            <p:txEl>
                                              <p:pRg st="5" end="5"/>
                                            </p:txEl>
                                          </p:spTgt>
                                        </p:tgtEl>
                                        <p:attrNameLst>
                                          <p:attrName>ppt_w</p:attrName>
                                        </p:attrNameLst>
                                      </p:cBhvr>
                                      <p:tavLst>
                                        <p:tav tm="0">
                                          <p:val>
                                            <p:strVal val="ppt_w"/>
                                          </p:val>
                                        </p:tav>
                                        <p:tav tm="100000">
                                          <p:val>
                                            <p:fltVal val="0"/>
                                          </p:val>
                                        </p:tav>
                                      </p:tavLst>
                                    </p:anim>
                                    <p:anim calcmode="lin" valueType="num">
                                      <p:cBhvr>
                                        <p:cTn id="93" dur="500"/>
                                        <p:tgtEl>
                                          <p:spTgt spid="5">
                                            <p:txEl>
                                              <p:pRg st="5" end="5"/>
                                            </p:txEl>
                                          </p:spTgt>
                                        </p:tgtEl>
                                        <p:attrNameLst>
                                          <p:attrName>ppt_h</p:attrName>
                                        </p:attrNameLst>
                                      </p:cBhvr>
                                      <p:tavLst>
                                        <p:tav tm="0">
                                          <p:val>
                                            <p:strVal val="ppt_h"/>
                                          </p:val>
                                        </p:tav>
                                        <p:tav tm="100000">
                                          <p:val>
                                            <p:fltVal val="0"/>
                                          </p:val>
                                        </p:tav>
                                      </p:tavLst>
                                    </p:anim>
                                    <p:animEffect transition="out" filter="fade">
                                      <p:cBhvr>
                                        <p:cTn id="94" dur="500"/>
                                        <p:tgtEl>
                                          <p:spTgt spid="5">
                                            <p:txEl>
                                              <p:pRg st="5" end="5"/>
                                            </p:txEl>
                                          </p:spTgt>
                                        </p:tgtEl>
                                      </p:cBhvr>
                                    </p:animEffect>
                                    <p:set>
                                      <p:cBhvr>
                                        <p:cTn id="95" dur="1" fill="hold">
                                          <p:stCondLst>
                                            <p:cond delay="499"/>
                                          </p:stCondLst>
                                        </p:cTn>
                                        <p:tgtEl>
                                          <p:spTgt spid="5">
                                            <p:txEl>
                                              <p:pRg st="5" end="5"/>
                                            </p:txEl>
                                          </p:spTgt>
                                        </p:tgtEl>
                                        <p:attrNameLst>
                                          <p:attrName>style.visibility</p:attrName>
                                        </p:attrNameLst>
                                      </p:cBhvr>
                                      <p:to>
                                        <p:strVal val="hidden"/>
                                      </p:to>
                                    </p:set>
                                  </p:childTnLst>
                                </p:cTn>
                              </p:par>
                              <p:par>
                                <p:cTn id="96" presetID="53" presetClass="exit" presetSubtype="32" fill="hold" grpId="1" nodeType="withEffect">
                                  <p:stCondLst>
                                    <p:cond delay="0"/>
                                  </p:stCondLst>
                                  <p:childTnLst>
                                    <p:anim calcmode="lin" valueType="num">
                                      <p:cBhvr>
                                        <p:cTn id="97" dur="500"/>
                                        <p:tgtEl>
                                          <p:spTgt spid="5">
                                            <p:txEl>
                                              <p:pRg st="6" end="6"/>
                                            </p:txEl>
                                          </p:spTgt>
                                        </p:tgtEl>
                                        <p:attrNameLst>
                                          <p:attrName>ppt_w</p:attrName>
                                        </p:attrNameLst>
                                      </p:cBhvr>
                                      <p:tavLst>
                                        <p:tav tm="0">
                                          <p:val>
                                            <p:strVal val="ppt_w"/>
                                          </p:val>
                                        </p:tav>
                                        <p:tav tm="100000">
                                          <p:val>
                                            <p:fltVal val="0"/>
                                          </p:val>
                                        </p:tav>
                                      </p:tavLst>
                                    </p:anim>
                                    <p:anim calcmode="lin" valueType="num">
                                      <p:cBhvr>
                                        <p:cTn id="98" dur="500"/>
                                        <p:tgtEl>
                                          <p:spTgt spid="5">
                                            <p:txEl>
                                              <p:pRg st="6" end="6"/>
                                            </p:txEl>
                                          </p:spTgt>
                                        </p:tgtEl>
                                        <p:attrNameLst>
                                          <p:attrName>ppt_h</p:attrName>
                                        </p:attrNameLst>
                                      </p:cBhvr>
                                      <p:tavLst>
                                        <p:tav tm="0">
                                          <p:val>
                                            <p:strVal val="ppt_h"/>
                                          </p:val>
                                        </p:tav>
                                        <p:tav tm="100000">
                                          <p:val>
                                            <p:fltVal val="0"/>
                                          </p:val>
                                        </p:tav>
                                      </p:tavLst>
                                    </p:anim>
                                    <p:animEffect transition="out" filter="fade">
                                      <p:cBhvr>
                                        <p:cTn id="99" dur="500"/>
                                        <p:tgtEl>
                                          <p:spTgt spid="5">
                                            <p:txEl>
                                              <p:pRg st="6" end="6"/>
                                            </p:txEl>
                                          </p:spTgt>
                                        </p:tgtEl>
                                      </p:cBhvr>
                                    </p:animEffect>
                                    <p:set>
                                      <p:cBhvr>
                                        <p:cTn id="100" dur="1" fill="hold">
                                          <p:stCondLst>
                                            <p:cond delay="499"/>
                                          </p:stCondLst>
                                        </p:cTn>
                                        <p:tgtEl>
                                          <p:spTgt spid="5">
                                            <p:txEl>
                                              <p:pRg st="6" end="6"/>
                                            </p:txEl>
                                          </p:spTgt>
                                        </p:tgtEl>
                                        <p:attrNameLst>
                                          <p:attrName>style.visibility</p:attrName>
                                        </p:attrNameLst>
                                      </p:cBhvr>
                                      <p:to>
                                        <p:strVal val="hidden"/>
                                      </p:to>
                                    </p:set>
                                  </p:childTnLst>
                                </p:cTn>
                              </p:par>
                              <p:par>
                                <p:cTn id="101" presetID="53" presetClass="exit" presetSubtype="32" fill="hold" grpId="1" nodeType="withEffect">
                                  <p:stCondLst>
                                    <p:cond delay="0"/>
                                  </p:stCondLst>
                                  <p:childTnLst>
                                    <p:anim calcmode="lin" valueType="num">
                                      <p:cBhvr>
                                        <p:cTn id="102" dur="500"/>
                                        <p:tgtEl>
                                          <p:spTgt spid="5">
                                            <p:txEl>
                                              <p:pRg st="7" end="7"/>
                                            </p:txEl>
                                          </p:spTgt>
                                        </p:tgtEl>
                                        <p:attrNameLst>
                                          <p:attrName>ppt_w</p:attrName>
                                        </p:attrNameLst>
                                      </p:cBhvr>
                                      <p:tavLst>
                                        <p:tav tm="0">
                                          <p:val>
                                            <p:strVal val="ppt_w"/>
                                          </p:val>
                                        </p:tav>
                                        <p:tav tm="100000">
                                          <p:val>
                                            <p:fltVal val="0"/>
                                          </p:val>
                                        </p:tav>
                                      </p:tavLst>
                                    </p:anim>
                                    <p:anim calcmode="lin" valueType="num">
                                      <p:cBhvr>
                                        <p:cTn id="103" dur="500"/>
                                        <p:tgtEl>
                                          <p:spTgt spid="5">
                                            <p:txEl>
                                              <p:pRg st="7" end="7"/>
                                            </p:txEl>
                                          </p:spTgt>
                                        </p:tgtEl>
                                        <p:attrNameLst>
                                          <p:attrName>ppt_h</p:attrName>
                                        </p:attrNameLst>
                                      </p:cBhvr>
                                      <p:tavLst>
                                        <p:tav tm="0">
                                          <p:val>
                                            <p:strVal val="ppt_h"/>
                                          </p:val>
                                        </p:tav>
                                        <p:tav tm="100000">
                                          <p:val>
                                            <p:fltVal val="0"/>
                                          </p:val>
                                        </p:tav>
                                      </p:tavLst>
                                    </p:anim>
                                    <p:animEffect transition="out" filter="fade">
                                      <p:cBhvr>
                                        <p:cTn id="104" dur="500"/>
                                        <p:tgtEl>
                                          <p:spTgt spid="5">
                                            <p:txEl>
                                              <p:pRg st="7" end="7"/>
                                            </p:txEl>
                                          </p:spTgt>
                                        </p:tgtEl>
                                      </p:cBhvr>
                                    </p:animEffect>
                                    <p:set>
                                      <p:cBhvr>
                                        <p:cTn id="105" dur="1" fill="hold">
                                          <p:stCondLst>
                                            <p:cond delay="499"/>
                                          </p:stCondLst>
                                        </p:cTn>
                                        <p:tgtEl>
                                          <p:spTgt spid="5">
                                            <p:txEl>
                                              <p:pRg st="7" end="7"/>
                                            </p:txEl>
                                          </p:spTgt>
                                        </p:tgtEl>
                                        <p:attrNameLst>
                                          <p:attrName>style.visibility</p:attrName>
                                        </p:attrNameLst>
                                      </p:cBhvr>
                                      <p:to>
                                        <p:strVal val="hidden"/>
                                      </p:to>
                                    </p:set>
                                  </p:childTnLst>
                                </p:cTn>
                              </p:par>
                              <p:par>
                                <p:cTn id="106" presetID="53" presetClass="exit" presetSubtype="32" fill="hold" grpId="1" nodeType="withEffect">
                                  <p:stCondLst>
                                    <p:cond delay="0"/>
                                  </p:stCondLst>
                                  <p:childTnLst>
                                    <p:anim calcmode="lin" valueType="num">
                                      <p:cBhvr>
                                        <p:cTn id="107" dur="500"/>
                                        <p:tgtEl>
                                          <p:spTgt spid="5">
                                            <p:bg/>
                                          </p:spTgt>
                                        </p:tgtEl>
                                        <p:attrNameLst>
                                          <p:attrName>ppt_w</p:attrName>
                                        </p:attrNameLst>
                                      </p:cBhvr>
                                      <p:tavLst>
                                        <p:tav tm="0">
                                          <p:val>
                                            <p:strVal val="ppt_w"/>
                                          </p:val>
                                        </p:tav>
                                        <p:tav tm="100000">
                                          <p:val>
                                            <p:fltVal val="0"/>
                                          </p:val>
                                        </p:tav>
                                      </p:tavLst>
                                    </p:anim>
                                    <p:anim calcmode="lin" valueType="num">
                                      <p:cBhvr>
                                        <p:cTn id="108" dur="500"/>
                                        <p:tgtEl>
                                          <p:spTgt spid="5">
                                            <p:bg/>
                                          </p:spTgt>
                                        </p:tgtEl>
                                        <p:attrNameLst>
                                          <p:attrName>ppt_h</p:attrName>
                                        </p:attrNameLst>
                                      </p:cBhvr>
                                      <p:tavLst>
                                        <p:tav tm="0">
                                          <p:val>
                                            <p:strVal val="ppt_h"/>
                                          </p:val>
                                        </p:tav>
                                        <p:tav tm="100000">
                                          <p:val>
                                            <p:fltVal val="0"/>
                                          </p:val>
                                        </p:tav>
                                      </p:tavLst>
                                    </p:anim>
                                    <p:animEffect transition="out" filter="fade">
                                      <p:cBhvr>
                                        <p:cTn id="109" dur="500"/>
                                        <p:tgtEl>
                                          <p:spTgt spid="5">
                                            <p:bg/>
                                          </p:spTgt>
                                        </p:tgtEl>
                                      </p:cBhvr>
                                    </p:animEffect>
                                    <p:set>
                                      <p:cBhvr>
                                        <p:cTn id="110" dur="1" fill="hold">
                                          <p:stCondLst>
                                            <p:cond delay="499"/>
                                          </p:stCondLst>
                                        </p:cTn>
                                        <p:tgtEl>
                                          <p:spTgt spid="5">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6" grpId="0" animBg="1"/>
      <p:bldP spid="6" grpI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A4287-645B-B64B-8E78-75E187668830}"/>
              </a:ext>
            </a:extLst>
          </p:cNvPr>
          <p:cNvSpPr>
            <a:spLocks noGrp="1"/>
          </p:cNvSpPr>
          <p:nvPr>
            <p:ph type="title"/>
          </p:nvPr>
        </p:nvSpPr>
        <p:spPr>
          <a:xfrm>
            <a:off x="275573" y="207959"/>
            <a:ext cx="11523945" cy="2052398"/>
          </a:xfrm>
        </p:spPr>
        <p:txBody>
          <a:bodyPr>
            <a:normAutofit/>
          </a:bodyPr>
          <a:lstStyle/>
          <a:p>
            <a:pPr algn="ctr"/>
            <a:r>
              <a:rPr lang="en-US" b="0" i="0" dirty="0">
                <a:solidFill>
                  <a:schemeClr val="bg1">
                    <a:lumMod val="65000"/>
                    <a:lumOff val="35000"/>
                  </a:schemeClr>
                </a:solidFill>
                <a:effectLst/>
                <a:latin typeface="Trebuchet MS" panose="020B0703020202090204" pitchFamily="34" charset="0"/>
              </a:rPr>
              <a:t>(1 Cor. 13:12) </a:t>
            </a:r>
            <a:r>
              <a:rPr lang="en-US" b="0" i="0" dirty="0">
                <a:solidFill>
                  <a:schemeClr val="tx1"/>
                </a:solidFill>
                <a:effectLst/>
                <a:latin typeface="Trebuchet MS" panose="020B0703020202090204" pitchFamily="34" charset="0"/>
              </a:rPr>
              <a:t>For now we see in a mirror dimly, </a:t>
            </a:r>
            <a:r>
              <a:rPr lang="en-US" b="0" i="0" dirty="0">
                <a:solidFill>
                  <a:schemeClr val="bg1">
                    <a:lumMod val="65000"/>
                    <a:lumOff val="35000"/>
                  </a:schemeClr>
                </a:solidFill>
                <a:effectLst/>
                <a:latin typeface="Trebuchet MS" panose="020B0703020202090204" pitchFamily="34" charset="0"/>
              </a:rPr>
              <a:t>but then face to face; </a:t>
            </a:r>
            <a:r>
              <a:rPr lang="en-US" b="0" i="0" dirty="0">
                <a:solidFill>
                  <a:schemeClr val="tx1"/>
                </a:solidFill>
                <a:effectLst/>
                <a:latin typeface="Trebuchet MS" panose="020B0703020202090204" pitchFamily="34" charset="0"/>
              </a:rPr>
              <a:t>now I know in part</a:t>
            </a:r>
            <a:r>
              <a:rPr lang="en-US" b="0" i="0" dirty="0">
                <a:solidFill>
                  <a:schemeClr val="bg1">
                    <a:lumMod val="65000"/>
                    <a:lumOff val="35000"/>
                  </a:schemeClr>
                </a:solidFill>
                <a:effectLst/>
                <a:latin typeface="Trebuchet MS" panose="020B0703020202090204" pitchFamily="34" charset="0"/>
              </a:rPr>
              <a:t>, but then I will know fully, just as I also have been fully known.</a:t>
            </a:r>
            <a:endParaRPr lang="en-US" dirty="0">
              <a:solidFill>
                <a:schemeClr val="tx1"/>
              </a:solidFill>
              <a:latin typeface="Trebuchet MS" panose="020B0703020202090204" pitchFamily="34" charset="0"/>
            </a:endParaRPr>
          </a:p>
        </p:txBody>
      </p:sp>
      <p:sp>
        <p:nvSpPr>
          <p:cNvPr id="3" name="Content Placeholder 2">
            <a:extLst>
              <a:ext uri="{FF2B5EF4-FFF2-40B4-BE49-F238E27FC236}">
                <a16:creationId xmlns:a16="http://schemas.microsoft.com/office/drawing/2014/main" xmlns="" id="{69EBC428-DDB0-0F4E-9B87-EC5CC00D66D0}"/>
              </a:ext>
            </a:extLst>
          </p:cNvPr>
          <p:cNvSpPr>
            <a:spLocks noGrp="1"/>
          </p:cNvSpPr>
          <p:nvPr>
            <p:ph idx="1"/>
          </p:nvPr>
        </p:nvSpPr>
        <p:spPr>
          <a:xfrm>
            <a:off x="779745" y="2316405"/>
            <a:ext cx="10515600" cy="4351338"/>
          </a:xfrm>
        </p:spPr>
        <p:txBody>
          <a:bodyPr>
            <a:normAutofit/>
          </a:bodyPr>
          <a:lstStyle/>
          <a:p>
            <a:pPr>
              <a:buSzPct val="100000"/>
              <a:buFont typeface="Arial" panose="020B0604020202020204" pitchFamily="34" charset="0"/>
              <a:buChar char="•"/>
            </a:pPr>
            <a:r>
              <a:rPr lang="en-US" sz="3400" dirty="0"/>
              <a:t>It is true that we have confident access to God secured to us by Christ </a:t>
            </a:r>
            <a:r>
              <a:rPr lang="en-US" sz="3400" i="1" u="sng" dirty="0"/>
              <a:t>right now</a:t>
            </a:r>
          </a:p>
          <a:p>
            <a:pPr>
              <a:buSzPct val="100000"/>
              <a:buFont typeface="Arial" panose="020B0604020202020204" pitchFamily="34" charset="0"/>
              <a:buChar char="•"/>
            </a:pPr>
            <a:r>
              <a:rPr lang="en-US" sz="3400" dirty="0"/>
              <a:t>For Paul though, this is only “seeing in a mirror dimly”</a:t>
            </a:r>
          </a:p>
          <a:p>
            <a:pPr>
              <a:buSzPct val="100000"/>
              <a:buFont typeface="Arial" panose="020B0604020202020204" pitchFamily="34" charset="0"/>
              <a:buChar char="•"/>
            </a:pPr>
            <a:r>
              <a:rPr lang="en-US" sz="3400" dirty="0"/>
              <a:t>Many of us long for a more tangible relationship with God</a:t>
            </a:r>
          </a:p>
        </p:txBody>
      </p:sp>
      <p:sp>
        <p:nvSpPr>
          <p:cNvPr id="9" name="TextBox 8">
            <a:extLst>
              <a:ext uri="{FF2B5EF4-FFF2-40B4-BE49-F238E27FC236}">
                <a16:creationId xmlns:a16="http://schemas.microsoft.com/office/drawing/2014/main" xmlns="" id="{A120CA2B-3DF4-CE41-A478-9760BEF023F3}"/>
              </a:ext>
            </a:extLst>
          </p:cNvPr>
          <p:cNvSpPr txBox="1"/>
          <p:nvPr/>
        </p:nvSpPr>
        <p:spPr>
          <a:xfrm>
            <a:off x="6111385" y="2260357"/>
            <a:ext cx="5300870" cy="4247317"/>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marL="285750" indent="-285750">
              <a:buFont typeface="Wingdings" pitchFamily="2" charset="2"/>
              <a:buChar char="ü"/>
            </a:pPr>
            <a:r>
              <a:rPr lang="en-US" sz="3000" dirty="0"/>
              <a:t>Intangible communication is tough</a:t>
            </a:r>
          </a:p>
          <a:p>
            <a:pPr marL="285750" indent="-285750">
              <a:buFont typeface="Wingdings" pitchFamily="2" charset="2"/>
              <a:buChar char="ü"/>
            </a:pPr>
            <a:r>
              <a:rPr lang="en-US" sz="3000" dirty="0"/>
              <a:t>Distractions from close communion</a:t>
            </a:r>
          </a:p>
          <a:p>
            <a:pPr marL="285750" indent="-285750">
              <a:buFont typeface="Wingdings" pitchFamily="2" charset="2"/>
              <a:buChar char="ü"/>
            </a:pPr>
            <a:r>
              <a:rPr lang="en-US" sz="3000" dirty="0"/>
              <a:t>Out-of-sight, </a:t>
            </a:r>
            <a:r>
              <a:rPr lang="en-US" sz="3000" dirty="0" err="1"/>
              <a:t>out-of</a:t>
            </a:r>
            <a:r>
              <a:rPr lang="en-US" sz="3000" dirty="0"/>
              <a:t> mind</a:t>
            </a:r>
          </a:p>
          <a:p>
            <a:pPr marL="285750" indent="-285750">
              <a:buFont typeface="Wingdings" pitchFamily="2" charset="2"/>
              <a:buChar char="ü"/>
            </a:pPr>
            <a:r>
              <a:rPr lang="en-US" sz="3000" dirty="0"/>
              <a:t>Distortions about God’s character</a:t>
            </a:r>
          </a:p>
          <a:p>
            <a:pPr marL="285750" indent="-285750">
              <a:buFont typeface="Wingdings" pitchFamily="2" charset="2"/>
              <a:buChar char="ü"/>
            </a:pPr>
            <a:r>
              <a:rPr lang="en-US" sz="3000" dirty="0"/>
              <a:t>Still approaching him in shame</a:t>
            </a:r>
          </a:p>
        </p:txBody>
      </p:sp>
    </p:spTree>
    <p:extLst>
      <p:ext uri="{BB962C8B-B14F-4D97-AF65-F5344CB8AC3E}">
        <p14:creationId xmlns:p14="http://schemas.microsoft.com/office/powerpoint/2010/main" val="239416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left)">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wipe(left)">
                                      <p:cBhvr>
                                        <p:cTn id="32" dur="500"/>
                                        <p:tgtEl>
                                          <p:spTgt spid="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wipe(left)">
                                      <p:cBhvr>
                                        <p:cTn id="37" dur="5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wipe(left)">
                                      <p:cBhvr>
                                        <p:cTn id="42" dur="500"/>
                                        <p:tgtEl>
                                          <p:spTgt spid="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xEl>
                                              <p:pRg st="4" end="4"/>
                                            </p:txEl>
                                          </p:spTgt>
                                        </p:tgtEl>
                                        <p:attrNameLst>
                                          <p:attrName>style.visibility</p:attrName>
                                        </p:attrNameLst>
                                      </p:cBhvr>
                                      <p:to>
                                        <p:strVal val="visible"/>
                                      </p:to>
                                    </p:set>
                                    <p:animEffect transition="in" filter="wipe(left)">
                                      <p:cBhvr>
                                        <p:cTn id="4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A4287-645B-B64B-8E78-75E187668830}"/>
              </a:ext>
            </a:extLst>
          </p:cNvPr>
          <p:cNvSpPr>
            <a:spLocks noGrp="1"/>
          </p:cNvSpPr>
          <p:nvPr>
            <p:ph type="title"/>
          </p:nvPr>
        </p:nvSpPr>
        <p:spPr>
          <a:xfrm>
            <a:off x="275573" y="207959"/>
            <a:ext cx="11523945" cy="2052398"/>
          </a:xfrm>
        </p:spPr>
        <p:txBody>
          <a:bodyPr>
            <a:normAutofit/>
          </a:bodyPr>
          <a:lstStyle/>
          <a:p>
            <a:pPr algn="ctr"/>
            <a:r>
              <a:rPr lang="en-US" b="0" i="0" dirty="0">
                <a:solidFill>
                  <a:schemeClr val="bg1">
                    <a:lumMod val="50000"/>
                    <a:lumOff val="50000"/>
                  </a:schemeClr>
                </a:solidFill>
                <a:effectLst/>
                <a:latin typeface="Trebuchet MS" panose="020B0703020202090204" pitchFamily="34" charset="0"/>
              </a:rPr>
              <a:t>(1 Cor. 13:12) For now we see in a mirror dimly, </a:t>
            </a:r>
            <a:r>
              <a:rPr lang="en-US" b="0" i="0" dirty="0">
                <a:solidFill>
                  <a:schemeClr val="tx1"/>
                </a:solidFill>
                <a:effectLst/>
                <a:latin typeface="Trebuchet MS" panose="020B0703020202090204" pitchFamily="34" charset="0"/>
              </a:rPr>
              <a:t>but then face to face</a:t>
            </a:r>
            <a:r>
              <a:rPr lang="en-US" b="0" i="0" dirty="0">
                <a:solidFill>
                  <a:schemeClr val="bg1">
                    <a:lumMod val="50000"/>
                    <a:lumOff val="50000"/>
                  </a:schemeClr>
                </a:solidFill>
                <a:effectLst/>
                <a:latin typeface="Trebuchet MS" panose="020B0703020202090204" pitchFamily="34" charset="0"/>
              </a:rPr>
              <a:t>; now I know in part, </a:t>
            </a:r>
            <a:r>
              <a:rPr lang="en-US" b="0" i="0" dirty="0">
                <a:solidFill>
                  <a:schemeClr val="tx1"/>
                </a:solidFill>
                <a:effectLst/>
                <a:latin typeface="Trebuchet MS" panose="020B0703020202090204" pitchFamily="34" charset="0"/>
              </a:rPr>
              <a:t>but then I will know fully</a:t>
            </a:r>
            <a:r>
              <a:rPr lang="en-US" b="0" i="0" dirty="0">
                <a:solidFill>
                  <a:schemeClr val="bg1">
                    <a:lumMod val="50000"/>
                    <a:lumOff val="50000"/>
                  </a:schemeClr>
                </a:solidFill>
                <a:effectLst/>
                <a:latin typeface="Trebuchet MS" panose="020B0703020202090204" pitchFamily="34" charset="0"/>
              </a:rPr>
              <a:t>, just as I also have been fully known.</a:t>
            </a:r>
            <a:endParaRPr lang="en-US" dirty="0">
              <a:solidFill>
                <a:schemeClr val="bg1">
                  <a:lumMod val="50000"/>
                  <a:lumOff val="50000"/>
                </a:schemeClr>
              </a:solidFill>
              <a:latin typeface="Trebuchet MS" panose="020B0703020202090204" pitchFamily="34" charset="0"/>
            </a:endParaRPr>
          </a:p>
        </p:txBody>
      </p:sp>
      <p:sp>
        <p:nvSpPr>
          <p:cNvPr id="3" name="Content Placeholder 2">
            <a:extLst>
              <a:ext uri="{FF2B5EF4-FFF2-40B4-BE49-F238E27FC236}">
                <a16:creationId xmlns:a16="http://schemas.microsoft.com/office/drawing/2014/main" xmlns="" id="{69EBC428-DDB0-0F4E-9B87-EC5CC00D66D0}"/>
              </a:ext>
            </a:extLst>
          </p:cNvPr>
          <p:cNvSpPr>
            <a:spLocks noGrp="1"/>
          </p:cNvSpPr>
          <p:nvPr>
            <p:ph idx="1"/>
          </p:nvPr>
        </p:nvSpPr>
        <p:spPr>
          <a:xfrm>
            <a:off x="779745" y="2316405"/>
            <a:ext cx="10515600" cy="4351338"/>
          </a:xfrm>
        </p:spPr>
        <p:txBody>
          <a:bodyPr>
            <a:normAutofit/>
          </a:bodyPr>
          <a:lstStyle/>
          <a:p>
            <a:pPr>
              <a:buSzPct val="100000"/>
              <a:buFont typeface="Arial" panose="020B0604020202020204" pitchFamily="34" charset="0"/>
              <a:buChar char="•"/>
            </a:pPr>
            <a:endParaRPr lang="en-US" sz="3400" dirty="0"/>
          </a:p>
        </p:txBody>
      </p:sp>
      <p:sp>
        <p:nvSpPr>
          <p:cNvPr id="8" name="TextBox 7">
            <a:extLst>
              <a:ext uri="{FF2B5EF4-FFF2-40B4-BE49-F238E27FC236}">
                <a16:creationId xmlns:a16="http://schemas.microsoft.com/office/drawing/2014/main" xmlns="" id="{85853C18-6566-C446-81BE-C75923C5C11F}"/>
              </a:ext>
            </a:extLst>
          </p:cNvPr>
          <p:cNvSpPr txBox="1"/>
          <p:nvPr/>
        </p:nvSpPr>
        <p:spPr>
          <a:xfrm>
            <a:off x="334027" y="463732"/>
            <a:ext cx="11523945" cy="6186309"/>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300" dirty="0"/>
              <a:t>(Rev. 21:1-4) </a:t>
            </a:r>
            <a:r>
              <a:rPr lang="en-US" sz="3300" dirty="0">
                <a:effectLst/>
                <a:ea typeface="Calibri" panose="020F0502020204030204" pitchFamily="34" charset="0"/>
                <a:cs typeface="Times New Roman" panose="02020603050405020304" pitchFamily="18" charset="0"/>
              </a:rPr>
              <a:t>T</a:t>
            </a:r>
            <a:r>
              <a:rPr lang="en-US" sz="3300" dirty="0">
                <a:effectLst/>
                <a:ea typeface="Times New Roman" panose="02020603050405020304" pitchFamily="18" charset="0"/>
                <a:cs typeface="Times New Roman" panose="02020603050405020304" pitchFamily="18" charset="0"/>
              </a:rPr>
              <a:t>hen I saw a new heaven and a new earth; for the first heaven and the first earth passed away, and there is no longer </a:t>
            </a:r>
            <a:r>
              <a:rPr lang="en-US" sz="3300" i="1" dirty="0">
                <a:effectLst/>
                <a:ea typeface="Times New Roman" panose="02020603050405020304" pitchFamily="18" charset="0"/>
                <a:cs typeface="Times New Roman" panose="02020603050405020304" pitchFamily="18" charset="0"/>
              </a:rPr>
              <a:t>any</a:t>
            </a:r>
            <a:r>
              <a:rPr lang="en-US" sz="3300" dirty="0">
                <a:effectLst/>
                <a:ea typeface="Times New Roman" panose="02020603050405020304" pitchFamily="18" charset="0"/>
                <a:cs typeface="Times New Roman" panose="02020603050405020304" pitchFamily="18" charset="0"/>
              </a:rPr>
              <a:t> sea. </a:t>
            </a:r>
            <a:r>
              <a:rPr lang="en-US" sz="3300" b="1" baseline="30000" dirty="0">
                <a:effectLst/>
                <a:ea typeface="Times New Roman" panose="02020603050405020304" pitchFamily="18" charset="0"/>
                <a:cs typeface="Times New Roman" panose="02020603050405020304" pitchFamily="18" charset="0"/>
              </a:rPr>
              <a:t>2 </a:t>
            </a:r>
            <a:r>
              <a:rPr lang="en-US" sz="3300" dirty="0">
                <a:effectLst/>
                <a:ea typeface="Times New Roman" panose="02020603050405020304" pitchFamily="18" charset="0"/>
                <a:cs typeface="Times New Roman" panose="02020603050405020304" pitchFamily="18" charset="0"/>
              </a:rPr>
              <a:t>And I saw the holy city, new Jerusalem, coming down out of heaven from God, prepared as a bride adorned for her husband. </a:t>
            </a:r>
            <a:r>
              <a:rPr lang="en-US" sz="3300" b="1" baseline="30000" dirty="0">
                <a:effectLst/>
                <a:ea typeface="Times New Roman" panose="02020603050405020304" pitchFamily="18" charset="0"/>
                <a:cs typeface="Times New Roman" panose="02020603050405020304" pitchFamily="18" charset="0"/>
              </a:rPr>
              <a:t>3 </a:t>
            </a:r>
            <a:r>
              <a:rPr lang="en-US" sz="3300" dirty="0">
                <a:effectLst/>
                <a:ea typeface="Times New Roman" panose="02020603050405020304" pitchFamily="18" charset="0"/>
                <a:cs typeface="Times New Roman" panose="02020603050405020304" pitchFamily="18" charset="0"/>
              </a:rPr>
              <a:t>And I heard a loud voice from the throne, saying, “Behold, the tabernacle of </a:t>
            </a:r>
            <a:r>
              <a:rPr lang="en-US" sz="3300" b="1" u="sng" dirty="0">
                <a:effectLst/>
                <a:ea typeface="Times New Roman" panose="02020603050405020304" pitchFamily="18" charset="0"/>
                <a:cs typeface="Times New Roman" panose="02020603050405020304" pitchFamily="18" charset="0"/>
              </a:rPr>
              <a:t>God is among the people, and He will dwell among them, and they shall be His people, and God Himself will be among them</a:t>
            </a:r>
            <a:r>
              <a:rPr lang="en-US" sz="3300" dirty="0">
                <a:effectLst/>
                <a:ea typeface="Times New Roman" panose="02020603050405020304" pitchFamily="18" charset="0"/>
                <a:cs typeface="Times New Roman" panose="02020603050405020304" pitchFamily="18" charset="0"/>
              </a:rPr>
              <a:t>, </a:t>
            </a:r>
            <a:r>
              <a:rPr lang="en-US" sz="3300" b="1" baseline="30000" dirty="0">
                <a:effectLst/>
                <a:ea typeface="Times New Roman" panose="02020603050405020304" pitchFamily="18" charset="0"/>
                <a:cs typeface="Times New Roman" panose="02020603050405020304" pitchFamily="18" charset="0"/>
              </a:rPr>
              <a:t>4 </a:t>
            </a:r>
            <a:r>
              <a:rPr lang="en-US" sz="3300" dirty="0">
                <a:effectLst/>
                <a:ea typeface="Times New Roman" panose="02020603050405020304" pitchFamily="18" charset="0"/>
                <a:cs typeface="Times New Roman" panose="02020603050405020304" pitchFamily="18" charset="0"/>
              </a:rPr>
              <a:t>and He will wipe away every tear from their eyes; and there will no longer be </a:t>
            </a:r>
            <a:r>
              <a:rPr lang="en-US" sz="3300" i="1" dirty="0">
                <a:effectLst/>
                <a:ea typeface="Times New Roman" panose="02020603050405020304" pitchFamily="18" charset="0"/>
                <a:cs typeface="Times New Roman" panose="02020603050405020304" pitchFamily="18" charset="0"/>
              </a:rPr>
              <a:t>any</a:t>
            </a:r>
            <a:r>
              <a:rPr lang="en-US" sz="3300" dirty="0">
                <a:effectLst/>
                <a:ea typeface="Times New Roman" panose="02020603050405020304" pitchFamily="18" charset="0"/>
                <a:cs typeface="Times New Roman" panose="02020603050405020304" pitchFamily="18" charset="0"/>
              </a:rPr>
              <a:t> death; there will no longer be </a:t>
            </a:r>
            <a:r>
              <a:rPr lang="en-US" sz="3300" i="1" dirty="0">
                <a:effectLst/>
                <a:ea typeface="Times New Roman" panose="02020603050405020304" pitchFamily="18" charset="0"/>
                <a:cs typeface="Times New Roman" panose="02020603050405020304" pitchFamily="18" charset="0"/>
              </a:rPr>
              <a:t>any</a:t>
            </a:r>
            <a:r>
              <a:rPr lang="en-US" sz="3300" dirty="0">
                <a:effectLst/>
                <a:ea typeface="Times New Roman" panose="02020603050405020304" pitchFamily="18" charset="0"/>
                <a:cs typeface="Times New Roman" panose="02020603050405020304" pitchFamily="18" charset="0"/>
              </a:rPr>
              <a:t> mourning, or crying, or pain; the first things have passed away.”</a:t>
            </a:r>
            <a:endParaRPr lang="en-US" sz="3300" dirty="0">
              <a:effectLst/>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xmlns="" id="{F645F76D-192C-FA47-8AEC-77E6C9AFF01A}"/>
              </a:ext>
            </a:extLst>
          </p:cNvPr>
          <p:cNvSpPr txBox="1"/>
          <p:nvPr/>
        </p:nvSpPr>
        <p:spPr>
          <a:xfrm>
            <a:off x="334027" y="2316405"/>
            <a:ext cx="8434052" cy="2631490"/>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pPr algn="ctr"/>
            <a:r>
              <a:rPr lang="en-US" sz="3300" dirty="0"/>
              <a:t>(Rev. 22:4-5) </a:t>
            </a:r>
            <a:r>
              <a:rPr lang="en-US" sz="3300" dirty="0">
                <a:ea typeface="Calibri" panose="020F0502020204030204" pitchFamily="34" charset="0"/>
                <a:cs typeface="Times New Roman" panose="02020603050405020304" pitchFamily="18" charset="0"/>
              </a:rPr>
              <a:t>the throne of God and of the Lamb will be in [the city], and His bond-servants will serve Him; </a:t>
            </a:r>
            <a:r>
              <a:rPr lang="en-US" sz="3300" baseline="30000" dirty="0">
                <a:ea typeface="Calibri" panose="020F0502020204030204" pitchFamily="34" charset="0"/>
                <a:cs typeface="Times New Roman" panose="02020603050405020304" pitchFamily="18" charset="0"/>
              </a:rPr>
              <a:t>4 </a:t>
            </a:r>
            <a:r>
              <a:rPr lang="en-US" sz="3300" b="1" u="sng" dirty="0">
                <a:ea typeface="Calibri" panose="020F0502020204030204" pitchFamily="34" charset="0"/>
                <a:cs typeface="Times New Roman" panose="02020603050405020304" pitchFamily="18" charset="0"/>
              </a:rPr>
              <a:t>they will see His face</a:t>
            </a:r>
            <a:r>
              <a:rPr lang="en-US" sz="3300" dirty="0">
                <a:ea typeface="Calibri" panose="020F0502020204030204" pitchFamily="34" charset="0"/>
                <a:cs typeface="Times New Roman" panose="02020603050405020304" pitchFamily="18" charset="0"/>
              </a:rPr>
              <a:t>, and His name will be on their foreheads.” </a:t>
            </a:r>
            <a:endParaRPr lang="en-US" sz="3300" dirty="0">
              <a:effectLst/>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xmlns="" id="{75C6E4D1-9532-3C49-8CA3-3DB7A9031730}"/>
              </a:ext>
            </a:extLst>
          </p:cNvPr>
          <p:cNvSpPr txBox="1"/>
          <p:nvPr/>
        </p:nvSpPr>
        <p:spPr>
          <a:xfrm>
            <a:off x="1613386" y="5224209"/>
            <a:ext cx="9798869" cy="1015663"/>
          </a:xfrm>
          <a:prstGeom prst="rect">
            <a:avLst/>
          </a:prstGeom>
          <a:solidFill>
            <a:schemeClr val="accent1">
              <a:lumMod val="75000"/>
            </a:schemeClr>
          </a:solidFill>
          <a:ln w="38100">
            <a:solidFill>
              <a:schemeClr val="accent1">
                <a:lumMod val="40000"/>
                <a:lumOff val="60000"/>
              </a:schemeClr>
            </a:solidFill>
          </a:ln>
        </p:spPr>
        <p:txBody>
          <a:bodyPr wrap="square" rtlCol="0">
            <a:spAutoFit/>
          </a:bodyPr>
          <a:lstStyle/>
          <a:p>
            <a:r>
              <a:rPr lang="en-US" sz="6000" b="1" dirty="0"/>
              <a:t>“the happy-making sight”</a:t>
            </a:r>
            <a:endParaRPr lang="en-US" sz="6000" dirty="0"/>
          </a:p>
        </p:txBody>
      </p:sp>
    </p:spTree>
    <p:extLst>
      <p:ext uri="{BB962C8B-B14F-4D97-AF65-F5344CB8AC3E}">
        <p14:creationId xmlns:p14="http://schemas.microsoft.com/office/powerpoint/2010/main" val="3693306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8"/>
                                        </p:tgtEl>
                                        <p:attrNameLst>
                                          <p:attrName>ppt_w</p:attrName>
                                        </p:attrNameLst>
                                      </p:cBhvr>
                                      <p:tavLst>
                                        <p:tav tm="0">
                                          <p:val>
                                            <p:strVal val="ppt_w"/>
                                          </p:val>
                                        </p:tav>
                                        <p:tav tm="100000">
                                          <p:val>
                                            <p:fltVal val="0"/>
                                          </p:val>
                                        </p:tav>
                                      </p:tavLst>
                                    </p:anim>
                                    <p:anim calcmode="lin" valueType="num">
                                      <p:cBhvr>
                                        <p:cTn id="14" dur="500"/>
                                        <p:tgtEl>
                                          <p:spTgt spid="8"/>
                                        </p:tgtEl>
                                        <p:attrNameLst>
                                          <p:attrName>ppt_h</p:attrName>
                                        </p:attrNameLst>
                                      </p:cBhvr>
                                      <p:tavLst>
                                        <p:tav tm="0">
                                          <p:val>
                                            <p:strVal val="ppt_h"/>
                                          </p:val>
                                        </p:tav>
                                        <p:tav tm="100000">
                                          <p:val>
                                            <p:fltVal val="0"/>
                                          </p:val>
                                        </p:tav>
                                      </p:tavLst>
                                    </p:anim>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par>
                                <p:cTn id="29" presetID="22" presetClass="entr" presetSubtype="8" fill="hold"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wipe(left)">
                                      <p:cBhvr>
                                        <p:cTn id="3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mean to see God’s face?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1"/>
            <a:ext cx="11209866" cy="4395442"/>
          </a:xfrm>
        </p:spPr>
        <p:txBody>
          <a:bodyPr>
            <a:normAutofit/>
          </a:bodyPr>
          <a:lstStyle/>
          <a:p>
            <a:pPr>
              <a:buSzPct val="100000"/>
              <a:buFont typeface="Arial" panose="020B0604020202020204" pitchFamily="34" charset="0"/>
              <a:buChar char="•"/>
            </a:pPr>
            <a:r>
              <a:rPr lang="en-US" sz="3300" dirty="0"/>
              <a:t>We will look into the literal, physical face of God with our resurrected eyes </a:t>
            </a:r>
            <a:r>
              <a:rPr lang="en-US" sz="2500" dirty="0"/>
              <a:t>(untainted by sin, disease, or death)</a:t>
            </a:r>
          </a:p>
          <a:p>
            <a:pPr>
              <a:buSzPct val="100000"/>
              <a:buFont typeface="Arial" panose="020B0604020202020204" pitchFamily="34" charset="0"/>
              <a:buChar char="•"/>
            </a:pPr>
            <a:r>
              <a:rPr lang="en-US" sz="3300" dirty="0">
                <a:effectLst/>
                <a:ea typeface="Calibri" panose="020F0502020204030204" pitchFamily="34" charset="0"/>
              </a:rPr>
              <a:t>We will always see his face</a:t>
            </a:r>
          </a:p>
        </p:txBody>
      </p:sp>
      <p:sp>
        <p:nvSpPr>
          <p:cNvPr id="4" name="TextBox 3">
            <a:extLst>
              <a:ext uri="{FF2B5EF4-FFF2-40B4-BE49-F238E27FC236}">
                <a16:creationId xmlns:a16="http://schemas.microsoft.com/office/drawing/2014/main" xmlns="" id="{FFA6F8ED-8CAC-2E47-A38E-F5192B2290B3}"/>
              </a:ext>
            </a:extLst>
          </p:cNvPr>
          <p:cNvSpPr txBox="1"/>
          <p:nvPr/>
        </p:nvSpPr>
        <p:spPr>
          <a:xfrm>
            <a:off x="304800" y="228123"/>
            <a:ext cx="11700933" cy="6401753"/>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Charles Spurgeon</a:t>
            </a:r>
          </a:p>
          <a:p>
            <a:pPr lvl="3"/>
            <a:r>
              <a:rPr lang="en-US" sz="2000" dirty="0"/>
              <a:t>A Sermon Delivered On August 9, 1868, </a:t>
            </a:r>
          </a:p>
          <a:p>
            <a:pPr lvl="3"/>
            <a:r>
              <a:rPr lang="en-US" sz="2000" dirty="0"/>
              <a:t>At The Metropolitan Tabernacle, Newington.</a:t>
            </a:r>
            <a:endParaRPr lang="en-US" sz="2500" dirty="0"/>
          </a:p>
          <a:p>
            <a:pPr algn="ctr"/>
            <a:endParaRPr lang="en-US" sz="2500" dirty="0"/>
          </a:p>
          <a:p>
            <a:pPr algn="ctr"/>
            <a:endParaRPr lang="en-US" sz="2500" dirty="0"/>
          </a:p>
          <a:p>
            <a:pPr algn="ctr"/>
            <a:endParaRPr lang="en-US" sz="2500" dirty="0"/>
          </a:p>
          <a:p>
            <a:pPr algn="ctr"/>
            <a:endParaRPr lang="en-US" sz="2500" dirty="0"/>
          </a:p>
          <a:p>
            <a:pPr algn="ctr"/>
            <a:r>
              <a:rPr lang="en-US" sz="3500" dirty="0"/>
              <a:t>We may also remark that they see him always, for when the text says they shall “see his face,” it implies that they never at any time are without the sight. Never for a moment do they unlock their arm from the arm of their Beloved. </a:t>
            </a:r>
          </a:p>
        </p:txBody>
      </p:sp>
    </p:spTree>
    <p:extLst>
      <p:ext uri="{BB962C8B-B14F-4D97-AF65-F5344CB8AC3E}">
        <p14:creationId xmlns:p14="http://schemas.microsoft.com/office/powerpoint/2010/main" val="13361729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calcmode="lin" valueType="num">
                                      <p:cBhvr>
                                        <p:cTn id="2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4">
                                            <p:txEl>
                                              <p:pRg st="2" end="2"/>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p:cTn id="2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4">
                                            <p:txEl>
                                              <p:pRg st="3" end="3"/>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p:cTn id="3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4">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animEffect transition="in" filter="wipe(left)">
                                      <p:cBhvr>
                                        <p:cTn id="3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71348A-77DE-974D-BBE4-B78920F8B8C6}"/>
              </a:ext>
            </a:extLst>
          </p:cNvPr>
          <p:cNvSpPr>
            <a:spLocks noGrp="1"/>
          </p:cNvSpPr>
          <p:nvPr>
            <p:ph type="title"/>
          </p:nvPr>
        </p:nvSpPr>
        <p:spPr/>
        <p:txBody>
          <a:bodyPr>
            <a:normAutofit/>
          </a:bodyPr>
          <a:lstStyle/>
          <a:p>
            <a:r>
              <a:rPr lang="en-US" sz="4000" dirty="0">
                <a:solidFill>
                  <a:schemeClr val="tx1"/>
                </a:solidFill>
              </a:rPr>
              <a:t>What will it mean to see God’s face?</a:t>
            </a:r>
          </a:p>
        </p:txBody>
      </p:sp>
      <p:sp>
        <p:nvSpPr>
          <p:cNvPr id="3" name="Content Placeholder 2">
            <a:extLst>
              <a:ext uri="{FF2B5EF4-FFF2-40B4-BE49-F238E27FC236}">
                <a16:creationId xmlns:a16="http://schemas.microsoft.com/office/drawing/2014/main" xmlns="" id="{6FB615F2-B798-7544-860D-0D98004E6838}"/>
              </a:ext>
            </a:extLst>
          </p:cNvPr>
          <p:cNvSpPr>
            <a:spLocks noGrp="1"/>
          </p:cNvSpPr>
          <p:nvPr>
            <p:ph idx="1"/>
          </p:nvPr>
        </p:nvSpPr>
        <p:spPr>
          <a:xfrm>
            <a:off x="677334" y="1645921"/>
            <a:ext cx="11209866" cy="4395442"/>
          </a:xfrm>
        </p:spPr>
        <p:txBody>
          <a:bodyPr>
            <a:normAutofit/>
          </a:bodyPr>
          <a:lstStyle/>
          <a:p>
            <a:pPr>
              <a:buSzPct val="100000"/>
              <a:buFont typeface="Arial" panose="020B0604020202020204" pitchFamily="34" charset="0"/>
              <a:buChar char="•"/>
            </a:pPr>
            <a:r>
              <a:rPr lang="en-US" sz="3300" dirty="0"/>
              <a:t>We will look into the literal, physical face of God with our resurrected eyes </a:t>
            </a:r>
            <a:r>
              <a:rPr lang="en-US" sz="2500" dirty="0"/>
              <a:t>(untainted by sin, disease, or death)</a:t>
            </a:r>
          </a:p>
          <a:p>
            <a:pPr>
              <a:buSzPct val="100000"/>
              <a:buFont typeface="Arial" panose="020B0604020202020204" pitchFamily="34" charset="0"/>
              <a:buChar char="•"/>
            </a:pPr>
            <a:r>
              <a:rPr lang="en-US" sz="3300" dirty="0">
                <a:effectLst/>
                <a:ea typeface="Calibri" panose="020F0502020204030204" pitchFamily="34" charset="0"/>
              </a:rPr>
              <a:t>We will always see his face</a:t>
            </a:r>
          </a:p>
        </p:txBody>
      </p:sp>
      <p:sp>
        <p:nvSpPr>
          <p:cNvPr id="4" name="TextBox 3">
            <a:extLst>
              <a:ext uri="{FF2B5EF4-FFF2-40B4-BE49-F238E27FC236}">
                <a16:creationId xmlns:a16="http://schemas.microsoft.com/office/drawing/2014/main" xmlns="" id="{FFA6F8ED-8CAC-2E47-A38E-F5192B2290B3}"/>
              </a:ext>
            </a:extLst>
          </p:cNvPr>
          <p:cNvSpPr txBox="1"/>
          <p:nvPr/>
        </p:nvSpPr>
        <p:spPr>
          <a:xfrm>
            <a:off x="304800" y="228123"/>
            <a:ext cx="11700933" cy="6617196"/>
          </a:xfrm>
          <a:prstGeom prst="rect">
            <a:avLst/>
          </a:prstGeom>
          <a:solidFill>
            <a:schemeClr val="bg1"/>
          </a:solidFill>
          <a:ln w="38100">
            <a:solidFill>
              <a:schemeClr val="accent1">
                <a:lumMod val="40000"/>
                <a:lumOff val="60000"/>
              </a:schemeClr>
            </a:solidFill>
          </a:ln>
        </p:spPr>
        <p:txBody>
          <a:bodyPr wrap="square" rtlCol="0">
            <a:spAutoFit/>
          </a:bodyPr>
          <a:lstStyle/>
          <a:p>
            <a:pPr algn="ctr"/>
            <a:endParaRPr lang="en-US" sz="2500" dirty="0"/>
          </a:p>
          <a:p>
            <a:pPr algn="ctr"/>
            <a:endParaRPr lang="en-US" sz="2500" dirty="0"/>
          </a:p>
          <a:p>
            <a:pPr lvl="3"/>
            <a:r>
              <a:rPr lang="en-US" sz="4500" dirty="0"/>
              <a:t>Charles Spurgeon</a:t>
            </a:r>
          </a:p>
          <a:p>
            <a:pPr lvl="3"/>
            <a:r>
              <a:rPr lang="en-US" sz="2000" dirty="0"/>
              <a:t>A Sermon Delivered On August 9, 1868, </a:t>
            </a:r>
          </a:p>
          <a:p>
            <a:pPr lvl="3"/>
            <a:r>
              <a:rPr lang="en-US" sz="2000" dirty="0"/>
              <a:t>At The Metropolitan Tabernacle, Newington.</a:t>
            </a:r>
            <a:endParaRPr lang="en-US" sz="2500" dirty="0"/>
          </a:p>
          <a:p>
            <a:pPr algn="ctr"/>
            <a:endParaRPr lang="en-US" sz="2500" dirty="0"/>
          </a:p>
          <a:p>
            <a:pPr algn="ctr"/>
            <a:endParaRPr lang="en-US" sz="2500" dirty="0"/>
          </a:p>
          <a:p>
            <a:pPr algn="ctr"/>
            <a:endParaRPr lang="en-US" sz="2500" dirty="0"/>
          </a:p>
          <a:p>
            <a:pPr algn="ctr"/>
            <a:endParaRPr lang="en-US" sz="2500" dirty="0"/>
          </a:p>
          <a:p>
            <a:pPr algn="ctr"/>
            <a:endParaRPr lang="en-US" sz="2000" dirty="0"/>
          </a:p>
          <a:p>
            <a:pPr algn="ctr"/>
            <a:r>
              <a:rPr lang="en-US" sz="3500" dirty="0"/>
              <a:t>They are not as we are—sometimes near the throne, sometimes far away; sometimes hot with love, sometimes cold with indifference, sometimes bright as angels, sometimes dull as clods. </a:t>
            </a:r>
          </a:p>
          <a:p>
            <a:pPr algn="ctr"/>
            <a:endParaRPr lang="en-US" sz="1400" dirty="0"/>
          </a:p>
        </p:txBody>
      </p:sp>
    </p:spTree>
    <p:extLst>
      <p:ext uri="{BB962C8B-B14F-4D97-AF65-F5344CB8AC3E}">
        <p14:creationId xmlns:p14="http://schemas.microsoft.com/office/powerpoint/2010/main" val="396990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wipe(left)">
                                      <p:cBhvr>
                                        <p:cTn id="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{CA5CF91B-FC96-BA4B-96AC-D0B6A758E809}tf10001060</Template>
  <TotalTime>5522</TotalTime>
  <Words>2202</Words>
  <Application>Microsoft Office PowerPoint</Application>
  <PresentationFormat>Widescreen</PresentationFormat>
  <Paragraphs>254</Paragraphs>
  <Slides>34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Times New Roman</vt:lpstr>
      <vt:lpstr>Trebuchet MS</vt:lpstr>
      <vt:lpstr>Wingdings</vt:lpstr>
      <vt:lpstr>Wingdings 3</vt:lpstr>
      <vt:lpstr>Facet</vt:lpstr>
      <vt:lpstr>Face-to-Face  with Our Creator</vt:lpstr>
      <vt:lpstr>“Set your minds on the things that are above” (Col. 3:2)  </vt:lpstr>
      <vt:lpstr>(1 Cor. 13:12) For now we see in a mirror dimly, but then face to face; now I know in part, but then I will know fully, just as I also have been fully known.</vt:lpstr>
      <vt:lpstr>(1 Cor. 13:12) For now we see in a mirror dimly, but then face to face; now I know in part, but then I will know fully, just as I also have been fully known.</vt:lpstr>
      <vt:lpstr>(1 Cor. 13:12) For now we see in a mirror dimly, but then face to face; now I know in part, but then I will know fully, just as I also have been fully known.</vt:lpstr>
      <vt:lpstr>(1 Cor. 13:12) For now we see in a mirror dimly, but then face to face; now I know in part, but then I will know fully, just as I also have been fully known.</vt:lpstr>
      <vt:lpstr>(1 Cor. 13:12) For now we see in a mirror dimly, but then face to face; now I know in part, but then I will know fully, just as I also have been fully known.</vt:lpstr>
      <vt:lpstr>What will it mean to see God’s face?</vt:lpstr>
      <vt:lpstr>What will it mean to see God’s face?</vt:lpstr>
      <vt:lpstr>What will it mean to see God’s face?</vt:lpstr>
      <vt:lpstr>What will it mean to see God’s face?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vt:lpstr>
      <vt:lpstr>What will it be like? </vt:lpstr>
      <vt:lpstr>What will it be like?</vt:lpstr>
      <vt:lpstr>Why are we told about this?</vt:lpstr>
      <vt:lpstr>Why are we told about this?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Face-to-Face  with Our Creator</dc:title>
  <dc:creator>MizelleK</dc:creator>
  <cp:lastModifiedBy>RichS</cp:lastModifiedBy>
  <cp:revision>19</cp:revision>
  <dcterms:created xsi:type="dcterms:W3CDTF">2023-04-18T01:27:11Z</dcterms:created>
  <dcterms:modified xsi:type="dcterms:W3CDTF">2023-05-04T19:23:42Z</dcterms:modified>
</cp:coreProperties>
</file>