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46" r:id="rId1"/>
  </p:sldMasterIdLst>
  <p:notesMasterIdLst>
    <p:notesMasterId r:id="rId36"/>
  </p:notesMasterIdLst>
  <p:sldIdLst>
    <p:sldId id="256" r:id="rId2"/>
    <p:sldId id="257" r:id="rId3"/>
    <p:sldId id="263" r:id="rId4"/>
    <p:sldId id="265" r:id="rId5"/>
    <p:sldId id="258" r:id="rId6"/>
    <p:sldId id="260" r:id="rId7"/>
    <p:sldId id="289" r:id="rId8"/>
    <p:sldId id="259" r:id="rId9"/>
    <p:sldId id="291" r:id="rId10"/>
    <p:sldId id="292" r:id="rId11"/>
    <p:sldId id="267" r:id="rId12"/>
    <p:sldId id="268" r:id="rId13"/>
    <p:sldId id="269" r:id="rId14"/>
    <p:sldId id="270" r:id="rId15"/>
    <p:sldId id="271" r:id="rId16"/>
    <p:sldId id="272" r:id="rId17"/>
    <p:sldId id="293" r:id="rId18"/>
    <p:sldId id="294" r:id="rId19"/>
    <p:sldId id="295" r:id="rId20"/>
    <p:sldId id="296" r:id="rId21"/>
    <p:sldId id="297" r:id="rId22"/>
    <p:sldId id="278" r:id="rId23"/>
    <p:sldId id="299" r:id="rId24"/>
    <p:sldId id="300" r:id="rId25"/>
    <p:sldId id="301" r:id="rId26"/>
    <p:sldId id="279" r:id="rId27"/>
    <p:sldId id="302" r:id="rId28"/>
    <p:sldId id="303" r:id="rId29"/>
    <p:sldId id="283" r:id="rId30"/>
    <p:sldId id="304" r:id="rId31"/>
    <p:sldId id="284" r:id="rId32"/>
    <p:sldId id="285" r:id="rId33"/>
    <p:sldId id="286" r:id="rId34"/>
    <p:sldId id="287" r:id="rId3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1A9D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750"/>
    <p:restoredTop sz="94631"/>
  </p:normalViewPr>
  <p:slideViewPr>
    <p:cSldViewPr snapToGrid="0" snapToObjects="1">
      <p:cViewPr varScale="1">
        <p:scale>
          <a:sx n="111" d="100"/>
          <a:sy n="111" d="100"/>
        </p:scale>
        <p:origin x="780"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3B1D16-A230-2D40-BB6C-F56844D93952}" type="datetimeFigureOut">
              <a:rPr lang="en-US" smtClean="0"/>
              <a:t>5/4/2023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5350BB1-40B6-864A-B413-155797918403}" type="slidenum">
              <a:rPr lang="en-US" smtClean="0"/>
              <a:t>‹#›</a:t>
            </a:fld>
            <a:endParaRPr lang="en-US"/>
          </a:p>
        </p:txBody>
      </p:sp>
    </p:spTree>
    <p:extLst>
      <p:ext uri="{BB962C8B-B14F-4D97-AF65-F5344CB8AC3E}">
        <p14:creationId xmlns:p14="http://schemas.microsoft.com/office/powerpoint/2010/main" val="40324470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5350BB1-40B6-864A-B413-155797918403}" type="slidenum">
              <a:rPr lang="en-US" smtClean="0"/>
              <a:t>16</a:t>
            </a:fld>
            <a:endParaRPr lang="en-US"/>
          </a:p>
        </p:txBody>
      </p:sp>
    </p:spTree>
    <p:extLst>
      <p:ext uri="{BB962C8B-B14F-4D97-AF65-F5344CB8AC3E}">
        <p14:creationId xmlns:p14="http://schemas.microsoft.com/office/powerpoint/2010/main" val="30006140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5350BB1-40B6-864A-B413-155797918403}" type="slidenum">
              <a:rPr lang="en-US" smtClean="0"/>
              <a:t>17</a:t>
            </a:fld>
            <a:endParaRPr lang="en-US"/>
          </a:p>
        </p:txBody>
      </p:sp>
    </p:spTree>
    <p:extLst>
      <p:ext uri="{BB962C8B-B14F-4D97-AF65-F5344CB8AC3E}">
        <p14:creationId xmlns:p14="http://schemas.microsoft.com/office/powerpoint/2010/main" val="14651523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5350BB1-40B6-864A-B413-155797918403}" type="slidenum">
              <a:rPr lang="en-US" smtClean="0"/>
              <a:t>18</a:t>
            </a:fld>
            <a:endParaRPr lang="en-US"/>
          </a:p>
        </p:txBody>
      </p:sp>
    </p:spTree>
    <p:extLst>
      <p:ext uri="{BB962C8B-B14F-4D97-AF65-F5344CB8AC3E}">
        <p14:creationId xmlns:p14="http://schemas.microsoft.com/office/powerpoint/2010/main" val="5445732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5350BB1-40B6-864A-B413-155797918403}" type="slidenum">
              <a:rPr lang="en-US" smtClean="0"/>
              <a:t>19</a:t>
            </a:fld>
            <a:endParaRPr lang="en-US"/>
          </a:p>
        </p:txBody>
      </p:sp>
    </p:spTree>
    <p:extLst>
      <p:ext uri="{BB962C8B-B14F-4D97-AF65-F5344CB8AC3E}">
        <p14:creationId xmlns:p14="http://schemas.microsoft.com/office/powerpoint/2010/main" val="6334847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5350BB1-40B6-864A-B413-155797918403}" type="slidenum">
              <a:rPr lang="en-US" smtClean="0"/>
              <a:t>20</a:t>
            </a:fld>
            <a:endParaRPr lang="en-US"/>
          </a:p>
        </p:txBody>
      </p:sp>
    </p:spTree>
    <p:extLst>
      <p:ext uri="{BB962C8B-B14F-4D97-AF65-F5344CB8AC3E}">
        <p14:creationId xmlns:p14="http://schemas.microsoft.com/office/powerpoint/2010/main" val="21880066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5350BB1-40B6-864A-B413-155797918403}" type="slidenum">
              <a:rPr lang="en-US" smtClean="0"/>
              <a:t>21</a:t>
            </a:fld>
            <a:endParaRPr lang="en-US"/>
          </a:p>
        </p:txBody>
      </p:sp>
    </p:spTree>
    <p:extLst>
      <p:ext uri="{BB962C8B-B14F-4D97-AF65-F5344CB8AC3E}">
        <p14:creationId xmlns:p14="http://schemas.microsoft.com/office/powerpoint/2010/main" val="18486394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93F1790-6870-9B41-93A3-0D345FC0AF8D}" type="datetimeFigureOut">
              <a:rPr lang="en-US" smtClean="0"/>
              <a:t>5/4/2023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546707-48EC-6047-A78B-E4F0AB96A320}" type="slidenum">
              <a:rPr lang="en-US" smtClean="0"/>
              <a:t>‹#›</a:t>
            </a:fld>
            <a:endParaRPr lang="en-US"/>
          </a:p>
        </p:txBody>
      </p:sp>
    </p:spTree>
    <p:extLst>
      <p:ext uri="{BB962C8B-B14F-4D97-AF65-F5344CB8AC3E}">
        <p14:creationId xmlns:p14="http://schemas.microsoft.com/office/powerpoint/2010/main" val="16245256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93F1790-6870-9B41-93A3-0D345FC0AF8D}" type="datetimeFigureOut">
              <a:rPr lang="en-US" smtClean="0"/>
              <a:t>5/4/2023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546707-48EC-6047-A78B-E4F0AB96A320}" type="slidenum">
              <a:rPr lang="en-US" smtClean="0"/>
              <a:t>‹#›</a:t>
            </a:fld>
            <a:endParaRPr lang="en-US"/>
          </a:p>
        </p:txBody>
      </p:sp>
    </p:spTree>
    <p:extLst>
      <p:ext uri="{BB962C8B-B14F-4D97-AF65-F5344CB8AC3E}">
        <p14:creationId xmlns:p14="http://schemas.microsoft.com/office/powerpoint/2010/main" val="29645227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93F1790-6870-9B41-93A3-0D345FC0AF8D}" type="datetimeFigureOut">
              <a:rPr lang="en-US" smtClean="0"/>
              <a:t>5/4/2023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546707-48EC-6047-A78B-E4F0AB96A320}"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8720137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93F1790-6870-9B41-93A3-0D345FC0AF8D}" type="datetimeFigureOut">
              <a:rPr lang="en-US" smtClean="0"/>
              <a:t>5/4/2023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546707-48EC-6047-A78B-E4F0AB96A320}" type="slidenum">
              <a:rPr lang="en-US" smtClean="0"/>
              <a:t>‹#›</a:t>
            </a:fld>
            <a:endParaRPr lang="en-US"/>
          </a:p>
        </p:txBody>
      </p:sp>
    </p:spTree>
    <p:extLst>
      <p:ext uri="{BB962C8B-B14F-4D97-AF65-F5344CB8AC3E}">
        <p14:creationId xmlns:p14="http://schemas.microsoft.com/office/powerpoint/2010/main" val="34675167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93F1790-6870-9B41-93A3-0D345FC0AF8D}" type="datetimeFigureOut">
              <a:rPr lang="en-US" smtClean="0"/>
              <a:t>5/4/2023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546707-48EC-6047-A78B-E4F0AB96A320}"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3484158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93F1790-6870-9B41-93A3-0D345FC0AF8D}" type="datetimeFigureOut">
              <a:rPr lang="en-US" smtClean="0"/>
              <a:t>5/4/2023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546707-48EC-6047-A78B-E4F0AB96A320}" type="slidenum">
              <a:rPr lang="en-US" smtClean="0"/>
              <a:t>‹#›</a:t>
            </a:fld>
            <a:endParaRPr lang="en-US"/>
          </a:p>
        </p:txBody>
      </p:sp>
    </p:spTree>
    <p:extLst>
      <p:ext uri="{BB962C8B-B14F-4D97-AF65-F5344CB8AC3E}">
        <p14:creationId xmlns:p14="http://schemas.microsoft.com/office/powerpoint/2010/main" val="24244229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93F1790-6870-9B41-93A3-0D345FC0AF8D}" type="datetimeFigureOut">
              <a:rPr lang="en-US" smtClean="0"/>
              <a:t>5/4/2023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546707-48EC-6047-A78B-E4F0AB96A320}" type="slidenum">
              <a:rPr lang="en-US" smtClean="0"/>
              <a:t>‹#›</a:t>
            </a:fld>
            <a:endParaRPr lang="en-US"/>
          </a:p>
        </p:txBody>
      </p:sp>
    </p:spTree>
    <p:extLst>
      <p:ext uri="{BB962C8B-B14F-4D97-AF65-F5344CB8AC3E}">
        <p14:creationId xmlns:p14="http://schemas.microsoft.com/office/powerpoint/2010/main" val="39627986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93F1790-6870-9B41-93A3-0D345FC0AF8D}" type="datetimeFigureOut">
              <a:rPr lang="en-US" smtClean="0"/>
              <a:t>5/4/2023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546707-48EC-6047-A78B-E4F0AB96A320}" type="slidenum">
              <a:rPr lang="en-US" smtClean="0"/>
              <a:t>‹#›</a:t>
            </a:fld>
            <a:endParaRPr lang="en-US"/>
          </a:p>
        </p:txBody>
      </p:sp>
    </p:spTree>
    <p:extLst>
      <p:ext uri="{BB962C8B-B14F-4D97-AF65-F5344CB8AC3E}">
        <p14:creationId xmlns:p14="http://schemas.microsoft.com/office/powerpoint/2010/main" val="40873004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93F1790-6870-9B41-93A3-0D345FC0AF8D}" type="datetimeFigureOut">
              <a:rPr lang="en-US" smtClean="0"/>
              <a:t>5/4/2023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546707-48EC-6047-A78B-E4F0AB96A320}" type="slidenum">
              <a:rPr lang="en-US" smtClean="0"/>
              <a:t>‹#›</a:t>
            </a:fld>
            <a:endParaRPr lang="en-US"/>
          </a:p>
        </p:txBody>
      </p:sp>
    </p:spTree>
    <p:extLst>
      <p:ext uri="{BB962C8B-B14F-4D97-AF65-F5344CB8AC3E}">
        <p14:creationId xmlns:p14="http://schemas.microsoft.com/office/powerpoint/2010/main" val="22355063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93F1790-6870-9B41-93A3-0D345FC0AF8D}" type="datetimeFigureOut">
              <a:rPr lang="en-US" smtClean="0"/>
              <a:t>5/4/2023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546707-48EC-6047-A78B-E4F0AB96A320}" type="slidenum">
              <a:rPr lang="en-US" smtClean="0"/>
              <a:t>‹#›</a:t>
            </a:fld>
            <a:endParaRPr lang="en-US"/>
          </a:p>
        </p:txBody>
      </p:sp>
    </p:spTree>
    <p:extLst>
      <p:ext uri="{BB962C8B-B14F-4D97-AF65-F5344CB8AC3E}">
        <p14:creationId xmlns:p14="http://schemas.microsoft.com/office/powerpoint/2010/main" val="32469927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93F1790-6870-9B41-93A3-0D345FC0AF8D}" type="datetimeFigureOut">
              <a:rPr lang="en-US" smtClean="0"/>
              <a:t>5/4/2023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546707-48EC-6047-A78B-E4F0AB96A320}" type="slidenum">
              <a:rPr lang="en-US" smtClean="0"/>
              <a:t>‹#›</a:t>
            </a:fld>
            <a:endParaRPr lang="en-US"/>
          </a:p>
        </p:txBody>
      </p:sp>
    </p:spTree>
    <p:extLst>
      <p:ext uri="{BB962C8B-B14F-4D97-AF65-F5344CB8AC3E}">
        <p14:creationId xmlns:p14="http://schemas.microsoft.com/office/powerpoint/2010/main" val="34546938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93F1790-6870-9B41-93A3-0D345FC0AF8D}" type="datetimeFigureOut">
              <a:rPr lang="en-US" smtClean="0"/>
              <a:t>5/4/2023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6546707-48EC-6047-A78B-E4F0AB96A320}" type="slidenum">
              <a:rPr lang="en-US" smtClean="0"/>
              <a:t>‹#›</a:t>
            </a:fld>
            <a:endParaRPr lang="en-US"/>
          </a:p>
        </p:txBody>
      </p:sp>
    </p:spTree>
    <p:extLst>
      <p:ext uri="{BB962C8B-B14F-4D97-AF65-F5344CB8AC3E}">
        <p14:creationId xmlns:p14="http://schemas.microsoft.com/office/powerpoint/2010/main" val="28783451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93F1790-6870-9B41-93A3-0D345FC0AF8D}" type="datetimeFigureOut">
              <a:rPr lang="en-US" smtClean="0"/>
              <a:t>5/4/2023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6546707-48EC-6047-A78B-E4F0AB96A320}" type="slidenum">
              <a:rPr lang="en-US" smtClean="0"/>
              <a:t>‹#›</a:t>
            </a:fld>
            <a:endParaRPr lang="en-US"/>
          </a:p>
        </p:txBody>
      </p:sp>
    </p:spTree>
    <p:extLst>
      <p:ext uri="{BB962C8B-B14F-4D97-AF65-F5344CB8AC3E}">
        <p14:creationId xmlns:p14="http://schemas.microsoft.com/office/powerpoint/2010/main" val="1454092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3F1790-6870-9B41-93A3-0D345FC0AF8D}" type="datetimeFigureOut">
              <a:rPr lang="en-US" smtClean="0"/>
              <a:t>5/4/2023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6546707-48EC-6047-A78B-E4F0AB96A320}" type="slidenum">
              <a:rPr lang="en-US" smtClean="0"/>
              <a:t>‹#›</a:t>
            </a:fld>
            <a:endParaRPr lang="en-US"/>
          </a:p>
        </p:txBody>
      </p:sp>
    </p:spTree>
    <p:extLst>
      <p:ext uri="{BB962C8B-B14F-4D97-AF65-F5344CB8AC3E}">
        <p14:creationId xmlns:p14="http://schemas.microsoft.com/office/powerpoint/2010/main" val="22964362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93F1790-6870-9B41-93A3-0D345FC0AF8D}" type="datetimeFigureOut">
              <a:rPr lang="en-US" smtClean="0"/>
              <a:t>5/4/2023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546707-48EC-6047-A78B-E4F0AB96A320}" type="slidenum">
              <a:rPr lang="en-US" smtClean="0"/>
              <a:t>‹#›</a:t>
            </a:fld>
            <a:endParaRPr lang="en-US"/>
          </a:p>
        </p:txBody>
      </p:sp>
    </p:spTree>
    <p:extLst>
      <p:ext uri="{BB962C8B-B14F-4D97-AF65-F5344CB8AC3E}">
        <p14:creationId xmlns:p14="http://schemas.microsoft.com/office/powerpoint/2010/main" val="1004834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93F1790-6870-9B41-93A3-0D345FC0AF8D}" type="datetimeFigureOut">
              <a:rPr lang="en-US" smtClean="0"/>
              <a:t>5/4/2023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546707-48EC-6047-A78B-E4F0AB96A320}" type="slidenum">
              <a:rPr lang="en-US" smtClean="0"/>
              <a:t>‹#›</a:t>
            </a:fld>
            <a:endParaRPr lang="en-US"/>
          </a:p>
        </p:txBody>
      </p:sp>
    </p:spTree>
    <p:extLst>
      <p:ext uri="{BB962C8B-B14F-4D97-AF65-F5344CB8AC3E}">
        <p14:creationId xmlns:p14="http://schemas.microsoft.com/office/powerpoint/2010/main" val="6094597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93F1790-6870-9B41-93A3-0D345FC0AF8D}" type="datetimeFigureOut">
              <a:rPr lang="en-US" smtClean="0"/>
              <a:t>5/4/2023</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C6546707-48EC-6047-A78B-E4F0AB96A320}" type="slidenum">
              <a:rPr lang="en-US" smtClean="0"/>
              <a:t>‹#›</a:t>
            </a:fld>
            <a:endParaRPr lang="en-US"/>
          </a:p>
        </p:txBody>
      </p:sp>
    </p:spTree>
    <p:extLst>
      <p:ext uri="{BB962C8B-B14F-4D97-AF65-F5344CB8AC3E}">
        <p14:creationId xmlns:p14="http://schemas.microsoft.com/office/powerpoint/2010/main" val="581857016"/>
      </p:ext>
    </p:extLst>
  </p:cSld>
  <p:clrMap bg1="dk1" tx1="lt1" bg2="dk2" tx2="lt2" accent1="accent1" accent2="accent2" accent3="accent3" accent4="accent4" accent5="accent5" accent6="accent6" hlink="hlink" folHlink="folHlink"/>
  <p:sldLayoutIdLst>
    <p:sldLayoutId id="2147483847" r:id="rId1"/>
    <p:sldLayoutId id="2147483848" r:id="rId2"/>
    <p:sldLayoutId id="2147483849" r:id="rId3"/>
    <p:sldLayoutId id="2147483850" r:id="rId4"/>
    <p:sldLayoutId id="2147483851" r:id="rId5"/>
    <p:sldLayoutId id="2147483852" r:id="rId6"/>
    <p:sldLayoutId id="2147483853" r:id="rId7"/>
    <p:sldLayoutId id="2147483854" r:id="rId8"/>
    <p:sldLayoutId id="2147483855" r:id="rId9"/>
    <p:sldLayoutId id="2147483856" r:id="rId10"/>
    <p:sldLayoutId id="2147483857" r:id="rId11"/>
    <p:sldLayoutId id="2147483858" r:id="rId12"/>
    <p:sldLayoutId id="2147483859" r:id="rId13"/>
    <p:sldLayoutId id="2147483860" r:id="rId14"/>
    <p:sldLayoutId id="2147483861" r:id="rId15"/>
    <p:sldLayoutId id="2147483862"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D3B0B27-58C7-8D46-A9E2-70597816AB53}"/>
              </a:ext>
            </a:extLst>
          </p:cNvPr>
          <p:cNvSpPr>
            <a:spLocks noGrp="1"/>
          </p:cNvSpPr>
          <p:nvPr>
            <p:ph type="ctrTitle"/>
          </p:nvPr>
        </p:nvSpPr>
        <p:spPr>
          <a:xfrm>
            <a:off x="1697766" y="1323356"/>
            <a:ext cx="7385537" cy="2967621"/>
          </a:xfrm>
        </p:spPr>
        <p:txBody>
          <a:bodyPr/>
          <a:lstStyle/>
          <a:p>
            <a:pPr algn="ctr"/>
            <a:r>
              <a:rPr lang="en-US" sz="6500" dirty="0">
                <a:solidFill>
                  <a:schemeClr val="tx1"/>
                </a:solidFill>
              </a:rPr>
              <a:t>Face-to-Face </a:t>
            </a:r>
            <a:br>
              <a:rPr lang="en-US" sz="6500" dirty="0">
                <a:solidFill>
                  <a:schemeClr val="tx1"/>
                </a:solidFill>
              </a:rPr>
            </a:br>
            <a:r>
              <a:rPr lang="en-US" sz="6500" dirty="0">
                <a:solidFill>
                  <a:schemeClr val="tx1"/>
                </a:solidFill>
              </a:rPr>
              <a:t>with Our Creator</a:t>
            </a:r>
          </a:p>
        </p:txBody>
      </p:sp>
      <p:sp>
        <p:nvSpPr>
          <p:cNvPr id="3" name="Subtitle 2">
            <a:extLst>
              <a:ext uri="{FF2B5EF4-FFF2-40B4-BE49-F238E27FC236}">
                <a16:creationId xmlns:a16="http://schemas.microsoft.com/office/drawing/2014/main" xmlns="" id="{25CA989B-2046-2E41-9A66-D7AF1BEB21E5}"/>
              </a:ext>
            </a:extLst>
          </p:cNvPr>
          <p:cNvSpPr>
            <a:spLocks noGrp="1"/>
          </p:cNvSpPr>
          <p:nvPr>
            <p:ph type="subTitle" idx="1"/>
          </p:nvPr>
        </p:nvSpPr>
        <p:spPr>
          <a:xfrm>
            <a:off x="4340177" y="4290977"/>
            <a:ext cx="2100714" cy="1096899"/>
          </a:xfrm>
        </p:spPr>
        <p:txBody>
          <a:bodyPr>
            <a:normAutofit/>
          </a:bodyPr>
          <a:lstStyle/>
          <a:p>
            <a:r>
              <a:rPr lang="en-US" sz="2000" dirty="0"/>
              <a:t>ST Retreat 2023</a:t>
            </a:r>
          </a:p>
        </p:txBody>
      </p:sp>
    </p:spTree>
    <p:extLst>
      <p:ext uri="{BB962C8B-B14F-4D97-AF65-F5344CB8AC3E}">
        <p14:creationId xmlns:p14="http://schemas.microsoft.com/office/powerpoint/2010/main" val="566017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F71348A-77DE-974D-BBE4-B78920F8B8C6}"/>
              </a:ext>
            </a:extLst>
          </p:cNvPr>
          <p:cNvSpPr>
            <a:spLocks noGrp="1"/>
          </p:cNvSpPr>
          <p:nvPr>
            <p:ph type="title"/>
          </p:nvPr>
        </p:nvSpPr>
        <p:spPr/>
        <p:txBody>
          <a:bodyPr>
            <a:normAutofit/>
          </a:bodyPr>
          <a:lstStyle/>
          <a:p>
            <a:r>
              <a:rPr lang="en-US" sz="4000" dirty="0">
                <a:solidFill>
                  <a:schemeClr val="tx1"/>
                </a:solidFill>
              </a:rPr>
              <a:t>What will it mean to see God’s face?</a:t>
            </a:r>
          </a:p>
        </p:txBody>
      </p:sp>
      <p:sp>
        <p:nvSpPr>
          <p:cNvPr id="3" name="Content Placeholder 2">
            <a:extLst>
              <a:ext uri="{FF2B5EF4-FFF2-40B4-BE49-F238E27FC236}">
                <a16:creationId xmlns:a16="http://schemas.microsoft.com/office/drawing/2014/main" xmlns="" id="{6FB615F2-B798-7544-860D-0D98004E6838}"/>
              </a:ext>
            </a:extLst>
          </p:cNvPr>
          <p:cNvSpPr>
            <a:spLocks noGrp="1"/>
          </p:cNvSpPr>
          <p:nvPr>
            <p:ph idx="1"/>
          </p:nvPr>
        </p:nvSpPr>
        <p:spPr>
          <a:xfrm>
            <a:off x="677334" y="1645921"/>
            <a:ext cx="11209866" cy="4395442"/>
          </a:xfrm>
        </p:spPr>
        <p:txBody>
          <a:bodyPr>
            <a:normAutofit/>
          </a:bodyPr>
          <a:lstStyle/>
          <a:p>
            <a:pPr>
              <a:buSzPct val="100000"/>
              <a:buFont typeface="Arial" panose="020B0604020202020204" pitchFamily="34" charset="0"/>
              <a:buChar char="•"/>
            </a:pPr>
            <a:r>
              <a:rPr lang="en-US" sz="3300" dirty="0"/>
              <a:t>We will look into the literal, physical face of God with our resurrected eyes </a:t>
            </a:r>
            <a:r>
              <a:rPr lang="en-US" sz="2500" dirty="0"/>
              <a:t>(untainted by sin, disease, or death)</a:t>
            </a:r>
          </a:p>
          <a:p>
            <a:pPr>
              <a:buSzPct val="100000"/>
              <a:buFont typeface="Arial" panose="020B0604020202020204" pitchFamily="34" charset="0"/>
              <a:buChar char="•"/>
            </a:pPr>
            <a:r>
              <a:rPr lang="en-US" sz="3300" dirty="0">
                <a:effectLst/>
                <a:ea typeface="Calibri" panose="020F0502020204030204" pitchFamily="34" charset="0"/>
              </a:rPr>
              <a:t>We will always see his face</a:t>
            </a:r>
          </a:p>
        </p:txBody>
      </p:sp>
      <p:sp>
        <p:nvSpPr>
          <p:cNvPr id="4" name="TextBox 3">
            <a:extLst>
              <a:ext uri="{FF2B5EF4-FFF2-40B4-BE49-F238E27FC236}">
                <a16:creationId xmlns:a16="http://schemas.microsoft.com/office/drawing/2014/main" xmlns="" id="{FFA6F8ED-8CAC-2E47-A38E-F5192B2290B3}"/>
              </a:ext>
            </a:extLst>
          </p:cNvPr>
          <p:cNvSpPr txBox="1"/>
          <p:nvPr/>
        </p:nvSpPr>
        <p:spPr>
          <a:xfrm>
            <a:off x="304800" y="228123"/>
            <a:ext cx="11700933" cy="6401753"/>
          </a:xfrm>
          <a:prstGeom prst="rect">
            <a:avLst/>
          </a:prstGeom>
          <a:solidFill>
            <a:schemeClr val="bg1"/>
          </a:solidFill>
          <a:ln w="38100">
            <a:solidFill>
              <a:schemeClr val="accent1">
                <a:lumMod val="40000"/>
                <a:lumOff val="60000"/>
              </a:schemeClr>
            </a:solidFill>
          </a:ln>
        </p:spPr>
        <p:txBody>
          <a:bodyPr wrap="square" rtlCol="0">
            <a:spAutoFit/>
          </a:bodyPr>
          <a:lstStyle/>
          <a:p>
            <a:pPr algn="ctr"/>
            <a:endParaRPr lang="en-US" sz="2500" dirty="0"/>
          </a:p>
          <a:p>
            <a:pPr algn="ctr"/>
            <a:endParaRPr lang="en-US" sz="2500" dirty="0"/>
          </a:p>
          <a:p>
            <a:pPr lvl="3"/>
            <a:r>
              <a:rPr lang="en-US" sz="4500" dirty="0"/>
              <a:t>Charles Spurgeon</a:t>
            </a:r>
          </a:p>
          <a:p>
            <a:pPr lvl="3"/>
            <a:r>
              <a:rPr lang="en-US" sz="2000" dirty="0"/>
              <a:t>A Sermon Delivered On August 9, 1868, </a:t>
            </a:r>
          </a:p>
          <a:p>
            <a:pPr lvl="3"/>
            <a:r>
              <a:rPr lang="en-US" sz="2000" dirty="0"/>
              <a:t>At The Metropolitan Tabernacle, Newington.</a:t>
            </a:r>
            <a:endParaRPr lang="en-US" sz="2500" dirty="0"/>
          </a:p>
          <a:p>
            <a:pPr algn="ctr"/>
            <a:endParaRPr lang="en-US" sz="2500" dirty="0"/>
          </a:p>
          <a:p>
            <a:pPr algn="ctr"/>
            <a:endParaRPr lang="en-US" sz="2500" dirty="0"/>
          </a:p>
          <a:p>
            <a:pPr algn="ctr"/>
            <a:endParaRPr lang="en-US" sz="2500" dirty="0"/>
          </a:p>
          <a:p>
            <a:pPr algn="ctr"/>
            <a:endParaRPr lang="en-US" sz="2500" dirty="0"/>
          </a:p>
          <a:p>
            <a:pPr algn="ctr"/>
            <a:endParaRPr lang="en-US" sz="3500" dirty="0"/>
          </a:p>
          <a:p>
            <a:pPr algn="ctr"/>
            <a:endParaRPr lang="en-US" sz="3500" dirty="0"/>
          </a:p>
          <a:p>
            <a:pPr algn="ctr"/>
            <a:r>
              <a:rPr lang="en-US" sz="3500" dirty="0"/>
              <a:t>Rather, forever and ever they are in closest association with the Master, for they shall “see his face.”</a:t>
            </a:r>
          </a:p>
          <a:p>
            <a:pPr algn="ctr"/>
            <a:endParaRPr lang="en-US" sz="3500" dirty="0"/>
          </a:p>
        </p:txBody>
      </p:sp>
    </p:spTree>
    <p:extLst>
      <p:ext uri="{BB962C8B-B14F-4D97-AF65-F5344CB8AC3E}">
        <p14:creationId xmlns:p14="http://schemas.microsoft.com/office/powerpoint/2010/main" val="3066613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4">
                                            <p:txEl>
                                              <p:pRg st="11" end="11"/>
                                            </p:txEl>
                                          </p:spTgt>
                                        </p:tgtEl>
                                        <p:attrNameLst>
                                          <p:attrName>style.visibility</p:attrName>
                                        </p:attrNameLst>
                                      </p:cBhvr>
                                      <p:to>
                                        <p:strVal val="visible"/>
                                      </p:to>
                                    </p:set>
                                    <p:animEffect transition="in" filter="wipe(left)">
                                      <p:cBhvr>
                                        <p:cTn id="7" dur="500"/>
                                        <p:tgtEl>
                                          <p:spTgt spid="4">
                                            <p:txEl>
                                              <p:pRg st="11" end="11"/>
                                            </p:txEl>
                                          </p:spTgt>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xit" presetSubtype="32" fill="hold" grpId="0" nodeType="clickEffect">
                                  <p:stCondLst>
                                    <p:cond delay="0"/>
                                  </p:stCondLst>
                                  <p:childTnLst>
                                    <p:anim calcmode="lin" valueType="num">
                                      <p:cBhvr>
                                        <p:cTn id="11" dur="500"/>
                                        <p:tgtEl>
                                          <p:spTgt spid="4">
                                            <p:txEl>
                                              <p:pRg st="2" end="2"/>
                                            </p:txEl>
                                          </p:spTgt>
                                        </p:tgtEl>
                                        <p:attrNameLst>
                                          <p:attrName>ppt_w</p:attrName>
                                        </p:attrNameLst>
                                      </p:cBhvr>
                                      <p:tavLst>
                                        <p:tav tm="0">
                                          <p:val>
                                            <p:strVal val="ppt_w"/>
                                          </p:val>
                                        </p:tav>
                                        <p:tav tm="100000">
                                          <p:val>
                                            <p:fltVal val="0"/>
                                          </p:val>
                                        </p:tav>
                                      </p:tavLst>
                                    </p:anim>
                                    <p:anim calcmode="lin" valueType="num">
                                      <p:cBhvr>
                                        <p:cTn id="12" dur="500"/>
                                        <p:tgtEl>
                                          <p:spTgt spid="4">
                                            <p:txEl>
                                              <p:pRg st="2" end="2"/>
                                            </p:txEl>
                                          </p:spTgt>
                                        </p:tgtEl>
                                        <p:attrNameLst>
                                          <p:attrName>ppt_h</p:attrName>
                                        </p:attrNameLst>
                                      </p:cBhvr>
                                      <p:tavLst>
                                        <p:tav tm="0">
                                          <p:val>
                                            <p:strVal val="ppt_h"/>
                                          </p:val>
                                        </p:tav>
                                        <p:tav tm="100000">
                                          <p:val>
                                            <p:fltVal val="0"/>
                                          </p:val>
                                        </p:tav>
                                      </p:tavLst>
                                    </p:anim>
                                    <p:animEffect transition="out" filter="fade">
                                      <p:cBhvr>
                                        <p:cTn id="13" dur="500"/>
                                        <p:tgtEl>
                                          <p:spTgt spid="4">
                                            <p:txEl>
                                              <p:pRg st="2" end="2"/>
                                            </p:txEl>
                                          </p:spTgt>
                                        </p:tgtEl>
                                      </p:cBhvr>
                                    </p:animEffect>
                                    <p:set>
                                      <p:cBhvr>
                                        <p:cTn id="14" dur="1" fill="hold">
                                          <p:stCondLst>
                                            <p:cond delay="499"/>
                                          </p:stCondLst>
                                        </p:cTn>
                                        <p:tgtEl>
                                          <p:spTgt spid="4">
                                            <p:txEl>
                                              <p:pRg st="2" end="2"/>
                                            </p:txEl>
                                          </p:spTgt>
                                        </p:tgtEl>
                                        <p:attrNameLst>
                                          <p:attrName>style.visibility</p:attrName>
                                        </p:attrNameLst>
                                      </p:cBhvr>
                                      <p:to>
                                        <p:strVal val="hidden"/>
                                      </p:to>
                                    </p:set>
                                  </p:childTnLst>
                                </p:cTn>
                              </p:par>
                              <p:par>
                                <p:cTn id="15" presetID="53" presetClass="exit" presetSubtype="32" fill="hold" grpId="0" nodeType="withEffect">
                                  <p:stCondLst>
                                    <p:cond delay="0"/>
                                  </p:stCondLst>
                                  <p:childTnLst>
                                    <p:anim calcmode="lin" valueType="num">
                                      <p:cBhvr>
                                        <p:cTn id="16" dur="500"/>
                                        <p:tgtEl>
                                          <p:spTgt spid="4">
                                            <p:txEl>
                                              <p:pRg st="3" end="3"/>
                                            </p:txEl>
                                          </p:spTgt>
                                        </p:tgtEl>
                                        <p:attrNameLst>
                                          <p:attrName>ppt_w</p:attrName>
                                        </p:attrNameLst>
                                      </p:cBhvr>
                                      <p:tavLst>
                                        <p:tav tm="0">
                                          <p:val>
                                            <p:strVal val="ppt_w"/>
                                          </p:val>
                                        </p:tav>
                                        <p:tav tm="100000">
                                          <p:val>
                                            <p:fltVal val="0"/>
                                          </p:val>
                                        </p:tav>
                                      </p:tavLst>
                                    </p:anim>
                                    <p:anim calcmode="lin" valueType="num">
                                      <p:cBhvr>
                                        <p:cTn id="17" dur="500"/>
                                        <p:tgtEl>
                                          <p:spTgt spid="4">
                                            <p:txEl>
                                              <p:pRg st="3" end="3"/>
                                            </p:txEl>
                                          </p:spTgt>
                                        </p:tgtEl>
                                        <p:attrNameLst>
                                          <p:attrName>ppt_h</p:attrName>
                                        </p:attrNameLst>
                                      </p:cBhvr>
                                      <p:tavLst>
                                        <p:tav tm="0">
                                          <p:val>
                                            <p:strVal val="ppt_h"/>
                                          </p:val>
                                        </p:tav>
                                        <p:tav tm="100000">
                                          <p:val>
                                            <p:fltVal val="0"/>
                                          </p:val>
                                        </p:tav>
                                      </p:tavLst>
                                    </p:anim>
                                    <p:animEffect transition="out" filter="fade">
                                      <p:cBhvr>
                                        <p:cTn id="18" dur="500"/>
                                        <p:tgtEl>
                                          <p:spTgt spid="4">
                                            <p:txEl>
                                              <p:pRg st="3" end="3"/>
                                            </p:txEl>
                                          </p:spTgt>
                                        </p:tgtEl>
                                      </p:cBhvr>
                                    </p:animEffect>
                                    <p:set>
                                      <p:cBhvr>
                                        <p:cTn id="19" dur="1" fill="hold">
                                          <p:stCondLst>
                                            <p:cond delay="499"/>
                                          </p:stCondLst>
                                        </p:cTn>
                                        <p:tgtEl>
                                          <p:spTgt spid="4">
                                            <p:txEl>
                                              <p:pRg st="3" end="3"/>
                                            </p:txEl>
                                          </p:spTgt>
                                        </p:tgtEl>
                                        <p:attrNameLst>
                                          <p:attrName>style.visibility</p:attrName>
                                        </p:attrNameLst>
                                      </p:cBhvr>
                                      <p:to>
                                        <p:strVal val="hidden"/>
                                      </p:to>
                                    </p:set>
                                  </p:childTnLst>
                                </p:cTn>
                              </p:par>
                              <p:par>
                                <p:cTn id="20" presetID="53" presetClass="exit" presetSubtype="32" fill="hold" grpId="0" nodeType="withEffect">
                                  <p:stCondLst>
                                    <p:cond delay="0"/>
                                  </p:stCondLst>
                                  <p:childTnLst>
                                    <p:anim calcmode="lin" valueType="num">
                                      <p:cBhvr>
                                        <p:cTn id="21" dur="500"/>
                                        <p:tgtEl>
                                          <p:spTgt spid="4">
                                            <p:txEl>
                                              <p:pRg st="4" end="4"/>
                                            </p:txEl>
                                          </p:spTgt>
                                        </p:tgtEl>
                                        <p:attrNameLst>
                                          <p:attrName>ppt_w</p:attrName>
                                        </p:attrNameLst>
                                      </p:cBhvr>
                                      <p:tavLst>
                                        <p:tav tm="0">
                                          <p:val>
                                            <p:strVal val="ppt_w"/>
                                          </p:val>
                                        </p:tav>
                                        <p:tav tm="100000">
                                          <p:val>
                                            <p:fltVal val="0"/>
                                          </p:val>
                                        </p:tav>
                                      </p:tavLst>
                                    </p:anim>
                                    <p:anim calcmode="lin" valueType="num">
                                      <p:cBhvr>
                                        <p:cTn id="22" dur="500"/>
                                        <p:tgtEl>
                                          <p:spTgt spid="4">
                                            <p:txEl>
                                              <p:pRg st="4" end="4"/>
                                            </p:txEl>
                                          </p:spTgt>
                                        </p:tgtEl>
                                        <p:attrNameLst>
                                          <p:attrName>ppt_h</p:attrName>
                                        </p:attrNameLst>
                                      </p:cBhvr>
                                      <p:tavLst>
                                        <p:tav tm="0">
                                          <p:val>
                                            <p:strVal val="ppt_h"/>
                                          </p:val>
                                        </p:tav>
                                        <p:tav tm="100000">
                                          <p:val>
                                            <p:fltVal val="0"/>
                                          </p:val>
                                        </p:tav>
                                      </p:tavLst>
                                    </p:anim>
                                    <p:animEffect transition="out" filter="fade">
                                      <p:cBhvr>
                                        <p:cTn id="23" dur="500"/>
                                        <p:tgtEl>
                                          <p:spTgt spid="4">
                                            <p:txEl>
                                              <p:pRg st="4" end="4"/>
                                            </p:txEl>
                                          </p:spTgt>
                                        </p:tgtEl>
                                      </p:cBhvr>
                                    </p:animEffect>
                                    <p:set>
                                      <p:cBhvr>
                                        <p:cTn id="24" dur="1" fill="hold">
                                          <p:stCondLst>
                                            <p:cond delay="499"/>
                                          </p:stCondLst>
                                        </p:cTn>
                                        <p:tgtEl>
                                          <p:spTgt spid="4">
                                            <p:txEl>
                                              <p:pRg st="4" end="4"/>
                                            </p:txEl>
                                          </p:spTgt>
                                        </p:tgtEl>
                                        <p:attrNameLst>
                                          <p:attrName>style.visibility</p:attrName>
                                        </p:attrNameLst>
                                      </p:cBhvr>
                                      <p:to>
                                        <p:strVal val="hidden"/>
                                      </p:to>
                                    </p:set>
                                  </p:childTnLst>
                                </p:cTn>
                              </p:par>
                              <p:par>
                                <p:cTn id="25" presetID="53" presetClass="exit" presetSubtype="32" fill="hold" grpId="0" nodeType="withEffect">
                                  <p:stCondLst>
                                    <p:cond delay="0"/>
                                  </p:stCondLst>
                                  <p:childTnLst>
                                    <p:anim calcmode="lin" valueType="num">
                                      <p:cBhvr>
                                        <p:cTn id="26" dur="500"/>
                                        <p:tgtEl>
                                          <p:spTgt spid="4">
                                            <p:txEl>
                                              <p:pRg st="11" end="11"/>
                                            </p:txEl>
                                          </p:spTgt>
                                        </p:tgtEl>
                                        <p:attrNameLst>
                                          <p:attrName>ppt_w</p:attrName>
                                        </p:attrNameLst>
                                      </p:cBhvr>
                                      <p:tavLst>
                                        <p:tav tm="0">
                                          <p:val>
                                            <p:strVal val="ppt_w"/>
                                          </p:val>
                                        </p:tav>
                                        <p:tav tm="100000">
                                          <p:val>
                                            <p:fltVal val="0"/>
                                          </p:val>
                                        </p:tav>
                                      </p:tavLst>
                                    </p:anim>
                                    <p:anim calcmode="lin" valueType="num">
                                      <p:cBhvr>
                                        <p:cTn id="27" dur="500"/>
                                        <p:tgtEl>
                                          <p:spTgt spid="4">
                                            <p:txEl>
                                              <p:pRg st="11" end="11"/>
                                            </p:txEl>
                                          </p:spTgt>
                                        </p:tgtEl>
                                        <p:attrNameLst>
                                          <p:attrName>ppt_h</p:attrName>
                                        </p:attrNameLst>
                                      </p:cBhvr>
                                      <p:tavLst>
                                        <p:tav tm="0">
                                          <p:val>
                                            <p:strVal val="ppt_h"/>
                                          </p:val>
                                        </p:tav>
                                        <p:tav tm="100000">
                                          <p:val>
                                            <p:fltVal val="0"/>
                                          </p:val>
                                        </p:tav>
                                      </p:tavLst>
                                    </p:anim>
                                    <p:animEffect transition="out" filter="fade">
                                      <p:cBhvr>
                                        <p:cTn id="28" dur="500"/>
                                        <p:tgtEl>
                                          <p:spTgt spid="4">
                                            <p:txEl>
                                              <p:pRg st="11" end="11"/>
                                            </p:txEl>
                                          </p:spTgt>
                                        </p:tgtEl>
                                      </p:cBhvr>
                                    </p:animEffect>
                                    <p:set>
                                      <p:cBhvr>
                                        <p:cTn id="29" dur="1" fill="hold">
                                          <p:stCondLst>
                                            <p:cond delay="499"/>
                                          </p:stCondLst>
                                        </p:cTn>
                                        <p:tgtEl>
                                          <p:spTgt spid="4">
                                            <p:txEl>
                                              <p:pRg st="11" end="11"/>
                                            </p:txEl>
                                          </p:spTgt>
                                        </p:tgtEl>
                                        <p:attrNameLst>
                                          <p:attrName>style.visibility</p:attrName>
                                        </p:attrNameLst>
                                      </p:cBhvr>
                                      <p:to>
                                        <p:strVal val="hidden"/>
                                      </p:to>
                                    </p:set>
                                  </p:childTnLst>
                                </p:cTn>
                              </p:par>
                              <p:par>
                                <p:cTn id="30" presetID="53" presetClass="exit" presetSubtype="32" fill="hold" grpId="0" nodeType="withEffect">
                                  <p:stCondLst>
                                    <p:cond delay="0"/>
                                  </p:stCondLst>
                                  <p:childTnLst>
                                    <p:anim calcmode="lin" valueType="num">
                                      <p:cBhvr>
                                        <p:cTn id="31" dur="500"/>
                                        <p:tgtEl>
                                          <p:spTgt spid="4">
                                            <p:bg/>
                                          </p:spTgt>
                                        </p:tgtEl>
                                        <p:attrNameLst>
                                          <p:attrName>ppt_w</p:attrName>
                                        </p:attrNameLst>
                                      </p:cBhvr>
                                      <p:tavLst>
                                        <p:tav tm="0">
                                          <p:val>
                                            <p:strVal val="ppt_w"/>
                                          </p:val>
                                        </p:tav>
                                        <p:tav tm="100000">
                                          <p:val>
                                            <p:fltVal val="0"/>
                                          </p:val>
                                        </p:tav>
                                      </p:tavLst>
                                    </p:anim>
                                    <p:anim calcmode="lin" valueType="num">
                                      <p:cBhvr>
                                        <p:cTn id="32" dur="500"/>
                                        <p:tgtEl>
                                          <p:spTgt spid="4">
                                            <p:bg/>
                                          </p:spTgt>
                                        </p:tgtEl>
                                        <p:attrNameLst>
                                          <p:attrName>ppt_h</p:attrName>
                                        </p:attrNameLst>
                                      </p:cBhvr>
                                      <p:tavLst>
                                        <p:tav tm="0">
                                          <p:val>
                                            <p:strVal val="ppt_h"/>
                                          </p:val>
                                        </p:tav>
                                        <p:tav tm="100000">
                                          <p:val>
                                            <p:fltVal val="0"/>
                                          </p:val>
                                        </p:tav>
                                      </p:tavLst>
                                    </p:anim>
                                    <p:animEffect transition="out" filter="fade">
                                      <p:cBhvr>
                                        <p:cTn id="33" dur="500"/>
                                        <p:tgtEl>
                                          <p:spTgt spid="4">
                                            <p:bg/>
                                          </p:spTgt>
                                        </p:tgtEl>
                                      </p:cBhvr>
                                    </p:animEffect>
                                    <p:set>
                                      <p:cBhvr>
                                        <p:cTn id="34" dur="1" fill="hold">
                                          <p:stCondLst>
                                            <p:cond delay="499"/>
                                          </p:stCondLst>
                                        </p:cTn>
                                        <p:tgtEl>
                                          <p:spTgt spid="4">
                                            <p:bg/>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F71348A-77DE-974D-BBE4-B78920F8B8C6}"/>
              </a:ext>
            </a:extLst>
          </p:cNvPr>
          <p:cNvSpPr>
            <a:spLocks noGrp="1"/>
          </p:cNvSpPr>
          <p:nvPr>
            <p:ph type="title"/>
          </p:nvPr>
        </p:nvSpPr>
        <p:spPr/>
        <p:txBody>
          <a:bodyPr>
            <a:normAutofit/>
          </a:bodyPr>
          <a:lstStyle/>
          <a:p>
            <a:r>
              <a:rPr lang="en-US" sz="4000" dirty="0">
                <a:solidFill>
                  <a:schemeClr val="tx1"/>
                </a:solidFill>
              </a:rPr>
              <a:t>What will it mean to see God’s face?</a:t>
            </a:r>
          </a:p>
        </p:txBody>
      </p:sp>
      <p:sp>
        <p:nvSpPr>
          <p:cNvPr id="3" name="Content Placeholder 2">
            <a:extLst>
              <a:ext uri="{FF2B5EF4-FFF2-40B4-BE49-F238E27FC236}">
                <a16:creationId xmlns:a16="http://schemas.microsoft.com/office/drawing/2014/main" xmlns="" id="{6FB615F2-B798-7544-860D-0D98004E6838}"/>
              </a:ext>
            </a:extLst>
          </p:cNvPr>
          <p:cNvSpPr>
            <a:spLocks noGrp="1"/>
          </p:cNvSpPr>
          <p:nvPr>
            <p:ph idx="1"/>
          </p:nvPr>
        </p:nvSpPr>
        <p:spPr>
          <a:xfrm>
            <a:off x="677334" y="1645921"/>
            <a:ext cx="11209866" cy="4395442"/>
          </a:xfrm>
        </p:spPr>
        <p:txBody>
          <a:bodyPr>
            <a:normAutofit/>
          </a:bodyPr>
          <a:lstStyle/>
          <a:p>
            <a:pPr>
              <a:buSzPct val="100000"/>
              <a:buFont typeface="Arial" panose="020B0604020202020204" pitchFamily="34" charset="0"/>
              <a:buChar char="•"/>
            </a:pPr>
            <a:r>
              <a:rPr lang="en-US" sz="3300" dirty="0"/>
              <a:t>We will look into the literal, physical face of God with our resurrected eyes </a:t>
            </a:r>
            <a:r>
              <a:rPr lang="en-US" sz="2500" dirty="0"/>
              <a:t>(untainted by sin, disease, or death)</a:t>
            </a:r>
          </a:p>
          <a:p>
            <a:pPr>
              <a:buSzPct val="100000"/>
              <a:buFont typeface="Arial" panose="020B0604020202020204" pitchFamily="34" charset="0"/>
              <a:buChar char="•"/>
            </a:pPr>
            <a:r>
              <a:rPr lang="en-US" sz="3300" dirty="0">
                <a:effectLst/>
                <a:ea typeface="Calibri" panose="020F0502020204030204" pitchFamily="34" charset="0"/>
              </a:rPr>
              <a:t>We will always see his face</a:t>
            </a:r>
          </a:p>
          <a:p>
            <a:pPr>
              <a:buSzPct val="100000"/>
              <a:buFont typeface="Arial" panose="020B0604020202020204" pitchFamily="34" charset="0"/>
              <a:buChar char="•"/>
            </a:pPr>
            <a:r>
              <a:rPr lang="en-US" sz="3300" dirty="0"/>
              <a:t>We will enjoy all the benefits of face-to-face interaction</a:t>
            </a:r>
          </a:p>
          <a:p>
            <a:pPr>
              <a:buSzPct val="100000"/>
              <a:buFont typeface="Arial" panose="020B0604020202020204" pitchFamily="34" charset="0"/>
              <a:buChar char="•"/>
            </a:pPr>
            <a:r>
              <a:rPr lang="en-US" sz="3300" dirty="0"/>
              <a:t>We will be able to understand God’s character and work in a fully accurate way </a:t>
            </a:r>
          </a:p>
        </p:txBody>
      </p:sp>
      <p:sp>
        <p:nvSpPr>
          <p:cNvPr id="4" name="TextBox 3">
            <a:extLst>
              <a:ext uri="{FF2B5EF4-FFF2-40B4-BE49-F238E27FC236}">
                <a16:creationId xmlns:a16="http://schemas.microsoft.com/office/drawing/2014/main" xmlns="" id="{9BE19CB9-3ED8-C744-9A84-703AC8EDEBC6}"/>
              </a:ext>
            </a:extLst>
          </p:cNvPr>
          <p:cNvSpPr txBox="1"/>
          <p:nvPr/>
        </p:nvSpPr>
        <p:spPr>
          <a:xfrm>
            <a:off x="5978881" y="4127166"/>
            <a:ext cx="5908319" cy="2169825"/>
          </a:xfrm>
          <a:prstGeom prst="rect">
            <a:avLst/>
          </a:prstGeom>
          <a:solidFill>
            <a:schemeClr val="accent1">
              <a:lumMod val="75000"/>
            </a:schemeClr>
          </a:solidFill>
          <a:ln w="38100">
            <a:solidFill>
              <a:schemeClr val="accent1">
                <a:lumMod val="40000"/>
                <a:lumOff val="60000"/>
              </a:schemeClr>
            </a:solidFill>
          </a:ln>
        </p:spPr>
        <p:txBody>
          <a:bodyPr wrap="square" rtlCol="0">
            <a:spAutoFit/>
          </a:bodyPr>
          <a:lstStyle/>
          <a:p>
            <a:pPr algn="ctr"/>
            <a:r>
              <a:rPr lang="en-US" sz="4500" b="1" dirty="0"/>
              <a:t>Radical implications for our personal transformation!</a:t>
            </a:r>
          </a:p>
        </p:txBody>
      </p:sp>
      <p:sp>
        <p:nvSpPr>
          <p:cNvPr id="5" name="TextBox 4">
            <a:extLst>
              <a:ext uri="{FF2B5EF4-FFF2-40B4-BE49-F238E27FC236}">
                <a16:creationId xmlns:a16="http://schemas.microsoft.com/office/drawing/2014/main" xmlns="" id="{C9386039-CBAD-8246-B5A9-E546D437EC49}"/>
              </a:ext>
            </a:extLst>
          </p:cNvPr>
          <p:cNvSpPr txBox="1"/>
          <p:nvPr/>
        </p:nvSpPr>
        <p:spPr>
          <a:xfrm>
            <a:off x="304800" y="228123"/>
            <a:ext cx="11700933" cy="6478697"/>
          </a:xfrm>
          <a:prstGeom prst="rect">
            <a:avLst/>
          </a:prstGeom>
          <a:solidFill>
            <a:schemeClr val="bg1"/>
          </a:solidFill>
          <a:ln w="38100">
            <a:solidFill>
              <a:schemeClr val="accent1">
                <a:lumMod val="40000"/>
                <a:lumOff val="60000"/>
              </a:schemeClr>
            </a:solidFill>
          </a:ln>
        </p:spPr>
        <p:txBody>
          <a:bodyPr wrap="square" rtlCol="0">
            <a:spAutoFit/>
          </a:bodyPr>
          <a:lstStyle/>
          <a:p>
            <a:pPr algn="ctr"/>
            <a:endParaRPr lang="en-US" sz="2500" dirty="0"/>
          </a:p>
          <a:p>
            <a:pPr algn="ctr"/>
            <a:endParaRPr lang="en-US" sz="2500" dirty="0"/>
          </a:p>
          <a:p>
            <a:pPr lvl="3"/>
            <a:r>
              <a:rPr lang="en-US" sz="4500" dirty="0"/>
              <a:t>Cornelis </a:t>
            </a:r>
            <a:r>
              <a:rPr lang="en-US" sz="4500" dirty="0" err="1"/>
              <a:t>Venema</a:t>
            </a:r>
            <a:endParaRPr lang="en-US" sz="4500" dirty="0"/>
          </a:p>
          <a:p>
            <a:pPr lvl="3"/>
            <a:r>
              <a:rPr lang="en-US" sz="2000" i="1" dirty="0"/>
              <a:t>The Promise of the Future</a:t>
            </a:r>
            <a:r>
              <a:rPr lang="en-US" sz="2000" dirty="0"/>
              <a:t>, pp. 487-488.</a:t>
            </a:r>
            <a:endParaRPr lang="en-US" sz="2500" dirty="0"/>
          </a:p>
          <a:p>
            <a:pPr algn="ctr"/>
            <a:endParaRPr lang="en-US" sz="2500" dirty="0"/>
          </a:p>
          <a:p>
            <a:pPr algn="ctr"/>
            <a:endParaRPr lang="en-US" sz="2500" dirty="0"/>
          </a:p>
          <a:p>
            <a:pPr algn="ctr"/>
            <a:endParaRPr lang="en-US" sz="2500" dirty="0"/>
          </a:p>
          <a:p>
            <a:pPr algn="ctr"/>
            <a:endParaRPr lang="en-US" sz="2500" dirty="0"/>
          </a:p>
          <a:p>
            <a:pPr algn="ctr"/>
            <a:endParaRPr lang="en-US" sz="2500" dirty="0"/>
          </a:p>
          <a:p>
            <a:pPr algn="ctr"/>
            <a:r>
              <a:rPr lang="en-US" sz="3500" dirty="0"/>
              <a:t>God's people will see him without any of the sinful limitations of the present. No sin-induced stupor, no failure of hearing, no blindness of vision will obscure the beauty of God from their knowledge.</a:t>
            </a:r>
          </a:p>
          <a:p>
            <a:pPr algn="ctr"/>
            <a:endParaRPr lang="en-US" sz="3500" dirty="0"/>
          </a:p>
        </p:txBody>
      </p:sp>
    </p:spTree>
    <p:extLst>
      <p:ext uri="{BB962C8B-B14F-4D97-AF65-F5344CB8AC3E}">
        <p14:creationId xmlns:p14="http://schemas.microsoft.com/office/powerpoint/2010/main" val="3015736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left)">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ipe(left)">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p:cTn id="17" dur="500" fill="hold"/>
                                        <p:tgtEl>
                                          <p:spTgt spid="5"/>
                                        </p:tgtEl>
                                        <p:attrNameLst>
                                          <p:attrName>ppt_w</p:attrName>
                                        </p:attrNameLst>
                                      </p:cBhvr>
                                      <p:tavLst>
                                        <p:tav tm="0">
                                          <p:val>
                                            <p:fltVal val="0"/>
                                          </p:val>
                                        </p:tav>
                                        <p:tav tm="100000">
                                          <p:val>
                                            <p:strVal val="#ppt_w"/>
                                          </p:val>
                                        </p:tav>
                                      </p:tavLst>
                                    </p:anim>
                                    <p:anim calcmode="lin" valueType="num">
                                      <p:cBhvr>
                                        <p:cTn id="18" dur="500" fill="hold"/>
                                        <p:tgtEl>
                                          <p:spTgt spid="5"/>
                                        </p:tgtEl>
                                        <p:attrNameLst>
                                          <p:attrName>ppt_h</p:attrName>
                                        </p:attrNameLst>
                                      </p:cBhvr>
                                      <p:tavLst>
                                        <p:tav tm="0">
                                          <p:val>
                                            <p:fltVal val="0"/>
                                          </p:val>
                                        </p:tav>
                                        <p:tav tm="100000">
                                          <p:val>
                                            <p:strVal val="#ppt_h"/>
                                          </p:val>
                                        </p:tav>
                                      </p:tavLst>
                                    </p:anim>
                                    <p:animEffect transition="in" filter="fade">
                                      <p:cBhvr>
                                        <p:cTn id="19" dur="500"/>
                                        <p:tgtEl>
                                          <p:spTgt spid="5"/>
                                        </p:tgtEl>
                                      </p:cBhvr>
                                    </p:animEffect>
                                  </p:childTnLst>
                                </p:cTn>
                              </p:par>
                              <p:par>
                                <p:cTn id="20" presetID="53" presetClass="entr" presetSubtype="16" fill="hold" nodeType="with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 calcmode="lin" valueType="num">
                                      <p:cBhvr>
                                        <p:cTn id="22" dur="500" fill="hold"/>
                                        <p:tgtEl>
                                          <p:spTgt spid="5">
                                            <p:txEl>
                                              <p:pRg st="2" end="2"/>
                                            </p:txEl>
                                          </p:spTgt>
                                        </p:tgtEl>
                                        <p:attrNameLst>
                                          <p:attrName>ppt_w</p:attrName>
                                        </p:attrNameLst>
                                      </p:cBhvr>
                                      <p:tavLst>
                                        <p:tav tm="0">
                                          <p:val>
                                            <p:fltVal val="0"/>
                                          </p:val>
                                        </p:tav>
                                        <p:tav tm="100000">
                                          <p:val>
                                            <p:strVal val="#ppt_w"/>
                                          </p:val>
                                        </p:tav>
                                      </p:tavLst>
                                    </p:anim>
                                    <p:anim calcmode="lin" valueType="num">
                                      <p:cBhvr>
                                        <p:cTn id="23" dur="500" fill="hold"/>
                                        <p:tgtEl>
                                          <p:spTgt spid="5">
                                            <p:txEl>
                                              <p:pRg st="2" end="2"/>
                                            </p:txEl>
                                          </p:spTgt>
                                        </p:tgtEl>
                                        <p:attrNameLst>
                                          <p:attrName>ppt_h</p:attrName>
                                        </p:attrNameLst>
                                      </p:cBhvr>
                                      <p:tavLst>
                                        <p:tav tm="0">
                                          <p:val>
                                            <p:fltVal val="0"/>
                                          </p:val>
                                        </p:tav>
                                        <p:tav tm="100000">
                                          <p:val>
                                            <p:strVal val="#ppt_h"/>
                                          </p:val>
                                        </p:tav>
                                      </p:tavLst>
                                    </p:anim>
                                    <p:animEffect transition="in" filter="fade">
                                      <p:cBhvr>
                                        <p:cTn id="24" dur="500"/>
                                        <p:tgtEl>
                                          <p:spTgt spid="5">
                                            <p:txEl>
                                              <p:pRg st="2" end="2"/>
                                            </p:txEl>
                                          </p:spTgt>
                                        </p:tgtEl>
                                      </p:cBhvr>
                                    </p:animEffect>
                                  </p:childTnLst>
                                </p:cTn>
                              </p:par>
                              <p:par>
                                <p:cTn id="25" presetID="53" presetClass="entr" presetSubtype="16" fill="hold" nodeType="with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anim calcmode="lin" valueType="num">
                                      <p:cBhvr>
                                        <p:cTn id="27" dur="500" fill="hold"/>
                                        <p:tgtEl>
                                          <p:spTgt spid="5">
                                            <p:txEl>
                                              <p:pRg st="3" end="3"/>
                                            </p:txEl>
                                          </p:spTgt>
                                        </p:tgtEl>
                                        <p:attrNameLst>
                                          <p:attrName>ppt_w</p:attrName>
                                        </p:attrNameLst>
                                      </p:cBhvr>
                                      <p:tavLst>
                                        <p:tav tm="0">
                                          <p:val>
                                            <p:fltVal val="0"/>
                                          </p:val>
                                        </p:tav>
                                        <p:tav tm="100000">
                                          <p:val>
                                            <p:strVal val="#ppt_w"/>
                                          </p:val>
                                        </p:tav>
                                      </p:tavLst>
                                    </p:anim>
                                    <p:anim calcmode="lin" valueType="num">
                                      <p:cBhvr>
                                        <p:cTn id="28" dur="500" fill="hold"/>
                                        <p:tgtEl>
                                          <p:spTgt spid="5">
                                            <p:txEl>
                                              <p:pRg st="3" end="3"/>
                                            </p:txEl>
                                          </p:spTgt>
                                        </p:tgtEl>
                                        <p:attrNameLst>
                                          <p:attrName>ppt_h</p:attrName>
                                        </p:attrNameLst>
                                      </p:cBhvr>
                                      <p:tavLst>
                                        <p:tav tm="0">
                                          <p:val>
                                            <p:fltVal val="0"/>
                                          </p:val>
                                        </p:tav>
                                        <p:tav tm="100000">
                                          <p:val>
                                            <p:strVal val="#ppt_h"/>
                                          </p:val>
                                        </p:tav>
                                      </p:tavLst>
                                    </p:anim>
                                    <p:animEffect transition="in" filter="fade">
                                      <p:cBhvr>
                                        <p:cTn id="29" dur="500"/>
                                        <p:tgtEl>
                                          <p:spTgt spid="5">
                                            <p:txEl>
                                              <p:pRg st="3" end="3"/>
                                            </p:txEl>
                                          </p:spTgt>
                                        </p:tgtEl>
                                      </p:cBhvr>
                                    </p:animEffect>
                                  </p:childTnLst>
                                </p:cTn>
                              </p:par>
                            </p:childTnLst>
                          </p:cTn>
                        </p:par>
                        <p:par>
                          <p:cTn id="30" fill="hold">
                            <p:stCondLst>
                              <p:cond delay="500"/>
                            </p:stCondLst>
                            <p:childTnLst>
                              <p:par>
                                <p:cTn id="31" presetID="22" presetClass="entr" presetSubtype="8" fill="hold" nodeType="afterEffect">
                                  <p:stCondLst>
                                    <p:cond delay="0"/>
                                  </p:stCondLst>
                                  <p:childTnLst>
                                    <p:set>
                                      <p:cBhvr>
                                        <p:cTn id="32" dur="1" fill="hold">
                                          <p:stCondLst>
                                            <p:cond delay="0"/>
                                          </p:stCondLst>
                                        </p:cTn>
                                        <p:tgtEl>
                                          <p:spTgt spid="5">
                                            <p:txEl>
                                              <p:pRg st="9" end="9"/>
                                            </p:txEl>
                                          </p:spTgt>
                                        </p:tgtEl>
                                        <p:attrNameLst>
                                          <p:attrName>style.visibility</p:attrName>
                                        </p:attrNameLst>
                                      </p:cBhvr>
                                      <p:to>
                                        <p:strVal val="visible"/>
                                      </p:to>
                                    </p:set>
                                    <p:animEffect transition="in" filter="wipe(left)">
                                      <p:cBhvr>
                                        <p:cTn id="33" dur="500"/>
                                        <p:tgtEl>
                                          <p:spTgt spid="5">
                                            <p:txEl>
                                              <p:pRg st="9" end="9"/>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53" presetClass="exit" presetSubtype="32" fill="hold" grpId="1" nodeType="clickEffect">
                                  <p:stCondLst>
                                    <p:cond delay="0"/>
                                  </p:stCondLst>
                                  <p:childTnLst>
                                    <p:anim calcmode="lin" valueType="num">
                                      <p:cBhvr>
                                        <p:cTn id="37" dur="500"/>
                                        <p:tgtEl>
                                          <p:spTgt spid="5">
                                            <p:txEl>
                                              <p:pRg st="2" end="2"/>
                                            </p:txEl>
                                          </p:spTgt>
                                        </p:tgtEl>
                                        <p:attrNameLst>
                                          <p:attrName>ppt_w</p:attrName>
                                        </p:attrNameLst>
                                      </p:cBhvr>
                                      <p:tavLst>
                                        <p:tav tm="0">
                                          <p:val>
                                            <p:strVal val="ppt_w"/>
                                          </p:val>
                                        </p:tav>
                                        <p:tav tm="100000">
                                          <p:val>
                                            <p:fltVal val="0"/>
                                          </p:val>
                                        </p:tav>
                                      </p:tavLst>
                                    </p:anim>
                                    <p:anim calcmode="lin" valueType="num">
                                      <p:cBhvr>
                                        <p:cTn id="38" dur="500"/>
                                        <p:tgtEl>
                                          <p:spTgt spid="5">
                                            <p:txEl>
                                              <p:pRg st="2" end="2"/>
                                            </p:txEl>
                                          </p:spTgt>
                                        </p:tgtEl>
                                        <p:attrNameLst>
                                          <p:attrName>ppt_h</p:attrName>
                                        </p:attrNameLst>
                                      </p:cBhvr>
                                      <p:tavLst>
                                        <p:tav tm="0">
                                          <p:val>
                                            <p:strVal val="ppt_h"/>
                                          </p:val>
                                        </p:tav>
                                        <p:tav tm="100000">
                                          <p:val>
                                            <p:fltVal val="0"/>
                                          </p:val>
                                        </p:tav>
                                      </p:tavLst>
                                    </p:anim>
                                    <p:animEffect transition="out" filter="fade">
                                      <p:cBhvr>
                                        <p:cTn id="39" dur="500"/>
                                        <p:tgtEl>
                                          <p:spTgt spid="5">
                                            <p:txEl>
                                              <p:pRg st="2" end="2"/>
                                            </p:txEl>
                                          </p:spTgt>
                                        </p:tgtEl>
                                      </p:cBhvr>
                                    </p:animEffect>
                                    <p:set>
                                      <p:cBhvr>
                                        <p:cTn id="40" dur="1" fill="hold">
                                          <p:stCondLst>
                                            <p:cond delay="499"/>
                                          </p:stCondLst>
                                        </p:cTn>
                                        <p:tgtEl>
                                          <p:spTgt spid="5">
                                            <p:txEl>
                                              <p:pRg st="2" end="2"/>
                                            </p:txEl>
                                          </p:spTgt>
                                        </p:tgtEl>
                                        <p:attrNameLst>
                                          <p:attrName>style.visibility</p:attrName>
                                        </p:attrNameLst>
                                      </p:cBhvr>
                                      <p:to>
                                        <p:strVal val="hidden"/>
                                      </p:to>
                                    </p:set>
                                  </p:childTnLst>
                                </p:cTn>
                              </p:par>
                              <p:par>
                                <p:cTn id="41" presetID="53" presetClass="exit" presetSubtype="32" fill="hold" grpId="1" nodeType="withEffect">
                                  <p:stCondLst>
                                    <p:cond delay="0"/>
                                  </p:stCondLst>
                                  <p:childTnLst>
                                    <p:anim calcmode="lin" valueType="num">
                                      <p:cBhvr>
                                        <p:cTn id="42" dur="500"/>
                                        <p:tgtEl>
                                          <p:spTgt spid="5">
                                            <p:txEl>
                                              <p:pRg st="3" end="3"/>
                                            </p:txEl>
                                          </p:spTgt>
                                        </p:tgtEl>
                                        <p:attrNameLst>
                                          <p:attrName>ppt_w</p:attrName>
                                        </p:attrNameLst>
                                      </p:cBhvr>
                                      <p:tavLst>
                                        <p:tav tm="0">
                                          <p:val>
                                            <p:strVal val="ppt_w"/>
                                          </p:val>
                                        </p:tav>
                                        <p:tav tm="100000">
                                          <p:val>
                                            <p:fltVal val="0"/>
                                          </p:val>
                                        </p:tav>
                                      </p:tavLst>
                                    </p:anim>
                                    <p:anim calcmode="lin" valueType="num">
                                      <p:cBhvr>
                                        <p:cTn id="43" dur="500"/>
                                        <p:tgtEl>
                                          <p:spTgt spid="5">
                                            <p:txEl>
                                              <p:pRg st="3" end="3"/>
                                            </p:txEl>
                                          </p:spTgt>
                                        </p:tgtEl>
                                        <p:attrNameLst>
                                          <p:attrName>ppt_h</p:attrName>
                                        </p:attrNameLst>
                                      </p:cBhvr>
                                      <p:tavLst>
                                        <p:tav tm="0">
                                          <p:val>
                                            <p:strVal val="ppt_h"/>
                                          </p:val>
                                        </p:tav>
                                        <p:tav tm="100000">
                                          <p:val>
                                            <p:fltVal val="0"/>
                                          </p:val>
                                        </p:tav>
                                      </p:tavLst>
                                    </p:anim>
                                    <p:animEffect transition="out" filter="fade">
                                      <p:cBhvr>
                                        <p:cTn id="44" dur="500"/>
                                        <p:tgtEl>
                                          <p:spTgt spid="5">
                                            <p:txEl>
                                              <p:pRg st="3" end="3"/>
                                            </p:txEl>
                                          </p:spTgt>
                                        </p:tgtEl>
                                      </p:cBhvr>
                                    </p:animEffect>
                                    <p:set>
                                      <p:cBhvr>
                                        <p:cTn id="45" dur="1" fill="hold">
                                          <p:stCondLst>
                                            <p:cond delay="499"/>
                                          </p:stCondLst>
                                        </p:cTn>
                                        <p:tgtEl>
                                          <p:spTgt spid="5">
                                            <p:txEl>
                                              <p:pRg st="3" end="3"/>
                                            </p:txEl>
                                          </p:spTgt>
                                        </p:tgtEl>
                                        <p:attrNameLst>
                                          <p:attrName>style.visibility</p:attrName>
                                        </p:attrNameLst>
                                      </p:cBhvr>
                                      <p:to>
                                        <p:strVal val="hidden"/>
                                      </p:to>
                                    </p:set>
                                  </p:childTnLst>
                                </p:cTn>
                              </p:par>
                              <p:par>
                                <p:cTn id="46" presetID="53" presetClass="exit" presetSubtype="32" fill="hold" grpId="1" nodeType="withEffect">
                                  <p:stCondLst>
                                    <p:cond delay="0"/>
                                  </p:stCondLst>
                                  <p:childTnLst>
                                    <p:anim calcmode="lin" valueType="num">
                                      <p:cBhvr>
                                        <p:cTn id="47" dur="500"/>
                                        <p:tgtEl>
                                          <p:spTgt spid="5">
                                            <p:txEl>
                                              <p:pRg st="9" end="9"/>
                                            </p:txEl>
                                          </p:spTgt>
                                        </p:tgtEl>
                                        <p:attrNameLst>
                                          <p:attrName>ppt_w</p:attrName>
                                        </p:attrNameLst>
                                      </p:cBhvr>
                                      <p:tavLst>
                                        <p:tav tm="0">
                                          <p:val>
                                            <p:strVal val="ppt_w"/>
                                          </p:val>
                                        </p:tav>
                                        <p:tav tm="100000">
                                          <p:val>
                                            <p:fltVal val="0"/>
                                          </p:val>
                                        </p:tav>
                                      </p:tavLst>
                                    </p:anim>
                                    <p:anim calcmode="lin" valueType="num">
                                      <p:cBhvr>
                                        <p:cTn id="48" dur="500"/>
                                        <p:tgtEl>
                                          <p:spTgt spid="5">
                                            <p:txEl>
                                              <p:pRg st="9" end="9"/>
                                            </p:txEl>
                                          </p:spTgt>
                                        </p:tgtEl>
                                        <p:attrNameLst>
                                          <p:attrName>ppt_h</p:attrName>
                                        </p:attrNameLst>
                                      </p:cBhvr>
                                      <p:tavLst>
                                        <p:tav tm="0">
                                          <p:val>
                                            <p:strVal val="ppt_h"/>
                                          </p:val>
                                        </p:tav>
                                        <p:tav tm="100000">
                                          <p:val>
                                            <p:fltVal val="0"/>
                                          </p:val>
                                        </p:tav>
                                      </p:tavLst>
                                    </p:anim>
                                    <p:animEffect transition="out" filter="fade">
                                      <p:cBhvr>
                                        <p:cTn id="49" dur="500"/>
                                        <p:tgtEl>
                                          <p:spTgt spid="5">
                                            <p:txEl>
                                              <p:pRg st="9" end="9"/>
                                            </p:txEl>
                                          </p:spTgt>
                                        </p:tgtEl>
                                      </p:cBhvr>
                                    </p:animEffect>
                                    <p:set>
                                      <p:cBhvr>
                                        <p:cTn id="50" dur="1" fill="hold">
                                          <p:stCondLst>
                                            <p:cond delay="499"/>
                                          </p:stCondLst>
                                        </p:cTn>
                                        <p:tgtEl>
                                          <p:spTgt spid="5">
                                            <p:txEl>
                                              <p:pRg st="9" end="9"/>
                                            </p:txEl>
                                          </p:spTgt>
                                        </p:tgtEl>
                                        <p:attrNameLst>
                                          <p:attrName>style.visibility</p:attrName>
                                        </p:attrNameLst>
                                      </p:cBhvr>
                                      <p:to>
                                        <p:strVal val="hidden"/>
                                      </p:to>
                                    </p:set>
                                  </p:childTnLst>
                                </p:cTn>
                              </p:par>
                              <p:par>
                                <p:cTn id="51" presetID="53" presetClass="exit" presetSubtype="32" fill="hold" grpId="1" nodeType="withEffect">
                                  <p:stCondLst>
                                    <p:cond delay="0"/>
                                  </p:stCondLst>
                                  <p:childTnLst>
                                    <p:anim calcmode="lin" valueType="num">
                                      <p:cBhvr>
                                        <p:cTn id="52" dur="500"/>
                                        <p:tgtEl>
                                          <p:spTgt spid="5">
                                            <p:bg/>
                                          </p:spTgt>
                                        </p:tgtEl>
                                        <p:attrNameLst>
                                          <p:attrName>ppt_w</p:attrName>
                                        </p:attrNameLst>
                                      </p:cBhvr>
                                      <p:tavLst>
                                        <p:tav tm="0">
                                          <p:val>
                                            <p:strVal val="ppt_w"/>
                                          </p:val>
                                        </p:tav>
                                        <p:tav tm="100000">
                                          <p:val>
                                            <p:fltVal val="0"/>
                                          </p:val>
                                        </p:tav>
                                      </p:tavLst>
                                    </p:anim>
                                    <p:anim calcmode="lin" valueType="num">
                                      <p:cBhvr>
                                        <p:cTn id="53" dur="500"/>
                                        <p:tgtEl>
                                          <p:spTgt spid="5">
                                            <p:bg/>
                                          </p:spTgt>
                                        </p:tgtEl>
                                        <p:attrNameLst>
                                          <p:attrName>ppt_h</p:attrName>
                                        </p:attrNameLst>
                                      </p:cBhvr>
                                      <p:tavLst>
                                        <p:tav tm="0">
                                          <p:val>
                                            <p:strVal val="ppt_h"/>
                                          </p:val>
                                        </p:tav>
                                        <p:tav tm="100000">
                                          <p:val>
                                            <p:fltVal val="0"/>
                                          </p:val>
                                        </p:tav>
                                      </p:tavLst>
                                    </p:anim>
                                    <p:animEffect transition="out" filter="fade">
                                      <p:cBhvr>
                                        <p:cTn id="54" dur="500"/>
                                        <p:tgtEl>
                                          <p:spTgt spid="5">
                                            <p:bg/>
                                          </p:spTgt>
                                        </p:tgtEl>
                                      </p:cBhvr>
                                    </p:animEffect>
                                    <p:set>
                                      <p:cBhvr>
                                        <p:cTn id="55" dur="1" fill="hold">
                                          <p:stCondLst>
                                            <p:cond delay="499"/>
                                          </p:stCondLst>
                                        </p:cTn>
                                        <p:tgtEl>
                                          <p:spTgt spid="5">
                                            <p:bg/>
                                          </p:spTgt>
                                        </p:tgtEl>
                                        <p:attrNameLst>
                                          <p:attrName>style.visibility</p:attrName>
                                        </p:attrNameLst>
                                      </p:cBhvr>
                                      <p:to>
                                        <p:strVal val="hidden"/>
                                      </p:to>
                                    </p:set>
                                  </p:childTnLst>
                                </p:cTn>
                              </p:par>
                            </p:childTnLst>
                          </p:cTn>
                        </p:par>
                      </p:childTnLst>
                    </p:cTn>
                  </p:par>
                  <p:par>
                    <p:cTn id="56" fill="hold">
                      <p:stCondLst>
                        <p:cond delay="indefinite"/>
                      </p:stCondLst>
                      <p:childTnLst>
                        <p:par>
                          <p:cTn id="57" fill="hold">
                            <p:stCondLst>
                              <p:cond delay="0"/>
                            </p:stCondLst>
                            <p:childTnLst>
                              <p:par>
                                <p:cTn id="58" presetID="22" presetClass="entr" presetSubtype="8" fill="hold" grpId="0" nodeType="clickEffect">
                                  <p:stCondLst>
                                    <p:cond delay="0"/>
                                  </p:stCondLst>
                                  <p:childTnLst>
                                    <p:set>
                                      <p:cBhvr>
                                        <p:cTn id="59" dur="1" fill="hold">
                                          <p:stCondLst>
                                            <p:cond delay="0"/>
                                          </p:stCondLst>
                                        </p:cTn>
                                        <p:tgtEl>
                                          <p:spTgt spid="4"/>
                                        </p:tgtEl>
                                        <p:attrNameLst>
                                          <p:attrName>style.visibility</p:attrName>
                                        </p:attrNameLst>
                                      </p:cBhvr>
                                      <p:to>
                                        <p:strVal val="visible"/>
                                      </p:to>
                                    </p:set>
                                    <p:animEffect transition="in" filter="wipe(left)">
                                      <p:cBhvr>
                                        <p:cTn id="60" dur="500"/>
                                        <p:tgtEl>
                                          <p:spTgt spid="4"/>
                                        </p:tgtEl>
                                      </p:cBhvr>
                                    </p:animEffect>
                                  </p:childTnLst>
                                </p:cTn>
                              </p:par>
                              <p:par>
                                <p:cTn id="61" presetID="22" presetClass="entr" presetSubtype="8" fill="hold" nodeType="withEffect">
                                  <p:stCondLst>
                                    <p:cond delay="0"/>
                                  </p:stCondLst>
                                  <p:childTnLst>
                                    <p:set>
                                      <p:cBhvr>
                                        <p:cTn id="62" dur="1" fill="hold">
                                          <p:stCondLst>
                                            <p:cond delay="0"/>
                                          </p:stCondLst>
                                        </p:cTn>
                                        <p:tgtEl>
                                          <p:spTgt spid="4">
                                            <p:txEl>
                                              <p:pRg st="0" end="0"/>
                                            </p:txEl>
                                          </p:spTgt>
                                        </p:tgtEl>
                                        <p:attrNameLst>
                                          <p:attrName>style.visibility</p:attrName>
                                        </p:attrNameLst>
                                      </p:cBhvr>
                                      <p:to>
                                        <p:strVal val="visible"/>
                                      </p:to>
                                    </p:set>
                                    <p:animEffect transition="in" filter="wipe(left)">
                                      <p:cBhvr>
                                        <p:cTn id="63"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5" grpId="1" build="allAtOnce"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F71348A-77DE-974D-BBE4-B78920F8B8C6}"/>
              </a:ext>
            </a:extLst>
          </p:cNvPr>
          <p:cNvSpPr>
            <a:spLocks noGrp="1"/>
          </p:cNvSpPr>
          <p:nvPr>
            <p:ph type="title"/>
          </p:nvPr>
        </p:nvSpPr>
        <p:spPr/>
        <p:txBody>
          <a:bodyPr>
            <a:normAutofit/>
          </a:bodyPr>
          <a:lstStyle/>
          <a:p>
            <a:r>
              <a:rPr lang="en-US" sz="4000" dirty="0">
                <a:solidFill>
                  <a:schemeClr val="tx1"/>
                </a:solidFill>
              </a:rPr>
              <a:t>What will it be like?</a:t>
            </a:r>
          </a:p>
        </p:txBody>
      </p:sp>
      <p:sp>
        <p:nvSpPr>
          <p:cNvPr id="7" name="Content Placeholder 2">
            <a:extLst>
              <a:ext uri="{FF2B5EF4-FFF2-40B4-BE49-F238E27FC236}">
                <a16:creationId xmlns:a16="http://schemas.microsoft.com/office/drawing/2014/main" xmlns="" id="{2ED0C030-769F-2647-869D-35BE5CD173DD}"/>
              </a:ext>
            </a:extLst>
          </p:cNvPr>
          <p:cNvSpPr txBox="1">
            <a:spLocks/>
          </p:cNvSpPr>
          <p:nvPr/>
        </p:nvSpPr>
        <p:spPr>
          <a:xfrm>
            <a:off x="677334" y="1645921"/>
            <a:ext cx="10837332" cy="4395442"/>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ctr">
              <a:buSzPct val="100000"/>
              <a:buFont typeface="Wingdings 3" charset="2"/>
              <a:buNone/>
            </a:pPr>
            <a:r>
              <a:rPr lang="en-US" sz="3300" dirty="0">
                <a:ea typeface="Calibri" panose="020F0502020204030204" pitchFamily="34" charset="0"/>
              </a:rPr>
              <a:t>“[He will] give relief to you who are troubled, and to us as well. This will happen when the Lord Jesus is revealed from heaven in blazing fire with his powerful angels.” (2 Thess. 1:7)</a:t>
            </a:r>
          </a:p>
        </p:txBody>
      </p:sp>
    </p:spTree>
    <p:extLst>
      <p:ext uri="{BB962C8B-B14F-4D97-AF65-F5344CB8AC3E}">
        <p14:creationId xmlns:p14="http://schemas.microsoft.com/office/powerpoint/2010/main" val="42452971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left)">
                                      <p:cBhvr>
                                        <p:cTn id="7"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F71348A-77DE-974D-BBE4-B78920F8B8C6}"/>
              </a:ext>
            </a:extLst>
          </p:cNvPr>
          <p:cNvSpPr>
            <a:spLocks noGrp="1"/>
          </p:cNvSpPr>
          <p:nvPr>
            <p:ph type="title"/>
          </p:nvPr>
        </p:nvSpPr>
        <p:spPr/>
        <p:txBody>
          <a:bodyPr>
            <a:normAutofit/>
          </a:bodyPr>
          <a:lstStyle/>
          <a:p>
            <a:r>
              <a:rPr lang="en-US" sz="4000" dirty="0">
                <a:solidFill>
                  <a:schemeClr val="tx1"/>
                </a:solidFill>
              </a:rPr>
              <a:t>What will it be like?</a:t>
            </a:r>
          </a:p>
        </p:txBody>
      </p:sp>
      <p:sp>
        <p:nvSpPr>
          <p:cNvPr id="3" name="Content Placeholder 2">
            <a:extLst>
              <a:ext uri="{FF2B5EF4-FFF2-40B4-BE49-F238E27FC236}">
                <a16:creationId xmlns:a16="http://schemas.microsoft.com/office/drawing/2014/main" xmlns="" id="{6FB615F2-B798-7544-860D-0D98004E6838}"/>
              </a:ext>
            </a:extLst>
          </p:cNvPr>
          <p:cNvSpPr>
            <a:spLocks noGrp="1"/>
          </p:cNvSpPr>
          <p:nvPr>
            <p:ph idx="1"/>
          </p:nvPr>
        </p:nvSpPr>
        <p:spPr>
          <a:xfrm>
            <a:off x="677334" y="1645920"/>
            <a:ext cx="10837332" cy="5466079"/>
          </a:xfrm>
        </p:spPr>
        <p:txBody>
          <a:bodyPr>
            <a:noAutofit/>
          </a:bodyPr>
          <a:lstStyle/>
          <a:p>
            <a:pPr marL="0" indent="0" algn="ctr">
              <a:buSzPct val="100000"/>
              <a:buNone/>
            </a:pPr>
            <a:r>
              <a:rPr lang="en-US" sz="3300" dirty="0">
                <a:ea typeface="Calibri" panose="020F0502020204030204" pitchFamily="34" charset="0"/>
              </a:rPr>
              <a:t>“[He will] give </a:t>
            </a:r>
            <a:r>
              <a:rPr lang="en-US" sz="3300" b="1" u="sng" dirty="0">
                <a:ea typeface="Calibri" panose="020F0502020204030204" pitchFamily="34" charset="0"/>
              </a:rPr>
              <a:t>relief</a:t>
            </a:r>
            <a:r>
              <a:rPr lang="en-US" sz="3300" dirty="0">
                <a:ea typeface="Calibri" panose="020F0502020204030204" pitchFamily="34" charset="0"/>
              </a:rPr>
              <a:t> to you who are troubled, and to us as well. This will happen when the Lord Jesus is revealed from heaven in blazing fire with his powerful angels.” (2 Thess. 1:7)</a:t>
            </a:r>
          </a:p>
          <a:p>
            <a:pPr marL="0" indent="0" algn="ctr">
              <a:buSzPct val="100000"/>
              <a:buNone/>
            </a:pPr>
            <a:endParaRPr lang="en-US" sz="1500" dirty="0">
              <a:effectLst/>
              <a:ea typeface="Calibri" panose="020F0502020204030204" pitchFamily="34" charset="0"/>
            </a:endParaRPr>
          </a:p>
        </p:txBody>
      </p:sp>
      <p:sp>
        <p:nvSpPr>
          <p:cNvPr id="4" name="TextBox 3">
            <a:extLst>
              <a:ext uri="{FF2B5EF4-FFF2-40B4-BE49-F238E27FC236}">
                <a16:creationId xmlns:a16="http://schemas.microsoft.com/office/drawing/2014/main" xmlns="" id="{5ADE3672-9510-AC4F-A1F5-F0FA38FEB8CE}"/>
              </a:ext>
            </a:extLst>
          </p:cNvPr>
          <p:cNvSpPr txBox="1"/>
          <p:nvPr/>
        </p:nvSpPr>
        <p:spPr>
          <a:xfrm>
            <a:off x="8495068" y="270333"/>
            <a:ext cx="3149600" cy="1092607"/>
          </a:xfrm>
          <a:prstGeom prst="rect">
            <a:avLst/>
          </a:prstGeom>
          <a:noFill/>
        </p:spPr>
        <p:txBody>
          <a:bodyPr wrap="square" rtlCol="0">
            <a:spAutoFit/>
          </a:bodyPr>
          <a:lstStyle/>
          <a:p>
            <a:r>
              <a:rPr lang="en-US" sz="6500" b="1" dirty="0"/>
              <a:t>RELIEF</a:t>
            </a:r>
          </a:p>
        </p:txBody>
      </p:sp>
    </p:spTree>
    <p:extLst>
      <p:ext uri="{BB962C8B-B14F-4D97-AF65-F5344CB8AC3E}">
        <p14:creationId xmlns:p14="http://schemas.microsoft.com/office/powerpoint/2010/main" val="1283703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F71348A-77DE-974D-BBE4-B78920F8B8C6}"/>
              </a:ext>
            </a:extLst>
          </p:cNvPr>
          <p:cNvSpPr>
            <a:spLocks noGrp="1"/>
          </p:cNvSpPr>
          <p:nvPr>
            <p:ph type="title"/>
          </p:nvPr>
        </p:nvSpPr>
        <p:spPr/>
        <p:txBody>
          <a:bodyPr>
            <a:normAutofit/>
          </a:bodyPr>
          <a:lstStyle/>
          <a:p>
            <a:r>
              <a:rPr lang="en-US" sz="4000" dirty="0">
                <a:solidFill>
                  <a:schemeClr val="tx1"/>
                </a:solidFill>
              </a:rPr>
              <a:t>What will it be like?</a:t>
            </a:r>
          </a:p>
        </p:txBody>
      </p:sp>
      <p:sp>
        <p:nvSpPr>
          <p:cNvPr id="3" name="Content Placeholder 2">
            <a:extLst>
              <a:ext uri="{FF2B5EF4-FFF2-40B4-BE49-F238E27FC236}">
                <a16:creationId xmlns:a16="http://schemas.microsoft.com/office/drawing/2014/main" xmlns="" id="{6FB615F2-B798-7544-860D-0D98004E6838}"/>
              </a:ext>
            </a:extLst>
          </p:cNvPr>
          <p:cNvSpPr>
            <a:spLocks noGrp="1"/>
          </p:cNvSpPr>
          <p:nvPr>
            <p:ph idx="1"/>
          </p:nvPr>
        </p:nvSpPr>
        <p:spPr>
          <a:xfrm>
            <a:off x="677334" y="1645920"/>
            <a:ext cx="10837332" cy="5466079"/>
          </a:xfrm>
        </p:spPr>
        <p:txBody>
          <a:bodyPr>
            <a:noAutofit/>
          </a:bodyPr>
          <a:lstStyle/>
          <a:p>
            <a:pPr marL="0" indent="0" algn="ctr">
              <a:buSzPct val="100000"/>
              <a:buNone/>
            </a:pPr>
            <a:r>
              <a:rPr lang="en-US" sz="3300" dirty="0">
                <a:ea typeface="Calibri" panose="020F0502020204030204" pitchFamily="34" charset="0"/>
              </a:rPr>
              <a:t>“and He will wipe away every tear from their eyes; and there will no longer be any death; there will no longer be any mourning, or crying, or pain; the first things have passed away” (Rev. 21:4)</a:t>
            </a:r>
          </a:p>
          <a:p>
            <a:pPr marL="0" indent="0" algn="ctr">
              <a:buSzPct val="100000"/>
              <a:buNone/>
            </a:pPr>
            <a:endParaRPr lang="en-US" sz="3300" dirty="0">
              <a:effectLst/>
              <a:ea typeface="Calibri" panose="020F0502020204030204" pitchFamily="34" charset="0"/>
            </a:endParaRPr>
          </a:p>
          <a:p>
            <a:pPr marL="0" indent="0">
              <a:buSzPct val="100000"/>
              <a:buNone/>
            </a:pPr>
            <a:endParaRPr lang="en-US" sz="3300" dirty="0">
              <a:effectLst/>
              <a:ea typeface="Calibri" panose="020F0502020204030204" pitchFamily="34" charset="0"/>
            </a:endParaRPr>
          </a:p>
        </p:txBody>
      </p:sp>
      <p:sp>
        <p:nvSpPr>
          <p:cNvPr id="4" name="TextBox 3">
            <a:extLst>
              <a:ext uri="{FF2B5EF4-FFF2-40B4-BE49-F238E27FC236}">
                <a16:creationId xmlns:a16="http://schemas.microsoft.com/office/drawing/2014/main" xmlns="" id="{5ADE3672-9510-AC4F-A1F5-F0FA38FEB8CE}"/>
              </a:ext>
            </a:extLst>
          </p:cNvPr>
          <p:cNvSpPr txBox="1"/>
          <p:nvPr/>
        </p:nvSpPr>
        <p:spPr>
          <a:xfrm>
            <a:off x="8495068" y="270333"/>
            <a:ext cx="3149600" cy="1092607"/>
          </a:xfrm>
          <a:prstGeom prst="rect">
            <a:avLst/>
          </a:prstGeom>
          <a:noFill/>
        </p:spPr>
        <p:txBody>
          <a:bodyPr wrap="square" rtlCol="0">
            <a:spAutoFit/>
          </a:bodyPr>
          <a:lstStyle/>
          <a:p>
            <a:r>
              <a:rPr lang="en-US" sz="6500" b="1" dirty="0"/>
              <a:t>RELIEF</a:t>
            </a:r>
          </a:p>
        </p:txBody>
      </p:sp>
      <p:sp>
        <p:nvSpPr>
          <p:cNvPr id="5" name="TextBox 4">
            <a:extLst>
              <a:ext uri="{FF2B5EF4-FFF2-40B4-BE49-F238E27FC236}">
                <a16:creationId xmlns:a16="http://schemas.microsoft.com/office/drawing/2014/main" xmlns="" id="{EC0DB232-D01D-4140-8663-F33BE534AB64}"/>
              </a:ext>
            </a:extLst>
          </p:cNvPr>
          <p:cNvSpPr txBox="1"/>
          <p:nvPr/>
        </p:nvSpPr>
        <p:spPr>
          <a:xfrm>
            <a:off x="930442" y="4378959"/>
            <a:ext cx="10584224" cy="1708160"/>
          </a:xfrm>
          <a:prstGeom prst="rect">
            <a:avLst/>
          </a:prstGeom>
          <a:solidFill>
            <a:schemeClr val="accent1">
              <a:lumMod val="75000"/>
            </a:schemeClr>
          </a:solidFill>
        </p:spPr>
        <p:txBody>
          <a:bodyPr wrap="square" rtlCol="0">
            <a:spAutoFit/>
          </a:bodyPr>
          <a:lstStyle/>
          <a:p>
            <a:pPr algn="ctr"/>
            <a:r>
              <a:rPr lang="en-US" sz="3500" dirty="0"/>
              <a:t>The complete unburdening of a lifetime’s worth of stressors, sorrows, sicknesses, sins, and suffering </a:t>
            </a:r>
            <a:r>
              <a:rPr lang="en-US" sz="3500" i="1" dirty="0"/>
              <a:t>in a single moment </a:t>
            </a:r>
            <a:r>
              <a:rPr lang="en-US" sz="3500" dirty="0"/>
              <a:t>that will continue on forever</a:t>
            </a:r>
            <a:endParaRPr lang="en-US" sz="3500" i="1"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25659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F71348A-77DE-974D-BBE4-B78920F8B8C6}"/>
              </a:ext>
            </a:extLst>
          </p:cNvPr>
          <p:cNvSpPr>
            <a:spLocks noGrp="1"/>
          </p:cNvSpPr>
          <p:nvPr>
            <p:ph type="title"/>
          </p:nvPr>
        </p:nvSpPr>
        <p:spPr/>
        <p:txBody>
          <a:bodyPr>
            <a:normAutofit/>
          </a:bodyPr>
          <a:lstStyle/>
          <a:p>
            <a:r>
              <a:rPr lang="en-US" sz="4000" dirty="0">
                <a:solidFill>
                  <a:schemeClr val="tx1"/>
                </a:solidFill>
              </a:rPr>
              <a:t>What will it be like?</a:t>
            </a:r>
          </a:p>
        </p:txBody>
      </p:sp>
      <p:sp>
        <p:nvSpPr>
          <p:cNvPr id="3" name="Content Placeholder 2">
            <a:extLst>
              <a:ext uri="{FF2B5EF4-FFF2-40B4-BE49-F238E27FC236}">
                <a16:creationId xmlns:a16="http://schemas.microsoft.com/office/drawing/2014/main" xmlns="" id="{6FB615F2-B798-7544-860D-0D98004E6838}"/>
              </a:ext>
            </a:extLst>
          </p:cNvPr>
          <p:cNvSpPr>
            <a:spLocks noGrp="1"/>
          </p:cNvSpPr>
          <p:nvPr>
            <p:ph idx="1"/>
          </p:nvPr>
        </p:nvSpPr>
        <p:spPr>
          <a:xfrm>
            <a:off x="677334" y="1645920"/>
            <a:ext cx="10837332" cy="5466079"/>
          </a:xfrm>
        </p:spPr>
        <p:txBody>
          <a:bodyPr>
            <a:noAutofit/>
          </a:bodyPr>
          <a:lstStyle/>
          <a:p>
            <a:pPr marL="0" indent="0" algn="ctr">
              <a:buSzPct val="100000"/>
              <a:buNone/>
            </a:pPr>
            <a:r>
              <a:rPr lang="en-US" sz="3300" dirty="0">
                <a:ea typeface="Calibri" panose="020F0502020204030204" pitchFamily="34" charset="0"/>
              </a:rPr>
              <a:t>“His master replied, ‘Well done, good and faithful servant! You have been faithful with a few things; I will put you in charge of many things. Come and share your master’s happiness!’”(Matt. 25:23)</a:t>
            </a:r>
            <a:endParaRPr lang="en-US" sz="3300" dirty="0">
              <a:effectLst/>
              <a:ea typeface="Calibri" panose="020F0502020204030204" pitchFamily="34" charset="0"/>
            </a:endParaRPr>
          </a:p>
        </p:txBody>
      </p:sp>
      <p:sp>
        <p:nvSpPr>
          <p:cNvPr id="4" name="TextBox 3">
            <a:extLst>
              <a:ext uri="{FF2B5EF4-FFF2-40B4-BE49-F238E27FC236}">
                <a16:creationId xmlns:a16="http://schemas.microsoft.com/office/drawing/2014/main" xmlns="" id="{5ADE3672-9510-AC4F-A1F5-F0FA38FEB8CE}"/>
              </a:ext>
            </a:extLst>
          </p:cNvPr>
          <p:cNvSpPr txBox="1"/>
          <p:nvPr/>
        </p:nvSpPr>
        <p:spPr>
          <a:xfrm>
            <a:off x="8495068" y="270333"/>
            <a:ext cx="3149600" cy="1092607"/>
          </a:xfrm>
          <a:prstGeom prst="rect">
            <a:avLst/>
          </a:prstGeom>
          <a:noFill/>
        </p:spPr>
        <p:txBody>
          <a:bodyPr wrap="square" rtlCol="0">
            <a:spAutoFit/>
          </a:bodyPr>
          <a:lstStyle/>
          <a:p>
            <a:r>
              <a:rPr lang="en-US" sz="6500" b="1" dirty="0"/>
              <a:t>RELIEF</a:t>
            </a:r>
          </a:p>
        </p:txBody>
      </p:sp>
      <p:sp>
        <p:nvSpPr>
          <p:cNvPr id="5" name="TextBox 4">
            <a:extLst>
              <a:ext uri="{FF2B5EF4-FFF2-40B4-BE49-F238E27FC236}">
                <a16:creationId xmlns:a16="http://schemas.microsoft.com/office/drawing/2014/main" xmlns="" id="{22F03EAE-BA62-F840-88DF-7BA1658561B0}"/>
              </a:ext>
            </a:extLst>
          </p:cNvPr>
          <p:cNvSpPr txBox="1"/>
          <p:nvPr/>
        </p:nvSpPr>
        <p:spPr>
          <a:xfrm>
            <a:off x="1268494" y="4234580"/>
            <a:ext cx="6383589" cy="1708160"/>
          </a:xfrm>
          <a:prstGeom prst="rect">
            <a:avLst/>
          </a:prstGeom>
          <a:solidFill>
            <a:schemeClr val="accent1">
              <a:lumMod val="75000"/>
            </a:schemeClr>
          </a:solidFill>
        </p:spPr>
        <p:txBody>
          <a:bodyPr wrap="square" rtlCol="0">
            <a:spAutoFit/>
          </a:bodyPr>
          <a:lstStyle/>
          <a:p>
            <a:pPr algn="ctr"/>
            <a:r>
              <a:rPr lang="en-US" sz="3500" dirty="0"/>
              <a:t>Knowing that what you did here and the sacrifices that you have made </a:t>
            </a:r>
            <a:r>
              <a:rPr lang="en-US" sz="3500" i="1" dirty="0"/>
              <a:t>truly</a:t>
            </a:r>
            <a:r>
              <a:rPr lang="en-US" sz="3500" dirty="0"/>
              <a:t> matters</a:t>
            </a:r>
            <a:endParaRPr lang="en-US" sz="3500" i="1"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29798877"/>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F71348A-77DE-974D-BBE4-B78920F8B8C6}"/>
              </a:ext>
            </a:extLst>
          </p:cNvPr>
          <p:cNvSpPr>
            <a:spLocks noGrp="1"/>
          </p:cNvSpPr>
          <p:nvPr>
            <p:ph type="title"/>
          </p:nvPr>
        </p:nvSpPr>
        <p:spPr/>
        <p:txBody>
          <a:bodyPr>
            <a:normAutofit/>
          </a:bodyPr>
          <a:lstStyle/>
          <a:p>
            <a:r>
              <a:rPr lang="en-US" sz="4000" dirty="0">
                <a:solidFill>
                  <a:schemeClr val="tx1"/>
                </a:solidFill>
              </a:rPr>
              <a:t>What will it be like?</a:t>
            </a:r>
          </a:p>
        </p:txBody>
      </p:sp>
      <p:sp>
        <p:nvSpPr>
          <p:cNvPr id="3" name="Content Placeholder 2">
            <a:extLst>
              <a:ext uri="{FF2B5EF4-FFF2-40B4-BE49-F238E27FC236}">
                <a16:creationId xmlns:a16="http://schemas.microsoft.com/office/drawing/2014/main" xmlns="" id="{6FB615F2-B798-7544-860D-0D98004E6838}"/>
              </a:ext>
            </a:extLst>
          </p:cNvPr>
          <p:cNvSpPr>
            <a:spLocks noGrp="1"/>
          </p:cNvSpPr>
          <p:nvPr>
            <p:ph idx="1"/>
          </p:nvPr>
        </p:nvSpPr>
        <p:spPr>
          <a:xfrm>
            <a:off x="677334" y="1645920"/>
            <a:ext cx="10837332" cy="5466079"/>
          </a:xfrm>
        </p:spPr>
        <p:txBody>
          <a:bodyPr>
            <a:noAutofit/>
          </a:bodyPr>
          <a:lstStyle/>
          <a:p>
            <a:pPr marL="0" indent="0" algn="ctr">
              <a:buSzPct val="100000"/>
              <a:buNone/>
            </a:pPr>
            <a:r>
              <a:rPr lang="en-US" sz="3300" dirty="0">
                <a:ea typeface="Calibri" panose="020F0502020204030204" pitchFamily="34" charset="0"/>
              </a:rPr>
              <a:t>“His master replied, ‘Well done, good and faithful servant! You have been faithful with a few things; I will put you in charge of many things. Come and share your master’s happiness!’”(Matt. 25:23)</a:t>
            </a:r>
            <a:endParaRPr lang="en-US" sz="3300" dirty="0">
              <a:effectLst/>
              <a:ea typeface="Calibri" panose="020F0502020204030204" pitchFamily="34" charset="0"/>
            </a:endParaRPr>
          </a:p>
        </p:txBody>
      </p:sp>
      <p:sp>
        <p:nvSpPr>
          <p:cNvPr id="4" name="TextBox 3">
            <a:extLst>
              <a:ext uri="{FF2B5EF4-FFF2-40B4-BE49-F238E27FC236}">
                <a16:creationId xmlns:a16="http://schemas.microsoft.com/office/drawing/2014/main" xmlns="" id="{5ADE3672-9510-AC4F-A1F5-F0FA38FEB8CE}"/>
              </a:ext>
            </a:extLst>
          </p:cNvPr>
          <p:cNvSpPr txBox="1"/>
          <p:nvPr/>
        </p:nvSpPr>
        <p:spPr>
          <a:xfrm>
            <a:off x="8495068" y="270333"/>
            <a:ext cx="3149600" cy="1092607"/>
          </a:xfrm>
          <a:prstGeom prst="rect">
            <a:avLst/>
          </a:prstGeom>
          <a:noFill/>
        </p:spPr>
        <p:txBody>
          <a:bodyPr wrap="square" rtlCol="0">
            <a:spAutoFit/>
          </a:bodyPr>
          <a:lstStyle/>
          <a:p>
            <a:r>
              <a:rPr lang="en-US" sz="6500" b="1" dirty="0"/>
              <a:t>RELIEF</a:t>
            </a:r>
          </a:p>
        </p:txBody>
      </p:sp>
      <p:sp>
        <p:nvSpPr>
          <p:cNvPr id="11" name="TextBox 10">
            <a:extLst>
              <a:ext uri="{FF2B5EF4-FFF2-40B4-BE49-F238E27FC236}">
                <a16:creationId xmlns:a16="http://schemas.microsoft.com/office/drawing/2014/main" xmlns="" id="{7D11B312-9407-7442-B5CC-44F8E5DEF7F2}"/>
              </a:ext>
            </a:extLst>
          </p:cNvPr>
          <p:cNvSpPr txBox="1"/>
          <p:nvPr/>
        </p:nvSpPr>
        <p:spPr>
          <a:xfrm>
            <a:off x="1268494" y="4234580"/>
            <a:ext cx="6383589" cy="1708160"/>
          </a:xfrm>
          <a:prstGeom prst="rect">
            <a:avLst/>
          </a:prstGeom>
          <a:solidFill>
            <a:schemeClr val="accent1">
              <a:lumMod val="75000"/>
            </a:schemeClr>
          </a:solidFill>
        </p:spPr>
        <p:txBody>
          <a:bodyPr wrap="square" rtlCol="0">
            <a:spAutoFit/>
          </a:bodyPr>
          <a:lstStyle/>
          <a:p>
            <a:pPr algn="ctr"/>
            <a:r>
              <a:rPr lang="en-US" sz="3500" dirty="0"/>
              <a:t>Knowing that what you did here and the sacrifices that you have made </a:t>
            </a:r>
            <a:r>
              <a:rPr lang="en-US" sz="3500" i="1" dirty="0"/>
              <a:t>truly</a:t>
            </a:r>
            <a:r>
              <a:rPr lang="en-US" sz="3500" dirty="0"/>
              <a:t> matters</a:t>
            </a:r>
            <a:endParaRPr lang="en-US" sz="3500" i="1" dirty="0">
              <a:effectLst/>
              <a:ea typeface="Calibri" panose="020F0502020204030204" pitchFamily="34" charset="0"/>
              <a:cs typeface="Times New Roman" panose="02020603050405020304" pitchFamily="18" charset="0"/>
            </a:endParaRPr>
          </a:p>
        </p:txBody>
      </p:sp>
      <p:sp>
        <p:nvSpPr>
          <p:cNvPr id="12" name="TextBox 11">
            <a:extLst>
              <a:ext uri="{FF2B5EF4-FFF2-40B4-BE49-F238E27FC236}">
                <a16:creationId xmlns:a16="http://schemas.microsoft.com/office/drawing/2014/main" xmlns="" id="{3B4C1EEE-D62F-484A-B49D-66D8D1D37925}"/>
              </a:ext>
            </a:extLst>
          </p:cNvPr>
          <p:cNvSpPr txBox="1"/>
          <p:nvPr/>
        </p:nvSpPr>
        <p:spPr>
          <a:xfrm>
            <a:off x="491067" y="270333"/>
            <a:ext cx="11209866" cy="6032421"/>
          </a:xfrm>
          <a:prstGeom prst="rect">
            <a:avLst/>
          </a:prstGeom>
          <a:solidFill>
            <a:schemeClr val="bg1"/>
          </a:solidFill>
          <a:ln w="38100">
            <a:solidFill>
              <a:schemeClr val="accent1">
                <a:lumMod val="40000"/>
                <a:lumOff val="60000"/>
              </a:schemeClr>
            </a:solidFill>
          </a:ln>
        </p:spPr>
        <p:txBody>
          <a:bodyPr wrap="square" rtlCol="0">
            <a:spAutoFit/>
          </a:bodyPr>
          <a:lstStyle/>
          <a:p>
            <a:pPr algn="ctr"/>
            <a:endParaRPr lang="en-US" sz="3000" dirty="0"/>
          </a:p>
          <a:p>
            <a:pPr algn="ctr"/>
            <a:endParaRPr lang="en-US" sz="3000" dirty="0"/>
          </a:p>
          <a:p>
            <a:pPr lvl="4"/>
            <a:r>
              <a:rPr lang="en-US" sz="4500" dirty="0"/>
              <a:t>CS Lewis</a:t>
            </a:r>
          </a:p>
          <a:p>
            <a:pPr lvl="4"/>
            <a:r>
              <a:rPr lang="en-US" sz="2000" dirty="0"/>
              <a:t>“The Weight of Glory”</a:t>
            </a:r>
          </a:p>
          <a:p>
            <a:pPr algn="ctr"/>
            <a:endParaRPr lang="en-US" sz="3000" dirty="0"/>
          </a:p>
          <a:p>
            <a:pPr algn="ctr"/>
            <a:endParaRPr lang="en-US" sz="3000" dirty="0"/>
          </a:p>
          <a:p>
            <a:pPr algn="ctr"/>
            <a:endParaRPr lang="en-US" sz="3000" dirty="0"/>
          </a:p>
          <a:p>
            <a:pPr algn="ctr"/>
            <a:endParaRPr lang="en-US" sz="3000" dirty="0"/>
          </a:p>
          <a:p>
            <a:pPr algn="ctr"/>
            <a:endParaRPr lang="en-US" sz="3500" dirty="0"/>
          </a:p>
          <a:p>
            <a:pPr algn="ctr"/>
            <a:r>
              <a:rPr lang="en-US" sz="3500" dirty="0">
                <a:latin typeface="Trebuchet MS" panose="020B0703020202090204" pitchFamily="34" charset="0"/>
                <a:ea typeface="Times New Roman" panose="02020603050405020304" pitchFamily="18" charset="0"/>
              </a:rPr>
              <a:t>In the end that Face which is the delight or the terror of the universe must be turned upon each of us…</a:t>
            </a:r>
          </a:p>
          <a:p>
            <a:pPr algn="ctr"/>
            <a:endParaRPr lang="en-US" sz="3500" dirty="0">
              <a:latin typeface="Trebuchet MS" panose="020B0703020202090204" pitchFamily="34" charset="0"/>
            </a:endParaRPr>
          </a:p>
        </p:txBody>
      </p:sp>
    </p:spTree>
    <p:extLst>
      <p:ext uri="{BB962C8B-B14F-4D97-AF65-F5344CB8AC3E}">
        <p14:creationId xmlns:p14="http://schemas.microsoft.com/office/powerpoint/2010/main" val="255607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500" fill="hold"/>
                                        <p:tgtEl>
                                          <p:spTgt spid="12"/>
                                        </p:tgtEl>
                                        <p:attrNameLst>
                                          <p:attrName>ppt_w</p:attrName>
                                        </p:attrNameLst>
                                      </p:cBhvr>
                                      <p:tavLst>
                                        <p:tav tm="0">
                                          <p:val>
                                            <p:fltVal val="0"/>
                                          </p:val>
                                        </p:tav>
                                        <p:tav tm="100000">
                                          <p:val>
                                            <p:strVal val="#ppt_w"/>
                                          </p:val>
                                        </p:tav>
                                      </p:tavLst>
                                    </p:anim>
                                    <p:anim calcmode="lin" valueType="num">
                                      <p:cBhvr>
                                        <p:cTn id="8" dur="500" fill="hold"/>
                                        <p:tgtEl>
                                          <p:spTgt spid="12"/>
                                        </p:tgtEl>
                                        <p:attrNameLst>
                                          <p:attrName>ppt_h</p:attrName>
                                        </p:attrNameLst>
                                      </p:cBhvr>
                                      <p:tavLst>
                                        <p:tav tm="0">
                                          <p:val>
                                            <p:fltVal val="0"/>
                                          </p:val>
                                        </p:tav>
                                        <p:tav tm="100000">
                                          <p:val>
                                            <p:strVal val="#ppt_h"/>
                                          </p:val>
                                        </p:tav>
                                      </p:tavLst>
                                    </p:anim>
                                    <p:animEffect transition="in" filter="fade">
                                      <p:cBhvr>
                                        <p:cTn id="9" dur="500"/>
                                        <p:tgtEl>
                                          <p:spTgt spid="12"/>
                                        </p:tgtEl>
                                      </p:cBhvr>
                                    </p:animEffect>
                                  </p:childTnLst>
                                </p:cTn>
                              </p:par>
                              <p:par>
                                <p:cTn id="10" presetID="53" presetClass="entr" presetSubtype="16" fill="hold" nodeType="withEffect">
                                  <p:stCondLst>
                                    <p:cond delay="0"/>
                                  </p:stCondLst>
                                  <p:childTnLst>
                                    <p:set>
                                      <p:cBhvr>
                                        <p:cTn id="11" dur="1" fill="hold">
                                          <p:stCondLst>
                                            <p:cond delay="0"/>
                                          </p:stCondLst>
                                        </p:cTn>
                                        <p:tgtEl>
                                          <p:spTgt spid="12">
                                            <p:txEl>
                                              <p:pRg st="2" end="2"/>
                                            </p:txEl>
                                          </p:spTgt>
                                        </p:tgtEl>
                                        <p:attrNameLst>
                                          <p:attrName>style.visibility</p:attrName>
                                        </p:attrNameLst>
                                      </p:cBhvr>
                                      <p:to>
                                        <p:strVal val="visible"/>
                                      </p:to>
                                    </p:set>
                                    <p:anim calcmode="lin" valueType="num">
                                      <p:cBhvr>
                                        <p:cTn id="12" dur="500" fill="hold"/>
                                        <p:tgtEl>
                                          <p:spTgt spid="12">
                                            <p:txEl>
                                              <p:pRg st="2" end="2"/>
                                            </p:txEl>
                                          </p:spTgt>
                                        </p:tgtEl>
                                        <p:attrNameLst>
                                          <p:attrName>ppt_w</p:attrName>
                                        </p:attrNameLst>
                                      </p:cBhvr>
                                      <p:tavLst>
                                        <p:tav tm="0">
                                          <p:val>
                                            <p:fltVal val="0"/>
                                          </p:val>
                                        </p:tav>
                                        <p:tav tm="100000">
                                          <p:val>
                                            <p:strVal val="#ppt_w"/>
                                          </p:val>
                                        </p:tav>
                                      </p:tavLst>
                                    </p:anim>
                                    <p:anim calcmode="lin" valueType="num">
                                      <p:cBhvr>
                                        <p:cTn id="13" dur="500" fill="hold"/>
                                        <p:tgtEl>
                                          <p:spTgt spid="12">
                                            <p:txEl>
                                              <p:pRg st="2" end="2"/>
                                            </p:txEl>
                                          </p:spTgt>
                                        </p:tgtEl>
                                        <p:attrNameLst>
                                          <p:attrName>ppt_h</p:attrName>
                                        </p:attrNameLst>
                                      </p:cBhvr>
                                      <p:tavLst>
                                        <p:tav tm="0">
                                          <p:val>
                                            <p:fltVal val="0"/>
                                          </p:val>
                                        </p:tav>
                                        <p:tav tm="100000">
                                          <p:val>
                                            <p:strVal val="#ppt_h"/>
                                          </p:val>
                                        </p:tav>
                                      </p:tavLst>
                                    </p:anim>
                                    <p:animEffect transition="in" filter="fade">
                                      <p:cBhvr>
                                        <p:cTn id="14" dur="500"/>
                                        <p:tgtEl>
                                          <p:spTgt spid="12">
                                            <p:txEl>
                                              <p:pRg st="2" end="2"/>
                                            </p:txEl>
                                          </p:spTgt>
                                        </p:tgtEl>
                                      </p:cBhvr>
                                    </p:animEffect>
                                  </p:childTnLst>
                                </p:cTn>
                              </p:par>
                              <p:par>
                                <p:cTn id="15" presetID="53" presetClass="entr" presetSubtype="16" fill="hold" nodeType="withEffect">
                                  <p:stCondLst>
                                    <p:cond delay="0"/>
                                  </p:stCondLst>
                                  <p:childTnLst>
                                    <p:set>
                                      <p:cBhvr>
                                        <p:cTn id="16" dur="1" fill="hold">
                                          <p:stCondLst>
                                            <p:cond delay="0"/>
                                          </p:stCondLst>
                                        </p:cTn>
                                        <p:tgtEl>
                                          <p:spTgt spid="12">
                                            <p:txEl>
                                              <p:pRg st="3" end="3"/>
                                            </p:txEl>
                                          </p:spTgt>
                                        </p:tgtEl>
                                        <p:attrNameLst>
                                          <p:attrName>style.visibility</p:attrName>
                                        </p:attrNameLst>
                                      </p:cBhvr>
                                      <p:to>
                                        <p:strVal val="visible"/>
                                      </p:to>
                                    </p:set>
                                    <p:anim calcmode="lin" valueType="num">
                                      <p:cBhvr>
                                        <p:cTn id="17" dur="500" fill="hold"/>
                                        <p:tgtEl>
                                          <p:spTgt spid="12">
                                            <p:txEl>
                                              <p:pRg st="3" end="3"/>
                                            </p:txEl>
                                          </p:spTgt>
                                        </p:tgtEl>
                                        <p:attrNameLst>
                                          <p:attrName>ppt_w</p:attrName>
                                        </p:attrNameLst>
                                      </p:cBhvr>
                                      <p:tavLst>
                                        <p:tav tm="0">
                                          <p:val>
                                            <p:fltVal val="0"/>
                                          </p:val>
                                        </p:tav>
                                        <p:tav tm="100000">
                                          <p:val>
                                            <p:strVal val="#ppt_w"/>
                                          </p:val>
                                        </p:tav>
                                      </p:tavLst>
                                    </p:anim>
                                    <p:anim calcmode="lin" valueType="num">
                                      <p:cBhvr>
                                        <p:cTn id="18" dur="500" fill="hold"/>
                                        <p:tgtEl>
                                          <p:spTgt spid="12">
                                            <p:txEl>
                                              <p:pRg st="3" end="3"/>
                                            </p:txEl>
                                          </p:spTgt>
                                        </p:tgtEl>
                                        <p:attrNameLst>
                                          <p:attrName>ppt_h</p:attrName>
                                        </p:attrNameLst>
                                      </p:cBhvr>
                                      <p:tavLst>
                                        <p:tav tm="0">
                                          <p:val>
                                            <p:fltVal val="0"/>
                                          </p:val>
                                        </p:tav>
                                        <p:tav tm="100000">
                                          <p:val>
                                            <p:strVal val="#ppt_h"/>
                                          </p:val>
                                        </p:tav>
                                      </p:tavLst>
                                    </p:anim>
                                    <p:animEffect transition="in" filter="fade">
                                      <p:cBhvr>
                                        <p:cTn id="19" dur="500"/>
                                        <p:tgtEl>
                                          <p:spTgt spid="12">
                                            <p:txEl>
                                              <p:pRg st="3" end="3"/>
                                            </p:txEl>
                                          </p:spTgt>
                                        </p:tgtEl>
                                      </p:cBhvr>
                                    </p:animEffect>
                                  </p:childTnLst>
                                </p:cTn>
                              </p:par>
                              <p:par>
                                <p:cTn id="20" presetID="53" presetClass="entr" presetSubtype="16" fill="hold" nodeType="withEffect">
                                  <p:stCondLst>
                                    <p:cond delay="0"/>
                                  </p:stCondLst>
                                  <p:childTnLst>
                                    <p:set>
                                      <p:cBhvr>
                                        <p:cTn id="21" dur="1" fill="hold">
                                          <p:stCondLst>
                                            <p:cond delay="0"/>
                                          </p:stCondLst>
                                        </p:cTn>
                                        <p:tgtEl>
                                          <p:spTgt spid="12">
                                            <p:txEl>
                                              <p:pRg st="9" end="9"/>
                                            </p:txEl>
                                          </p:spTgt>
                                        </p:tgtEl>
                                        <p:attrNameLst>
                                          <p:attrName>style.visibility</p:attrName>
                                        </p:attrNameLst>
                                      </p:cBhvr>
                                      <p:to>
                                        <p:strVal val="visible"/>
                                      </p:to>
                                    </p:set>
                                    <p:anim calcmode="lin" valueType="num">
                                      <p:cBhvr>
                                        <p:cTn id="22" dur="500" fill="hold"/>
                                        <p:tgtEl>
                                          <p:spTgt spid="12">
                                            <p:txEl>
                                              <p:pRg st="9" end="9"/>
                                            </p:txEl>
                                          </p:spTgt>
                                        </p:tgtEl>
                                        <p:attrNameLst>
                                          <p:attrName>ppt_w</p:attrName>
                                        </p:attrNameLst>
                                      </p:cBhvr>
                                      <p:tavLst>
                                        <p:tav tm="0">
                                          <p:val>
                                            <p:fltVal val="0"/>
                                          </p:val>
                                        </p:tav>
                                        <p:tav tm="100000">
                                          <p:val>
                                            <p:strVal val="#ppt_w"/>
                                          </p:val>
                                        </p:tav>
                                      </p:tavLst>
                                    </p:anim>
                                    <p:anim calcmode="lin" valueType="num">
                                      <p:cBhvr>
                                        <p:cTn id="23" dur="500" fill="hold"/>
                                        <p:tgtEl>
                                          <p:spTgt spid="12">
                                            <p:txEl>
                                              <p:pRg st="9" end="9"/>
                                            </p:txEl>
                                          </p:spTgt>
                                        </p:tgtEl>
                                        <p:attrNameLst>
                                          <p:attrName>ppt_h</p:attrName>
                                        </p:attrNameLst>
                                      </p:cBhvr>
                                      <p:tavLst>
                                        <p:tav tm="0">
                                          <p:val>
                                            <p:fltVal val="0"/>
                                          </p:val>
                                        </p:tav>
                                        <p:tav tm="100000">
                                          <p:val>
                                            <p:strVal val="#ppt_h"/>
                                          </p:val>
                                        </p:tav>
                                      </p:tavLst>
                                    </p:anim>
                                    <p:animEffect transition="in" filter="fade">
                                      <p:cBhvr>
                                        <p:cTn id="24" dur="500"/>
                                        <p:tgtEl>
                                          <p:spTgt spid="1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F71348A-77DE-974D-BBE4-B78920F8B8C6}"/>
              </a:ext>
            </a:extLst>
          </p:cNvPr>
          <p:cNvSpPr>
            <a:spLocks noGrp="1"/>
          </p:cNvSpPr>
          <p:nvPr>
            <p:ph type="title"/>
          </p:nvPr>
        </p:nvSpPr>
        <p:spPr/>
        <p:txBody>
          <a:bodyPr>
            <a:normAutofit/>
          </a:bodyPr>
          <a:lstStyle/>
          <a:p>
            <a:r>
              <a:rPr lang="en-US" sz="4000" dirty="0">
                <a:solidFill>
                  <a:schemeClr val="tx1"/>
                </a:solidFill>
              </a:rPr>
              <a:t>What will it be like?</a:t>
            </a:r>
          </a:p>
        </p:txBody>
      </p:sp>
      <p:sp>
        <p:nvSpPr>
          <p:cNvPr id="3" name="Content Placeholder 2">
            <a:extLst>
              <a:ext uri="{FF2B5EF4-FFF2-40B4-BE49-F238E27FC236}">
                <a16:creationId xmlns:a16="http://schemas.microsoft.com/office/drawing/2014/main" xmlns="" id="{6FB615F2-B798-7544-860D-0D98004E6838}"/>
              </a:ext>
            </a:extLst>
          </p:cNvPr>
          <p:cNvSpPr>
            <a:spLocks noGrp="1"/>
          </p:cNvSpPr>
          <p:nvPr>
            <p:ph idx="1"/>
          </p:nvPr>
        </p:nvSpPr>
        <p:spPr>
          <a:xfrm>
            <a:off x="677334" y="1645920"/>
            <a:ext cx="10837332" cy="5466079"/>
          </a:xfrm>
        </p:spPr>
        <p:txBody>
          <a:bodyPr>
            <a:noAutofit/>
          </a:bodyPr>
          <a:lstStyle/>
          <a:p>
            <a:pPr marL="0" indent="0" algn="ctr">
              <a:buSzPct val="100000"/>
              <a:buNone/>
            </a:pPr>
            <a:r>
              <a:rPr lang="en-US" sz="3300" dirty="0">
                <a:ea typeface="Calibri" panose="020F0502020204030204" pitchFamily="34" charset="0"/>
              </a:rPr>
              <a:t>“His master replied, ‘Well done, good and faithful servant! You have been faithful with a few things; I will put you in charge of many things. Come and share your master’s happiness!’”(Matt. 25:23)</a:t>
            </a:r>
            <a:endParaRPr lang="en-US" sz="3300" dirty="0">
              <a:effectLst/>
              <a:ea typeface="Calibri" panose="020F0502020204030204" pitchFamily="34" charset="0"/>
            </a:endParaRPr>
          </a:p>
        </p:txBody>
      </p:sp>
      <p:sp>
        <p:nvSpPr>
          <p:cNvPr id="4" name="TextBox 3">
            <a:extLst>
              <a:ext uri="{FF2B5EF4-FFF2-40B4-BE49-F238E27FC236}">
                <a16:creationId xmlns:a16="http://schemas.microsoft.com/office/drawing/2014/main" xmlns="" id="{5ADE3672-9510-AC4F-A1F5-F0FA38FEB8CE}"/>
              </a:ext>
            </a:extLst>
          </p:cNvPr>
          <p:cNvSpPr txBox="1"/>
          <p:nvPr/>
        </p:nvSpPr>
        <p:spPr>
          <a:xfrm>
            <a:off x="8495068" y="270333"/>
            <a:ext cx="3149600" cy="1092607"/>
          </a:xfrm>
          <a:prstGeom prst="rect">
            <a:avLst/>
          </a:prstGeom>
          <a:noFill/>
        </p:spPr>
        <p:txBody>
          <a:bodyPr wrap="square" rtlCol="0">
            <a:spAutoFit/>
          </a:bodyPr>
          <a:lstStyle/>
          <a:p>
            <a:r>
              <a:rPr lang="en-US" sz="6500" b="1" dirty="0"/>
              <a:t>RELIEF</a:t>
            </a:r>
          </a:p>
        </p:txBody>
      </p:sp>
      <p:sp>
        <p:nvSpPr>
          <p:cNvPr id="5" name="TextBox 4">
            <a:extLst>
              <a:ext uri="{FF2B5EF4-FFF2-40B4-BE49-F238E27FC236}">
                <a16:creationId xmlns:a16="http://schemas.microsoft.com/office/drawing/2014/main" xmlns="" id="{22F03EAE-BA62-F840-88DF-7BA1658561B0}"/>
              </a:ext>
            </a:extLst>
          </p:cNvPr>
          <p:cNvSpPr txBox="1"/>
          <p:nvPr/>
        </p:nvSpPr>
        <p:spPr>
          <a:xfrm>
            <a:off x="1348705" y="4627519"/>
            <a:ext cx="6677695" cy="600164"/>
          </a:xfrm>
          <a:prstGeom prst="rect">
            <a:avLst/>
          </a:prstGeom>
          <a:solidFill>
            <a:schemeClr val="accent1">
              <a:lumMod val="75000"/>
            </a:schemeClr>
          </a:solidFill>
        </p:spPr>
        <p:txBody>
          <a:bodyPr wrap="square" rtlCol="0">
            <a:spAutoFit/>
          </a:bodyPr>
          <a:lstStyle/>
          <a:p>
            <a:pPr algn="ctr"/>
            <a:r>
              <a:rPr lang="en-US" sz="3300" dirty="0"/>
              <a:t>What you did here truly matters</a:t>
            </a:r>
            <a:endParaRPr lang="en-US" sz="3300" i="1" dirty="0">
              <a:effectLst/>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xmlns="" id="{E37343C2-DF07-7048-A11B-E39F8C72A87A}"/>
              </a:ext>
            </a:extLst>
          </p:cNvPr>
          <p:cNvSpPr txBox="1"/>
          <p:nvPr/>
        </p:nvSpPr>
        <p:spPr>
          <a:xfrm>
            <a:off x="491067" y="270333"/>
            <a:ext cx="11209866" cy="6109365"/>
          </a:xfrm>
          <a:prstGeom prst="rect">
            <a:avLst/>
          </a:prstGeom>
          <a:solidFill>
            <a:schemeClr val="bg1"/>
          </a:solidFill>
          <a:ln w="38100">
            <a:solidFill>
              <a:schemeClr val="accent1">
                <a:lumMod val="40000"/>
                <a:lumOff val="60000"/>
              </a:schemeClr>
            </a:solidFill>
          </a:ln>
        </p:spPr>
        <p:txBody>
          <a:bodyPr wrap="square" rtlCol="0">
            <a:spAutoFit/>
          </a:bodyPr>
          <a:lstStyle/>
          <a:p>
            <a:pPr algn="ctr"/>
            <a:endParaRPr lang="en-US" sz="3000" dirty="0"/>
          </a:p>
          <a:p>
            <a:pPr algn="ctr"/>
            <a:endParaRPr lang="en-US" sz="3000" dirty="0"/>
          </a:p>
          <a:p>
            <a:pPr lvl="4"/>
            <a:r>
              <a:rPr lang="en-US" sz="4500" dirty="0"/>
              <a:t>CS Lewis</a:t>
            </a:r>
          </a:p>
          <a:p>
            <a:pPr lvl="4"/>
            <a:r>
              <a:rPr lang="en-US" sz="2000" dirty="0"/>
              <a:t>“The Weight of Glory”</a:t>
            </a:r>
          </a:p>
          <a:p>
            <a:pPr algn="ctr"/>
            <a:endParaRPr lang="en-US" sz="3000" dirty="0"/>
          </a:p>
          <a:p>
            <a:pPr algn="ctr"/>
            <a:endParaRPr lang="en-US" sz="3000" dirty="0"/>
          </a:p>
          <a:p>
            <a:pPr algn="ctr"/>
            <a:endParaRPr lang="en-US" sz="3000" dirty="0"/>
          </a:p>
          <a:p>
            <a:pPr algn="ctr"/>
            <a:endParaRPr lang="en-US" sz="3000" dirty="0"/>
          </a:p>
          <a:p>
            <a:pPr algn="ctr"/>
            <a:endParaRPr lang="en-US" sz="3500" dirty="0"/>
          </a:p>
          <a:p>
            <a:pPr algn="ctr"/>
            <a:r>
              <a:rPr lang="en-US" sz="3500" dirty="0">
                <a:latin typeface="Trebuchet MS" panose="020B0703020202090204" pitchFamily="34" charset="0"/>
                <a:ea typeface="Times New Roman" panose="02020603050405020304" pitchFamily="18" charset="0"/>
              </a:rPr>
              <a:t>It is written that we shall “stand before” Him, shall appear, shall be inspected. </a:t>
            </a:r>
          </a:p>
          <a:p>
            <a:pPr algn="ctr"/>
            <a:endParaRPr lang="en-US" sz="3500" dirty="0">
              <a:latin typeface="Trebuchet MS" panose="020B0703020202090204" pitchFamily="34" charset="0"/>
            </a:endParaRPr>
          </a:p>
        </p:txBody>
      </p:sp>
    </p:spTree>
    <p:extLst>
      <p:ext uri="{BB962C8B-B14F-4D97-AF65-F5344CB8AC3E}">
        <p14:creationId xmlns:p14="http://schemas.microsoft.com/office/powerpoint/2010/main" val="1041054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6">
                                            <p:txEl>
                                              <p:pRg st="9" end="9"/>
                                            </p:txEl>
                                          </p:spTgt>
                                        </p:tgtEl>
                                        <p:attrNameLst>
                                          <p:attrName>style.visibility</p:attrName>
                                        </p:attrNameLst>
                                      </p:cBhvr>
                                      <p:to>
                                        <p:strVal val="visible"/>
                                      </p:to>
                                    </p:set>
                                    <p:animEffect transition="in" filter="wipe(left)">
                                      <p:cBhvr>
                                        <p:cTn id="7" dur="500"/>
                                        <p:tgtEl>
                                          <p:spTgt spid="6">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F71348A-77DE-974D-BBE4-B78920F8B8C6}"/>
              </a:ext>
            </a:extLst>
          </p:cNvPr>
          <p:cNvSpPr>
            <a:spLocks noGrp="1"/>
          </p:cNvSpPr>
          <p:nvPr>
            <p:ph type="title"/>
          </p:nvPr>
        </p:nvSpPr>
        <p:spPr/>
        <p:txBody>
          <a:bodyPr>
            <a:normAutofit/>
          </a:bodyPr>
          <a:lstStyle/>
          <a:p>
            <a:r>
              <a:rPr lang="en-US" sz="4000" dirty="0">
                <a:solidFill>
                  <a:schemeClr val="tx1"/>
                </a:solidFill>
              </a:rPr>
              <a:t>What will it be like?</a:t>
            </a:r>
          </a:p>
        </p:txBody>
      </p:sp>
      <p:sp>
        <p:nvSpPr>
          <p:cNvPr id="3" name="Content Placeholder 2">
            <a:extLst>
              <a:ext uri="{FF2B5EF4-FFF2-40B4-BE49-F238E27FC236}">
                <a16:creationId xmlns:a16="http://schemas.microsoft.com/office/drawing/2014/main" xmlns="" id="{6FB615F2-B798-7544-860D-0D98004E6838}"/>
              </a:ext>
            </a:extLst>
          </p:cNvPr>
          <p:cNvSpPr>
            <a:spLocks noGrp="1"/>
          </p:cNvSpPr>
          <p:nvPr>
            <p:ph idx="1"/>
          </p:nvPr>
        </p:nvSpPr>
        <p:spPr>
          <a:xfrm>
            <a:off x="677334" y="1645920"/>
            <a:ext cx="10837332" cy="5466079"/>
          </a:xfrm>
        </p:spPr>
        <p:txBody>
          <a:bodyPr>
            <a:noAutofit/>
          </a:bodyPr>
          <a:lstStyle/>
          <a:p>
            <a:pPr marL="0" indent="0" algn="ctr">
              <a:buSzPct val="100000"/>
              <a:buNone/>
            </a:pPr>
            <a:r>
              <a:rPr lang="en-US" sz="3300" dirty="0">
                <a:ea typeface="Calibri" panose="020F0502020204030204" pitchFamily="34" charset="0"/>
              </a:rPr>
              <a:t>“His master replied, ‘Well done, good and faithful servant! You have been faithful with a few things; I will put you in charge of many things. Come and share your master’s happiness!’”(Matt. 25:23)</a:t>
            </a:r>
            <a:endParaRPr lang="en-US" sz="3300" dirty="0">
              <a:effectLst/>
              <a:ea typeface="Calibri" panose="020F0502020204030204" pitchFamily="34" charset="0"/>
            </a:endParaRPr>
          </a:p>
        </p:txBody>
      </p:sp>
      <p:sp>
        <p:nvSpPr>
          <p:cNvPr id="4" name="TextBox 3">
            <a:extLst>
              <a:ext uri="{FF2B5EF4-FFF2-40B4-BE49-F238E27FC236}">
                <a16:creationId xmlns:a16="http://schemas.microsoft.com/office/drawing/2014/main" xmlns="" id="{5ADE3672-9510-AC4F-A1F5-F0FA38FEB8CE}"/>
              </a:ext>
            </a:extLst>
          </p:cNvPr>
          <p:cNvSpPr txBox="1"/>
          <p:nvPr/>
        </p:nvSpPr>
        <p:spPr>
          <a:xfrm>
            <a:off x="8495068" y="270333"/>
            <a:ext cx="3149600" cy="1092607"/>
          </a:xfrm>
          <a:prstGeom prst="rect">
            <a:avLst/>
          </a:prstGeom>
          <a:noFill/>
        </p:spPr>
        <p:txBody>
          <a:bodyPr wrap="square" rtlCol="0">
            <a:spAutoFit/>
          </a:bodyPr>
          <a:lstStyle/>
          <a:p>
            <a:r>
              <a:rPr lang="en-US" sz="6500" b="1" dirty="0"/>
              <a:t>RELIEF</a:t>
            </a:r>
          </a:p>
        </p:txBody>
      </p:sp>
      <p:sp>
        <p:nvSpPr>
          <p:cNvPr id="5" name="TextBox 4">
            <a:extLst>
              <a:ext uri="{FF2B5EF4-FFF2-40B4-BE49-F238E27FC236}">
                <a16:creationId xmlns:a16="http://schemas.microsoft.com/office/drawing/2014/main" xmlns="" id="{22F03EAE-BA62-F840-88DF-7BA1658561B0}"/>
              </a:ext>
            </a:extLst>
          </p:cNvPr>
          <p:cNvSpPr txBox="1"/>
          <p:nvPr/>
        </p:nvSpPr>
        <p:spPr>
          <a:xfrm>
            <a:off x="1348705" y="4627519"/>
            <a:ext cx="6677695" cy="600164"/>
          </a:xfrm>
          <a:prstGeom prst="rect">
            <a:avLst/>
          </a:prstGeom>
          <a:solidFill>
            <a:schemeClr val="accent1">
              <a:lumMod val="75000"/>
            </a:schemeClr>
          </a:solidFill>
        </p:spPr>
        <p:txBody>
          <a:bodyPr wrap="square" rtlCol="0">
            <a:spAutoFit/>
          </a:bodyPr>
          <a:lstStyle/>
          <a:p>
            <a:pPr algn="ctr"/>
            <a:r>
              <a:rPr lang="en-US" sz="3300" dirty="0"/>
              <a:t>What you did here truly matters</a:t>
            </a:r>
            <a:endParaRPr lang="en-US" sz="3300" i="1" dirty="0">
              <a:effectLst/>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xmlns="" id="{E37343C2-DF07-7048-A11B-E39F8C72A87A}"/>
              </a:ext>
            </a:extLst>
          </p:cNvPr>
          <p:cNvSpPr txBox="1"/>
          <p:nvPr/>
        </p:nvSpPr>
        <p:spPr>
          <a:xfrm>
            <a:off x="491067" y="270333"/>
            <a:ext cx="11209866" cy="6170920"/>
          </a:xfrm>
          <a:prstGeom prst="rect">
            <a:avLst/>
          </a:prstGeom>
          <a:solidFill>
            <a:schemeClr val="bg1"/>
          </a:solidFill>
          <a:ln w="38100">
            <a:solidFill>
              <a:schemeClr val="accent1">
                <a:lumMod val="40000"/>
                <a:lumOff val="60000"/>
              </a:schemeClr>
            </a:solidFill>
          </a:ln>
        </p:spPr>
        <p:txBody>
          <a:bodyPr wrap="square" rtlCol="0">
            <a:spAutoFit/>
          </a:bodyPr>
          <a:lstStyle/>
          <a:p>
            <a:pPr algn="ctr"/>
            <a:endParaRPr lang="en-US" sz="3000" dirty="0"/>
          </a:p>
          <a:p>
            <a:pPr algn="ctr"/>
            <a:endParaRPr lang="en-US" sz="3000" dirty="0"/>
          </a:p>
          <a:p>
            <a:pPr lvl="4"/>
            <a:r>
              <a:rPr lang="en-US" sz="4500" dirty="0"/>
              <a:t>CS Lewis</a:t>
            </a:r>
          </a:p>
          <a:p>
            <a:pPr lvl="4"/>
            <a:r>
              <a:rPr lang="en-US" sz="2000" dirty="0"/>
              <a:t>“The Weight of Glory”</a:t>
            </a:r>
          </a:p>
          <a:p>
            <a:pPr algn="ctr"/>
            <a:endParaRPr lang="en-US" sz="3000" dirty="0"/>
          </a:p>
          <a:p>
            <a:pPr algn="ctr"/>
            <a:endParaRPr lang="en-US" sz="3000" dirty="0"/>
          </a:p>
          <a:p>
            <a:pPr algn="ctr"/>
            <a:endParaRPr lang="en-US" sz="3500" dirty="0"/>
          </a:p>
          <a:p>
            <a:pPr algn="ctr"/>
            <a:r>
              <a:rPr lang="en-US" sz="3500" dirty="0">
                <a:latin typeface="Trebuchet MS" panose="020B0703020202090204" pitchFamily="34" charset="0"/>
                <a:ea typeface="Times New Roman" panose="02020603050405020304" pitchFamily="18" charset="0"/>
              </a:rPr>
              <a:t>The promise of glory is the promise, almost incredible and only possible by the work of Christ, that some of us, that any of us who really chooses, shall actually survive that examination, shall find approval, shall please God. </a:t>
            </a:r>
          </a:p>
        </p:txBody>
      </p:sp>
    </p:spTree>
    <p:extLst>
      <p:ext uri="{BB962C8B-B14F-4D97-AF65-F5344CB8AC3E}">
        <p14:creationId xmlns:p14="http://schemas.microsoft.com/office/powerpoint/2010/main" val="210008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6">
                                            <p:txEl>
                                              <p:pRg st="7" end="7"/>
                                            </p:txEl>
                                          </p:spTgt>
                                        </p:tgtEl>
                                        <p:attrNameLst>
                                          <p:attrName>style.visibility</p:attrName>
                                        </p:attrNameLst>
                                      </p:cBhvr>
                                      <p:to>
                                        <p:strVal val="visible"/>
                                      </p:to>
                                    </p:set>
                                    <p:animEffect transition="in" filter="wipe(left)">
                                      <p:cBhvr>
                                        <p:cTn id="7" dur="500"/>
                                        <p:tgtEl>
                                          <p:spTgt spid="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F71348A-77DE-974D-BBE4-B78920F8B8C6}"/>
              </a:ext>
            </a:extLst>
          </p:cNvPr>
          <p:cNvSpPr>
            <a:spLocks noGrp="1"/>
          </p:cNvSpPr>
          <p:nvPr>
            <p:ph type="title"/>
          </p:nvPr>
        </p:nvSpPr>
        <p:spPr/>
        <p:txBody>
          <a:bodyPr>
            <a:normAutofit/>
          </a:bodyPr>
          <a:lstStyle/>
          <a:p>
            <a:r>
              <a:rPr lang="en-US" sz="4000" dirty="0">
                <a:solidFill>
                  <a:schemeClr val="tx1"/>
                </a:solidFill>
              </a:rPr>
              <a:t>What will it be like?</a:t>
            </a:r>
          </a:p>
        </p:txBody>
      </p:sp>
      <p:sp>
        <p:nvSpPr>
          <p:cNvPr id="3" name="Content Placeholder 2">
            <a:extLst>
              <a:ext uri="{FF2B5EF4-FFF2-40B4-BE49-F238E27FC236}">
                <a16:creationId xmlns:a16="http://schemas.microsoft.com/office/drawing/2014/main" xmlns="" id="{6FB615F2-B798-7544-860D-0D98004E6838}"/>
              </a:ext>
            </a:extLst>
          </p:cNvPr>
          <p:cNvSpPr>
            <a:spLocks noGrp="1"/>
          </p:cNvSpPr>
          <p:nvPr>
            <p:ph idx="1"/>
          </p:nvPr>
        </p:nvSpPr>
        <p:spPr>
          <a:xfrm>
            <a:off x="677334" y="1645920"/>
            <a:ext cx="10837332" cy="5466079"/>
          </a:xfrm>
        </p:spPr>
        <p:txBody>
          <a:bodyPr>
            <a:noAutofit/>
          </a:bodyPr>
          <a:lstStyle/>
          <a:p>
            <a:pPr marL="0" indent="0" algn="ctr">
              <a:buSzPct val="100000"/>
              <a:buNone/>
            </a:pPr>
            <a:r>
              <a:rPr lang="en-US" sz="3300" dirty="0">
                <a:ea typeface="Calibri" panose="020F0502020204030204" pitchFamily="34" charset="0"/>
              </a:rPr>
              <a:t>“His master replied, ‘Well done, good and faithful servant! You have been faithful with a few things; I will put you in charge of many things. Come and share your master’s happiness!’”(Matt. 25:23)</a:t>
            </a:r>
            <a:endParaRPr lang="en-US" sz="3300" dirty="0">
              <a:effectLst/>
              <a:ea typeface="Calibri" panose="020F0502020204030204" pitchFamily="34" charset="0"/>
            </a:endParaRPr>
          </a:p>
        </p:txBody>
      </p:sp>
      <p:sp>
        <p:nvSpPr>
          <p:cNvPr id="4" name="TextBox 3">
            <a:extLst>
              <a:ext uri="{FF2B5EF4-FFF2-40B4-BE49-F238E27FC236}">
                <a16:creationId xmlns:a16="http://schemas.microsoft.com/office/drawing/2014/main" xmlns="" id="{5ADE3672-9510-AC4F-A1F5-F0FA38FEB8CE}"/>
              </a:ext>
            </a:extLst>
          </p:cNvPr>
          <p:cNvSpPr txBox="1"/>
          <p:nvPr/>
        </p:nvSpPr>
        <p:spPr>
          <a:xfrm>
            <a:off x="8495068" y="270333"/>
            <a:ext cx="3149600" cy="1092607"/>
          </a:xfrm>
          <a:prstGeom prst="rect">
            <a:avLst/>
          </a:prstGeom>
          <a:noFill/>
        </p:spPr>
        <p:txBody>
          <a:bodyPr wrap="square" rtlCol="0">
            <a:spAutoFit/>
          </a:bodyPr>
          <a:lstStyle/>
          <a:p>
            <a:r>
              <a:rPr lang="en-US" sz="6500" b="1" dirty="0"/>
              <a:t>RELIEF</a:t>
            </a:r>
          </a:p>
        </p:txBody>
      </p:sp>
      <p:sp>
        <p:nvSpPr>
          <p:cNvPr id="5" name="TextBox 4">
            <a:extLst>
              <a:ext uri="{FF2B5EF4-FFF2-40B4-BE49-F238E27FC236}">
                <a16:creationId xmlns:a16="http://schemas.microsoft.com/office/drawing/2014/main" xmlns="" id="{22F03EAE-BA62-F840-88DF-7BA1658561B0}"/>
              </a:ext>
            </a:extLst>
          </p:cNvPr>
          <p:cNvSpPr txBox="1"/>
          <p:nvPr/>
        </p:nvSpPr>
        <p:spPr>
          <a:xfrm>
            <a:off x="1348705" y="4627519"/>
            <a:ext cx="6677695" cy="600164"/>
          </a:xfrm>
          <a:prstGeom prst="rect">
            <a:avLst/>
          </a:prstGeom>
          <a:solidFill>
            <a:schemeClr val="accent1">
              <a:lumMod val="75000"/>
            </a:schemeClr>
          </a:solidFill>
        </p:spPr>
        <p:txBody>
          <a:bodyPr wrap="square" rtlCol="0">
            <a:spAutoFit/>
          </a:bodyPr>
          <a:lstStyle/>
          <a:p>
            <a:pPr algn="ctr"/>
            <a:r>
              <a:rPr lang="en-US" sz="3300" dirty="0"/>
              <a:t>What you did here truly matters</a:t>
            </a:r>
            <a:endParaRPr lang="en-US" sz="3300" i="1" dirty="0">
              <a:effectLst/>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xmlns="" id="{E37343C2-DF07-7048-A11B-E39F8C72A87A}"/>
              </a:ext>
            </a:extLst>
          </p:cNvPr>
          <p:cNvSpPr txBox="1"/>
          <p:nvPr/>
        </p:nvSpPr>
        <p:spPr>
          <a:xfrm>
            <a:off x="491067" y="270333"/>
            <a:ext cx="11209866" cy="6170920"/>
          </a:xfrm>
          <a:prstGeom prst="rect">
            <a:avLst/>
          </a:prstGeom>
          <a:solidFill>
            <a:schemeClr val="bg1"/>
          </a:solidFill>
          <a:ln w="38100">
            <a:solidFill>
              <a:schemeClr val="accent1">
                <a:lumMod val="40000"/>
                <a:lumOff val="60000"/>
              </a:schemeClr>
            </a:solidFill>
          </a:ln>
        </p:spPr>
        <p:txBody>
          <a:bodyPr wrap="square" rtlCol="0">
            <a:spAutoFit/>
          </a:bodyPr>
          <a:lstStyle/>
          <a:p>
            <a:pPr algn="ctr"/>
            <a:endParaRPr lang="en-US" sz="3000" dirty="0"/>
          </a:p>
          <a:p>
            <a:pPr algn="ctr"/>
            <a:endParaRPr lang="en-US" sz="3000" dirty="0"/>
          </a:p>
          <a:p>
            <a:pPr lvl="4"/>
            <a:r>
              <a:rPr lang="en-US" sz="4500" dirty="0"/>
              <a:t>CS Lewis</a:t>
            </a:r>
          </a:p>
          <a:p>
            <a:pPr lvl="4"/>
            <a:r>
              <a:rPr lang="en-US" sz="2000" dirty="0"/>
              <a:t>“The Weight of Glory”</a:t>
            </a:r>
          </a:p>
          <a:p>
            <a:pPr algn="ctr"/>
            <a:endParaRPr lang="en-US" sz="3000" dirty="0"/>
          </a:p>
          <a:p>
            <a:pPr algn="ctr"/>
            <a:endParaRPr lang="en-US" sz="3000" dirty="0"/>
          </a:p>
          <a:p>
            <a:pPr algn="ctr"/>
            <a:endParaRPr lang="en-US" sz="3500" dirty="0"/>
          </a:p>
          <a:p>
            <a:pPr algn="ctr"/>
            <a:endParaRPr lang="en-US" sz="3500" dirty="0"/>
          </a:p>
          <a:p>
            <a:pPr algn="ctr"/>
            <a:r>
              <a:rPr lang="en-US" sz="3500" dirty="0">
                <a:latin typeface="Trebuchet MS" panose="020B0703020202090204" pitchFamily="34" charset="0"/>
                <a:ea typeface="Times New Roman" panose="02020603050405020304" pitchFamily="18" charset="0"/>
              </a:rPr>
              <a:t>To please God…</a:t>
            </a:r>
          </a:p>
          <a:p>
            <a:pPr algn="ctr"/>
            <a:endParaRPr lang="en-US" sz="3500" dirty="0">
              <a:latin typeface="Trebuchet MS" panose="020B0703020202090204" pitchFamily="34" charset="0"/>
              <a:ea typeface="Times New Roman" panose="02020603050405020304" pitchFamily="18" charset="0"/>
            </a:endParaRPr>
          </a:p>
          <a:p>
            <a:pPr algn="ctr"/>
            <a:r>
              <a:rPr lang="en-US" sz="3500" dirty="0">
                <a:latin typeface="Trebuchet MS" panose="020B0703020202090204" pitchFamily="34" charset="0"/>
                <a:ea typeface="Times New Roman" panose="02020603050405020304" pitchFamily="18" charset="0"/>
              </a:rPr>
              <a:t>to be a real ingredient in the divine happiness…</a:t>
            </a:r>
            <a:r>
              <a:rPr lang="en-US" sz="3500" dirty="0">
                <a:latin typeface="Trebuchet MS" panose="020B0703020202090204" pitchFamily="34" charset="0"/>
              </a:rPr>
              <a:t> </a:t>
            </a:r>
          </a:p>
          <a:p>
            <a:pPr algn="ctr"/>
            <a:endParaRPr lang="en-US" sz="3500" dirty="0">
              <a:latin typeface="Trebuchet MS" panose="020B0703020202090204" pitchFamily="34" charset="0"/>
            </a:endParaRPr>
          </a:p>
        </p:txBody>
      </p:sp>
    </p:spTree>
    <p:extLst>
      <p:ext uri="{BB962C8B-B14F-4D97-AF65-F5344CB8AC3E}">
        <p14:creationId xmlns:p14="http://schemas.microsoft.com/office/powerpoint/2010/main" val="186087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6">
                                            <p:txEl>
                                              <p:pRg st="8" end="8"/>
                                            </p:txEl>
                                          </p:spTgt>
                                        </p:tgtEl>
                                        <p:attrNameLst>
                                          <p:attrName>style.visibility</p:attrName>
                                        </p:attrNameLst>
                                      </p:cBhvr>
                                      <p:to>
                                        <p:strVal val="visible"/>
                                      </p:to>
                                    </p:set>
                                    <p:animEffect transition="in" filter="wipe(left)">
                                      <p:cBhvr>
                                        <p:cTn id="7" dur="500"/>
                                        <p:tgtEl>
                                          <p:spTgt spid="6">
                                            <p:txEl>
                                              <p:pRg st="8" end="8"/>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6">
                                            <p:txEl>
                                              <p:pRg st="10" end="10"/>
                                            </p:txEl>
                                          </p:spTgt>
                                        </p:tgtEl>
                                        <p:attrNameLst>
                                          <p:attrName>style.visibility</p:attrName>
                                        </p:attrNameLst>
                                      </p:cBhvr>
                                      <p:to>
                                        <p:strVal val="visible"/>
                                      </p:to>
                                    </p:set>
                                    <p:animEffect transition="in" filter="wipe(left)">
                                      <p:cBhvr>
                                        <p:cTn id="12" dur="500"/>
                                        <p:tgtEl>
                                          <p:spTgt spid="6">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95A4287-645B-B64B-8E78-75E187668830}"/>
              </a:ext>
            </a:extLst>
          </p:cNvPr>
          <p:cNvSpPr>
            <a:spLocks noGrp="1"/>
          </p:cNvSpPr>
          <p:nvPr>
            <p:ph type="title"/>
          </p:nvPr>
        </p:nvSpPr>
        <p:spPr>
          <a:xfrm>
            <a:off x="173973" y="369449"/>
            <a:ext cx="11793438" cy="2855014"/>
          </a:xfrm>
        </p:spPr>
        <p:txBody>
          <a:bodyPr>
            <a:noAutofit/>
          </a:bodyPr>
          <a:lstStyle/>
          <a:p>
            <a:pPr algn="ctr"/>
            <a:r>
              <a:rPr lang="en-US" sz="5500" b="0" i="0" dirty="0">
                <a:solidFill>
                  <a:schemeClr val="tx1"/>
                </a:solidFill>
                <a:effectLst/>
                <a:latin typeface="Trebuchet MS" panose="020B0703020202090204" pitchFamily="34" charset="0"/>
              </a:rPr>
              <a:t>“</a:t>
            </a:r>
            <a:r>
              <a:rPr lang="en-US" sz="5500" dirty="0">
                <a:solidFill>
                  <a:schemeClr val="tx1"/>
                </a:solidFill>
              </a:rPr>
              <a:t>Set your minds on the </a:t>
            </a:r>
            <a:r>
              <a:rPr lang="en-US" sz="5500" i="1" u="sng" dirty="0">
                <a:solidFill>
                  <a:schemeClr val="tx1"/>
                </a:solidFill>
              </a:rPr>
              <a:t>things</a:t>
            </a:r>
            <a:r>
              <a:rPr lang="en-US" sz="5500" dirty="0">
                <a:solidFill>
                  <a:schemeClr val="tx1"/>
                </a:solidFill>
              </a:rPr>
              <a:t> that are above” (Col. 3:2)</a:t>
            </a:r>
            <a:r>
              <a:rPr lang="en-US" sz="5500" b="0" i="0" dirty="0">
                <a:solidFill>
                  <a:schemeClr val="tx1"/>
                </a:solidFill>
                <a:effectLst/>
                <a:latin typeface="Trebuchet MS" panose="020B0703020202090204" pitchFamily="34" charset="0"/>
              </a:rPr>
              <a:t/>
            </a:r>
            <a:br>
              <a:rPr lang="en-US" sz="5500" b="0" i="0" dirty="0">
                <a:solidFill>
                  <a:schemeClr val="tx1"/>
                </a:solidFill>
                <a:effectLst/>
                <a:latin typeface="Trebuchet MS" panose="020B0703020202090204" pitchFamily="34" charset="0"/>
              </a:rPr>
            </a:br>
            <a:r>
              <a:rPr lang="en-US" sz="5500" b="0" i="0" dirty="0">
                <a:solidFill>
                  <a:schemeClr val="tx1"/>
                </a:solidFill>
                <a:effectLst/>
                <a:latin typeface="Trebuchet MS" panose="020B0703020202090204" pitchFamily="34" charset="0"/>
              </a:rPr>
              <a:t/>
            </a:r>
            <a:br>
              <a:rPr lang="en-US" sz="5500" b="0" i="0" dirty="0">
                <a:solidFill>
                  <a:schemeClr val="tx1"/>
                </a:solidFill>
                <a:effectLst/>
                <a:latin typeface="Trebuchet MS" panose="020B0703020202090204" pitchFamily="34" charset="0"/>
              </a:rPr>
            </a:br>
            <a:endParaRPr lang="en-US" sz="5500" dirty="0">
              <a:solidFill>
                <a:schemeClr val="tx1"/>
              </a:solidFill>
              <a:latin typeface="Trebuchet MS" panose="020B0703020202090204" pitchFamily="34" charset="0"/>
            </a:endParaRPr>
          </a:p>
        </p:txBody>
      </p:sp>
      <p:sp>
        <p:nvSpPr>
          <p:cNvPr id="5" name="Title 1">
            <a:extLst>
              <a:ext uri="{FF2B5EF4-FFF2-40B4-BE49-F238E27FC236}">
                <a16:creationId xmlns:a16="http://schemas.microsoft.com/office/drawing/2014/main" xmlns="" id="{B82D987D-3533-714B-8DCF-279AD9B5536D}"/>
              </a:ext>
            </a:extLst>
          </p:cNvPr>
          <p:cNvSpPr txBox="1">
            <a:spLocks/>
          </p:cNvSpPr>
          <p:nvPr/>
        </p:nvSpPr>
        <p:spPr>
          <a:xfrm>
            <a:off x="173973" y="2430860"/>
            <a:ext cx="11793438" cy="6320108"/>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5500" dirty="0">
                <a:solidFill>
                  <a:schemeClr val="tx1"/>
                </a:solidFill>
                <a:latin typeface="Trebuchet MS" panose="020B0703020202090204" pitchFamily="34" charset="0"/>
              </a:rPr>
              <a:t/>
            </a:r>
            <a:br>
              <a:rPr lang="en-US" sz="5500" dirty="0">
                <a:solidFill>
                  <a:schemeClr val="tx1"/>
                </a:solidFill>
                <a:latin typeface="Trebuchet MS" panose="020B0703020202090204" pitchFamily="34" charset="0"/>
              </a:rPr>
            </a:br>
            <a:r>
              <a:rPr lang="en-US" sz="5500" dirty="0">
                <a:solidFill>
                  <a:schemeClr val="tx1"/>
                </a:solidFill>
                <a:latin typeface="Trebuchet MS" panose="020B0703020202090204" pitchFamily="34" charset="0"/>
              </a:rPr>
              <a:t>What do you think about most when it comes to heaven?</a:t>
            </a:r>
            <a:r>
              <a:rPr lang="en-US" sz="5000" dirty="0">
                <a:solidFill>
                  <a:schemeClr val="tx1"/>
                </a:solidFill>
                <a:latin typeface="Trebuchet MS" panose="020B0703020202090204" pitchFamily="34" charset="0"/>
              </a:rPr>
              <a:t/>
            </a:r>
            <a:br>
              <a:rPr lang="en-US" sz="5000" dirty="0">
                <a:solidFill>
                  <a:schemeClr val="tx1"/>
                </a:solidFill>
                <a:latin typeface="Trebuchet MS" panose="020B0703020202090204" pitchFamily="34" charset="0"/>
              </a:rPr>
            </a:br>
            <a:endParaRPr lang="en-US" sz="5000" dirty="0">
              <a:solidFill>
                <a:schemeClr val="tx1"/>
              </a:solidFill>
              <a:latin typeface="Trebuchet MS" panose="020B0703020202090204" pitchFamily="34" charset="0"/>
            </a:endParaRPr>
          </a:p>
        </p:txBody>
      </p:sp>
    </p:spTree>
    <p:extLst>
      <p:ext uri="{BB962C8B-B14F-4D97-AF65-F5344CB8AC3E}">
        <p14:creationId xmlns:p14="http://schemas.microsoft.com/office/powerpoint/2010/main" val="38311860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F71348A-77DE-974D-BBE4-B78920F8B8C6}"/>
              </a:ext>
            </a:extLst>
          </p:cNvPr>
          <p:cNvSpPr>
            <a:spLocks noGrp="1"/>
          </p:cNvSpPr>
          <p:nvPr>
            <p:ph type="title"/>
          </p:nvPr>
        </p:nvSpPr>
        <p:spPr/>
        <p:txBody>
          <a:bodyPr>
            <a:normAutofit/>
          </a:bodyPr>
          <a:lstStyle/>
          <a:p>
            <a:r>
              <a:rPr lang="en-US" sz="4000" dirty="0">
                <a:solidFill>
                  <a:schemeClr val="tx1"/>
                </a:solidFill>
              </a:rPr>
              <a:t>What will it be like?</a:t>
            </a:r>
          </a:p>
        </p:txBody>
      </p:sp>
      <p:sp>
        <p:nvSpPr>
          <p:cNvPr id="3" name="Content Placeholder 2">
            <a:extLst>
              <a:ext uri="{FF2B5EF4-FFF2-40B4-BE49-F238E27FC236}">
                <a16:creationId xmlns:a16="http://schemas.microsoft.com/office/drawing/2014/main" xmlns="" id="{6FB615F2-B798-7544-860D-0D98004E6838}"/>
              </a:ext>
            </a:extLst>
          </p:cNvPr>
          <p:cNvSpPr>
            <a:spLocks noGrp="1"/>
          </p:cNvSpPr>
          <p:nvPr>
            <p:ph idx="1"/>
          </p:nvPr>
        </p:nvSpPr>
        <p:spPr>
          <a:xfrm>
            <a:off x="677334" y="1645920"/>
            <a:ext cx="10837332" cy="5466079"/>
          </a:xfrm>
        </p:spPr>
        <p:txBody>
          <a:bodyPr>
            <a:noAutofit/>
          </a:bodyPr>
          <a:lstStyle/>
          <a:p>
            <a:pPr marL="0" indent="0" algn="ctr">
              <a:buSzPct val="100000"/>
              <a:buNone/>
            </a:pPr>
            <a:r>
              <a:rPr lang="en-US" sz="3300" dirty="0">
                <a:ea typeface="Calibri" panose="020F0502020204030204" pitchFamily="34" charset="0"/>
              </a:rPr>
              <a:t>“His master replied, ‘Well done, good and faithful servant! You have been faithful with a few things; I will put you in charge of many things. Come and share your master’s happiness!’”(Matt. 25:23)</a:t>
            </a:r>
            <a:endParaRPr lang="en-US" sz="3300" dirty="0">
              <a:effectLst/>
              <a:ea typeface="Calibri" panose="020F0502020204030204" pitchFamily="34" charset="0"/>
            </a:endParaRPr>
          </a:p>
        </p:txBody>
      </p:sp>
      <p:sp>
        <p:nvSpPr>
          <p:cNvPr id="4" name="TextBox 3">
            <a:extLst>
              <a:ext uri="{FF2B5EF4-FFF2-40B4-BE49-F238E27FC236}">
                <a16:creationId xmlns:a16="http://schemas.microsoft.com/office/drawing/2014/main" xmlns="" id="{5ADE3672-9510-AC4F-A1F5-F0FA38FEB8CE}"/>
              </a:ext>
            </a:extLst>
          </p:cNvPr>
          <p:cNvSpPr txBox="1"/>
          <p:nvPr/>
        </p:nvSpPr>
        <p:spPr>
          <a:xfrm>
            <a:off x="8495068" y="270333"/>
            <a:ext cx="3149600" cy="1092607"/>
          </a:xfrm>
          <a:prstGeom prst="rect">
            <a:avLst/>
          </a:prstGeom>
          <a:noFill/>
        </p:spPr>
        <p:txBody>
          <a:bodyPr wrap="square" rtlCol="0">
            <a:spAutoFit/>
          </a:bodyPr>
          <a:lstStyle/>
          <a:p>
            <a:r>
              <a:rPr lang="en-US" sz="6500" b="1" dirty="0"/>
              <a:t>RELIEF</a:t>
            </a:r>
          </a:p>
        </p:txBody>
      </p:sp>
      <p:sp>
        <p:nvSpPr>
          <p:cNvPr id="5" name="TextBox 4">
            <a:extLst>
              <a:ext uri="{FF2B5EF4-FFF2-40B4-BE49-F238E27FC236}">
                <a16:creationId xmlns:a16="http://schemas.microsoft.com/office/drawing/2014/main" xmlns="" id="{22F03EAE-BA62-F840-88DF-7BA1658561B0}"/>
              </a:ext>
            </a:extLst>
          </p:cNvPr>
          <p:cNvSpPr txBox="1"/>
          <p:nvPr/>
        </p:nvSpPr>
        <p:spPr>
          <a:xfrm>
            <a:off x="1348705" y="4627519"/>
            <a:ext cx="6677695" cy="600164"/>
          </a:xfrm>
          <a:prstGeom prst="rect">
            <a:avLst/>
          </a:prstGeom>
          <a:solidFill>
            <a:schemeClr val="accent1">
              <a:lumMod val="75000"/>
            </a:schemeClr>
          </a:solidFill>
        </p:spPr>
        <p:txBody>
          <a:bodyPr wrap="square" rtlCol="0">
            <a:spAutoFit/>
          </a:bodyPr>
          <a:lstStyle/>
          <a:p>
            <a:pPr algn="ctr"/>
            <a:r>
              <a:rPr lang="en-US" sz="3300" dirty="0"/>
              <a:t>What you did here truly matters</a:t>
            </a:r>
            <a:endParaRPr lang="en-US" sz="3300" i="1" dirty="0">
              <a:effectLst/>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xmlns="" id="{E37343C2-DF07-7048-A11B-E39F8C72A87A}"/>
              </a:ext>
            </a:extLst>
          </p:cNvPr>
          <p:cNvSpPr txBox="1"/>
          <p:nvPr/>
        </p:nvSpPr>
        <p:spPr>
          <a:xfrm>
            <a:off x="491067" y="270333"/>
            <a:ext cx="11209866" cy="6093976"/>
          </a:xfrm>
          <a:prstGeom prst="rect">
            <a:avLst/>
          </a:prstGeom>
          <a:solidFill>
            <a:schemeClr val="bg1"/>
          </a:solidFill>
          <a:ln w="38100">
            <a:solidFill>
              <a:schemeClr val="accent1">
                <a:lumMod val="40000"/>
                <a:lumOff val="60000"/>
              </a:schemeClr>
            </a:solidFill>
          </a:ln>
        </p:spPr>
        <p:txBody>
          <a:bodyPr wrap="square" rtlCol="0">
            <a:spAutoFit/>
          </a:bodyPr>
          <a:lstStyle/>
          <a:p>
            <a:pPr algn="ctr"/>
            <a:endParaRPr lang="en-US" sz="3000" dirty="0"/>
          </a:p>
          <a:p>
            <a:pPr algn="ctr"/>
            <a:endParaRPr lang="en-US" sz="3000" dirty="0"/>
          </a:p>
          <a:p>
            <a:pPr lvl="4"/>
            <a:r>
              <a:rPr lang="en-US" sz="4500" dirty="0"/>
              <a:t>CS Lewis</a:t>
            </a:r>
          </a:p>
          <a:p>
            <a:pPr lvl="4"/>
            <a:r>
              <a:rPr lang="en-US" sz="2000" dirty="0"/>
              <a:t>“The Weight of Glory”</a:t>
            </a:r>
          </a:p>
          <a:p>
            <a:pPr algn="ctr"/>
            <a:endParaRPr lang="en-US" sz="3000" dirty="0"/>
          </a:p>
          <a:p>
            <a:pPr algn="ctr"/>
            <a:endParaRPr lang="en-US" sz="3000" dirty="0"/>
          </a:p>
          <a:p>
            <a:pPr algn="ctr"/>
            <a:endParaRPr lang="en-US" sz="3000" dirty="0"/>
          </a:p>
          <a:p>
            <a:pPr algn="ctr"/>
            <a:endParaRPr lang="en-US" sz="3500" dirty="0"/>
          </a:p>
          <a:p>
            <a:pPr algn="ctr"/>
            <a:endParaRPr lang="en-US" sz="3500" dirty="0"/>
          </a:p>
          <a:p>
            <a:pPr algn="ctr"/>
            <a:r>
              <a:rPr lang="en-US" sz="3500" dirty="0">
                <a:latin typeface="Trebuchet MS" panose="020B0703020202090204" pitchFamily="34" charset="0"/>
                <a:ea typeface="Times New Roman" panose="02020603050405020304" pitchFamily="18" charset="0"/>
              </a:rPr>
              <a:t>to be loved by God, not merely pitied, but delighted in as an artist delights in his work or a father in a son—</a:t>
            </a:r>
          </a:p>
          <a:p>
            <a:pPr algn="ctr"/>
            <a:r>
              <a:rPr lang="en-US" sz="3500" dirty="0">
                <a:latin typeface="Trebuchet MS" panose="020B0703020202090204" pitchFamily="34" charset="0"/>
                <a:ea typeface="Times New Roman" panose="02020603050405020304" pitchFamily="18" charset="0"/>
              </a:rPr>
              <a:t> </a:t>
            </a:r>
            <a:endParaRPr lang="en-US" sz="3500" dirty="0">
              <a:latin typeface="Trebuchet MS" panose="020B0703020202090204" pitchFamily="34" charset="0"/>
            </a:endParaRPr>
          </a:p>
        </p:txBody>
      </p:sp>
    </p:spTree>
    <p:extLst>
      <p:ext uri="{BB962C8B-B14F-4D97-AF65-F5344CB8AC3E}">
        <p14:creationId xmlns:p14="http://schemas.microsoft.com/office/powerpoint/2010/main" val="3385865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6">
                                            <p:txEl>
                                              <p:pRg st="9" end="9"/>
                                            </p:txEl>
                                          </p:spTgt>
                                        </p:tgtEl>
                                        <p:attrNameLst>
                                          <p:attrName>style.visibility</p:attrName>
                                        </p:attrNameLst>
                                      </p:cBhvr>
                                      <p:to>
                                        <p:strVal val="visible"/>
                                      </p:to>
                                    </p:set>
                                    <p:animEffect transition="in" filter="wipe(left)">
                                      <p:cBhvr>
                                        <p:cTn id="7" dur="500"/>
                                        <p:tgtEl>
                                          <p:spTgt spid="6">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F71348A-77DE-974D-BBE4-B78920F8B8C6}"/>
              </a:ext>
            </a:extLst>
          </p:cNvPr>
          <p:cNvSpPr>
            <a:spLocks noGrp="1"/>
          </p:cNvSpPr>
          <p:nvPr>
            <p:ph type="title"/>
          </p:nvPr>
        </p:nvSpPr>
        <p:spPr/>
        <p:txBody>
          <a:bodyPr>
            <a:normAutofit/>
          </a:bodyPr>
          <a:lstStyle/>
          <a:p>
            <a:r>
              <a:rPr lang="en-US" sz="4000" dirty="0">
                <a:solidFill>
                  <a:schemeClr val="tx1"/>
                </a:solidFill>
              </a:rPr>
              <a:t>What will it be like?</a:t>
            </a:r>
          </a:p>
        </p:txBody>
      </p:sp>
      <p:sp>
        <p:nvSpPr>
          <p:cNvPr id="3" name="Content Placeholder 2">
            <a:extLst>
              <a:ext uri="{FF2B5EF4-FFF2-40B4-BE49-F238E27FC236}">
                <a16:creationId xmlns:a16="http://schemas.microsoft.com/office/drawing/2014/main" xmlns="" id="{6FB615F2-B798-7544-860D-0D98004E6838}"/>
              </a:ext>
            </a:extLst>
          </p:cNvPr>
          <p:cNvSpPr>
            <a:spLocks noGrp="1"/>
          </p:cNvSpPr>
          <p:nvPr>
            <p:ph idx="1"/>
          </p:nvPr>
        </p:nvSpPr>
        <p:spPr>
          <a:xfrm>
            <a:off x="677334" y="1645920"/>
            <a:ext cx="10837332" cy="5466079"/>
          </a:xfrm>
        </p:spPr>
        <p:txBody>
          <a:bodyPr>
            <a:noAutofit/>
          </a:bodyPr>
          <a:lstStyle/>
          <a:p>
            <a:pPr marL="0" indent="0" algn="ctr">
              <a:buSzPct val="100000"/>
              <a:buNone/>
            </a:pPr>
            <a:r>
              <a:rPr lang="en-US" sz="3300" dirty="0">
                <a:ea typeface="Calibri" panose="020F0502020204030204" pitchFamily="34" charset="0"/>
              </a:rPr>
              <a:t>“His master replied, ‘Well done, good and faithful servant! You have been faithful with a few things; I will put you in charge of many things. Come and share your master’s happiness!’”(Matt. 25:23)</a:t>
            </a:r>
            <a:endParaRPr lang="en-US" sz="3300" dirty="0">
              <a:effectLst/>
              <a:ea typeface="Calibri" panose="020F0502020204030204" pitchFamily="34" charset="0"/>
            </a:endParaRPr>
          </a:p>
        </p:txBody>
      </p:sp>
      <p:sp>
        <p:nvSpPr>
          <p:cNvPr id="4" name="TextBox 3">
            <a:extLst>
              <a:ext uri="{FF2B5EF4-FFF2-40B4-BE49-F238E27FC236}">
                <a16:creationId xmlns:a16="http://schemas.microsoft.com/office/drawing/2014/main" xmlns="" id="{5ADE3672-9510-AC4F-A1F5-F0FA38FEB8CE}"/>
              </a:ext>
            </a:extLst>
          </p:cNvPr>
          <p:cNvSpPr txBox="1"/>
          <p:nvPr/>
        </p:nvSpPr>
        <p:spPr>
          <a:xfrm>
            <a:off x="8495068" y="270333"/>
            <a:ext cx="3149600" cy="1092607"/>
          </a:xfrm>
          <a:prstGeom prst="rect">
            <a:avLst/>
          </a:prstGeom>
          <a:noFill/>
        </p:spPr>
        <p:txBody>
          <a:bodyPr wrap="square" rtlCol="0">
            <a:spAutoFit/>
          </a:bodyPr>
          <a:lstStyle/>
          <a:p>
            <a:r>
              <a:rPr lang="en-US" sz="6500" b="1" dirty="0"/>
              <a:t>RELIEF</a:t>
            </a:r>
          </a:p>
        </p:txBody>
      </p:sp>
      <p:sp>
        <p:nvSpPr>
          <p:cNvPr id="8" name="TextBox 7">
            <a:extLst>
              <a:ext uri="{FF2B5EF4-FFF2-40B4-BE49-F238E27FC236}">
                <a16:creationId xmlns:a16="http://schemas.microsoft.com/office/drawing/2014/main" xmlns="" id="{87DAE418-FDD4-FC48-9519-080CC2FA55DD}"/>
              </a:ext>
            </a:extLst>
          </p:cNvPr>
          <p:cNvSpPr txBox="1"/>
          <p:nvPr/>
        </p:nvSpPr>
        <p:spPr>
          <a:xfrm>
            <a:off x="1268494" y="4234580"/>
            <a:ext cx="6383589" cy="1708160"/>
          </a:xfrm>
          <a:prstGeom prst="rect">
            <a:avLst/>
          </a:prstGeom>
          <a:solidFill>
            <a:schemeClr val="accent1">
              <a:lumMod val="75000"/>
            </a:schemeClr>
          </a:solidFill>
        </p:spPr>
        <p:txBody>
          <a:bodyPr wrap="square" rtlCol="0">
            <a:spAutoFit/>
          </a:bodyPr>
          <a:lstStyle/>
          <a:p>
            <a:pPr algn="ctr"/>
            <a:r>
              <a:rPr lang="en-US" sz="3500" dirty="0"/>
              <a:t>Knowing that what you did here and the sacrifices that you have made </a:t>
            </a:r>
            <a:r>
              <a:rPr lang="en-US" sz="3500" i="1" dirty="0"/>
              <a:t>truly</a:t>
            </a:r>
            <a:r>
              <a:rPr lang="en-US" sz="3500" dirty="0"/>
              <a:t> matters</a:t>
            </a:r>
            <a:endParaRPr lang="en-US" sz="3500" i="1" dirty="0">
              <a:effectLst/>
              <a:ea typeface="Calibri" panose="020F0502020204030204" pitchFamily="34" charset="0"/>
              <a:cs typeface="Times New Roman" panose="02020603050405020304" pitchFamily="18" charset="0"/>
            </a:endParaRPr>
          </a:p>
        </p:txBody>
      </p:sp>
      <p:sp>
        <p:nvSpPr>
          <p:cNvPr id="9" name="TextBox 8">
            <a:extLst>
              <a:ext uri="{FF2B5EF4-FFF2-40B4-BE49-F238E27FC236}">
                <a16:creationId xmlns:a16="http://schemas.microsoft.com/office/drawing/2014/main" xmlns="" id="{6A0E1835-17B3-7744-9F45-423F54C8E57D}"/>
              </a:ext>
            </a:extLst>
          </p:cNvPr>
          <p:cNvSpPr txBox="1"/>
          <p:nvPr/>
        </p:nvSpPr>
        <p:spPr>
          <a:xfrm>
            <a:off x="491067" y="270333"/>
            <a:ext cx="11209866" cy="6093976"/>
          </a:xfrm>
          <a:prstGeom prst="rect">
            <a:avLst/>
          </a:prstGeom>
          <a:solidFill>
            <a:schemeClr val="bg1"/>
          </a:solidFill>
          <a:ln w="38100">
            <a:solidFill>
              <a:schemeClr val="accent1">
                <a:lumMod val="40000"/>
                <a:lumOff val="60000"/>
              </a:schemeClr>
            </a:solidFill>
          </a:ln>
        </p:spPr>
        <p:txBody>
          <a:bodyPr wrap="square" rtlCol="0">
            <a:spAutoFit/>
          </a:bodyPr>
          <a:lstStyle/>
          <a:p>
            <a:pPr algn="ctr"/>
            <a:endParaRPr lang="en-US" sz="3000" dirty="0"/>
          </a:p>
          <a:p>
            <a:pPr algn="ctr"/>
            <a:endParaRPr lang="en-US" sz="3000" dirty="0"/>
          </a:p>
          <a:p>
            <a:pPr lvl="4"/>
            <a:r>
              <a:rPr lang="en-US" sz="4500" dirty="0"/>
              <a:t>CS Lewis</a:t>
            </a:r>
          </a:p>
          <a:p>
            <a:pPr lvl="4"/>
            <a:r>
              <a:rPr lang="en-US" sz="2000" dirty="0"/>
              <a:t>“The Weight of Glory”</a:t>
            </a:r>
          </a:p>
          <a:p>
            <a:pPr algn="ctr"/>
            <a:endParaRPr lang="en-US" sz="3000" dirty="0"/>
          </a:p>
          <a:p>
            <a:pPr algn="ctr"/>
            <a:endParaRPr lang="en-US" sz="3000" dirty="0"/>
          </a:p>
          <a:p>
            <a:pPr algn="ctr"/>
            <a:endParaRPr lang="en-US" sz="3000" dirty="0"/>
          </a:p>
          <a:p>
            <a:pPr algn="ctr"/>
            <a:endParaRPr lang="en-US" sz="3500" dirty="0"/>
          </a:p>
          <a:p>
            <a:pPr algn="ctr"/>
            <a:endParaRPr lang="en-US" sz="3500" dirty="0"/>
          </a:p>
          <a:p>
            <a:pPr algn="ctr"/>
            <a:r>
              <a:rPr lang="en-US" sz="3500" dirty="0">
                <a:latin typeface="Trebuchet MS" panose="020B0703020202090204" pitchFamily="34" charset="0"/>
                <a:ea typeface="Times New Roman" panose="02020603050405020304" pitchFamily="18" charset="0"/>
              </a:rPr>
              <a:t>it seems impossible, a weight or burden of glory which our thoughts can hardly sustain. But so it is.”</a:t>
            </a:r>
            <a:r>
              <a:rPr lang="en-US" sz="3500" dirty="0">
                <a:latin typeface="Trebuchet MS" panose="020B0703020202090204" pitchFamily="34" charset="0"/>
              </a:rPr>
              <a:t> </a:t>
            </a:r>
          </a:p>
          <a:p>
            <a:pPr algn="ctr"/>
            <a:r>
              <a:rPr lang="en-US" sz="3500" dirty="0">
                <a:latin typeface="Trebuchet MS" panose="020B0703020202090204" pitchFamily="34" charset="0"/>
                <a:ea typeface="Times New Roman" panose="02020603050405020304" pitchFamily="18" charset="0"/>
              </a:rPr>
              <a:t> </a:t>
            </a:r>
            <a:endParaRPr lang="en-US" sz="3500" dirty="0">
              <a:latin typeface="Trebuchet MS" panose="020B0703020202090204" pitchFamily="34" charset="0"/>
            </a:endParaRPr>
          </a:p>
        </p:txBody>
      </p:sp>
    </p:spTree>
    <p:extLst>
      <p:ext uri="{BB962C8B-B14F-4D97-AF65-F5344CB8AC3E}">
        <p14:creationId xmlns:p14="http://schemas.microsoft.com/office/powerpoint/2010/main" val="1664682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9">
                                            <p:txEl>
                                              <p:pRg st="9" end="9"/>
                                            </p:txEl>
                                          </p:spTgt>
                                        </p:tgtEl>
                                        <p:attrNameLst>
                                          <p:attrName>style.visibility</p:attrName>
                                        </p:attrNameLst>
                                      </p:cBhvr>
                                      <p:to>
                                        <p:strVal val="visible"/>
                                      </p:to>
                                    </p:set>
                                    <p:animEffect transition="in" filter="wipe(left)">
                                      <p:cBhvr>
                                        <p:cTn id="7" dur="500"/>
                                        <p:tgtEl>
                                          <p:spTgt spid="9">
                                            <p:txEl>
                                              <p:pRg st="9" end="9"/>
                                            </p:txEl>
                                          </p:spTgt>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xit" presetSubtype="32" fill="hold" grpId="0" nodeType="clickEffect">
                                  <p:stCondLst>
                                    <p:cond delay="0"/>
                                  </p:stCondLst>
                                  <p:childTnLst>
                                    <p:anim calcmode="lin" valueType="num">
                                      <p:cBhvr>
                                        <p:cTn id="11" dur="500"/>
                                        <p:tgtEl>
                                          <p:spTgt spid="9">
                                            <p:txEl>
                                              <p:pRg st="2" end="2"/>
                                            </p:txEl>
                                          </p:spTgt>
                                        </p:tgtEl>
                                        <p:attrNameLst>
                                          <p:attrName>ppt_w</p:attrName>
                                        </p:attrNameLst>
                                      </p:cBhvr>
                                      <p:tavLst>
                                        <p:tav tm="0">
                                          <p:val>
                                            <p:strVal val="ppt_w"/>
                                          </p:val>
                                        </p:tav>
                                        <p:tav tm="100000">
                                          <p:val>
                                            <p:fltVal val="0"/>
                                          </p:val>
                                        </p:tav>
                                      </p:tavLst>
                                    </p:anim>
                                    <p:anim calcmode="lin" valueType="num">
                                      <p:cBhvr>
                                        <p:cTn id="12" dur="500"/>
                                        <p:tgtEl>
                                          <p:spTgt spid="9">
                                            <p:txEl>
                                              <p:pRg st="2" end="2"/>
                                            </p:txEl>
                                          </p:spTgt>
                                        </p:tgtEl>
                                        <p:attrNameLst>
                                          <p:attrName>ppt_h</p:attrName>
                                        </p:attrNameLst>
                                      </p:cBhvr>
                                      <p:tavLst>
                                        <p:tav tm="0">
                                          <p:val>
                                            <p:strVal val="ppt_h"/>
                                          </p:val>
                                        </p:tav>
                                        <p:tav tm="100000">
                                          <p:val>
                                            <p:fltVal val="0"/>
                                          </p:val>
                                        </p:tav>
                                      </p:tavLst>
                                    </p:anim>
                                    <p:animEffect transition="out" filter="fade">
                                      <p:cBhvr>
                                        <p:cTn id="13" dur="500"/>
                                        <p:tgtEl>
                                          <p:spTgt spid="9">
                                            <p:txEl>
                                              <p:pRg st="2" end="2"/>
                                            </p:txEl>
                                          </p:spTgt>
                                        </p:tgtEl>
                                      </p:cBhvr>
                                    </p:animEffect>
                                    <p:set>
                                      <p:cBhvr>
                                        <p:cTn id="14" dur="1" fill="hold">
                                          <p:stCondLst>
                                            <p:cond delay="499"/>
                                          </p:stCondLst>
                                        </p:cTn>
                                        <p:tgtEl>
                                          <p:spTgt spid="9">
                                            <p:txEl>
                                              <p:pRg st="2" end="2"/>
                                            </p:txEl>
                                          </p:spTgt>
                                        </p:tgtEl>
                                        <p:attrNameLst>
                                          <p:attrName>style.visibility</p:attrName>
                                        </p:attrNameLst>
                                      </p:cBhvr>
                                      <p:to>
                                        <p:strVal val="hidden"/>
                                      </p:to>
                                    </p:set>
                                  </p:childTnLst>
                                </p:cTn>
                              </p:par>
                              <p:par>
                                <p:cTn id="15" presetID="53" presetClass="exit" presetSubtype="32" fill="hold" grpId="0" nodeType="withEffect">
                                  <p:stCondLst>
                                    <p:cond delay="0"/>
                                  </p:stCondLst>
                                  <p:childTnLst>
                                    <p:anim calcmode="lin" valueType="num">
                                      <p:cBhvr>
                                        <p:cTn id="16" dur="500"/>
                                        <p:tgtEl>
                                          <p:spTgt spid="9">
                                            <p:txEl>
                                              <p:pRg st="3" end="3"/>
                                            </p:txEl>
                                          </p:spTgt>
                                        </p:tgtEl>
                                        <p:attrNameLst>
                                          <p:attrName>ppt_w</p:attrName>
                                        </p:attrNameLst>
                                      </p:cBhvr>
                                      <p:tavLst>
                                        <p:tav tm="0">
                                          <p:val>
                                            <p:strVal val="ppt_w"/>
                                          </p:val>
                                        </p:tav>
                                        <p:tav tm="100000">
                                          <p:val>
                                            <p:fltVal val="0"/>
                                          </p:val>
                                        </p:tav>
                                      </p:tavLst>
                                    </p:anim>
                                    <p:anim calcmode="lin" valueType="num">
                                      <p:cBhvr>
                                        <p:cTn id="17" dur="500"/>
                                        <p:tgtEl>
                                          <p:spTgt spid="9">
                                            <p:txEl>
                                              <p:pRg st="3" end="3"/>
                                            </p:txEl>
                                          </p:spTgt>
                                        </p:tgtEl>
                                        <p:attrNameLst>
                                          <p:attrName>ppt_h</p:attrName>
                                        </p:attrNameLst>
                                      </p:cBhvr>
                                      <p:tavLst>
                                        <p:tav tm="0">
                                          <p:val>
                                            <p:strVal val="ppt_h"/>
                                          </p:val>
                                        </p:tav>
                                        <p:tav tm="100000">
                                          <p:val>
                                            <p:fltVal val="0"/>
                                          </p:val>
                                        </p:tav>
                                      </p:tavLst>
                                    </p:anim>
                                    <p:animEffect transition="out" filter="fade">
                                      <p:cBhvr>
                                        <p:cTn id="18" dur="500"/>
                                        <p:tgtEl>
                                          <p:spTgt spid="9">
                                            <p:txEl>
                                              <p:pRg st="3" end="3"/>
                                            </p:txEl>
                                          </p:spTgt>
                                        </p:tgtEl>
                                      </p:cBhvr>
                                    </p:animEffect>
                                    <p:set>
                                      <p:cBhvr>
                                        <p:cTn id="19" dur="1" fill="hold">
                                          <p:stCondLst>
                                            <p:cond delay="499"/>
                                          </p:stCondLst>
                                        </p:cTn>
                                        <p:tgtEl>
                                          <p:spTgt spid="9">
                                            <p:txEl>
                                              <p:pRg st="3" end="3"/>
                                            </p:txEl>
                                          </p:spTgt>
                                        </p:tgtEl>
                                        <p:attrNameLst>
                                          <p:attrName>style.visibility</p:attrName>
                                        </p:attrNameLst>
                                      </p:cBhvr>
                                      <p:to>
                                        <p:strVal val="hidden"/>
                                      </p:to>
                                    </p:set>
                                  </p:childTnLst>
                                </p:cTn>
                              </p:par>
                              <p:par>
                                <p:cTn id="20" presetID="53" presetClass="exit" presetSubtype="32" fill="hold" grpId="0" nodeType="withEffect">
                                  <p:stCondLst>
                                    <p:cond delay="0"/>
                                  </p:stCondLst>
                                  <p:childTnLst>
                                    <p:anim calcmode="lin" valueType="num">
                                      <p:cBhvr>
                                        <p:cTn id="21" dur="500"/>
                                        <p:tgtEl>
                                          <p:spTgt spid="9">
                                            <p:txEl>
                                              <p:pRg st="9" end="9"/>
                                            </p:txEl>
                                          </p:spTgt>
                                        </p:tgtEl>
                                        <p:attrNameLst>
                                          <p:attrName>ppt_w</p:attrName>
                                        </p:attrNameLst>
                                      </p:cBhvr>
                                      <p:tavLst>
                                        <p:tav tm="0">
                                          <p:val>
                                            <p:strVal val="ppt_w"/>
                                          </p:val>
                                        </p:tav>
                                        <p:tav tm="100000">
                                          <p:val>
                                            <p:fltVal val="0"/>
                                          </p:val>
                                        </p:tav>
                                      </p:tavLst>
                                    </p:anim>
                                    <p:anim calcmode="lin" valueType="num">
                                      <p:cBhvr>
                                        <p:cTn id="22" dur="500"/>
                                        <p:tgtEl>
                                          <p:spTgt spid="9">
                                            <p:txEl>
                                              <p:pRg st="9" end="9"/>
                                            </p:txEl>
                                          </p:spTgt>
                                        </p:tgtEl>
                                        <p:attrNameLst>
                                          <p:attrName>ppt_h</p:attrName>
                                        </p:attrNameLst>
                                      </p:cBhvr>
                                      <p:tavLst>
                                        <p:tav tm="0">
                                          <p:val>
                                            <p:strVal val="ppt_h"/>
                                          </p:val>
                                        </p:tav>
                                        <p:tav tm="100000">
                                          <p:val>
                                            <p:fltVal val="0"/>
                                          </p:val>
                                        </p:tav>
                                      </p:tavLst>
                                    </p:anim>
                                    <p:animEffect transition="out" filter="fade">
                                      <p:cBhvr>
                                        <p:cTn id="23" dur="500"/>
                                        <p:tgtEl>
                                          <p:spTgt spid="9">
                                            <p:txEl>
                                              <p:pRg st="9" end="9"/>
                                            </p:txEl>
                                          </p:spTgt>
                                        </p:tgtEl>
                                      </p:cBhvr>
                                    </p:animEffect>
                                    <p:set>
                                      <p:cBhvr>
                                        <p:cTn id="24" dur="1" fill="hold">
                                          <p:stCondLst>
                                            <p:cond delay="499"/>
                                          </p:stCondLst>
                                        </p:cTn>
                                        <p:tgtEl>
                                          <p:spTgt spid="9">
                                            <p:txEl>
                                              <p:pRg st="9" end="9"/>
                                            </p:txEl>
                                          </p:spTgt>
                                        </p:tgtEl>
                                        <p:attrNameLst>
                                          <p:attrName>style.visibility</p:attrName>
                                        </p:attrNameLst>
                                      </p:cBhvr>
                                      <p:to>
                                        <p:strVal val="hidden"/>
                                      </p:to>
                                    </p:set>
                                  </p:childTnLst>
                                </p:cTn>
                              </p:par>
                              <p:par>
                                <p:cTn id="25" presetID="53" presetClass="exit" presetSubtype="32" fill="hold" grpId="0" nodeType="withEffect">
                                  <p:stCondLst>
                                    <p:cond delay="0"/>
                                  </p:stCondLst>
                                  <p:childTnLst>
                                    <p:anim calcmode="lin" valueType="num">
                                      <p:cBhvr>
                                        <p:cTn id="26" dur="500"/>
                                        <p:tgtEl>
                                          <p:spTgt spid="9">
                                            <p:txEl>
                                              <p:pRg st="10" end="10"/>
                                            </p:txEl>
                                          </p:spTgt>
                                        </p:tgtEl>
                                        <p:attrNameLst>
                                          <p:attrName>ppt_w</p:attrName>
                                        </p:attrNameLst>
                                      </p:cBhvr>
                                      <p:tavLst>
                                        <p:tav tm="0">
                                          <p:val>
                                            <p:strVal val="ppt_w"/>
                                          </p:val>
                                        </p:tav>
                                        <p:tav tm="100000">
                                          <p:val>
                                            <p:fltVal val="0"/>
                                          </p:val>
                                        </p:tav>
                                      </p:tavLst>
                                    </p:anim>
                                    <p:anim calcmode="lin" valueType="num">
                                      <p:cBhvr>
                                        <p:cTn id="27" dur="500"/>
                                        <p:tgtEl>
                                          <p:spTgt spid="9">
                                            <p:txEl>
                                              <p:pRg st="10" end="10"/>
                                            </p:txEl>
                                          </p:spTgt>
                                        </p:tgtEl>
                                        <p:attrNameLst>
                                          <p:attrName>ppt_h</p:attrName>
                                        </p:attrNameLst>
                                      </p:cBhvr>
                                      <p:tavLst>
                                        <p:tav tm="0">
                                          <p:val>
                                            <p:strVal val="ppt_h"/>
                                          </p:val>
                                        </p:tav>
                                        <p:tav tm="100000">
                                          <p:val>
                                            <p:fltVal val="0"/>
                                          </p:val>
                                        </p:tav>
                                      </p:tavLst>
                                    </p:anim>
                                    <p:animEffect transition="out" filter="fade">
                                      <p:cBhvr>
                                        <p:cTn id="28" dur="500"/>
                                        <p:tgtEl>
                                          <p:spTgt spid="9">
                                            <p:txEl>
                                              <p:pRg st="10" end="10"/>
                                            </p:txEl>
                                          </p:spTgt>
                                        </p:tgtEl>
                                      </p:cBhvr>
                                    </p:animEffect>
                                    <p:set>
                                      <p:cBhvr>
                                        <p:cTn id="29" dur="1" fill="hold">
                                          <p:stCondLst>
                                            <p:cond delay="499"/>
                                          </p:stCondLst>
                                        </p:cTn>
                                        <p:tgtEl>
                                          <p:spTgt spid="9">
                                            <p:txEl>
                                              <p:pRg st="10" end="10"/>
                                            </p:txEl>
                                          </p:spTgt>
                                        </p:tgtEl>
                                        <p:attrNameLst>
                                          <p:attrName>style.visibility</p:attrName>
                                        </p:attrNameLst>
                                      </p:cBhvr>
                                      <p:to>
                                        <p:strVal val="hidden"/>
                                      </p:to>
                                    </p:set>
                                  </p:childTnLst>
                                </p:cTn>
                              </p:par>
                              <p:par>
                                <p:cTn id="30" presetID="53" presetClass="exit" presetSubtype="32" fill="hold" grpId="0" nodeType="withEffect">
                                  <p:stCondLst>
                                    <p:cond delay="0"/>
                                  </p:stCondLst>
                                  <p:childTnLst>
                                    <p:anim calcmode="lin" valueType="num">
                                      <p:cBhvr>
                                        <p:cTn id="31" dur="500"/>
                                        <p:tgtEl>
                                          <p:spTgt spid="9">
                                            <p:bg/>
                                          </p:spTgt>
                                        </p:tgtEl>
                                        <p:attrNameLst>
                                          <p:attrName>ppt_w</p:attrName>
                                        </p:attrNameLst>
                                      </p:cBhvr>
                                      <p:tavLst>
                                        <p:tav tm="0">
                                          <p:val>
                                            <p:strVal val="ppt_w"/>
                                          </p:val>
                                        </p:tav>
                                        <p:tav tm="100000">
                                          <p:val>
                                            <p:fltVal val="0"/>
                                          </p:val>
                                        </p:tav>
                                      </p:tavLst>
                                    </p:anim>
                                    <p:anim calcmode="lin" valueType="num">
                                      <p:cBhvr>
                                        <p:cTn id="32" dur="500"/>
                                        <p:tgtEl>
                                          <p:spTgt spid="9">
                                            <p:bg/>
                                          </p:spTgt>
                                        </p:tgtEl>
                                        <p:attrNameLst>
                                          <p:attrName>ppt_h</p:attrName>
                                        </p:attrNameLst>
                                      </p:cBhvr>
                                      <p:tavLst>
                                        <p:tav tm="0">
                                          <p:val>
                                            <p:strVal val="ppt_h"/>
                                          </p:val>
                                        </p:tav>
                                        <p:tav tm="100000">
                                          <p:val>
                                            <p:fltVal val="0"/>
                                          </p:val>
                                        </p:tav>
                                      </p:tavLst>
                                    </p:anim>
                                    <p:animEffect transition="out" filter="fade">
                                      <p:cBhvr>
                                        <p:cTn id="33" dur="500"/>
                                        <p:tgtEl>
                                          <p:spTgt spid="9">
                                            <p:bg/>
                                          </p:spTgt>
                                        </p:tgtEl>
                                      </p:cBhvr>
                                    </p:animEffect>
                                    <p:set>
                                      <p:cBhvr>
                                        <p:cTn id="34" dur="1" fill="hold">
                                          <p:stCondLst>
                                            <p:cond delay="499"/>
                                          </p:stCondLst>
                                        </p:cTn>
                                        <p:tgtEl>
                                          <p:spTgt spid="9">
                                            <p:bg/>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allAtOnce"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F71348A-77DE-974D-BBE4-B78920F8B8C6}"/>
              </a:ext>
            </a:extLst>
          </p:cNvPr>
          <p:cNvSpPr>
            <a:spLocks noGrp="1"/>
          </p:cNvSpPr>
          <p:nvPr>
            <p:ph type="title"/>
          </p:nvPr>
        </p:nvSpPr>
        <p:spPr/>
        <p:txBody>
          <a:bodyPr>
            <a:normAutofit/>
          </a:bodyPr>
          <a:lstStyle/>
          <a:p>
            <a:r>
              <a:rPr lang="en-US" sz="4000" dirty="0">
                <a:solidFill>
                  <a:schemeClr val="tx1"/>
                </a:solidFill>
              </a:rPr>
              <a:t>What will it be like?</a:t>
            </a:r>
          </a:p>
        </p:txBody>
      </p:sp>
      <p:sp>
        <p:nvSpPr>
          <p:cNvPr id="7" name="Content Placeholder 2">
            <a:extLst>
              <a:ext uri="{FF2B5EF4-FFF2-40B4-BE49-F238E27FC236}">
                <a16:creationId xmlns:a16="http://schemas.microsoft.com/office/drawing/2014/main" xmlns="" id="{2ED0C030-769F-2647-869D-35BE5CD173DD}"/>
              </a:ext>
            </a:extLst>
          </p:cNvPr>
          <p:cNvSpPr txBox="1">
            <a:spLocks/>
          </p:cNvSpPr>
          <p:nvPr/>
        </p:nvSpPr>
        <p:spPr>
          <a:xfrm>
            <a:off x="677334" y="1645921"/>
            <a:ext cx="10837332" cy="4395442"/>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ctr">
              <a:buSzPct val="100000"/>
              <a:buNone/>
            </a:pPr>
            <a:r>
              <a:rPr lang="en-US" sz="3300" dirty="0">
                <a:ea typeface="Calibri" panose="020F0502020204030204" pitchFamily="34" charset="0"/>
              </a:rPr>
              <a:t>“on the day he comes to be glorified among his holy people and to be marveled at among all those who have believed.” (2 Thess. 1:10)</a:t>
            </a:r>
          </a:p>
          <a:p>
            <a:pPr marL="0" indent="0" algn="ctr">
              <a:buSzPct val="100000"/>
              <a:buNone/>
            </a:pPr>
            <a:endParaRPr lang="en-US" sz="3300" dirty="0">
              <a:ea typeface="Calibri" panose="020F0502020204030204" pitchFamily="34" charset="0"/>
            </a:endParaRPr>
          </a:p>
          <a:p>
            <a:pPr marL="0" indent="0">
              <a:buSzPct val="100000"/>
              <a:buNone/>
            </a:pPr>
            <a:endParaRPr lang="en-US" sz="3300" dirty="0">
              <a:ea typeface="Calibri" panose="020F0502020204030204" pitchFamily="34" charset="0"/>
            </a:endParaRPr>
          </a:p>
        </p:txBody>
      </p:sp>
    </p:spTree>
    <p:extLst>
      <p:ext uri="{BB962C8B-B14F-4D97-AF65-F5344CB8AC3E}">
        <p14:creationId xmlns:p14="http://schemas.microsoft.com/office/powerpoint/2010/main" val="3984082375"/>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left)">
                                      <p:cBhvr>
                                        <p:cTn id="7"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F71348A-77DE-974D-BBE4-B78920F8B8C6}"/>
              </a:ext>
            </a:extLst>
          </p:cNvPr>
          <p:cNvSpPr>
            <a:spLocks noGrp="1"/>
          </p:cNvSpPr>
          <p:nvPr>
            <p:ph type="title"/>
          </p:nvPr>
        </p:nvSpPr>
        <p:spPr/>
        <p:txBody>
          <a:bodyPr>
            <a:normAutofit/>
          </a:bodyPr>
          <a:lstStyle/>
          <a:p>
            <a:r>
              <a:rPr lang="en-US" sz="4000" dirty="0">
                <a:solidFill>
                  <a:schemeClr val="tx1"/>
                </a:solidFill>
              </a:rPr>
              <a:t>What will it be like?</a:t>
            </a:r>
          </a:p>
        </p:txBody>
      </p:sp>
      <p:sp>
        <p:nvSpPr>
          <p:cNvPr id="7" name="Content Placeholder 2">
            <a:extLst>
              <a:ext uri="{FF2B5EF4-FFF2-40B4-BE49-F238E27FC236}">
                <a16:creationId xmlns:a16="http://schemas.microsoft.com/office/drawing/2014/main" xmlns="" id="{2ED0C030-769F-2647-869D-35BE5CD173DD}"/>
              </a:ext>
            </a:extLst>
          </p:cNvPr>
          <p:cNvSpPr txBox="1">
            <a:spLocks/>
          </p:cNvSpPr>
          <p:nvPr/>
        </p:nvSpPr>
        <p:spPr>
          <a:xfrm>
            <a:off x="677334" y="1645921"/>
            <a:ext cx="10837332" cy="4395442"/>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ctr">
              <a:buSzPct val="100000"/>
              <a:buNone/>
            </a:pPr>
            <a:r>
              <a:rPr lang="en-US" sz="3300" dirty="0">
                <a:ea typeface="Calibri" panose="020F0502020204030204" pitchFamily="34" charset="0"/>
              </a:rPr>
              <a:t>“on the day he comes to be glorified among his holy people and to be </a:t>
            </a:r>
            <a:r>
              <a:rPr lang="en-US" sz="3300" b="1" u="sng" dirty="0">
                <a:ea typeface="Calibri" panose="020F0502020204030204" pitchFamily="34" charset="0"/>
              </a:rPr>
              <a:t>marveled at</a:t>
            </a:r>
            <a:r>
              <a:rPr lang="en-US" sz="3300" b="1" dirty="0">
                <a:ea typeface="Calibri" panose="020F0502020204030204" pitchFamily="34" charset="0"/>
              </a:rPr>
              <a:t> </a:t>
            </a:r>
            <a:r>
              <a:rPr lang="en-US" sz="3300" dirty="0">
                <a:ea typeface="Calibri" panose="020F0502020204030204" pitchFamily="34" charset="0"/>
              </a:rPr>
              <a:t>among all those who have believed.” (2 Thess. 1:10)</a:t>
            </a:r>
          </a:p>
          <a:p>
            <a:pPr marL="0" indent="0" algn="ctr">
              <a:buSzPct val="100000"/>
              <a:buNone/>
            </a:pPr>
            <a:endParaRPr lang="en-US" sz="3300" dirty="0">
              <a:ea typeface="Calibri" panose="020F0502020204030204" pitchFamily="34" charset="0"/>
            </a:endParaRPr>
          </a:p>
          <a:p>
            <a:pPr marL="0" indent="0">
              <a:buSzPct val="100000"/>
              <a:buNone/>
            </a:pPr>
            <a:endParaRPr lang="en-US" sz="3300" dirty="0">
              <a:ea typeface="Calibri" panose="020F0502020204030204" pitchFamily="34" charset="0"/>
            </a:endParaRPr>
          </a:p>
        </p:txBody>
      </p:sp>
      <p:sp>
        <p:nvSpPr>
          <p:cNvPr id="4" name="TextBox 3">
            <a:extLst>
              <a:ext uri="{FF2B5EF4-FFF2-40B4-BE49-F238E27FC236}">
                <a16:creationId xmlns:a16="http://schemas.microsoft.com/office/drawing/2014/main" xmlns="" id="{DBF24B86-1C88-6142-B28A-02FAF5AC7722}"/>
              </a:ext>
            </a:extLst>
          </p:cNvPr>
          <p:cNvSpPr txBox="1"/>
          <p:nvPr/>
        </p:nvSpPr>
        <p:spPr>
          <a:xfrm>
            <a:off x="5596410" y="468663"/>
            <a:ext cx="6595590" cy="938719"/>
          </a:xfrm>
          <a:prstGeom prst="rect">
            <a:avLst/>
          </a:prstGeom>
          <a:noFill/>
        </p:spPr>
        <p:txBody>
          <a:bodyPr wrap="square" rtlCol="0">
            <a:spAutoFit/>
          </a:bodyPr>
          <a:lstStyle/>
          <a:p>
            <a:r>
              <a:rPr lang="en-US" sz="5500" b="1" dirty="0"/>
              <a:t>AWE &amp; AMAZEMENT</a:t>
            </a:r>
          </a:p>
        </p:txBody>
      </p:sp>
    </p:spTree>
    <p:extLst>
      <p:ext uri="{BB962C8B-B14F-4D97-AF65-F5344CB8AC3E}">
        <p14:creationId xmlns:p14="http://schemas.microsoft.com/office/powerpoint/2010/main" val="1624584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F71348A-77DE-974D-BBE4-B78920F8B8C6}"/>
              </a:ext>
            </a:extLst>
          </p:cNvPr>
          <p:cNvSpPr>
            <a:spLocks noGrp="1"/>
          </p:cNvSpPr>
          <p:nvPr>
            <p:ph type="title"/>
          </p:nvPr>
        </p:nvSpPr>
        <p:spPr/>
        <p:txBody>
          <a:bodyPr>
            <a:normAutofit/>
          </a:bodyPr>
          <a:lstStyle/>
          <a:p>
            <a:r>
              <a:rPr lang="en-US" sz="4000" dirty="0">
                <a:solidFill>
                  <a:schemeClr val="tx1"/>
                </a:solidFill>
              </a:rPr>
              <a:t>What will it be like?</a:t>
            </a:r>
          </a:p>
        </p:txBody>
      </p:sp>
      <p:sp>
        <p:nvSpPr>
          <p:cNvPr id="7" name="Content Placeholder 2">
            <a:extLst>
              <a:ext uri="{FF2B5EF4-FFF2-40B4-BE49-F238E27FC236}">
                <a16:creationId xmlns:a16="http://schemas.microsoft.com/office/drawing/2014/main" xmlns="" id="{2ED0C030-769F-2647-869D-35BE5CD173DD}"/>
              </a:ext>
            </a:extLst>
          </p:cNvPr>
          <p:cNvSpPr txBox="1">
            <a:spLocks/>
          </p:cNvSpPr>
          <p:nvPr/>
        </p:nvSpPr>
        <p:spPr>
          <a:xfrm>
            <a:off x="677334" y="1645921"/>
            <a:ext cx="10837332" cy="4395442"/>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ctr">
              <a:buSzPct val="100000"/>
              <a:buNone/>
            </a:pPr>
            <a:r>
              <a:rPr lang="en-US" sz="3300" dirty="0">
                <a:ea typeface="Calibri" panose="020F0502020204030204" pitchFamily="34" charset="0"/>
              </a:rPr>
              <a:t>“on the day he comes to be glorified among his holy people and to be </a:t>
            </a:r>
            <a:r>
              <a:rPr lang="en-US" sz="3300" b="1" u="sng" dirty="0">
                <a:ea typeface="Calibri" panose="020F0502020204030204" pitchFamily="34" charset="0"/>
              </a:rPr>
              <a:t>marveled at</a:t>
            </a:r>
            <a:r>
              <a:rPr lang="en-US" sz="3300" b="1" dirty="0">
                <a:ea typeface="Calibri" panose="020F0502020204030204" pitchFamily="34" charset="0"/>
              </a:rPr>
              <a:t> </a:t>
            </a:r>
            <a:r>
              <a:rPr lang="en-US" sz="3300" dirty="0">
                <a:ea typeface="Calibri" panose="020F0502020204030204" pitchFamily="34" charset="0"/>
              </a:rPr>
              <a:t>among all those who have believed.” (2 Thess. 1:10)</a:t>
            </a:r>
          </a:p>
          <a:p>
            <a:pPr marL="0" indent="0" algn="ctr">
              <a:buSzPct val="100000"/>
              <a:buNone/>
            </a:pPr>
            <a:endParaRPr lang="en-US" sz="3300" dirty="0">
              <a:ea typeface="Calibri" panose="020F0502020204030204" pitchFamily="34" charset="0"/>
            </a:endParaRPr>
          </a:p>
          <a:p>
            <a:pPr>
              <a:buSzPct val="100000"/>
              <a:buFont typeface="Arial" panose="020B0604020202020204" pitchFamily="34" charset="0"/>
              <a:buChar char="•"/>
            </a:pPr>
            <a:r>
              <a:rPr lang="en-US" sz="3300" dirty="0">
                <a:ea typeface="Calibri" panose="020F0502020204030204" pitchFamily="34" charset="0"/>
              </a:rPr>
              <a:t>When we see God, no one will have to remind us, beg us, or plead with us to worship and praise him.</a:t>
            </a:r>
          </a:p>
          <a:p>
            <a:pPr marL="0" indent="0" algn="ctr">
              <a:buSzPct val="100000"/>
              <a:buNone/>
            </a:pPr>
            <a:endParaRPr lang="en-US" sz="3300" dirty="0">
              <a:ea typeface="Calibri" panose="020F0502020204030204" pitchFamily="34" charset="0"/>
            </a:endParaRPr>
          </a:p>
          <a:p>
            <a:pPr marL="0" indent="0">
              <a:buSzPct val="100000"/>
              <a:buNone/>
            </a:pPr>
            <a:endParaRPr lang="en-US" sz="3300" dirty="0">
              <a:ea typeface="Calibri" panose="020F0502020204030204" pitchFamily="34" charset="0"/>
            </a:endParaRPr>
          </a:p>
        </p:txBody>
      </p:sp>
      <p:sp>
        <p:nvSpPr>
          <p:cNvPr id="4" name="TextBox 3">
            <a:extLst>
              <a:ext uri="{FF2B5EF4-FFF2-40B4-BE49-F238E27FC236}">
                <a16:creationId xmlns:a16="http://schemas.microsoft.com/office/drawing/2014/main" xmlns="" id="{DBF24B86-1C88-6142-B28A-02FAF5AC7722}"/>
              </a:ext>
            </a:extLst>
          </p:cNvPr>
          <p:cNvSpPr txBox="1"/>
          <p:nvPr/>
        </p:nvSpPr>
        <p:spPr>
          <a:xfrm>
            <a:off x="5596410" y="468663"/>
            <a:ext cx="6595590" cy="938719"/>
          </a:xfrm>
          <a:prstGeom prst="rect">
            <a:avLst/>
          </a:prstGeom>
          <a:noFill/>
        </p:spPr>
        <p:txBody>
          <a:bodyPr wrap="square" rtlCol="0">
            <a:spAutoFit/>
          </a:bodyPr>
          <a:lstStyle/>
          <a:p>
            <a:r>
              <a:rPr lang="en-US" sz="5500" b="1" dirty="0"/>
              <a:t>AWE &amp; AMAZEMENT</a:t>
            </a:r>
          </a:p>
        </p:txBody>
      </p:sp>
    </p:spTree>
    <p:extLst>
      <p:ext uri="{BB962C8B-B14F-4D97-AF65-F5344CB8AC3E}">
        <p14:creationId xmlns:p14="http://schemas.microsoft.com/office/powerpoint/2010/main" val="317872700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animEffect transition="in" filter="wipe(left)">
                                      <p:cBhvr>
                                        <p:cTn id="7" dur="5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F71348A-77DE-974D-BBE4-B78920F8B8C6}"/>
              </a:ext>
            </a:extLst>
          </p:cNvPr>
          <p:cNvSpPr>
            <a:spLocks noGrp="1"/>
          </p:cNvSpPr>
          <p:nvPr>
            <p:ph type="title"/>
          </p:nvPr>
        </p:nvSpPr>
        <p:spPr/>
        <p:txBody>
          <a:bodyPr>
            <a:normAutofit/>
          </a:bodyPr>
          <a:lstStyle/>
          <a:p>
            <a:r>
              <a:rPr lang="en-US" sz="4000" dirty="0">
                <a:solidFill>
                  <a:schemeClr val="tx1"/>
                </a:solidFill>
              </a:rPr>
              <a:t>What will it be like?</a:t>
            </a:r>
          </a:p>
        </p:txBody>
      </p:sp>
      <p:sp>
        <p:nvSpPr>
          <p:cNvPr id="7" name="Content Placeholder 2">
            <a:extLst>
              <a:ext uri="{FF2B5EF4-FFF2-40B4-BE49-F238E27FC236}">
                <a16:creationId xmlns:a16="http://schemas.microsoft.com/office/drawing/2014/main" xmlns="" id="{2ED0C030-769F-2647-869D-35BE5CD173DD}"/>
              </a:ext>
            </a:extLst>
          </p:cNvPr>
          <p:cNvSpPr txBox="1">
            <a:spLocks/>
          </p:cNvSpPr>
          <p:nvPr/>
        </p:nvSpPr>
        <p:spPr>
          <a:xfrm>
            <a:off x="677334" y="1645921"/>
            <a:ext cx="10837332" cy="4395442"/>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ctr">
              <a:buSzPct val="100000"/>
              <a:buNone/>
            </a:pPr>
            <a:r>
              <a:rPr lang="en-US" sz="3300" dirty="0">
                <a:ea typeface="Calibri" panose="020F0502020204030204" pitchFamily="34" charset="0"/>
              </a:rPr>
              <a:t>“So whether you eat or drink or whatever you do, do it all for the glory of God.” (1 Cor. 10:31)</a:t>
            </a:r>
          </a:p>
          <a:p>
            <a:pPr marL="0" indent="0" algn="ctr">
              <a:buSzPct val="100000"/>
              <a:buNone/>
            </a:pPr>
            <a:endParaRPr lang="en-US" sz="3300" dirty="0">
              <a:ea typeface="Calibri" panose="020F0502020204030204" pitchFamily="34" charset="0"/>
            </a:endParaRPr>
          </a:p>
          <a:p>
            <a:pPr>
              <a:buSzPct val="100000"/>
              <a:buFont typeface="Arial" panose="020B0604020202020204" pitchFamily="34" charset="0"/>
              <a:buChar char="•"/>
            </a:pPr>
            <a:r>
              <a:rPr lang="en-US" sz="3300" dirty="0">
                <a:ea typeface="Calibri" panose="020F0502020204030204" pitchFamily="34" charset="0"/>
              </a:rPr>
              <a:t>No matter what we’re doing in heaven, we will overflow with gratitude and praise, and in that sense we will be continuously worshipping God</a:t>
            </a:r>
          </a:p>
          <a:p>
            <a:pPr marL="0" indent="0">
              <a:buSzPct val="100000"/>
              <a:buNone/>
            </a:pPr>
            <a:endParaRPr lang="en-US" sz="3300" dirty="0">
              <a:ea typeface="Calibri" panose="020F0502020204030204" pitchFamily="34" charset="0"/>
            </a:endParaRPr>
          </a:p>
        </p:txBody>
      </p:sp>
      <p:sp>
        <p:nvSpPr>
          <p:cNvPr id="4" name="TextBox 3">
            <a:extLst>
              <a:ext uri="{FF2B5EF4-FFF2-40B4-BE49-F238E27FC236}">
                <a16:creationId xmlns:a16="http://schemas.microsoft.com/office/drawing/2014/main" xmlns="" id="{DBF24B86-1C88-6142-B28A-02FAF5AC7722}"/>
              </a:ext>
            </a:extLst>
          </p:cNvPr>
          <p:cNvSpPr txBox="1"/>
          <p:nvPr/>
        </p:nvSpPr>
        <p:spPr>
          <a:xfrm>
            <a:off x="5596410" y="468663"/>
            <a:ext cx="6595590" cy="938719"/>
          </a:xfrm>
          <a:prstGeom prst="rect">
            <a:avLst/>
          </a:prstGeom>
          <a:noFill/>
        </p:spPr>
        <p:txBody>
          <a:bodyPr wrap="square" rtlCol="0">
            <a:spAutoFit/>
          </a:bodyPr>
          <a:lstStyle/>
          <a:p>
            <a:r>
              <a:rPr lang="en-US" sz="5500" b="1" dirty="0"/>
              <a:t>AWE &amp; AMAZEMENT</a:t>
            </a:r>
          </a:p>
        </p:txBody>
      </p:sp>
    </p:spTree>
    <p:extLst>
      <p:ext uri="{BB962C8B-B14F-4D97-AF65-F5344CB8AC3E}">
        <p14:creationId xmlns:p14="http://schemas.microsoft.com/office/powerpoint/2010/main" val="2612359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left)">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Effect transition="in" filter="wipe(left)">
                                      <p:cBhvr>
                                        <p:cTn id="12" dur="5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F71348A-77DE-974D-BBE4-B78920F8B8C6}"/>
              </a:ext>
            </a:extLst>
          </p:cNvPr>
          <p:cNvSpPr>
            <a:spLocks noGrp="1"/>
          </p:cNvSpPr>
          <p:nvPr>
            <p:ph type="title"/>
          </p:nvPr>
        </p:nvSpPr>
        <p:spPr/>
        <p:txBody>
          <a:bodyPr>
            <a:normAutofit/>
          </a:bodyPr>
          <a:lstStyle/>
          <a:p>
            <a:r>
              <a:rPr lang="en-US" sz="4000" dirty="0">
                <a:solidFill>
                  <a:schemeClr val="tx1"/>
                </a:solidFill>
              </a:rPr>
              <a:t>What will it be like?</a:t>
            </a:r>
          </a:p>
        </p:txBody>
      </p:sp>
      <p:sp>
        <p:nvSpPr>
          <p:cNvPr id="7" name="Content Placeholder 2">
            <a:extLst>
              <a:ext uri="{FF2B5EF4-FFF2-40B4-BE49-F238E27FC236}">
                <a16:creationId xmlns:a16="http://schemas.microsoft.com/office/drawing/2014/main" xmlns="" id="{2ED0C030-769F-2647-869D-35BE5CD173DD}"/>
              </a:ext>
            </a:extLst>
          </p:cNvPr>
          <p:cNvSpPr txBox="1">
            <a:spLocks/>
          </p:cNvSpPr>
          <p:nvPr/>
        </p:nvSpPr>
        <p:spPr>
          <a:xfrm>
            <a:off x="677334" y="2043491"/>
            <a:ext cx="10837332" cy="4395442"/>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ctr">
              <a:buSzPct val="100000"/>
              <a:buNone/>
            </a:pPr>
            <a:r>
              <a:rPr lang="en-US" sz="3300" dirty="0">
                <a:ea typeface="Calibri" panose="020F0502020204030204" pitchFamily="34" charset="0"/>
              </a:rPr>
              <a:t>“but then I will know fully” (1 Cor. 13:12)</a:t>
            </a:r>
          </a:p>
        </p:txBody>
      </p:sp>
      <p:sp>
        <p:nvSpPr>
          <p:cNvPr id="4" name="TextBox 3">
            <a:extLst>
              <a:ext uri="{FF2B5EF4-FFF2-40B4-BE49-F238E27FC236}">
                <a16:creationId xmlns:a16="http://schemas.microsoft.com/office/drawing/2014/main" xmlns="" id="{DBF24B86-1C88-6142-B28A-02FAF5AC7722}"/>
              </a:ext>
            </a:extLst>
          </p:cNvPr>
          <p:cNvSpPr txBox="1"/>
          <p:nvPr/>
        </p:nvSpPr>
        <p:spPr>
          <a:xfrm>
            <a:off x="8216871" y="233518"/>
            <a:ext cx="6595590" cy="938719"/>
          </a:xfrm>
          <a:prstGeom prst="rect">
            <a:avLst/>
          </a:prstGeom>
          <a:noFill/>
        </p:spPr>
        <p:txBody>
          <a:bodyPr wrap="square" rtlCol="0">
            <a:spAutoFit/>
          </a:bodyPr>
          <a:lstStyle/>
          <a:p>
            <a:r>
              <a:rPr lang="en-US" sz="5500" b="1" dirty="0"/>
              <a:t>Intimacy </a:t>
            </a:r>
          </a:p>
        </p:txBody>
      </p:sp>
    </p:spTree>
    <p:extLst>
      <p:ext uri="{BB962C8B-B14F-4D97-AF65-F5344CB8AC3E}">
        <p14:creationId xmlns:p14="http://schemas.microsoft.com/office/powerpoint/2010/main" val="3262619101"/>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left)">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500" fill="hold"/>
                                        <p:tgtEl>
                                          <p:spTgt spid="4"/>
                                        </p:tgtEl>
                                        <p:attrNameLst>
                                          <p:attrName>ppt_w</p:attrName>
                                        </p:attrNameLst>
                                      </p:cBhvr>
                                      <p:tavLst>
                                        <p:tav tm="0">
                                          <p:val>
                                            <p:fltVal val="0"/>
                                          </p:val>
                                        </p:tav>
                                        <p:tav tm="100000">
                                          <p:val>
                                            <p:strVal val="#ppt_w"/>
                                          </p:val>
                                        </p:tav>
                                      </p:tavLst>
                                    </p:anim>
                                    <p:anim calcmode="lin" valueType="num">
                                      <p:cBhvr>
                                        <p:cTn id="13" dur="500" fill="hold"/>
                                        <p:tgtEl>
                                          <p:spTgt spid="4"/>
                                        </p:tgtEl>
                                        <p:attrNameLst>
                                          <p:attrName>ppt_h</p:attrName>
                                        </p:attrNameLst>
                                      </p:cBhvr>
                                      <p:tavLst>
                                        <p:tav tm="0">
                                          <p:val>
                                            <p:fltVal val="0"/>
                                          </p:val>
                                        </p:tav>
                                        <p:tav tm="100000">
                                          <p:val>
                                            <p:strVal val="#ppt_h"/>
                                          </p:val>
                                        </p:tav>
                                      </p:tavLst>
                                    </p:anim>
                                    <p:animEffect transition="in" filter="fade">
                                      <p:cBhvr>
                                        <p:cTn id="1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F71348A-77DE-974D-BBE4-B78920F8B8C6}"/>
              </a:ext>
            </a:extLst>
          </p:cNvPr>
          <p:cNvSpPr>
            <a:spLocks noGrp="1"/>
          </p:cNvSpPr>
          <p:nvPr>
            <p:ph type="title"/>
          </p:nvPr>
        </p:nvSpPr>
        <p:spPr/>
        <p:txBody>
          <a:bodyPr>
            <a:normAutofit/>
          </a:bodyPr>
          <a:lstStyle/>
          <a:p>
            <a:r>
              <a:rPr lang="en-US" sz="4000" dirty="0">
                <a:solidFill>
                  <a:schemeClr val="tx1"/>
                </a:solidFill>
              </a:rPr>
              <a:t>What will it be like?</a:t>
            </a:r>
          </a:p>
        </p:txBody>
      </p:sp>
      <p:sp>
        <p:nvSpPr>
          <p:cNvPr id="7" name="Content Placeholder 2">
            <a:extLst>
              <a:ext uri="{FF2B5EF4-FFF2-40B4-BE49-F238E27FC236}">
                <a16:creationId xmlns:a16="http://schemas.microsoft.com/office/drawing/2014/main" xmlns="" id="{2ED0C030-769F-2647-869D-35BE5CD173DD}"/>
              </a:ext>
            </a:extLst>
          </p:cNvPr>
          <p:cNvSpPr txBox="1">
            <a:spLocks/>
          </p:cNvSpPr>
          <p:nvPr/>
        </p:nvSpPr>
        <p:spPr>
          <a:xfrm>
            <a:off x="677334" y="2043491"/>
            <a:ext cx="10837332" cy="4395442"/>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ctr">
              <a:buSzPct val="100000"/>
              <a:buNone/>
            </a:pPr>
            <a:r>
              <a:rPr lang="en-US" sz="3300" dirty="0">
                <a:ea typeface="Calibri" panose="020F0502020204030204" pitchFamily="34" charset="0"/>
              </a:rPr>
              <a:t>“and He will wipe away every tear from their eyes” (Rev. 21:4)</a:t>
            </a:r>
          </a:p>
          <a:p>
            <a:pPr marL="0" indent="0" algn="ctr">
              <a:buSzPct val="100000"/>
              <a:buNone/>
            </a:pPr>
            <a:endParaRPr lang="en-US" sz="3300" dirty="0">
              <a:ea typeface="Calibri" panose="020F0502020204030204" pitchFamily="34" charset="0"/>
            </a:endParaRPr>
          </a:p>
          <a:p>
            <a:pPr marL="0" indent="0" algn="ctr">
              <a:buSzPct val="100000"/>
              <a:buNone/>
            </a:pPr>
            <a:r>
              <a:rPr lang="en-US" sz="3300" dirty="0">
                <a:ea typeface="Calibri" panose="020F0502020204030204" pitchFamily="34" charset="0"/>
              </a:rPr>
              <a:t>“Blessed are you who weep now, for you will laugh…Rejoice in that day and leap for joy, because great is your reward in heaven” (Luke 6:21-23, NIV). </a:t>
            </a:r>
          </a:p>
          <a:p>
            <a:pPr marL="0" indent="0" algn="ctr">
              <a:buSzPct val="100000"/>
              <a:buNone/>
            </a:pPr>
            <a:endParaRPr lang="en-US" sz="3300" dirty="0">
              <a:ea typeface="Calibri" panose="020F0502020204030204" pitchFamily="34" charset="0"/>
            </a:endParaRPr>
          </a:p>
        </p:txBody>
      </p:sp>
      <p:sp>
        <p:nvSpPr>
          <p:cNvPr id="4" name="TextBox 3">
            <a:extLst>
              <a:ext uri="{FF2B5EF4-FFF2-40B4-BE49-F238E27FC236}">
                <a16:creationId xmlns:a16="http://schemas.microsoft.com/office/drawing/2014/main" xmlns="" id="{DBF24B86-1C88-6142-B28A-02FAF5AC7722}"/>
              </a:ext>
            </a:extLst>
          </p:cNvPr>
          <p:cNvSpPr txBox="1"/>
          <p:nvPr/>
        </p:nvSpPr>
        <p:spPr>
          <a:xfrm>
            <a:off x="8216871" y="233518"/>
            <a:ext cx="6595590" cy="938719"/>
          </a:xfrm>
          <a:prstGeom prst="rect">
            <a:avLst/>
          </a:prstGeom>
          <a:noFill/>
        </p:spPr>
        <p:txBody>
          <a:bodyPr wrap="square" rtlCol="0">
            <a:spAutoFit/>
          </a:bodyPr>
          <a:lstStyle/>
          <a:p>
            <a:r>
              <a:rPr lang="en-US" sz="5500" b="1" dirty="0"/>
              <a:t>Intimacy </a:t>
            </a:r>
          </a:p>
        </p:txBody>
      </p:sp>
    </p:spTree>
    <p:extLst>
      <p:ext uri="{BB962C8B-B14F-4D97-AF65-F5344CB8AC3E}">
        <p14:creationId xmlns:p14="http://schemas.microsoft.com/office/powerpoint/2010/main" val="1010092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left)">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Effect transition="in" filter="wipe(left)">
                                      <p:cBhvr>
                                        <p:cTn id="12" dur="5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F71348A-77DE-974D-BBE4-B78920F8B8C6}"/>
              </a:ext>
            </a:extLst>
          </p:cNvPr>
          <p:cNvSpPr>
            <a:spLocks noGrp="1"/>
          </p:cNvSpPr>
          <p:nvPr>
            <p:ph type="title"/>
          </p:nvPr>
        </p:nvSpPr>
        <p:spPr/>
        <p:txBody>
          <a:bodyPr>
            <a:normAutofit/>
          </a:bodyPr>
          <a:lstStyle/>
          <a:p>
            <a:r>
              <a:rPr lang="en-US" sz="4000" dirty="0">
                <a:solidFill>
                  <a:schemeClr val="tx1"/>
                </a:solidFill>
              </a:rPr>
              <a:t>What will it be like?</a:t>
            </a:r>
          </a:p>
        </p:txBody>
      </p:sp>
      <p:sp>
        <p:nvSpPr>
          <p:cNvPr id="7" name="Content Placeholder 2">
            <a:extLst>
              <a:ext uri="{FF2B5EF4-FFF2-40B4-BE49-F238E27FC236}">
                <a16:creationId xmlns:a16="http://schemas.microsoft.com/office/drawing/2014/main" xmlns="" id="{2ED0C030-769F-2647-869D-35BE5CD173DD}"/>
              </a:ext>
            </a:extLst>
          </p:cNvPr>
          <p:cNvSpPr txBox="1">
            <a:spLocks/>
          </p:cNvSpPr>
          <p:nvPr/>
        </p:nvSpPr>
        <p:spPr>
          <a:xfrm>
            <a:off x="677334" y="2043491"/>
            <a:ext cx="10837332" cy="4395442"/>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ctr">
              <a:buSzPct val="100000"/>
              <a:buNone/>
            </a:pPr>
            <a:r>
              <a:rPr lang="en-US" sz="3300" dirty="0">
                <a:ea typeface="Calibri" panose="020F0502020204030204" pitchFamily="34" charset="0"/>
              </a:rPr>
              <a:t>“and He will wipe away every tear from their eyes” (Rev. 21:4)</a:t>
            </a:r>
          </a:p>
          <a:p>
            <a:pPr marL="0" indent="0" algn="ctr">
              <a:buSzPct val="100000"/>
              <a:buNone/>
            </a:pPr>
            <a:endParaRPr lang="en-US" sz="3300" dirty="0">
              <a:ea typeface="Calibri" panose="020F0502020204030204" pitchFamily="34" charset="0"/>
            </a:endParaRPr>
          </a:p>
          <a:p>
            <a:pPr marL="0" indent="0" algn="ctr">
              <a:buSzPct val="100000"/>
              <a:buNone/>
            </a:pPr>
            <a:r>
              <a:rPr lang="en-US" sz="3300" dirty="0">
                <a:ea typeface="Calibri" panose="020F0502020204030204" pitchFamily="34" charset="0"/>
              </a:rPr>
              <a:t>“Blessed are you who weep now, for you will laugh…Rejoice in that day and leap for joy, because great is your reward in heaven” (Luke 6:21-23, NIV). </a:t>
            </a:r>
          </a:p>
          <a:p>
            <a:pPr marL="0" indent="0" algn="ctr">
              <a:buSzPct val="100000"/>
              <a:buNone/>
            </a:pPr>
            <a:endParaRPr lang="en-US" sz="3300" dirty="0">
              <a:ea typeface="Calibri" panose="020F0502020204030204" pitchFamily="34" charset="0"/>
            </a:endParaRPr>
          </a:p>
        </p:txBody>
      </p:sp>
      <p:sp>
        <p:nvSpPr>
          <p:cNvPr id="5" name="TextBox 4">
            <a:extLst>
              <a:ext uri="{FF2B5EF4-FFF2-40B4-BE49-F238E27FC236}">
                <a16:creationId xmlns:a16="http://schemas.microsoft.com/office/drawing/2014/main" xmlns="" id="{26BD75A1-1A2B-E84B-812B-318F73E5BB93}"/>
              </a:ext>
            </a:extLst>
          </p:cNvPr>
          <p:cNvSpPr txBox="1"/>
          <p:nvPr/>
        </p:nvSpPr>
        <p:spPr>
          <a:xfrm>
            <a:off x="8216871" y="233518"/>
            <a:ext cx="3975129" cy="1785104"/>
          </a:xfrm>
          <a:prstGeom prst="rect">
            <a:avLst/>
          </a:prstGeom>
          <a:noFill/>
        </p:spPr>
        <p:txBody>
          <a:bodyPr wrap="square" rtlCol="0">
            <a:spAutoFit/>
          </a:bodyPr>
          <a:lstStyle/>
          <a:p>
            <a:r>
              <a:rPr lang="en-US" sz="5500" b="1" dirty="0"/>
              <a:t>Intimacy</a:t>
            </a:r>
          </a:p>
          <a:p>
            <a:r>
              <a:rPr lang="en-US" sz="5500" b="1" dirty="0"/>
              <a:t>&amp; Laughter </a:t>
            </a:r>
          </a:p>
        </p:txBody>
      </p:sp>
    </p:spTree>
    <p:extLst>
      <p:ext uri="{BB962C8B-B14F-4D97-AF65-F5344CB8AC3E}">
        <p14:creationId xmlns:p14="http://schemas.microsoft.com/office/powerpoint/2010/main" val="102069834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F71348A-77DE-974D-BBE4-B78920F8B8C6}"/>
              </a:ext>
            </a:extLst>
          </p:cNvPr>
          <p:cNvSpPr>
            <a:spLocks noGrp="1"/>
          </p:cNvSpPr>
          <p:nvPr>
            <p:ph type="title"/>
          </p:nvPr>
        </p:nvSpPr>
        <p:spPr/>
        <p:txBody>
          <a:bodyPr>
            <a:normAutofit/>
          </a:bodyPr>
          <a:lstStyle/>
          <a:p>
            <a:r>
              <a:rPr lang="en-US" sz="4000" dirty="0">
                <a:solidFill>
                  <a:schemeClr val="tx1"/>
                </a:solidFill>
              </a:rPr>
              <a:t>What will it be like?</a:t>
            </a:r>
          </a:p>
        </p:txBody>
      </p:sp>
      <p:sp>
        <p:nvSpPr>
          <p:cNvPr id="7" name="Content Placeholder 2">
            <a:extLst>
              <a:ext uri="{FF2B5EF4-FFF2-40B4-BE49-F238E27FC236}">
                <a16:creationId xmlns:a16="http://schemas.microsoft.com/office/drawing/2014/main" xmlns="" id="{2ED0C030-769F-2647-869D-35BE5CD173DD}"/>
              </a:ext>
            </a:extLst>
          </p:cNvPr>
          <p:cNvSpPr txBox="1">
            <a:spLocks/>
          </p:cNvSpPr>
          <p:nvPr/>
        </p:nvSpPr>
        <p:spPr>
          <a:xfrm>
            <a:off x="677334" y="2043491"/>
            <a:ext cx="10837332" cy="4395442"/>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ctr">
              <a:buSzPct val="100000"/>
              <a:buNone/>
            </a:pPr>
            <a:r>
              <a:rPr lang="en-US" sz="3300" dirty="0">
                <a:ea typeface="Calibri" panose="020F0502020204030204" pitchFamily="34" charset="0"/>
              </a:rPr>
              <a:t>“It will be good for those servants whose master finds them watching when he comes. Truly I tell you, he will dress himself to serve, will have them recline at the table and will come and wait on them.” (Luke 12:37)</a:t>
            </a:r>
          </a:p>
          <a:p>
            <a:pPr marL="0" indent="0" algn="ctr">
              <a:buSzPct val="100000"/>
              <a:buNone/>
            </a:pPr>
            <a:endParaRPr lang="en-US" sz="3300" dirty="0">
              <a:ea typeface="Calibri" panose="020F0502020204030204" pitchFamily="34" charset="0"/>
            </a:endParaRPr>
          </a:p>
          <a:p>
            <a:pPr marL="0" indent="0" algn="ctr">
              <a:buSzPct val="100000"/>
              <a:buNone/>
            </a:pPr>
            <a:r>
              <a:rPr lang="en-US" sz="3300" dirty="0">
                <a:ea typeface="Calibri" panose="020F0502020204030204" pitchFamily="34" charset="0"/>
              </a:rPr>
              <a:t>"On this mountain the Lord Almighty will prepare a feast of rich food for all peoples" (Isaiah 25:6). </a:t>
            </a:r>
          </a:p>
        </p:txBody>
      </p:sp>
      <p:sp>
        <p:nvSpPr>
          <p:cNvPr id="4" name="TextBox 3">
            <a:extLst>
              <a:ext uri="{FF2B5EF4-FFF2-40B4-BE49-F238E27FC236}">
                <a16:creationId xmlns:a16="http://schemas.microsoft.com/office/drawing/2014/main" xmlns="" id="{DBF24B86-1C88-6142-B28A-02FAF5AC7722}"/>
              </a:ext>
            </a:extLst>
          </p:cNvPr>
          <p:cNvSpPr txBox="1"/>
          <p:nvPr/>
        </p:nvSpPr>
        <p:spPr>
          <a:xfrm>
            <a:off x="5480334" y="92765"/>
            <a:ext cx="6736735" cy="1785104"/>
          </a:xfrm>
          <a:prstGeom prst="rect">
            <a:avLst/>
          </a:prstGeom>
          <a:noFill/>
        </p:spPr>
        <p:txBody>
          <a:bodyPr wrap="square" rtlCol="0">
            <a:spAutoFit/>
          </a:bodyPr>
          <a:lstStyle/>
          <a:p>
            <a:pPr algn="ctr"/>
            <a:r>
              <a:rPr lang="en-US" sz="5500" b="1" dirty="0"/>
              <a:t>Taking part in and enjoying good gifts</a:t>
            </a:r>
          </a:p>
        </p:txBody>
      </p:sp>
    </p:spTree>
    <p:extLst>
      <p:ext uri="{BB962C8B-B14F-4D97-AF65-F5344CB8AC3E}">
        <p14:creationId xmlns:p14="http://schemas.microsoft.com/office/powerpoint/2010/main" val="164216063"/>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8" fill="hold" nodeType="clickEffect">
                                  <p:stCondLst>
                                    <p:cond delay="0"/>
                                  </p:stCondLst>
                                  <p:childTnLst>
                                    <p:set>
                                      <p:cBhvr>
                                        <p:cTn id="13" dur="1" fill="hold">
                                          <p:stCondLst>
                                            <p:cond delay="0"/>
                                          </p:stCondLst>
                                        </p:cTn>
                                        <p:tgtEl>
                                          <p:spTgt spid="7">
                                            <p:txEl>
                                              <p:pRg st="0" end="0"/>
                                            </p:txEl>
                                          </p:spTgt>
                                        </p:tgtEl>
                                        <p:attrNameLst>
                                          <p:attrName>style.visibility</p:attrName>
                                        </p:attrNameLst>
                                      </p:cBhvr>
                                      <p:to>
                                        <p:strVal val="visible"/>
                                      </p:to>
                                    </p:set>
                                    <p:animEffect transition="in" filter="wipe(left)">
                                      <p:cBhvr>
                                        <p:cTn id="14" dur="500"/>
                                        <p:tgtEl>
                                          <p:spTgt spid="7">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nodeType="click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Effect transition="in" filter="wipe(left)">
                                      <p:cBhvr>
                                        <p:cTn id="19" dur="5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95A4287-645B-B64B-8E78-75E187668830}"/>
              </a:ext>
            </a:extLst>
          </p:cNvPr>
          <p:cNvSpPr>
            <a:spLocks noGrp="1"/>
          </p:cNvSpPr>
          <p:nvPr>
            <p:ph type="title"/>
          </p:nvPr>
        </p:nvSpPr>
        <p:spPr>
          <a:xfrm>
            <a:off x="275573" y="207959"/>
            <a:ext cx="11523945" cy="2052398"/>
          </a:xfrm>
        </p:spPr>
        <p:txBody>
          <a:bodyPr>
            <a:normAutofit/>
          </a:bodyPr>
          <a:lstStyle/>
          <a:p>
            <a:pPr algn="ctr"/>
            <a:r>
              <a:rPr lang="en-US" b="0" i="0" dirty="0">
                <a:solidFill>
                  <a:schemeClr val="tx1"/>
                </a:solidFill>
                <a:effectLst/>
              </a:rPr>
              <a:t>(1 Cor. 13:12) For now we see in a mirror dimly, but then face to face; now I know in part, but then I will know fully, just as I also have been fully known.</a:t>
            </a:r>
            <a:endParaRPr lang="en-US" dirty="0">
              <a:solidFill>
                <a:schemeClr val="tx1"/>
              </a:solidFill>
            </a:endParaRPr>
          </a:p>
        </p:txBody>
      </p:sp>
      <p:sp>
        <p:nvSpPr>
          <p:cNvPr id="3" name="Content Placeholder 2">
            <a:extLst>
              <a:ext uri="{FF2B5EF4-FFF2-40B4-BE49-F238E27FC236}">
                <a16:creationId xmlns:a16="http://schemas.microsoft.com/office/drawing/2014/main" xmlns="" id="{69EBC428-DDB0-0F4E-9B87-EC5CC00D66D0}"/>
              </a:ext>
            </a:extLst>
          </p:cNvPr>
          <p:cNvSpPr>
            <a:spLocks noGrp="1"/>
          </p:cNvSpPr>
          <p:nvPr>
            <p:ph idx="1"/>
          </p:nvPr>
        </p:nvSpPr>
        <p:spPr>
          <a:xfrm>
            <a:off x="838200" y="3065702"/>
            <a:ext cx="10515600" cy="4351338"/>
          </a:xfrm>
        </p:spPr>
        <p:txBody>
          <a:bodyPr/>
          <a:lstStyle/>
          <a:p>
            <a:endParaRPr lang="en-US" dirty="0">
              <a:solidFill>
                <a:schemeClr val="bg1"/>
              </a:solidFill>
            </a:endParaRPr>
          </a:p>
        </p:txBody>
      </p:sp>
    </p:spTree>
    <p:extLst>
      <p:ext uri="{BB962C8B-B14F-4D97-AF65-F5344CB8AC3E}">
        <p14:creationId xmlns:p14="http://schemas.microsoft.com/office/powerpoint/2010/main" val="399323688"/>
      </p:ext>
    </p:extLst>
  </p:cSld>
  <p:clrMapOvr>
    <a:masterClrMapping/>
  </p:clrMapOvr>
  <p:transition spd="slow">
    <p:wipe dir="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F71348A-77DE-974D-BBE4-B78920F8B8C6}"/>
              </a:ext>
            </a:extLst>
          </p:cNvPr>
          <p:cNvSpPr>
            <a:spLocks noGrp="1"/>
          </p:cNvSpPr>
          <p:nvPr>
            <p:ph type="title"/>
          </p:nvPr>
        </p:nvSpPr>
        <p:spPr/>
        <p:txBody>
          <a:bodyPr>
            <a:normAutofit/>
          </a:bodyPr>
          <a:lstStyle/>
          <a:p>
            <a:r>
              <a:rPr lang="en-US" sz="4000" dirty="0">
                <a:solidFill>
                  <a:schemeClr val="tx1"/>
                </a:solidFill>
              </a:rPr>
              <a:t>What will it be like?</a:t>
            </a:r>
          </a:p>
        </p:txBody>
      </p:sp>
      <p:sp>
        <p:nvSpPr>
          <p:cNvPr id="7" name="Content Placeholder 2">
            <a:extLst>
              <a:ext uri="{FF2B5EF4-FFF2-40B4-BE49-F238E27FC236}">
                <a16:creationId xmlns:a16="http://schemas.microsoft.com/office/drawing/2014/main" xmlns="" id="{2ED0C030-769F-2647-869D-35BE5CD173DD}"/>
              </a:ext>
            </a:extLst>
          </p:cNvPr>
          <p:cNvSpPr txBox="1">
            <a:spLocks/>
          </p:cNvSpPr>
          <p:nvPr/>
        </p:nvSpPr>
        <p:spPr>
          <a:xfrm>
            <a:off x="677334" y="2043491"/>
            <a:ext cx="10837332" cy="4395442"/>
          </a:xfrm>
          <a:prstGeom prst="rect">
            <a:avLst/>
          </a:prstGeom>
        </p:spPr>
        <p:txBody>
          <a:bodyPr vert="horz" lIns="91440" tIns="45720" rIns="91440" bIns="45720" rtlCol="0">
            <a:normAutofit fontScale="92500" lnSpcReduction="2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ctr">
              <a:buSzPct val="100000"/>
              <a:buNone/>
            </a:pPr>
            <a:r>
              <a:rPr lang="en-US" sz="3300" i="1" dirty="0">
                <a:ea typeface="Calibri" panose="020F0502020204030204" pitchFamily="34" charset="0"/>
              </a:rPr>
              <a:t>Seeing and knowing God will be our primary joy in heaven.</a:t>
            </a:r>
          </a:p>
          <a:p>
            <a:pPr marL="0" indent="0" algn="ctr">
              <a:buSzPct val="100000"/>
              <a:buNone/>
            </a:pPr>
            <a:r>
              <a:rPr lang="en-US" sz="3300" i="1" dirty="0">
                <a:ea typeface="Calibri" panose="020F0502020204030204" pitchFamily="34" charset="0"/>
              </a:rPr>
              <a:t>But it will also be the basis for the joy we find in all of the other gifts and rewards God has for us. </a:t>
            </a:r>
            <a:endParaRPr lang="en-US" sz="3300" dirty="0">
              <a:ea typeface="Calibri" panose="020F0502020204030204" pitchFamily="34" charset="0"/>
            </a:endParaRPr>
          </a:p>
          <a:p>
            <a:pPr marL="0" indent="0" algn="ctr">
              <a:buSzPct val="100000"/>
              <a:buNone/>
            </a:pPr>
            <a:endParaRPr lang="en-US" sz="3300" dirty="0">
              <a:ea typeface="Calibri" panose="020F0502020204030204" pitchFamily="34" charset="0"/>
            </a:endParaRPr>
          </a:p>
          <a:p>
            <a:pPr>
              <a:buSzPct val="100000"/>
              <a:buFont typeface="Arial" panose="020B0604020202020204" pitchFamily="34" charset="0"/>
              <a:buChar char="•"/>
            </a:pPr>
            <a:r>
              <a:rPr lang="en-US" sz="3300" dirty="0">
                <a:ea typeface="Calibri" panose="020F0502020204030204" pitchFamily="34" charset="0"/>
              </a:rPr>
              <a:t>Every other heavenly joy will derive from and flow out of our relationship with God. </a:t>
            </a:r>
          </a:p>
          <a:p>
            <a:pPr>
              <a:buSzPct val="100000"/>
              <a:buFont typeface="Arial" panose="020B0604020202020204" pitchFamily="34" charset="0"/>
              <a:buChar char="•"/>
            </a:pPr>
            <a:r>
              <a:rPr lang="en-US" sz="3300" dirty="0">
                <a:ea typeface="Calibri" panose="020F0502020204030204" pitchFamily="34" charset="0"/>
              </a:rPr>
              <a:t>And all of the amazing things that will be in heaven will just direct us back to appreciating God himself more and more.</a:t>
            </a:r>
          </a:p>
        </p:txBody>
      </p:sp>
      <p:sp>
        <p:nvSpPr>
          <p:cNvPr id="5" name="TextBox 4">
            <a:extLst>
              <a:ext uri="{FF2B5EF4-FFF2-40B4-BE49-F238E27FC236}">
                <a16:creationId xmlns:a16="http://schemas.microsoft.com/office/drawing/2014/main" xmlns="" id="{21DE9E1E-604B-104A-95E8-2F6227681808}"/>
              </a:ext>
            </a:extLst>
          </p:cNvPr>
          <p:cNvSpPr txBox="1"/>
          <p:nvPr/>
        </p:nvSpPr>
        <p:spPr>
          <a:xfrm>
            <a:off x="5480334" y="92765"/>
            <a:ext cx="6736735" cy="1785104"/>
          </a:xfrm>
          <a:prstGeom prst="rect">
            <a:avLst/>
          </a:prstGeom>
          <a:noFill/>
        </p:spPr>
        <p:txBody>
          <a:bodyPr wrap="square" rtlCol="0">
            <a:spAutoFit/>
          </a:bodyPr>
          <a:lstStyle/>
          <a:p>
            <a:pPr algn="ctr"/>
            <a:r>
              <a:rPr lang="en-US" sz="5500" b="1" dirty="0"/>
              <a:t>Taking part in and enjoying good gifts</a:t>
            </a:r>
          </a:p>
        </p:txBody>
      </p:sp>
      <p:pic>
        <p:nvPicPr>
          <p:cNvPr id="19458" name="Picture 2">
            <a:extLst>
              <a:ext uri="{FF2B5EF4-FFF2-40B4-BE49-F238E27FC236}">
                <a16:creationId xmlns:a16="http://schemas.microsoft.com/office/drawing/2014/main" xmlns="" id="{CF630B53-6491-DE4A-AA70-7557E52DE68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6166" y="465329"/>
            <a:ext cx="4527094" cy="6039853"/>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xmlns="" id="{F2672AAE-4685-2540-A80C-6F638E882F20}"/>
              </a:ext>
            </a:extLst>
          </p:cNvPr>
          <p:cNvSpPr txBox="1"/>
          <p:nvPr/>
        </p:nvSpPr>
        <p:spPr>
          <a:xfrm>
            <a:off x="163186" y="3485256"/>
            <a:ext cx="11865627" cy="3170099"/>
          </a:xfrm>
          <a:prstGeom prst="rect">
            <a:avLst/>
          </a:prstGeom>
          <a:solidFill>
            <a:schemeClr val="accent1">
              <a:lumMod val="75000"/>
            </a:schemeClr>
          </a:solidFill>
          <a:ln w="38100">
            <a:solidFill>
              <a:schemeClr val="accent1">
                <a:lumMod val="40000"/>
                <a:lumOff val="60000"/>
              </a:schemeClr>
            </a:solidFill>
          </a:ln>
        </p:spPr>
        <p:txBody>
          <a:bodyPr wrap="square" rtlCol="0">
            <a:spAutoFit/>
          </a:bodyPr>
          <a:lstStyle/>
          <a:p>
            <a:pPr algn="ctr"/>
            <a:r>
              <a:rPr lang="en-US" sz="5000" b="1" dirty="0"/>
              <a:t>“The world is full of praise-prompters – the New Earth will overflow with them.”</a:t>
            </a:r>
          </a:p>
          <a:p>
            <a:pPr algn="ctr"/>
            <a:r>
              <a:rPr lang="en-US" sz="5000" dirty="0"/>
              <a:t>-Randy Alcorn</a:t>
            </a:r>
          </a:p>
        </p:txBody>
      </p:sp>
    </p:spTree>
    <p:extLst>
      <p:ext uri="{BB962C8B-B14F-4D97-AF65-F5344CB8AC3E}">
        <p14:creationId xmlns:p14="http://schemas.microsoft.com/office/powerpoint/2010/main" val="1802989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left)">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wipe(left)">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7">
                                            <p:txEl>
                                              <p:pRg st="3" end="3"/>
                                            </p:txEl>
                                          </p:spTgt>
                                        </p:tgtEl>
                                        <p:attrNameLst>
                                          <p:attrName>style.visibility</p:attrName>
                                        </p:attrNameLst>
                                      </p:cBhvr>
                                      <p:to>
                                        <p:strVal val="visible"/>
                                      </p:to>
                                    </p:set>
                                    <p:animEffect transition="in" filter="wipe(left)">
                                      <p:cBhvr>
                                        <p:cTn id="17" dur="500"/>
                                        <p:tgtEl>
                                          <p:spTgt spid="7">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3" presetClass="entr" presetSubtype="16" fill="hold" nodeType="clickEffect">
                                  <p:stCondLst>
                                    <p:cond delay="0"/>
                                  </p:stCondLst>
                                  <p:childTnLst>
                                    <p:set>
                                      <p:cBhvr>
                                        <p:cTn id="21" dur="1" fill="hold">
                                          <p:stCondLst>
                                            <p:cond delay="0"/>
                                          </p:stCondLst>
                                        </p:cTn>
                                        <p:tgtEl>
                                          <p:spTgt spid="19458"/>
                                        </p:tgtEl>
                                        <p:attrNameLst>
                                          <p:attrName>style.visibility</p:attrName>
                                        </p:attrNameLst>
                                      </p:cBhvr>
                                      <p:to>
                                        <p:strVal val="visible"/>
                                      </p:to>
                                    </p:set>
                                    <p:anim calcmode="lin" valueType="num">
                                      <p:cBhvr>
                                        <p:cTn id="22" dur="500" fill="hold"/>
                                        <p:tgtEl>
                                          <p:spTgt spid="19458"/>
                                        </p:tgtEl>
                                        <p:attrNameLst>
                                          <p:attrName>ppt_w</p:attrName>
                                        </p:attrNameLst>
                                      </p:cBhvr>
                                      <p:tavLst>
                                        <p:tav tm="0">
                                          <p:val>
                                            <p:fltVal val="0"/>
                                          </p:val>
                                        </p:tav>
                                        <p:tav tm="100000">
                                          <p:val>
                                            <p:strVal val="#ppt_w"/>
                                          </p:val>
                                        </p:tav>
                                      </p:tavLst>
                                    </p:anim>
                                    <p:anim calcmode="lin" valueType="num">
                                      <p:cBhvr>
                                        <p:cTn id="23" dur="500" fill="hold"/>
                                        <p:tgtEl>
                                          <p:spTgt spid="19458"/>
                                        </p:tgtEl>
                                        <p:attrNameLst>
                                          <p:attrName>ppt_h</p:attrName>
                                        </p:attrNameLst>
                                      </p:cBhvr>
                                      <p:tavLst>
                                        <p:tav tm="0">
                                          <p:val>
                                            <p:fltVal val="0"/>
                                          </p:val>
                                        </p:tav>
                                        <p:tav tm="100000">
                                          <p:val>
                                            <p:strVal val="#ppt_h"/>
                                          </p:val>
                                        </p:tav>
                                      </p:tavLst>
                                    </p:anim>
                                    <p:animEffect transition="in" filter="fade">
                                      <p:cBhvr>
                                        <p:cTn id="24" dur="500"/>
                                        <p:tgtEl>
                                          <p:spTgt spid="19458"/>
                                        </p:tgtEl>
                                      </p:cBhvr>
                                    </p:animEffect>
                                  </p:childTnLst>
                                </p:cTn>
                              </p:par>
                            </p:childTnLst>
                          </p:cTn>
                        </p:par>
                      </p:childTnLst>
                    </p:cTn>
                  </p:par>
                  <p:par>
                    <p:cTn id="25" fill="hold">
                      <p:stCondLst>
                        <p:cond delay="indefinite"/>
                      </p:stCondLst>
                      <p:childTnLst>
                        <p:par>
                          <p:cTn id="26" fill="hold">
                            <p:stCondLst>
                              <p:cond delay="0"/>
                            </p:stCondLst>
                            <p:childTnLst>
                              <p:par>
                                <p:cTn id="27" presetID="53" presetClass="exit" presetSubtype="32" fill="hold" nodeType="clickEffect">
                                  <p:stCondLst>
                                    <p:cond delay="0"/>
                                  </p:stCondLst>
                                  <p:childTnLst>
                                    <p:anim calcmode="lin" valueType="num">
                                      <p:cBhvr>
                                        <p:cTn id="28" dur="500"/>
                                        <p:tgtEl>
                                          <p:spTgt spid="19458"/>
                                        </p:tgtEl>
                                        <p:attrNameLst>
                                          <p:attrName>ppt_w</p:attrName>
                                        </p:attrNameLst>
                                      </p:cBhvr>
                                      <p:tavLst>
                                        <p:tav tm="0">
                                          <p:val>
                                            <p:strVal val="ppt_w"/>
                                          </p:val>
                                        </p:tav>
                                        <p:tav tm="100000">
                                          <p:val>
                                            <p:fltVal val="0"/>
                                          </p:val>
                                        </p:tav>
                                      </p:tavLst>
                                    </p:anim>
                                    <p:anim calcmode="lin" valueType="num">
                                      <p:cBhvr>
                                        <p:cTn id="29" dur="500"/>
                                        <p:tgtEl>
                                          <p:spTgt spid="19458"/>
                                        </p:tgtEl>
                                        <p:attrNameLst>
                                          <p:attrName>ppt_h</p:attrName>
                                        </p:attrNameLst>
                                      </p:cBhvr>
                                      <p:tavLst>
                                        <p:tav tm="0">
                                          <p:val>
                                            <p:strVal val="ppt_h"/>
                                          </p:val>
                                        </p:tav>
                                        <p:tav tm="100000">
                                          <p:val>
                                            <p:fltVal val="0"/>
                                          </p:val>
                                        </p:tav>
                                      </p:tavLst>
                                    </p:anim>
                                    <p:animEffect transition="out" filter="fade">
                                      <p:cBhvr>
                                        <p:cTn id="30" dur="500"/>
                                        <p:tgtEl>
                                          <p:spTgt spid="19458"/>
                                        </p:tgtEl>
                                      </p:cBhvr>
                                    </p:animEffect>
                                    <p:set>
                                      <p:cBhvr>
                                        <p:cTn id="31" dur="1" fill="hold">
                                          <p:stCondLst>
                                            <p:cond delay="499"/>
                                          </p:stCondLst>
                                        </p:cTn>
                                        <p:tgtEl>
                                          <p:spTgt spid="19458"/>
                                        </p:tgtEl>
                                        <p:attrNameLst>
                                          <p:attrName>style.visibility</p:attrName>
                                        </p:attrNameLst>
                                      </p:cBhvr>
                                      <p:to>
                                        <p:strVal val="hidden"/>
                                      </p:to>
                                    </p:se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nodeType="clickEffect">
                                  <p:stCondLst>
                                    <p:cond delay="0"/>
                                  </p:stCondLst>
                                  <p:childTnLst>
                                    <p:set>
                                      <p:cBhvr>
                                        <p:cTn id="35" dur="1" fill="hold">
                                          <p:stCondLst>
                                            <p:cond delay="0"/>
                                          </p:stCondLst>
                                        </p:cTn>
                                        <p:tgtEl>
                                          <p:spTgt spid="7">
                                            <p:txEl>
                                              <p:pRg st="4" end="4"/>
                                            </p:txEl>
                                          </p:spTgt>
                                        </p:tgtEl>
                                        <p:attrNameLst>
                                          <p:attrName>style.visibility</p:attrName>
                                        </p:attrNameLst>
                                      </p:cBhvr>
                                      <p:to>
                                        <p:strVal val="visible"/>
                                      </p:to>
                                    </p:set>
                                    <p:animEffect transition="in" filter="wipe(left)">
                                      <p:cBhvr>
                                        <p:cTn id="36" dur="500"/>
                                        <p:tgtEl>
                                          <p:spTgt spid="7">
                                            <p:txEl>
                                              <p:pRg st="4" end="4"/>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grpId="0" nodeType="clickEffect">
                                  <p:stCondLst>
                                    <p:cond delay="0"/>
                                  </p:stCondLst>
                                  <p:childTnLst>
                                    <p:set>
                                      <p:cBhvr>
                                        <p:cTn id="40" dur="1" fill="hold">
                                          <p:stCondLst>
                                            <p:cond delay="0"/>
                                          </p:stCondLst>
                                        </p:cTn>
                                        <p:tgtEl>
                                          <p:spTgt spid="8"/>
                                        </p:tgtEl>
                                        <p:attrNameLst>
                                          <p:attrName>style.visibility</p:attrName>
                                        </p:attrNameLst>
                                      </p:cBhvr>
                                      <p:to>
                                        <p:strVal val="visible"/>
                                      </p:to>
                                    </p:set>
                                    <p:animEffect transition="in" filter="wipe(left)">
                                      <p:cBhvr>
                                        <p:cTn id="41" dur="500"/>
                                        <p:tgtEl>
                                          <p:spTgt spid="8"/>
                                        </p:tgtEl>
                                      </p:cBhvr>
                                    </p:animEffect>
                                  </p:childTnLst>
                                </p:cTn>
                              </p:par>
                              <p:par>
                                <p:cTn id="42" presetID="22" presetClass="entr" presetSubtype="8" fill="hold" nodeType="withEffect">
                                  <p:stCondLst>
                                    <p:cond delay="0"/>
                                  </p:stCondLst>
                                  <p:childTnLst>
                                    <p:set>
                                      <p:cBhvr>
                                        <p:cTn id="43" dur="1" fill="hold">
                                          <p:stCondLst>
                                            <p:cond delay="0"/>
                                          </p:stCondLst>
                                        </p:cTn>
                                        <p:tgtEl>
                                          <p:spTgt spid="8">
                                            <p:txEl>
                                              <p:pRg st="0" end="0"/>
                                            </p:txEl>
                                          </p:spTgt>
                                        </p:tgtEl>
                                        <p:attrNameLst>
                                          <p:attrName>style.visibility</p:attrName>
                                        </p:attrNameLst>
                                      </p:cBhvr>
                                      <p:to>
                                        <p:strVal val="visible"/>
                                      </p:to>
                                    </p:set>
                                    <p:animEffect transition="in" filter="wipe(left)">
                                      <p:cBhvr>
                                        <p:cTn id="44" dur="500"/>
                                        <p:tgtEl>
                                          <p:spTgt spid="8">
                                            <p:txEl>
                                              <p:pRg st="0" end="0"/>
                                            </p:txEl>
                                          </p:spTgt>
                                        </p:tgtEl>
                                      </p:cBhvr>
                                    </p:animEffect>
                                  </p:childTnLst>
                                </p:cTn>
                              </p:par>
                              <p:par>
                                <p:cTn id="45" presetID="22" presetClass="entr" presetSubtype="8" fill="hold" nodeType="withEffect">
                                  <p:stCondLst>
                                    <p:cond delay="0"/>
                                  </p:stCondLst>
                                  <p:childTnLst>
                                    <p:set>
                                      <p:cBhvr>
                                        <p:cTn id="46" dur="1" fill="hold">
                                          <p:stCondLst>
                                            <p:cond delay="0"/>
                                          </p:stCondLst>
                                        </p:cTn>
                                        <p:tgtEl>
                                          <p:spTgt spid="8">
                                            <p:txEl>
                                              <p:pRg st="1" end="1"/>
                                            </p:txEl>
                                          </p:spTgt>
                                        </p:tgtEl>
                                        <p:attrNameLst>
                                          <p:attrName>style.visibility</p:attrName>
                                        </p:attrNameLst>
                                      </p:cBhvr>
                                      <p:to>
                                        <p:strVal val="visible"/>
                                      </p:to>
                                    </p:set>
                                    <p:animEffect transition="in" filter="wipe(left)">
                                      <p:cBhvr>
                                        <p:cTn id="47" dur="500"/>
                                        <p:tgtEl>
                                          <p:spTgt spid="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F71348A-77DE-974D-BBE4-B78920F8B8C6}"/>
              </a:ext>
            </a:extLst>
          </p:cNvPr>
          <p:cNvSpPr>
            <a:spLocks noGrp="1"/>
          </p:cNvSpPr>
          <p:nvPr>
            <p:ph type="title"/>
          </p:nvPr>
        </p:nvSpPr>
        <p:spPr/>
        <p:txBody>
          <a:bodyPr>
            <a:normAutofit/>
          </a:bodyPr>
          <a:lstStyle/>
          <a:p>
            <a:r>
              <a:rPr lang="en-US" sz="4000" dirty="0">
                <a:solidFill>
                  <a:schemeClr val="tx1"/>
                </a:solidFill>
              </a:rPr>
              <a:t>What will it be like?</a:t>
            </a:r>
            <a:br>
              <a:rPr lang="en-US" sz="4000" dirty="0">
                <a:solidFill>
                  <a:schemeClr val="tx1"/>
                </a:solidFill>
              </a:rPr>
            </a:br>
            <a:endParaRPr lang="en-US" sz="4000" dirty="0">
              <a:solidFill>
                <a:schemeClr val="tx1"/>
              </a:solidFill>
            </a:endParaRPr>
          </a:p>
        </p:txBody>
      </p:sp>
      <p:sp>
        <p:nvSpPr>
          <p:cNvPr id="7" name="Content Placeholder 2">
            <a:extLst>
              <a:ext uri="{FF2B5EF4-FFF2-40B4-BE49-F238E27FC236}">
                <a16:creationId xmlns:a16="http://schemas.microsoft.com/office/drawing/2014/main" xmlns="" id="{2ED0C030-769F-2647-869D-35BE5CD173DD}"/>
              </a:ext>
            </a:extLst>
          </p:cNvPr>
          <p:cNvSpPr txBox="1">
            <a:spLocks/>
          </p:cNvSpPr>
          <p:nvPr/>
        </p:nvSpPr>
        <p:spPr>
          <a:xfrm>
            <a:off x="677334" y="2043491"/>
            <a:ext cx="10837332" cy="4395442"/>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ctr">
              <a:buSzPct val="100000"/>
              <a:buNone/>
            </a:pPr>
            <a:r>
              <a:rPr lang="en-US" sz="3300" dirty="0">
                <a:ea typeface="Calibri" panose="020F0502020204030204" pitchFamily="34" charset="0"/>
              </a:rPr>
              <a:t>“I saw the Holy City, the new Jerusalem, coming down out of heaven from God, prepared as a bride beautifully dressed for her husband.” (Rev. 21:2)</a:t>
            </a:r>
          </a:p>
          <a:p>
            <a:pPr marL="0" indent="0" algn="ctr">
              <a:buSzPct val="100000"/>
              <a:buNone/>
            </a:pPr>
            <a:endParaRPr lang="en-US" sz="3300" dirty="0">
              <a:ea typeface="Calibri" panose="020F0502020204030204" pitchFamily="34" charset="0"/>
            </a:endParaRPr>
          </a:p>
          <a:p>
            <a:pPr marL="0" indent="0" algn="ctr">
              <a:buSzPct val="100000"/>
              <a:buNone/>
            </a:pPr>
            <a:r>
              <a:rPr lang="en-US" sz="3300" dirty="0">
                <a:ea typeface="Calibri" panose="020F0502020204030204" pitchFamily="34" charset="0"/>
              </a:rPr>
              <a:t>"Blessed are those who are invited to the wedding supper of the Lamb!"(Revelation 19:9). </a:t>
            </a:r>
          </a:p>
        </p:txBody>
      </p:sp>
      <p:sp>
        <p:nvSpPr>
          <p:cNvPr id="4" name="TextBox 3">
            <a:extLst>
              <a:ext uri="{FF2B5EF4-FFF2-40B4-BE49-F238E27FC236}">
                <a16:creationId xmlns:a16="http://schemas.microsoft.com/office/drawing/2014/main" xmlns="" id="{DBF24B86-1C88-6142-B28A-02FAF5AC7722}"/>
              </a:ext>
            </a:extLst>
          </p:cNvPr>
          <p:cNvSpPr txBox="1"/>
          <p:nvPr/>
        </p:nvSpPr>
        <p:spPr>
          <a:xfrm>
            <a:off x="6504772" y="201842"/>
            <a:ext cx="5538459" cy="1785104"/>
          </a:xfrm>
          <a:prstGeom prst="rect">
            <a:avLst/>
          </a:prstGeom>
          <a:noFill/>
        </p:spPr>
        <p:txBody>
          <a:bodyPr wrap="square" rtlCol="0">
            <a:spAutoFit/>
          </a:bodyPr>
          <a:lstStyle/>
          <a:p>
            <a:pPr algn="ctr"/>
            <a:r>
              <a:rPr lang="en-US" sz="5500" b="1" dirty="0"/>
              <a:t>A Bride Seeing Her Groom </a:t>
            </a:r>
          </a:p>
        </p:txBody>
      </p:sp>
      <p:sp>
        <p:nvSpPr>
          <p:cNvPr id="9" name="TextBox 8">
            <a:extLst>
              <a:ext uri="{FF2B5EF4-FFF2-40B4-BE49-F238E27FC236}">
                <a16:creationId xmlns:a16="http://schemas.microsoft.com/office/drawing/2014/main" xmlns="" id="{8C26E260-9DD9-D649-9C6F-F6C7306FEEDC}"/>
              </a:ext>
            </a:extLst>
          </p:cNvPr>
          <p:cNvSpPr txBox="1"/>
          <p:nvPr/>
        </p:nvSpPr>
        <p:spPr>
          <a:xfrm>
            <a:off x="1328385" y="3576611"/>
            <a:ext cx="6677695" cy="2862322"/>
          </a:xfrm>
          <a:prstGeom prst="rect">
            <a:avLst/>
          </a:prstGeom>
          <a:solidFill>
            <a:schemeClr val="accent1">
              <a:lumMod val="75000"/>
            </a:schemeClr>
          </a:solidFill>
          <a:ln w="25400">
            <a:solidFill>
              <a:schemeClr val="accent1">
                <a:lumMod val="40000"/>
                <a:lumOff val="60000"/>
              </a:schemeClr>
            </a:solidFill>
          </a:ln>
        </p:spPr>
        <p:txBody>
          <a:bodyPr wrap="square" rtlCol="0">
            <a:spAutoFit/>
          </a:bodyPr>
          <a:lstStyle/>
          <a:p>
            <a:pPr algn="ctr"/>
            <a:r>
              <a:rPr lang="en-US" sz="6000" dirty="0"/>
              <a:t>We’re not just invited….we’re the bride!!!</a:t>
            </a:r>
            <a:endParaRPr lang="en-US" sz="6000" i="1"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59329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left)">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Effect transition="in" filter="wipe(left)">
                                      <p:cBhvr>
                                        <p:cTn id="12" dur="500"/>
                                        <p:tgtEl>
                                          <p:spTgt spid="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left)">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53" presetClass="entr" presetSubtype="16"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 calcmode="lin" valueType="num">
                                      <p:cBhvr>
                                        <p:cTn id="22" dur="500" fill="hold"/>
                                        <p:tgtEl>
                                          <p:spTgt spid="4"/>
                                        </p:tgtEl>
                                        <p:attrNameLst>
                                          <p:attrName>ppt_w</p:attrName>
                                        </p:attrNameLst>
                                      </p:cBhvr>
                                      <p:tavLst>
                                        <p:tav tm="0">
                                          <p:val>
                                            <p:fltVal val="0"/>
                                          </p:val>
                                        </p:tav>
                                        <p:tav tm="100000">
                                          <p:val>
                                            <p:strVal val="#ppt_w"/>
                                          </p:val>
                                        </p:tav>
                                      </p:tavLst>
                                    </p:anim>
                                    <p:anim calcmode="lin" valueType="num">
                                      <p:cBhvr>
                                        <p:cTn id="23" dur="500" fill="hold"/>
                                        <p:tgtEl>
                                          <p:spTgt spid="4"/>
                                        </p:tgtEl>
                                        <p:attrNameLst>
                                          <p:attrName>ppt_h</p:attrName>
                                        </p:attrNameLst>
                                      </p:cBhvr>
                                      <p:tavLst>
                                        <p:tav tm="0">
                                          <p:val>
                                            <p:fltVal val="0"/>
                                          </p:val>
                                        </p:tav>
                                        <p:tav tm="100000">
                                          <p:val>
                                            <p:strVal val="#ppt_h"/>
                                          </p:val>
                                        </p:tav>
                                      </p:tavLst>
                                    </p:anim>
                                    <p:animEffect transition="in" filter="fade">
                                      <p:cBhvr>
                                        <p:cTn id="2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F71348A-77DE-974D-BBE4-B78920F8B8C6}"/>
              </a:ext>
            </a:extLst>
          </p:cNvPr>
          <p:cNvSpPr>
            <a:spLocks noGrp="1"/>
          </p:cNvSpPr>
          <p:nvPr>
            <p:ph type="title"/>
          </p:nvPr>
        </p:nvSpPr>
        <p:spPr/>
        <p:txBody>
          <a:bodyPr>
            <a:normAutofit/>
          </a:bodyPr>
          <a:lstStyle/>
          <a:p>
            <a:r>
              <a:rPr lang="en-US" sz="4000" dirty="0">
                <a:solidFill>
                  <a:schemeClr val="tx1"/>
                </a:solidFill>
              </a:rPr>
              <a:t>What will it be like?</a:t>
            </a:r>
          </a:p>
        </p:txBody>
      </p:sp>
      <p:sp>
        <p:nvSpPr>
          <p:cNvPr id="7" name="Content Placeholder 2">
            <a:extLst>
              <a:ext uri="{FF2B5EF4-FFF2-40B4-BE49-F238E27FC236}">
                <a16:creationId xmlns:a16="http://schemas.microsoft.com/office/drawing/2014/main" xmlns="" id="{2ED0C030-769F-2647-869D-35BE5CD173DD}"/>
              </a:ext>
            </a:extLst>
          </p:cNvPr>
          <p:cNvSpPr txBox="1">
            <a:spLocks/>
          </p:cNvSpPr>
          <p:nvPr/>
        </p:nvSpPr>
        <p:spPr>
          <a:xfrm>
            <a:off x="677334" y="2043491"/>
            <a:ext cx="10837332" cy="4395442"/>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ctr">
              <a:buSzPct val="100000"/>
              <a:buNone/>
            </a:pPr>
            <a:r>
              <a:rPr lang="en-US" sz="3300" dirty="0">
                <a:ea typeface="Calibri" panose="020F0502020204030204" pitchFamily="34" charset="0"/>
              </a:rPr>
              <a:t>“I saw the Holy City, the new Jerusalem, coming down out of heaven from God, prepared as a bride beautifully dressed for her husband.” (Rev. 21:2)</a:t>
            </a:r>
          </a:p>
          <a:p>
            <a:pPr marL="0" indent="0" algn="ctr">
              <a:buSzPct val="100000"/>
              <a:buNone/>
            </a:pPr>
            <a:endParaRPr lang="en-US" sz="3300" dirty="0">
              <a:ea typeface="Calibri" panose="020F0502020204030204" pitchFamily="34" charset="0"/>
            </a:endParaRPr>
          </a:p>
          <a:p>
            <a:pPr marL="0" indent="0" algn="ctr">
              <a:buSzPct val="100000"/>
              <a:buNone/>
            </a:pPr>
            <a:r>
              <a:rPr lang="en-US" sz="3300" dirty="0">
                <a:ea typeface="Calibri" panose="020F0502020204030204" pitchFamily="34" charset="0"/>
              </a:rPr>
              <a:t>"Blessed are those who are invited to the wedding supper of the Lamb!"(Revelation 19:9). </a:t>
            </a:r>
          </a:p>
        </p:txBody>
      </p:sp>
      <p:sp>
        <p:nvSpPr>
          <p:cNvPr id="4" name="TextBox 3">
            <a:extLst>
              <a:ext uri="{FF2B5EF4-FFF2-40B4-BE49-F238E27FC236}">
                <a16:creationId xmlns:a16="http://schemas.microsoft.com/office/drawing/2014/main" xmlns="" id="{DBF24B86-1C88-6142-B28A-02FAF5AC7722}"/>
              </a:ext>
            </a:extLst>
          </p:cNvPr>
          <p:cNvSpPr txBox="1"/>
          <p:nvPr/>
        </p:nvSpPr>
        <p:spPr>
          <a:xfrm>
            <a:off x="6504772" y="201842"/>
            <a:ext cx="5538459" cy="1785104"/>
          </a:xfrm>
          <a:prstGeom prst="rect">
            <a:avLst/>
          </a:prstGeom>
          <a:noFill/>
        </p:spPr>
        <p:txBody>
          <a:bodyPr wrap="square" rtlCol="0">
            <a:spAutoFit/>
          </a:bodyPr>
          <a:lstStyle/>
          <a:p>
            <a:pPr algn="ctr"/>
            <a:r>
              <a:rPr lang="en-US" sz="5500" b="1" dirty="0"/>
              <a:t>A Bride Seeing Her Groom </a:t>
            </a:r>
          </a:p>
        </p:txBody>
      </p:sp>
      <p:sp>
        <p:nvSpPr>
          <p:cNvPr id="9" name="TextBox 8">
            <a:extLst>
              <a:ext uri="{FF2B5EF4-FFF2-40B4-BE49-F238E27FC236}">
                <a16:creationId xmlns:a16="http://schemas.microsoft.com/office/drawing/2014/main" xmlns="" id="{CF877B95-7250-9345-BE83-461394BC0A8F}"/>
              </a:ext>
            </a:extLst>
          </p:cNvPr>
          <p:cNvSpPr txBox="1"/>
          <p:nvPr/>
        </p:nvSpPr>
        <p:spPr>
          <a:xfrm>
            <a:off x="1328385" y="3576611"/>
            <a:ext cx="6677695" cy="2862322"/>
          </a:xfrm>
          <a:prstGeom prst="rect">
            <a:avLst/>
          </a:prstGeom>
          <a:solidFill>
            <a:schemeClr val="accent1">
              <a:lumMod val="75000"/>
            </a:schemeClr>
          </a:solidFill>
          <a:ln w="25400">
            <a:solidFill>
              <a:schemeClr val="accent1">
                <a:lumMod val="40000"/>
                <a:lumOff val="60000"/>
              </a:schemeClr>
            </a:solidFill>
          </a:ln>
        </p:spPr>
        <p:txBody>
          <a:bodyPr wrap="square" rtlCol="0">
            <a:spAutoFit/>
          </a:bodyPr>
          <a:lstStyle/>
          <a:p>
            <a:pPr algn="ctr"/>
            <a:r>
              <a:rPr lang="en-US" sz="6000" dirty="0"/>
              <a:t>We’re not just invited….we’re the bride!!!</a:t>
            </a:r>
            <a:endParaRPr lang="en-US" sz="6000" i="1"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9944709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F71348A-77DE-974D-BBE4-B78920F8B8C6}"/>
              </a:ext>
            </a:extLst>
          </p:cNvPr>
          <p:cNvSpPr>
            <a:spLocks noGrp="1"/>
          </p:cNvSpPr>
          <p:nvPr>
            <p:ph type="title"/>
          </p:nvPr>
        </p:nvSpPr>
        <p:spPr/>
        <p:txBody>
          <a:bodyPr>
            <a:normAutofit/>
          </a:bodyPr>
          <a:lstStyle/>
          <a:p>
            <a:r>
              <a:rPr lang="en-US" sz="4000" dirty="0">
                <a:solidFill>
                  <a:schemeClr val="tx1"/>
                </a:solidFill>
              </a:rPr>
              <a:t>Why are we told about this?</a:t>
            </a:r>
          </a:p>
        </p:txBody>
      </p:sp>
      <p:sp>
        <p:nvSpPr>
          <p:cNvPr id="7" name="Content Placeholder 2">
            <a:extLst>
              <a:ext uri="{FF2B5EF4-FFF2-40B4-BE49-F238E27FC236}">
                <a16:creationId xmlns:a16="http://schemas.microsoft.com/office/drawing/2014/main" xmlns="" id="{2ED0C030-769F-2647-869D-35BE5CD173DD}"/>
              </a:ext>
            </a:extLst>
          </p:cNvPr>
          <p:cNvSpPr txBox="1">
            <a:spLocks/>
          </p:cNvSpPr>
          <p:nvPr/>
        </p:nvSpPr>
        <p:spPr>
          <a:xfrm>
            <a:off x="677334" y="2043491"/>
            <a:ext cx="10837332" cy="4395442"/>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ctr">
              <a:buSzPct val="100000"/>
              <a:buNone/>
            </a:pPr>
            <a:r>
              <a:rPr lang="en-US" sz="3300" i="1" dirty="0">
                <a:ea typeface="Calibri" panose="020F0502020204030204" pitchFamily="34" charset="0"/>
              </a:rPr>
              <a:t>We should anticipate this, look forward to this, and long for this in a concrete way</a:t>
            </a:r>
          </a:p>
          <a:p>
            <a:pPr marL="0" indent="0" algn="ctr">
              <a:buSzPct val="100000"/>
              <a:buNone/>
            </a:pPr>
            <a:endParaRPr lang="en-US" sz="3300" dirty="0">
              <a:ea typeface="Calibri" panose="020F0502020204030204" pitchFamily="34" charset="0"/>
            </a:endParaRPr>
          </a:p>
          <a:p>
            <a:pPr marL="0" indent="0" algn="ctr">
              <a:buSzPct val="100000"/>
              <a:buNone/>
            </a:pPr>
            <a:r>
              <a:rPr lang="en-US" sz="3300" dirty="0">
                <a:ea typeface="Calibri" panose="020F0502020204030204" pitchFamily="34" charset="0"/>
              </a:rPr>
              <a:t>“O God, you are my God, earnestly I seek you; my soul thirsts for you, my body longs for you, in a dry and weary land where there is no water" (Psalm 63:1) </a:t>
            </a:r>
          </a:p>
        </p:txBody>
      </p:sp>
    </p:spTree>
    <p:extLst>
      <p:ext uri="{BB962C8B-B14F-4D97-AF65-F5344CB8AC3E}">
        <p14:creationId xmlns:p14="http://schemas.microsoft.com/office/powerpoint/2010/main" val="3510276943"/>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left)">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Effect transition="in" filter="wipe(left)">
                                      <p:cBhvr>
                                        <p:cTn id="12" dur="5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F71348A-77DE-974D-BBE4-B78920F8B8C6}"/>
              </a:ext>
            </a:extLst>
          </p:cNvPr>
          <p:cNvSpPr>
            <a:spLocks noGrp="1"/>
          </p:cNvSpPr>
          <p:nvPr>
            <p:ph type="title"/>
          </p:nvPr>
        </p:nvSpPr>
        <p:spPr/>
        <p:txBody>
          <a:bodyPr>
            <a:normAutofit/>
          </a:bodyPr>
          <a:lstStyle/>
          <a:p>
            <a:r>
              <a:rPr lang="en-US" sz="4000" dirty="0">
                <a:solidFill>
                  <a:schemeClr val="tx1"/>
                </a:solidFill>
              </a:rPr>
              <a:t>Why are we told about this?</a:t>
            </a:r>
          </a:p>
        </p:txBody>
      </p:sp>
      <p:sp>
        <p:nvSpPr>
          <p:cNvPr id="7" name="Content Placeholder 2">
            <a:extLst>
              <a:ext uri="{FF2B5EF4-FFF2-40B4-BE49-F238E27FC236}">
                <a16:creationId xmlns:a16="http://schemas.microsoft.com/office/drawing/2014/main" xmlns="" id="{2ED0C030-769F-2647-869D-35BE5CD173DD}"/>
              </a:ext>
            </a:extLst>
          </p:cNvPr>
          <p:cNvSpPr txBox="1">
            <a:spLocks/>
          </p:cNvSpPr>
          <p:nvPr/>
        </p:nvSpPr>
        <p:spPr>
          <a:xfrm>
            <a:off x="677334" y="2043491"/>
            <a:ext cx="10837332" cy="4395442"/>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ctr">
              <a:buSzPct val="100000"/>
              <a:buNone/>
            </a:pPr>
            <a:r>
              <a:rPr lang="en-US" sz="3300" i="1" dirty="0">
                <a:ea typeface="Calibri" panose="020F0502020204030204" pitchFamily="34" charset="0"/>
              </a:rPr>
              <a:t>We should anticipate this, look forward to this, and long for this in a concrete way</a:t>
            </a:r>
          </a:p>
          <a:p>
            <a:pPr marL="0" indent="0" algn="ctr">
              <a:buSzPct val="100000"/>
              <a:buNone/>
            </a:pPr>
            <a:endParaRPr lang="en-US" sz="3300" dirty="0">
              <a:ea typeface="Calibri" panose="020F0502020204030204" pitchFamily="34" charset="0"/>
            </a:endParaRPr>
          </a:p>
          <a:p>
            <a:pPr marL="0" indent="0" algn="ctr">
              <a:buSzPct val="100000"/>
              <a:buNone/>
            </a:pPr>
            <a:r>
              <a:rPr lang="en-US" sz="3300" dirty="0">
                <a:ea typeface="Calibri" panose="020F0502020204030204" pitchFamily="34" charset="0"/>
              </a:rPr>
              <a:t>"I know that my Redeemer lives, and that in the end he will stand upon the earth. And after my skin has been destroyed, yet in my flesh I will see God; I myself will see him with my own eyes—I, and not another. How my heart yearns within me!" (Job 19:25-27)</a:t>
            </a:r>
          </a:p>
        </p:txBody>
      </p:sp>
    </p:spTree>
    <p:extLst>
      <p:ext uri="{BB962C8B-B14F-4D97-AF65-F5344CB8AC3E}">
        <p14:creationId xmlns:p14="http://schemas.microsoft.com/office/powerpoint/2010/main" val="2320196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animEffect transition="in" filter="wipe(left)">
                                      <p:cBhvr>
                                        <p:cTn id="7" dur="5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95A4287-645B-B64B-8E78-75E187668830}"/>
              </a:ext>
            </a:extLst>
          </p:cNvPr>
          <p:cNvSpPr>
            <a:spLocks noGrp="1"/>
          </p:cNvSpPr>
          <p:nvPr>
            <p:ph type="title"/>
          </p:nvPr>
        </p:nvSpPr>
        <p:spPr>
          <a:xfrm>
            <a:off x="275573" y="207959"/>
            <a:ext cx="11523945" cy="2052398"/>
          </a:xfrm>
        </p:spPr>
        <p:txBody>
          <a:bodyPr>
            <a:normAutofit/>
          </a:bodyPr>
          <a:lstStyle/>
          <a:p>
            <a:pPr algn="ctr"/>
            <a:r>
              <a:rPr lang="en-US" b="0" i="0" dirty="0">
                <a:solidFill>
                  <a:schemeClr val="bg1">
                    <a:lumMod val="65000"/>
                    <a:lumOff val="35000"/>
                  </a:schemeClr>
                </a:solidFill>
                <a:effectLst/>
                <a:latin typeface="Trebuchet MS" panose="020B0703020202090204" pitchFamily="34" charset="0"/>
              </a:rPr>
              <a:t>(1 Cor. 13:12) </a:t>
            </a:r>
            <a:r>
              <a:rPr lang="en-US" b="0" i="0" dirty="0">
                <a:solidFill>
                  <a:schemeClr val="tx1"/>
                </a:solidFill>
                <a:effectLst/>
                <a:latin typeface="Trebuchet MS" panose="020B0703020202090204" pitchFamily="34" charset="0"/>
              </a:rPr>
              <a:t>For now we see in a mirror dimly, </a:t>
            </a:r>
            <a:r>
              <a:rPr lang="en-US" b="0" i="0" dirty="0">
                <a:solidFill>
                  <a:schemeClr val="bg1">
                    <a:lumMod val="65000"/>
                    <a:lumOff val="35000"/>
                  </a:schemeClr>
                </a:solidFill>
                <a:effectLst/>
                <a:latin typeface="Trebuchet MS" panose="020B0703020202090204" pitchFamily="34" charset="0"/>
              </a:rPr>
              <a:t>but then face to face; </a:t>
            </a:r>
            <a:r>
              <a:rPr lang="en-US" b="0" i="0" dirty="0">
                <a:solidFill>
                  <a:schemeClr val="tx1"/>
                </a:solidFill>
                <a:effectLst/>
                <a:latin typeface="Trebuchet MS" panose="020B0703020202090204" pitchFamily="34" charset="0"/>
              </a:rPr>
              <a:t>now I know in part</a:t>
            </a:r>
            <a:r>
              <a:rPr lang="en-US" b="0" i="0" dirty="0">
                <a:solidFill>
                  <a:schemeClr val="bg1">
                    <a:lumMod val="65000"/>
                    <a:lumOff val="35000"/>
                  </a:schemeClr>
                </a:solidFill>
                <a:effectLst/>
                <a:latin typeface="Trebuchet MS" panose="020B0703020202090204" pitchFamily="34" charset="0"/>
              </a:rPr>
              <a:t>, but then I will know fully, just as I also have been fully known.</a:t>
            </a:r>
            <a:endParaRPr lang="en-US" dirty="0">
              <a:solidFill>
                <a:schemeClr val="bg1">
                  <a:lumMod val="65000"/>
                  <a:lumOff val="35000"/>
                </a:schemeClr>
              </a:solidFill>
              <a:latin typeface="Trebuchet MS" panose="020B0703020202090204" pitchFamily="34" charset="0"/>
            </a:endParaRPr>
          </a:p>
        </p:txBody>
      </p:sp>
      <p:sp>
        <p:nvSpPr>
          <p:cNvPr id="3" name="Content Placeholder 2">
            <a:extLst>
              <a:ext uri="{FF2B5EF4-FFF2-40B4-BE49-F238E27FC236}">
                <a16:creationId xmlns:a16="http://schemas.microsoft.com/office/drawing/2014/main" xmlns="" id="{69EBC428-DDB0-0F4E-9B87-EC5CC00D66D0}"/>
              </a:ext>
            </a:extLst>
          </p:cNvPr>
          <p:cNvSpPr>
            <a:spLocks noGrp="1"/>
          </p:cNvSpPr>
          <p:nvPr>
            <p:ph idx="1"/>
          </p:nvPr>
        </p:nvSpPr>
        <p:spPr>
          <a:xfrm>
            <a:off x="838200" y="3065702"/>
            <a:ext cx="10515600" cy="4351338"/>
          </a:xfrm>
        </p:spPr>
        <p:txBody>
          <a:bodyPr/>
          <a:lstStyle/>
          <a:p>
            <a:endParaRPr lang="en-US" dirty="0">
              <a:solidFill>
                <a:schemeClr val="bg1"/>
              </a:solidFill>
            </a:endParaRPr>
          </a:p>
        </p:txBody>
      </p:sp>
    </p:spTree>
    <p:extLst>
      <p:ext uri="{BB962C8B-B14F-4D97-AF65-F5344CB8AC3E}">
        <p14:creationId xmlns:p14="http://schemas.microsoft.com/office/powerpoint/2010/main" val="32038098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95A4287-645B-B64B-8E78-75E187668830}"/>
              </a:ext>
            </a:extLst>
          </p:cNvPr>
          <p:cNvSpPr>
            <a:spLocks noGrp="1"/>
          </p:cNvSpPr>
          <p:nvPr>
            <p:ph type="title"/>
          </p:nvPr>
        </p:nvSpPr>
        <p:spPr>
          <a:xfrm>
            <a:off x="275573" y="207959"/>
            <a:ext cx="11523945" cy="2052398"/>
          </a:xfrm>
        </p:spPr>
        <p:txBody>
          <a:bodyPr>
            <a:normAutofit/>
          </a:bodyPr>
          <a:lstStyle/>
          <a:p>
            <a:pPr algn="ctr"/>
            <a:r>
              <a:rPr lang="en-US" b="0" i="0" dirty="0">
                <a:solidFill>
                  <a:schemeClr val="bg1">
                    <a:lumMod val="65000"/>
                    <a:lumOff val="35000"/>
                  </a:schemeClr>
                </a:solidFill>
                <a:effectLst/>
                <a:latin typeface="Trebuchet MS" panose="020B0703020202090204" pitchFamily="34" charset="0"/>
              </a:rPr>
              <a:t>(1 Cor. 13:12) </a:t>
            </a:r>
            <a:r>
              <a:rPr lang="en-US" b="0" i="0" dirty="0">
                <a:solidFill>
                  <a:schemeClr val="tx1"/>
                </a:solidFill>
                <a:effectLst/>
                <a:latin typeface="Trebuchet MS" panose="020B0703020202090204" pitchFamily="34" charset="0"/>
              </a:rPr>
              <a:t>For now we see in a mirror dimly, </a:t>
            </a:r>
            <a:r>
              <a:rPr lang="en-US" b="0" i="0" dirty="0">
                <a:solidFill>
                  <a:schemeClr val="bg1">
                    <a:lumMod val="65000"/>
                    <a:lumOff val="35000"/>
                  </a:schemeClr>
                </a:solidFill>
                <a:effectLst/>
                <a:latin typeface="Trebuchet MS" panose="020B0703020202090204" pitchFamily="34" charset="0"/>
              </a:rPr>
              <a:t>but then face to face; </a:t>
            </a:r>
            <a:r>
              <a:rPr lang="en-US" b="0" i="0" dirty="0">
                <a:solidFill>
                  <a:schemeClr val="tx1"/>
                </a:solidFill>
                <a:effectLst/>
                <a:latin typeface="Trebuchet MS" panose="020B0703020202090204" pitchFamily="34" charset="0"/>
              </a:rPr>
              <a:t>now I know in part</a:t>
            </a:r>
            <a:r>
              <a:rPr lang="en-US" b="0" i="0" dirty="0">
                <a:solidFill>
                  <a:schemeClr val="bg1">
                    <a:lumMod val="65000"/>
                    <a:lumOff val="35000"/>
                  </a:schemeClr>
                </a:solidFill>
                <a:effectLst/>
                <a:latin typeface="Trebuchet MS" panose="020B0703020202090204" pitchFamily="34" charset="0"/>
              </a:rPr>
              <a:t>, but then I will know fully, just as I also have been fully known.</a:t>
            </a:r>
            <a:endParaRPr lang="en-US" dirty="0">
              <a:solidFill>
                <a:schemeClr val="tx1"/>
              </a:solidFill>
              <a:latin typeface="Trebuchet MS" panose="020B0703020202090204" pitchFamily="34" charset="0"/>
            </a:endParaRPr>
          </a:p>
        </p:txBody>
      </p:sp>
      <p:sp>
        <p:nvSpPr>
          <p:cNvPr id="3" name="Content Placeholder 2">
            <a:extLst>
              <a:ext uri="{FF2B5EF4-FFF2-40B4-BE49-F238E27FC236}">
                <a16:creationId xmlns:a16="http://schemas.microsoft.com/office/drawing/2014/main" xmlns="" id="{69EBC428-DDB0-0F4E-9B87-EC5CC00D66D0}"/>
              </a:ext>
            </a:extLst>
          </p:cNvPr>
          <p:cNvSpPr>
            <a:spLocks noGrp="1"/>
          </p:cNvSpPr>
          <p:nvPr>
            <p:ph idx="1"/>
          </p:nvPr>
        </p:nvSpPr>
        <p:spPr>
          <a:xfrm>
            <a:off x="838200" y="3065702"/>
            <a:ext cx="10515600" cy="4351338"/>
          </a:xfrm>
        </p:spPr>
        <p:txBody>
          <a:bodyPr/>
          <a:lstStyle/>
          <a:p>
            <a:endParaRPr lang="en-US" dirty="0">
              <a:solidFill>
                <a:schemeClr val="bg1"/>
              </a:solidFill>
            </a:endParaRPr>
          </a:p>
        </p:txBody>
      </p:sp>
      <p:sp>
        <p:nvSpPr>
          <p:cNvPr id="5" name="TextBox 4">
            <a:extLst>
              <a:ext uri="{FF2B5EF4-FFF2-40B4-BE49-F238E27FC236}">
                <a16:creationId xmlns:a16="http://schemas.microsoft.com/office/drawing/2014/main" xmlns="" id="{8283A333-4648-4947-91A8-90F8FEB38E1A}"/>
              </a:ext>
            </a:extLst>
          </p:cNvPr>
          <p:cNvSpPr txBox="1"/>
          <p:nvPr/>
        </p:nvSpPr>
        <p:spPr>
          <a:xfrm>
            <a:off x="275573" y="556065"/>
            <a:ext cx="7876875" cy="6093976"/>
          </a:xfrm>
          <a:prstGeom prst="rect">
            <a:avLst/>
          </a:prstGeom>
          <a:solidFill>
            <a:schemeClr val="accent1">
              <a:lumMod val="75000"/>
            </a:schemeClr>
          </a:solidFill>
          <a:ln w="38100">
            <a:solidFill>
              <a:schemeClr val="accent1">
                <a:lumMod val="40000"/>
                <a:lumOff val="60000"/>
              </a:schemeClr>
            </a:solidFill>
          </a:ln>
        </p:spPr>
        <p:txBody>
          <a:bodyPr wrap="square" rtlCol="0">
            <a:spAutoFit/>
          </a:bodyPr>
          <a:lstStyle/>
          <a:p>
            <a:r>
              <a:rPr lang="en-US" sz="3000" b="1" u="sng" dirty="0"/>
              <a:t>On the one hand… </a:t>
            </a:r>
          </a:p>
          <a:p>
            <a:pPr marL="285750" indent="-285750">
              <a:buFont typeface="Wingdings" pitchFamily="2" charset="2"/>
              <a:buChar char="ü"/>
            </a:pPr>
            <a:r>
              <a:rPr lang="en-US" sz="3000" dirty="0"/>
              <a:t>“consuming fire” (Heb. 12:27)</a:t>
            </a:r>
          </a:p>
          <a:p>
            <a:pPr marL="285750" indent="-285750">
              <a:buFont typeface="Wingdings" pitchFamily="2" charset="2"/>
              <a:buChar char="ü"/>
            </a:pPr>
            <a:r>
              <a:rPr lang="en-US" sz="3000" dirty="0"/>
              <a:t>“invisible” (1 Tim. 1:17; Rom. 1:20)</a:t>
            </a:r>
          </a:p>
          <a:p>
            <a:pPr marL="285750" indent="-285750">
              <a:buFont typeface="Wingdings" pitchFamily="2" charset="2"/>
              <a:buChar char="ü"/>
            </a:pPr>
            <a:r>
              <a:rPr lang="en-US" sz="3000" dirty="0"/>
              <a:t>“Moses hid his face, for he was afraid to look at God” (Exodus 3:6)</a:t>
            </a:r>
          </a:p>
          <a:p>
            <a:pPr marL="285750" indent="-285750">
              <a:buFont typeface="Wingdings" pitchFamily="2" charset="2"/>
              <a:buChar char="ü"/>
            </a:pPr>
            <a:r>
              <a:rPr lang="en-US" sz="3000" dirty="0"/>
              <a:t>“You cannot see my face, for no one may see me and live” (Exodus 33:20)</a:t>
            </a:r>
          </a:p>
          <a:p>
            <a:pPr marL="285750" indent="-285750">
              <a:buFont typeface="Wingdings" pitchFamily="2" charset="2"/>
              <a:buChar char="ü"/>
            </a:pPr>
            <a:r>
              <a:rPr lang="en-US" sz="3000" dirty="0"/>
              <a:t>“Woe to me, for I am ruined!” (Isaiah 6:5)</a:t>
            </a:r>
          </a:p>
          <a:p>
            <a:pPr marL="285750" lvl="0" indent="-285750">
              <a:buFont typeface="Wingdings" pitchFamily="2" charset="2"/>
              <a:buChar char="ü"/>
            </a:pPr>
            <a:r>
              <a:rPr lang="en-US" sz="3000" dirty="0"/>
              <a:t> “God…who lives in unapproachable light, whom no one has seen or can see” (1 Tim. 6:15,16)</a:t>
            </a:r>
          </a:p>
          <a:p>
            <a:pPr marL="285750" lvl="0" indent="-285750">
              <a:buFont typeface="Wingdings" pitchFamily="2" charset="2"/>
              <a:buChar char="ü"/>
            </a:pPr>
            <a:r>
              <a:rPr lang="en-US" sz="3000" dirty="0"/>
              <a:t>“No one has ever seen God” (John 1:18; 1 John 4:12)</a:t>
            </a:r>
          </a:p>
        </p:txBody>
      </p:sp>
      <p:sp>
        <p:nvSpPr>
          <p:cNvPr id="6" name="TextBox 5">
            <a:extLst>
              <a:ext uri="{FF2B5EF4-FFF2-40B4-BE49-F238E27FC236}">
                <a16:creationId xmlns:a16="http://schemas.microsoft.com/office/drawing/2014/main" xmlns="" id="{077CD600-5B78-AB4B-8F6B-F014A13CDCD4}"/>
              </a:ext>
            </a:extLst>
          </p:cNvPr>
          <p:cNvSpPr txBox="1"/>
          <p:nvPr/>
        </p:nvSpPr>
        <p:spPr>
          <a:xfrm>
            <a:off x="7039627" y="1548081"/>
            <a:ext cx="4876800" cy="3785652"/>
          </a:xfrm>
          <a:prstGeom prst="rect">
            <a:avLst/>
          </a:prstGeom>
          <a:solidFill>
            <a:schemeClr val="accent1">
              <a:lumMod val="75000"/>
            </a:schemeClr>
          </a:solidFill>
          <a:ln w="38100">
            <a:solidFill>
              <a:schemeClr val="accent1">
                <a:lumMod val="40000"/>
                <a:lumOff val="60000"/>
              </a:schemeClr>
            </a:solidFill>
          </a:ln>
        </p:spPr>
        <p:txBody>
          <a:bodyPr wrap="square" rtlCol="0">
            <a:spAutoFit/>
          </a:bodyPr>
          <a:lstStyle/>
          <a:p>
            <a:r>
              <a:rPr lang="en-US" sz="6000" b="1" u="sng" dirty="0"/>
              <a:t>And yet… </a:t>
            </a:r>
            <a:r>
              <a:rPr lang="en-US" sz="6000" dirty="0"/>
              <a:t>“they will see his face” (Rev. 22:4)</a:t>
            </a:r>
          </a:p>
        </p:txBody>
      </p:sp>
    </p:spTree>
    <p:extLst>
      <p:ext uri="{BB962C8B-B14F-4D97-AF65-F5344CB8AC3E}">
        <p14:creationId xmlns:p14="http://schemas.microsoft.com/office/powerpoint/2010/main" val="630894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par>
                                <p:cTn id="8" presetID="22" presetClass="entr" presetSubtype="8" fill="hold" nodeType="withEffect">
                                  <p:stCondLst>
                                    <p:cond delay="0"/>
                                  </p:stCondLst>
                                  <p:childTnLst>
                                    <p:set>
                                      <p:cBhvr>
                                        <p:cTn id="9" dur="1" fill="hold">
                                          <p:stCondLst>
                                            <p:cond delay="0"/>
                                          </p:stCondLst>
                                        </p:cTn>
                                        <p:tgtEl>
                                          <p:spTgt spid="5">
                                            <p:txEl>
                                              <p:pRg st="0" end="0"/>
                                            </p:txEl>
                                          </p:spTgt>
                                        </p:tgtEl>
                                        <p:attrNameLst>
                                          <p:attrName>style.visibility</p:attrName>
                                        </p:attrNameLst>
                                      </p:cBhvr>
                                      <p:to>
                                        <p:strVal val="visible"/>
                                      </p:to>
                                    </p:set>
                                    <p:animEffect transition="in" filter="wipe(left)">
                                      <p:cBhvr>
                                        <p:cTn id="10" dur="500"/>
                                        <p:tgtEl>
                                          <p:spTgt spid="5">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animEffect transition="in" filter="wipe(left)">
                                      <p:cBhvr>
                                        <p:cTn id="15" dur="500"/>
                                        <p:tgtEl>
                                          <p:spTgt spid="5">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5">
                                            <p:txEl>
                                              <p:pRg st="2" end="2"/>
                                            </p:txEl>
                                          </p:spTgt>
                                        </p:tgtEl>
                                        <p:attrNameLst>
                                          <p:attrName>style.visibility</p:attrName>
                                        </p:attrNameLst>
                                      </p:cBhvr>
                                      <p:to>
                                        <p:strVal val="visible"/>
                                      </p:to>
                                    </p:set>
                                    <p:animEffect transition="in" filter="wipe(left)">
                                      <p:cBhvr>
                                        <p:cTn id="20" dur="500"/>
                                        <p:tgtEl>
                                          <p:spTgt spid="5">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Effect transition="in" filter="wipe(left)">
                                      <p:cBhvr>
                                        <p:cTn id="25" dur="500"/>
                                        <p:tgtEl>
                                          <p:spTgt spid="5">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nodeType="clickEffect">
                                  <p:stCondLst>
                                    <p:cond delay="0"/>
                                  </p:stCondLst>
                                  <p:childTnLst>
                                    <p:set>
                                      <p:cBhvr>
                                        <p:cTn id="29" dur="1" fill="hold">
                                          <p:stCondLst>
                                            <p:cond delay="0"/>
                                          </p:stCondLst>
                                        </p:cTn>
                                        <p:tgtEl>
                                          <p:spTgt spid="5">
                                            <p:txEl>
                                              <p:pRg st="4" end="4"/>
                                            </p:txEl>
                                          </p:spTgt>
                                        </p:tgtEl>
                                        <p:attrNameLst>
                                          <p:attrName>style.visibility</p:attrName>
                                        </p:attrNameLst>
                                      </p:cBhvr>
                                      <p:to>
                                        <p:strVal val="visible"/>
                                      </p:to>
                                    </p:set>
                                    <p:animEffect transition="in" filter="wipe(left)">
                                      <p:cBhvr>
                                        <p:cTn id="30" dur="500"/>
                                        <p:tgtEl>
                                          <p:spTgt spid="5">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5">
                                            <p:txEl>
                                              <p:pRg st="5" end="5"/>
                                            </p:txEl>
                                          </p:spTgt>
                                        </p:tgtEl>
                                        <p:attrNameLst>
                                          <p:attrName>style.visibility</p:attrName>
                                        </p:attrNameLst>
                                      </p:cBhvr>
                                      <p:to>
                                        <p:strVal val="visible"/>
                                      </p:to>
                                    </p:set>
                                    <p:animEffect transition="in" filter="wipe(left)">
                                      <p:cBhvr>
                                        <p:cTn id="35" dur="500"/>
                                        <p:tgtEl>
                                          <p:spTgt spid="5">
                                            <p:txEl>
                                              <p:pRg st="5" end="5"/>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nodeType="clickEffect">
                                  <p:stCondLst>
                                    <p:cond delay="0"/>
                                  </p:stCondLst>
                                  <p:childTnLst>
                                    <p:set>
                                      <p:cBhvr>
                                        <p:cTn id="39" dur="1" fill="hold">
                                          <p:stCondLst>
                                            <p:cond delay="0"/>
                                          </p:stCondLst>
                                        </p:cTn>
                                        <p:tgtEl>
                                          <p:spTgt spid="5">
                                            <p:txEl>
                                              <p:pRg st="6" end="6"/>
                                            </p:txEl>
                                          </p:spTgt>
                                        </p:tgtEl>
                                        <p:attrNameLst>
                                          <p:attrName>style.visibility</p:attrName>
                                        </p:attrNameLst>
                                      </p:cBhvr>
                                      <p:to>
                                        <p:strVal val="visible"/>
                                      </p:to>
                                    </p:set>
                                    <p:animEffect transition="in" filter="wipe(left)">
                                      <p:cBhvr>
                                        <p:cTn id="40" dur="500"/>
                                        <p:tgtEl>
                                          <p:spTgt spid="5">
                                            <p:txEl>
                                              <p:pRg st="6" end="6"/>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nodeType="clickEffect">
                                  <p:stCondLst>
                                    <p:cond delay="0"/>
                                  </p:stCondLst>
                                  <p:childTnLst>
                                    <p:set>
                                      <p:cBhvr>
                                        <p:cTn id="44" dur="1" fill="hold">
                                          <p:stCondLst>
                                            <p:cond delay="0"/>
                                          </p:stCondLst>
                                        </p:cTn>
                                        <p:tgtEl>
                                          <p:spTgt spid="5">
                                            <p:txEl>
                                              <p:pRg st="7" end="7"/>
                                            </p:txEl>
                                          </p:spTgt>
                                        </p:tgtEl>
                                        <p:attrNameLst>
                                          <p:attrName>style.visibility</p:attrName>
                                        </p:attrNameLst>
                                      </p:cBhvr>
                                      <p:to>
                                        <p:strVal val="visible"/>
                                      </p:to>
                                    </p:set>
                                    <p:animEffect transition="in" filter="wipe(left)">
                                      <p:cBhvr>
                                        <p:cTn id="45" dur="500"/>
                                        <p:tgtEl>
                                          <p:spTgt spid="5">
                                            <p:txEl>
                                              <p:pRg st="7" end="7"/>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8" fill="hold" grpId="0" nodeType="clickEffect">
                                  <p:stCondLst>
                                    <p:cond delay="0"/>
                                  </p:stCondLst>
                                  <p:childTnLst>
                                    <p:set>
                                      <p:cBhvr>
                                        <p:cTn id="49" dur="1" fill="hold">
                                          <p:stCondLst>
                                            <p:cond delay="0"/>
                                          </p:stCondLst>
                                        </p:cTn>
                                        <p:tgtEl>
                                          <p:spTgt spid="6"/>
                                        </p:tgtEl>
                                        <p:attrNameLst>
                                          <p:attrName>style.visibility</p:attrName>
                                        </p:attrNameLst>
                                      </p:cBhvr>
                                      <p:to>
                                        <p:strVal val="visible"/>
                                      </p:to>
                                    </p:set>
                                    <p:animEffect transition="in" filter="wipe(left)">
                                      <p:cBhvr>
                                        <p:cTn id="50" dur="500"/>
                                        <p:tgtEl>
                                          <p:spTgt spid="6"/>
                                        </p:tgtEl>
                                      </p:cBhvr>
                                    </p:animEffect>
                                  </p:childTnLst>
                                </p:cTn>
                              </p:par>
                              <p:par>
                                <p:cTn id="51" presetID="22" presetClass="entr" presetSubtype="8" fill="hold" nodeType="withEffect">
                                  <p:stCondLst>
                                    <p:cond delay="0"/>
                                  </p:stCondLst>
                                  <p:childTnLst>
                                    <p:set>
                                      <p:cBhvr>
                                        <p:cTn id="52" dur="1" fill="hold">
                                          <p:stCondLst>
                                            <p:cond delay="0"/>
                                          </p:stCondLst>
                                        </p:cTn>
                                        <p:tgtEl>
                                          <p:spTgt spid="6">
                                            <p:txEl>
                                              <p:pRg st="0" end="0"/>
                                            </p:txEl>
                                          </p:spTgt>
                                        </p:tgtEl>
                                        <p:attrNameLst>
                                          <p:attrName>style.visibility</p:attrName>
                                        </p:attrNameLst>
                                      </p:cBhvr>
                                      <p:to>
                                        <p:strVal val="visible"/>
                                      </p:to>
                                    </p:set>
                                    <p:animEffect transition="in" filter="wipe(left)">
                                      <p:cBhvr>
                                        <p:cTn id="53" dur="500"/>
                                        <p:tgtEl>
                                          <p:spTgt spid="6">
                                            <p:txEl>
                                              <p:pRg st="0" end="0"/>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53" presetClass="exit" presetSubtype="32" fill="hold" grpId="1" nodeType="clickEffect">
                                  <p:stCondLst>
                                    <p:cond delay="0"/>
                                  </p:stCondLst>
                                  <p:childTnLst>
                                    <p:anim calcmode="lin" valueType="num">
                                      <p:cBhvr>
                                        <p:cTn id="57" dur="500"/>
                                        <p:tgtEl>
                                          <p:spTgt spid="6">
                                            <p:txEl>
                                              <p:pRg st="0" end="0"/>
                                            </p:txEl>
                                          </p:spTgt>
                                        </p:tgtEl>
                                        <p:attrNameLst>
                                          <p:attrName>ppt_w</p:attrName>
                                        </p:attrNameLst>
                                      </p:cBhvr>
                                      <p:tavLst>
                                        <p:tav tm="0">
                                          <p:val>
                                            <p:strVal val="ppt_w"/>
                                          </p:val>
                                        </p:tav>
                                        <p:tav tm="100000">
                                          <p:val>
                                            <p:fltVal val="0"/>
                                          </p:val>
                                        </p:tav>
                                      </p:tavLst>
                                    </p:anim>
                                    <p:anim calcmode="lin" valueType="num">
                                      <p:cBhvr>
                                        <p:cTn id="58" dur="500"/>
                                        <p:tgtEl>
                                          <p:spTgt spid="6">
                                            <p:txEl>
                                              <p:pRg st="0" end="0"/>
                                            </p:txEl>
                                          </p:spTgt>
                                        </p:tgtEl>
                                        <p:attrNameLst>
                                          <p:attrName>ppt_h</p:attrName>
                                        </p:attrNameLst>
                                      </p:cBhvr>
                                      <p:tavLst>
                                        <p:tav tm="0">
                                          <p:val>
                                            <p:strVal val="ppt_h"/>
                                          </p:val>
                                        </p:tav>
                                        <p:tav tm="100000">
                                          <p:val>
                                            <p:fltVal val="0"/>
                                          </p:val>
                                        </p:tav>
                                      </p:tavLst>
                                    </p:anim>
                                    <p:animEffect transition="out" filter="fade">
                                      <p:cBhvr>
                                        <p:cTn id="59" dur="500"/>
                                        <p:tgtEl>
                                          <p:spTgt spid="6">
                                            <p:txEl>
                                              <p:pRg st="0" end="0"/>
                                            </p:txEl>
                                          </p:spTgt>
                                        </p:tgtEl>
                                      </p:cBhvr>
                                    </p:animEffect>
                                    <p:set>
                                      <p:cBhvr>
                                        <p:cTn id="60" dur="1" fill="hold">
                                          <p:stCondLst>
                                            <p:cond delay="499"/>
                                          </p:stCondLst>
                                        </p:cTn>
                                        <p:tgtEl>
                                          <p:spTgt spid="6">
                                            <p:txEl>
                                              <p:pRg st="0" end="0"/>
                                            </p:txEl>
                                          </p:spTgt>
                                        </p:tgtEl>
                                        <p:attrNameLst>
                                          <p:attrName>style.visibility</p:attrName>
                                        </p:attrNameLst>
                                      </p:cBhvr>
                                      <p:to>
                                        <p:strVal val="hidden"/>
                                      </p:to>
                                    </p:set>
                                  </p:childTnLst>
                                </p:cTn>
                              </p:par>
                              <p:par>
                                <p:cTn id="61" presetID="53" presetClass="exit" presetSubtype="32" fill="hold" grpId="1" nodeType="withEffect">
                                  <p:stCondLst>
                                    <p:cond delay="0"/>
                                  </p:stCondLst>
                                  <p:childTnLst>
                                    <p:anim calcmode="lin" valueType="num">
                                      <p:cBhvr>
                                        <p:cTn id="62" dur="500"/>
                                        <p:tgtEl>
                                          <p:spTgt spid="6">
                                            <p:bg/>
                                          </p:spTgt>
                                        </p:tgtEl>
                                        <p:attrNameLst>
                                          <p:attrName>ppt_w</p:attrName>
                                        </p:attrNameLst>
                                      </p:cBhvr>
                                      <p:tavLst>
                                        <p:tav tm="0">
                                          <p:val>
                                            <p:strVal val="ppt_w"/>
                                          </p:val>
                                        </p:tav>
                                        <p:tav tm="100000">
                                          <p:val>
                                            <p:fltVal val="0"/>
                                          </p:val>
                                        </p:tav>
                                      </p:tavLst>
                                    </p:anim>
                                    <p:anim calcmode="lin" valueType="num">
                                      <p:cBhvr>
                                        <p:cTn id="63" dur="500"/>
                                        <p:tgtEl>
                                          <p:spTgt spid="6">
                                            <p:bg/>
                                          </p:spTgt>
                                        </p:tgtEl>
                                        <p:attrNameLst>
                                          <p:attrName>ppt_h</p:attrName>
                                        </p:attrNameLst>
                                      </p:cBhvr>
                                      <p:tavLst>
                                        <p:tav tm="0">
                                          <p:val>
                                            <p:strVal val="ppt_h"/>
                                          </p:val>
                                        </p:tav>
                                        <p:tav tm="100000">
                                          <p:val>
                                            <p:fltVal val="0"/>
                                          </p:val>
                                        </p:tav>
                                      </p:tavLst>
                                    </p:anim>
                                    <p:animEffect transition="out" filter="fade">
                                      <p:cBhvr>
                                        <p:cTn id="64" dur="500"/>
                                        <p:tgtEl>
                                          <p:spTgt spid="6">
                                            <p:bg/>
                                          </p:spTgt>
                                        </p:tgtEl>
                                      </p:cBhvr>
                                    </p:animEffect>
                                    <p:set>
                                      <p:cBhvr>
                                        <p:cTn id="65" dur="1" fill="hold">
                                          <p:stCondLst>
                                            <p:cond delay="499"/>
                                          </p:stCondLst>
                                        </p:cTn>
                                        <p:tgtEl>
                                          <p:spTgt spid="6">
                                            <p:bg/>
                                          </p:spTgt>
                                        </p:tgtEl>
                                        <p:attrNameLst>
                                          <p:attrName>style.visibility</p:attrName>
                                        </p:attrNameLst>
                                      </p:cBhvr>
                                      <p:to>
                                        <p:strVal val="hidden"/>
                                      </p:to>
                                    </p:set>
                                  </p:childTnLst>
                                </p:cTn>
                              </p:par>
                              <p:par>
                                <p:cTn id="66" presetID="53" presetClass="exit" presetSubtype="32" fill="hold" grpId="1" nodeType="withEffect">
                                  <p:stCondLst>
                                    <p:cond delay="0"/>
                                  </p:stCondLst>
                                  <p:childTnLst>
                                    <p:anim calcmode="lin" valueType="num">
                                      <p:cBhvr>
                                        <p:cTn id="67" dur="500"/>
                                        <p:tgtEl>
                                          <p:spTgt spid="5">
                                            <p:txEl>
                                              <p:pRg st="0" end="0"/>
                                            </p:txEl>
                                          </p:spTgt>
                                        </p:tgtEl>
                                        <p:attrNameLst>
                                          <p:attrName>ppt_w</p:attrName>
                                        </p:attrNameLst>
                                      </p:cBhvr>
                                      <p:tavLst>
                                        <p:tav tm="0">
                                          <p:val>
                                            <p:strVal val="ppt_w"/>
                                          </p:val>
                                        </p:tav>
                                        <p:tav tm="100000">
                                          <p:val>
                                            <p:fltVal val="0"/>
                                          </p:val>
                                        </p:tav>
                                      </p:tavLst>
                                    </p:anim>
                                    <p:anim calcmode="lin" valueType="num">
                                      <p:cBhvr>
                                        <p:cTn id="68" dur="500"/>
                                        <p:tgtEl>
                                          <p:spTgt spid="5">
                                            <p:txEl>
                                              <p:pRg st="0" end="0"/>
                                            </p:txEl>
                                          </p:spTgt>
                                        </p:tgtEl>
                                        <p:attrNameLst>
                                          <p:attrName>ppt_h</p:attrName>
                                        </p:attrNameLst>
                                      </p:cBhvr>
                                      <p:tavLst>
                                        <p:tav tm="0">
                                          <p:val>
                                            <p:strVal val="ppt_h"/>
                                          </p:val>
                                        </p:tav>
                                        <p:tav tm="100000">
                                          <p:val>
                                            <p:fltVal val="0"/>
                                          </p:val>
                                        </p:tav>
                                      </p:tavLst>
                                    </p:anim>
                                    <p:animEffect transition="out" filter="fade">
                                      <p:cBhvr>
                                        <p:cTn id="69" dur="500"/>
                                        <p:tgtEl>
                                          <p:spTgt spid="5">
                                            <p:txEl>
                                              <p:pRg st="0" end="0"/>
                                            </p:txEl>
                                          </p:spTgt>
                                        </p:tgtEl>
                                      </p:cBhvr>
                                    </p:animEffect>
                                    <p:set>
                                      <p:cBhvr>
                                        <p:cTn id="70" dur="1" fill="hold">
                                          <p:stCondLst>
                                            <p:cond delay="499"/>
                                          </p:stCondLst>
                                        </p:cTn>
                                        <p:tgtEl>
                                          <p:spTgt spid="5">
                                            <p:txEl>
                                              <p:pRg st="0" end="0"/>
                                            </p:txEl>
                                          </p:spTgt>
                                        </p:tgtEl>
                                        <p:attrNameLst>
                                          <p:attrName>style.visibility</p:attrName>
                                        </p:attrNameLst>
                                      </p:cBhvr>
                                      <p:to>
                                        <p:strVal val="hidden"/>
                                      </p:to>
                                    </p:set>
                                  </p:childTnLst>
                                </p:cTn>
                              </p:par>
                              <p:par>
                                <p:cTn id="71" presetID="53" presetClass="exit" presetSubtype="32" fill="hold" grpId="1" nodeType="withEffect">
                                  <p:stCondLst>
                                    <p:cond delay="0"/>
                                  </p:stCondLst>
                                  <p:childTnLst>
                                    <p:anim calcmode="lin" valueType="num">
                                      <p:cBhvr>
                                        <p:cTn id="72" dur="500"/>
                                        <p:tgtEl>
                                          <p:spTgt spid="5">
                                            <p:txEl>
                                              <p:pRg st="1" end="1"/>
                                            </p:txEl>
                                          </p:spTgt>
                                        </p:tgtEl>
                                        <p:attrNameLst>
                                          <p:attrName>ppt_w</p:attrName>
                                        </p:attrNameLst>
                                      </p:cBhvr>
                                      <p:tavLst>
                                        <p:tav tm="0">
                                          <p:val>
                                            <p:strVal val="ppt_w"/>
                                          </p:val>
                                        </p:tav>
                                        <p:tav tm="100000">
                                          <p:val>
                                            <p:fltVal val="0"/>
                                          </p:val>
                                        </p:tav>
                                      </p:tavLst>
                                    </p:anim>
                                    <p:anim calcmode="lin" valueType="num">
                                      <p:cBhvr>
                                        <p:cTn id="73" dur="500"/>
                                        <p:tgtEl>
                                          <p:spTgt spid="5">
                                            <p:txEl>
                                              <p:pRg st="1" end="1"/>
                                            </p:txEl>
                                          </p:spTgt>
                                        </p:tgtEl>
                                        <p:attrNameLst>
                                          <p:attrName>ppt_h</p:attrName>
                                        </p:attrNameLst>
                                      </p:cBhvr>
                                      <p:tavLst>
                                        <p:tav tm="0">
                                          <p:val>
                                            <p:strVal val="ppt_h"/>
                                          </p:val>
                                        </p:tav>
                                        <p:tav tm="100000">
                                          <p:val>
                                            <p:fltVal val="0"/>
                                          </p:val>
                                        </p:tav>
                                      </p:tavLst>
                                    </p:anim>
                                    <p:animEffect transition="out" filter="fade">
                                      <p:cBhvr>
                                        <p:cTn id="74" dur="500"/>
                                        <p:tgtEl>
                                          <p:spTgt spid="5">
                                            <p:txEl>
                                              <p:pRg st="1" end="1"/>
                                            </p:txEl>
                                          </p:spTgt>
                                        </p:tgtEl>
                                      </p:cBhvr>
                                    </p:animEffect>
                                    <p:set>
                                      <p:cBhvr>
                                        <p:cTn id="75" dur="1" fill="hold">
                                          <p:stCondLst>
                                            <p:cond delay="499"/>
                                          </p:stCondLst>
                                        </p:cTn>
                                        <p:tgtEl>
                                          <p:spTgt spid="5">
                                            <p:txEl>
                                              <p:pRg st="1" end="1"/>
                                            </p:txEl>
                                          </p:spTgt>
                                        </p:tgtEl>
                                        <p:attrNameLst>
                                          <p:attrName>style.visibility</p:attrName>
                                        </p:attrNameLst>
                                      </p:cBhvr>
                                      <p:to>
                                        <p:strVal val="hidden"/>
                                      </p:to>
                                    </p:set>
                                  </p:childTnLst>
                                </p:cTn>
                              </p:par>
                              <p:par>
                                <p:cTn id="76" presetID="53" presetClass="exit" presetSubtype="32" fill="hold" grpId="1" nodeType="withEffect">
                                  <p:stCondLst>
                                    <p:cond delay="0"/>
                                  </p:stCondLst>
                                  <p:childTnLst>
                                    <p:anim calcmode="lin" valueType="num">
                                      <p:cBhvr>
                                        <p:cTn id="77" dur="500"/>
                                        <p:tgtEl>
                                          <p:spTgt spid="5">
                                            <p:txEl>
                                              <p:pRg st="2" end="2"/>
                                            </p:txEl>
                                          </p:spTgt>
                                        </p:tgtEl>
                                        <p:attrNameLst>
                                          <p:attrName>ppt_w</p:attrName>
                                        </p:attrNameLst>
                                      </p:cBhvr>
                                      <p:tavLst>
                                        <p:tav tm="0">
                                          <p:val>
                                            <p:strVal val="ppt_w"/>
                                          </p:val>
                                        </p:tav>
                                        <p:tav tm="100000">
                                          <p:val>
                                            <p:fltVal val="0"/>
                                          </p:val>
                                        </p:tav>
                                      </p:tavLst>
                                    </p:anim>
                                    <p:anim calcmode="lin" valueType="num">
                                      <p:cBhvr>
                                        <p:cTn id="78" dur="500"/>
                                        <p:tgtEl>
                                          <p:spTgt spid="5">
                                            <p:txEl>
                                              <p:pRg st="2" end="2"/>
                                            </p:txEl>
                                          </p:spTgt>
                                        </p:tgtEl>
                                        <p:attrNameLst>
                                          <p:attrName>ppt_h</p:attrName>
                                        </p:attrNameLst>
                                      </p:cBhvr>
                                      <p:tavLst>
                                        <p:tav tm="0">
                                          <p:val>
                                            <p:strVal val="ppt_h"/>
                                          </p:val>
                                        </p:tav>
                                        <p:tav tm="100000">
                                          <p:val>
                                            <p:fltVal val="0"/>
                                          </p:val>
                                        </p:tav>
                                      </p:tavLst>
                                    </p:anim>
                                    <p:animEffect transition="out" filter="fade">
                                      <p:cBhvr>
                                        <p:cTn id="79" dur="500"/>
                                        <p:tgtEl>
                                          <p:spTgt spid="5">
                                            <p:txEl>
                                              <p:pRg st="2" end="2"/>
                                            </p:txEl>
                                          </p:spTgt>
                                        </p:tgtEl>
                                      </p:cBhvr>
                                    </p:animEffect>
                                    <p:set>
                                      <p:cBhvr>
                                        <p:cTn id="80" dur="1" fill="hold">
                                          <p:stCondLst>
                                            <p:cond delay="499"/>
                                          </p:stCondLst>
                                        </p:cTn>
                                        <p:tgtEl>
                                          <p:spTgt spid="5">
                                            <p:txEl>
                                              <p:pRg st="2" end="2"/>
                                            </p:txEl>
                                          </p:spTgt>
                                        </p:tgtEl>
                                        <p:attrNameLst>
                                          <p:attrName>style.visibility</p:attrName>
                                        </p:attrNameLst>
                                      </p:cBhvr>
                                      <p:to>
                                        <p:strVal val="hidden"/>
                                      </p:to>
                                    </p:set>
                                  </p:childTnLst>
                                </p:cTn>
                              </p:par>
                              <p:par>
                                <p:cTn id="81" presetID="53" presetClass="exit" presetSubtype="32" fill="hold" grpId="1" nodeType="withEffect">
                                  <p:stCondLst>
                                    <p:cond delay="0"/>
                                  </p:stCondLst>
                                  <p:childTnLst>
                                    <p:anim calcmode="lin" valueType="num">
                                      <p:cBhvr>
                                        <p:cTn id="82" dur="500"/>
                                        <p:tgtEl>
                                          <p:spTgt spid="5">
                                            <p:txEl>
                                              <p:pRg st="3" end="3"/>
                                            </p:txEl>
                                          </p:spTgt>
                                        </p:tgtEl>
                                        <p:attrNameLst>
                                          <p:attrName>ppt_w</p:attrName>
                                        </p:attrNameLst>
                                      </p:cBhvr>
                                      <p:tavLst>
                                        <p:tav tm="0">
                                          <p:val>
                                            <p:strVal val="ppt_w"/>
                                          </p:val>
                                        </p:tav>
                                        <p:tav tm="100000">
                                          <p:val>
                                            <p:fltVal val="0"/>
                                          </p:val>
                                        </p:tav>
                                      </p:tavLst>
                                    </p:anim>
                                    <p:anim calcmode="lin" valueType="num">
                                      <p:cBhvr>
                                        <p:cTn id="83" dur="500"/>
                                        <p:tgtEl>
                                          <p:spTgt spid="5">
                                            <p:txEl>
                                              <p:pRg st="3" end="3"/>
                                            </p:txEl>
                                          </p:spTgt>
                                        </p:tgtEl>
                                        <p:attrNameLst>
                                          <p:attrName>ppt_h</p:attrName>
                                        </p:attrNameLst>
                                      </p:cBhvr>
                                      <p:tavLst>
                                        <p:tav tm="0">
                                          <p:val>
                                            <p:strVal val="ppt_h"/>
                                          </p:val>
                                        </p:tav>
                                        <p:tav tm="100000">
                                          <p:val>
                                            <p:fltVal val="0"/>
                                          </p:val>
                                        </p:tav>
                                      </p:tavLst>
                                    </p:anim>
                                    <p:animEffect transition="out" filter="fade">
                                      <p:cBhvr>
                                        <p:cTn id="84" dur="500"/>
                                        <p:tgtEl>
                                          <p:spTgt spid="5">
                                            <p:txEl>
                                              <p:pRg st="3" end="3"/>
                                            </p:txEl>
                                          </p:spTgt>
                                        </p:tgtEl>
                                      </p:cBhvr>
                                    </p:animEffect>
                                    <p:set>
                                      <p:cBhvr>
                                        <p:cTn id="85" dur="1" fill="hold">
                                          <p:stCondLst>
                                            <p:cond delay="499"/>
                                          </p:stCondLst>
                                        </p:cTn>
                                        <p:tgtEl>
                                          <p:spTgt spid="5">
                                            <p:txEl>
                                              <p:pRg st="3" end="3"/>
                                            </p:txEl>
                                          </p:spTgt>
                                        </p:tgtEl>
                                        <p:attrNameLst>
                                          <p:attrName>style.visibility</p:attrName>
                                        </p:attrNameLst>
                                      </p:cBhvr>
                                      <p:to>
                                        <p:strVal val="hidden"/>
                                      </p:to>
                                    </p:set>
                                  </p:childTnLst>
                                </p:cTn>
                              </p:par>
                              <p:par>
                                <p:cTn id="86" presetID="53" presetClass="exit" presetSubtype="32" fill="hold" grpId="1" nodeType="withEffect">
                                  <p:stCondLst>
                                    <p:cond delay="0"/>
                                  </p:stCondLst>
                                  <p:childTnLst>
                                    <p:anim calcmode="lin" valueType="num">
                                      <p:cBhvr>
                                        <p:cTn id="87" dur="500"/>
                                        <p:tgtEl>
                                          <p:spTgt spid="5">
                                            <p:txEl>
                                              <p:pRg st="4" end="4"/>
                                            </p:txEl>
                                          </p:spTgt>
                                        </p:tgtEl>
                                        <p:attrNameLst>
                                          <p:attrName>ppt_w</p:attrName>
                                        </p:attrNameLst>
                                      </p:cBhvr>
                                      <p:tavLst>
                                        <p:tav tm="0">
                                          <p:val>
                                            <p:strVal val="ppt_w"/>
                                          </p:val>
                                        </p:tav>
                                        <p:tav tm="100000">
                                          <p:val>
                                            <p:fltVal val="0"/>
                                          </p:val>
                                        </p:tav>
                                      </p:tavLst>
                                    </p:anim>
                                    <p:anim calcmode="lin" valueType="num">
                                      <p:cBhvr>
                                        <p:cTn id="88" dur="500"/>
                                        <p:tgtEl>
                                          <p:spTgt spid="5">
                                            <p:txEl>
                                              <p:pRg st="4" end="4"/>
                                            </p:txEl>
                                          </p:spTgt>
                                        </p:tgtEl>
                                        <p:attrNameLst>
                                          <p:attrName>ppt_h</p:attrName>
                                        </p:attrNameLst>
                                      </p:cBhvr>
                                      <p:tavLst>
                                        <p:tav tm="0">
                                          <p:val>
                                            <p:strVal val="ppt_h"/>
                                          </p:val>
                                        </p:tav>
                                        <p:tav tm="100000">
                                          <p:val>
                                            <p:fltVal val="0"/>
                                          </p:val>
                                        </p:tav>
                                      </p:tavLst>
                                    </p:anim>
                                    <p:animEffect transition="out" filter="fade">
                                      <p:cBhvr>
                                        <p:cTn id="89" dur="500"/>
                                        <p:tgtEl>
                                          <p:spTgt spid="5">
                                            <p:txEl>
                                              <p:pRg st="4" end="4"/>
                                            </p:txEl>
                                          </p:spTgt>
                                        </p:tgtEl>
                                      </p:cBhvr>
                                    </p:animEffect>
                                    <p:set>
                                      <p:cBhvr>
                                        <p:cTn id="90" dur="1" fill="hold">
                                          <p:stCondLst>
                                            <p:cond delay="499"/>
                                          </p:stCondLst>
                                        </p:cTn>
                                        <p:tgtEl>
                                          <p:spTgt spid="5">
                                            <p:txEl>
                                              <p:pRg st="4" end="4"/>
                                            </p:txEl>
                                          </p:spTgt>
                                        </p:tgtEl>
                                        <p:attrNameLst>
                                          <p:attrName>style.visibility</p:attrName>
                                        </p:attrNameLst>
                                      </p:cBhvr>
                                      <p:to>
                                        <p:strVal val="hidden"/>
                                      </p:to>
                                    </p:set>
                                  </p:childTnLst>
                                </p:cTn>
                              </p:par>
                              <p:par>
                                <p:cTn id="91" presetID="53" presetClass="exit" presetSubtype="32" fill="hold" grpId="1" nodeType="withEffect">
                                  <p:stCondLst>
                                    <p:cond delay="0"/>
                                  </p:stCondLst>
                                  <p:childTnLst>
                                    <p:anim calcmode="lin" valueType="num">
                                      <p:cBhvr>
                                        <p:cTn id="92" dur="500"/>
                                        <p:tgtEl>
                                          <p:spTgt spid="5">
                                            <p:txEl>
                                              <p:pRg st="5" end="5"/>
                                            </p:txEl>
                                          </p:spTgt>
                                        </p:tgtEl>
                                        <p:attrNameLst>
                                          <p:attrName>ppt_w</p:attrName>
                                        </p:attrNameLst>
                                      </p:cBhvr>
                                      <p:tavLst>
                                        <p:tav tm="0">
                                          <p:val>
                                            <p:strVal val="ppt_w"/>
                                          </p:val>
                                        </p:tav>
                                        <p:tav tm="100000">
                                          <p:val>
                                            <p:fltVal val="0"/>
                                          </p:val>
                                        </p:tav>
                                      </p:tavLst>
                                    </p:anim>
                                    <p:anim calcmode="lin" valueType="num">
                                      <p:cBhvr>
                                        <p:cTn id="93" dur="500"/>
                                        <p:tgtEl>
                                          <p:spTgt spid="5">
                                            <p:txEl>
                                              <p:pRg st="5" end="5"/>
                                            </p:txEl>
                                          </p:spTgt>
                                        </p:tgtEl>
                                        <p:attrNameLst>
                                          <p:attrName>ppt_h</p:attrName>
                                        </p:attrNameLst>
                                      </p:cBhvr>
                                      <p:tavLst>
                                        <p:tav tm="0">
                                          <p:val>
                                            <p:strVal val="ppt_h"/>
                                          </p:val>
                                        </p:tav>
                                        <p:tav tm="100000">
                                          <p:val>
                                            <p:fltVal val="0"/>
                                          </p:val>
                                        </p:tav>
                                      </p:tavLst>
                                    </p:anim>
                                    <p:animEffect transition="out" filter="fade">
                                      <p:cBhvr>
                                        <p:cTn id="94" dur="500"/>
                                        <p:tgtEl>
                                          <p:spTgt spid="5">
                                            <p:txEl>
                                              <p:pRg st="5" end="5"/>
                                            </p:txEl>
                                          </p:spTgt>
                                        </p:tgtEl>
                                      </p:cBhvr>
                                    </p:animEffect>
                                    <p:set>
                                      <p:cBhvr>
                                        <p:cTn id="95" dur="1" fill="hold">
                                          <p:stCondLst>
                                            <p:cond delay="499"/>
                                          </p:stCondLst>
                                        </p:cTn>
                                        <p:tgtEl>
                                          <p:spTgt spid="5">
                                            <p:txEl>
                                              <p:pRg st="5" end="5"/>
                                            </p:txEl>
                                          </p:spTgt>
                                        </p:tgtEl>
                                        <p:attrNameLst>
                                          <p:attrName>style.visibility</p:attrName>
                                        </p:attrNameLst>
                                      </p:cBhvr>
                                      <p:to>
                                        <p:strVal val="hidden"/>
                                      </p:to>
                                    </p:set>
                                  </p:childTnLst>
                                </p:cTn>
                              </p:par>
                              <p:par>
                                <p:cTn id="96" presetID="53" presetClass="exit" presetSubtype="32" fill="hold" grpId="1" nodeType="withEffect">
                                  <p:stCondLst>
                                    <p:cond delay="0"/>
                                  </p:stCondLst>
                                  <p:childTnLst>
                                    <p:anim calcmode="lin" valueType="num">
                                      <p:cBhvr>
                                        <p:cTn id="97" dur="500"/>
                                        <p:tgtEl>
                                          <p:spTgt spid="5">
                                            <p:txEl>
                                              <p:pRg st="6" end="6"/>
                                            </p:txEl>
                                          </p:spTgt>
                                        </p:tgtEl>
                                        <p:attrNameLst>
                                          <p:attrName>ppt_w</p:attrName>
                                        </p:attrNameLst>
                                      </p:cBhvr>
                                      <p:tavLst>
                                        <p:tav tm="0">
                                          <p:val>
                                            <p:strVal val="ppt_w"/>
                                          </p:val>
                                        </p:tav>
                                        <p:tav tm="100000">
                                          <p:val>
                                            <p:fltVal val="0"/>
                                          </p:val>
                                        </p:tav>
                                      </p:tavLst>
                                    </p:anim>
                                    <p:anim calcmode="lin" valueType="num">
                                      <p:cBhvr>
                                        <p:cTn id="98" dur="500"/>
                                        <p:tgtEl>
                                          <p:spTgt spid="5">
                                            <p:txEl>
                                              <p:pRg st="6" end="6"/>
                                            </p:txEl>
                                          </p:spTgt>
                                        </p:tgtEl>
                                        <p:attrNameLst>
                                          <p:attrName>ppt_h</p:attrName>
                                        </p:attrNameLst>
                                      </p:cBhvr>
                                      <p:tavLst>
                                        <p:tav tm="0">
                                          <p:val>
                                            <p:strVal val="ppt_h"/>
                                          </p:val>
                                        </p:tav>
                                        <p:tav tm="100000">
                                          <p:val>
                                            <p:fltVal val="0"/>
                                          </p:val>
                                        </p:tav>
                                      </p:tavLst>
                                    </p:anim>
                                    <p:animEffect transition="out" filter="fade">
                                      <p:cBhvr>
                                        <p:cTn id="99" dur="500"/>
                                        <p:tgtEl>
                                          <p:spTgt spid="5">
                                            <p:txEl>
                                              <p:pRg st="6" end="6"/>
                                            </p:txEl>
                                          </p:spTgt>
                                        </p:tgtEl>
                                      </p:cBhvr>
                                    </p:animEffect>
                                    <p:set>
                                      <p:cBhvr>
                                        <p:cTn id="100" dur="1" fill="hold">
                                          <p:stCondLst>
                                            <p:cond delay="499"/>
                                          </p:stCondLst>
                                        </p:cTn>
                                        <p:tgtEl>
                                          <p:spTgt spid="5">
                                            <p:txEl>
                                              <p:pRg st="6" end="6"/>
                                            </p:txEl>
                                          </p:spTgt>
                                        </p:tgtEl>
                                        <p:attrNameLst>
                                          <p:attrName>style.visibility</p:attrName>
                                        </p:attrNameLst>
                                      </p:cBhvr>
                                      <p:to>
                                        <p:strVal val="hidden"/>
                                      </p:to>
                                    </p:set>
                                  </p:childTnLst>
                                </p:cTn>
                              </p:par>
                              <p:par>
                                <p:cTn id="101" presetID="53" presetClass="exit" presetSubtype="32" fill="hold" grpId="1" nodeType="withEffect">
                                  <p:stCondLst>
                                    <p:cond delay="0"/>
                                  </p:stCondLst>
                                  <p:childTnLst>
                                    <p:anim calcmode="lin" valueType="num">
                                      <p:cBhvr>
                                        <p:cTn id="102" dur="500"/>
                                        <p:tgtEl>
                                          <p:spTgt spid="5">
                                            <p:txEl>
                                              <p:pRg st="7" end="7"/>
                                            </p:txEl>
                                          </p:spTgt>
                                        </p:tgtEl>
                                        <p:attrNameLst>
                                          <p:attrName>ppt_w</p:attrName>
                                        </p:attrNameLst>
                                      </p:cBhvr>
                                      <p:tavLst>
                                        <p:tav tm="0">
                                          <p:val>
                                            <p:strVal val="ppt_w"/>
                                          </p:val>
                                        </p:tav>
                                        <p:tav tm="100000">
                                          <p:val>
                                            <p:fltVal val="0"/>
                                          </p:val>
                                        </p:tav>
                                      </p:tavLst>
                                    </p:anim>
                                    <p:anim calcmode="lin" valueType="num">
                                      <p:cBhvr>
                                        <p:cTn id="103" dur="500"/>
                                        <p:tgtEl>
                                          <p:spTgt spid="5">
                                            <p:txEl>
                                              <p:pRg st="7" end="7"/>
                                            </p:txEl>
                                          </p:spTgt>
                                        </p:tgtEl>
                                        <p:attrNameLst>
                                          <p:attrName>ppt_h</p:attrName>
                                        </p:attrNameLst>
                                      </p:cBhvr>
                                      <p:tavLst>
                                        <p:tav tm="0">
                                          <p:val>
                                            <p:strVal val="ppt_h"/>
                                          </p:val>
                                        </p:tav>
                                        <p:tav tm="100000">
                                          <p:val>
                                            <p:fltVal val="0"/>
                                          </p:val>
                                        </p:tav>
                                      </p:tavLst>
                                    </p:anim>
                                    <p:animEffect transition="out" filter="fade">
                                      <p:cBhvr>
                                        <p:cTn id="104" dur="500"/>
                                        <p:tgtEl>
                                          <p:spTgt spid="5">
                                            <p:txEl>
                                              <p:pRg st="7" end="7"/>
                                            </p:txEl>
                                          </p:spTgt>
                                        </p:tgtEl>
                                      </p:cBhvr>
                                    </p:animEffect>
                                    <p:set>
                                      <p:cBhvr>
                                        <p:cTn id="105" dur="1" fill="hold">
                                          <p:stCondLst>
                                            <p:cond delay="499"/>
                                          </p:stCondLst>
                                        </p:cTn>
                                        <p:tgtEl>
                                          <p:spTgt spid="5">
                                            <p:txEl>
                                              <p:pRg st="7" end="7"/>
                                            </p:txEl>
                                          </p:spTgt>
                                        </p:tgtEl>
                                        <p:attrNameLst>
                                          <p:attrName>style.visibility</p:attrName>
                                        </p:attrNameLst>
                                      </p:cBhvr>
                                      <p:to>
                                        <p:strVal val="hidden"/>
                                      </p:to>
                                    </p:set>
                                  </p:childTnLst>
                                </p:cTn>
                              </p:par>
                              <p:par>
                                <p:cTn id="106" presetID="53" presetClass="exit" presetSubtype="32" fill="hold" grpId="1" nodeType="withEffect">
                                  <p:stCondLst>
                                    <p:cond delay="0"/>
                                  </p:stCondLst>
                                  <p:childTnLst>
                                    <p:anim calcmode="lin" valueType="num">
                                      <p:cBhvr>
                                        <p:cTn id="107" dur="500"/>
                                        <p:tgtEl>
                                          <p:spTgt spid="5">
                                            <p:bg/>
                                          </p:spTgt>
                                        </p:tgtEl>
                                        <p:attrNameLst>
                                          <p:attrName>ppt_w</p:attrName>
                                        </p:attrNameLst>
                                      </p:cBhvr>
                                      <p:tavLst>
                                        <p:tav tm="0">
                                          <p:val>
                                            <p:strVal val="ppt_w"/>
                                          </p:val>
                                        </p:tav>
                                        <p:tav tm="100000">
                                          <p:val>
                                            <p:fltVal val="0"/>
                                          </p:val>
                                        </p:tav>
                                      </p:tavLst>
                                    </p:anim>
                                    <p:anim calcmode="lin" valueType="num">
                                      <p:cBhvr>
                                        <p:cTn id="108" dur="500"/>
                                        <p:tgtEl>
                                          <p:spTgt spid="5">
                                            <p:bg/>
                                          </p:spTgt>
                                        </p:tgtEl>
                                        <p:attrNameLst>
                                          <p:attrName>ppt_h</p:attrName>
                                        </p:attrNameLst>
                                      </p:cBhvr>
                                      <p:tavLst>
                                        <p:tav tm="0">
                                          <p:val>
                                            <p:strVal val="ppt_h"/>
                                          </p:val>
                                        </p:tav>
                                        <p:tav tm="100000">
                                          <p:val>
                                            <p:fltVal val="0"/>
                                          </p:val>
                                        </p:tav>
                                      </p:tavLst>
                                    </p:anim>
                                    <p:animEffect transition="out" filter="fade">
                                      <p:cBhvr>
                                        <p:cTn id="109" dur="500"/>
                                        <p:tgtEl>
                                          <p:spTgt spid="5">
                                            <p:bg/>
                                          </p:spTgt>
                                        </p:tgtEl>
                                      </p:cBhvr>
                                    </p:animEffect>
                                    <p:set>
                                      <p:cBhvr>
                                        <p:cTn id="110" dur="1" fill="hold">
                                          <p:stCondLst>
                                            <p:cond delay="499"/>
                                          </p:stCondLst>
                                        </p:cTn>
                                        <p:tgtEl>
                                          <p:spTgt spid="5">
                                            <p:bg/>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build="allAtOnce" animBg="1"/>
      <p:bldP spid="6" grpId="0" animBg="1"/>
      <p:bldP spid="6" grpId="1" build="allAtOnce"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95A4287-645B-B64B-8E78-75E187668830}"/>
              </a:ext>
            </a:extLst>
          </p:cNvPr>
          <p:cNvSpPr>
            <a:spLocks noGrp="1"/>
          </p:cNvSpPr>
          <p:nvPr>
            <p:ph type="title"/>
          </p:nvPr>
        </p:nvSpPr>
        <p:spPr>
          <a:xfrm>
            <a:off x="275573" y="207959"/>
            <a:ext cx="11523945" cy="2052398"/>
          </a:xfrm>
        </p:spPr>
        <p:txBody>
          <a:bodyPr>
            <a:normAutofit/>
          </a:bodyPr>
          <a:lstStyle/>
          <a:p>
            <a:pPr algn="ctr"/>
            <a:r>
              <a:rPr lang="en-US" b="0" i="0" dirty="0">
                <a:solidFill>
                  <a:schemeClr val="bg1">
                    <a:lumMod val="65000"/>
                    <a:lumOff val="35000"/>
                  </a:schemeClr>
                </a:solidFill>
                <a:effectLst/>
                <a:latin typeface="Trebuchet MS" panose="020B0703020202090204" pitchFamily="34" charset="0"/>
              </a:rPr>
              <a:t>(1 Cor. 13:12) </a:t>
            </a:r>
            <a:r>
              <a:rPr lang="en-US" b="0" i="0" dirty="0">
                <a:solidFill>
                  <a:schemeClr val="tx1"/>
                </a:solidFill>
                <a:effectLst/>
                <a:latin typeface="Trebuchet MS" panose="020B0703020202090204" pitchFamily="34" charset="0"/>
              </a:rPr>
              <a:t>For now we see in a mirror dimly, </a:t>
            </a:r>
            <a:r>
              <a:rPr lang="en-US" b="0" i="0" dirty="0">
                <a:solidFill>
                  <a:schemeClr val="bg1">
                    <a:lumMod val="65000"/>
                    <a:lumOff val="35000"/>
                  </a:schemeClr>
                </a:solidFill>
                <a:effectLst/>
                <a:latin typeface="Trebuchet MS" panose="020B0703020202090204" pitchFamily="34" charset="0"/>
              </a:rPr>
              <a:t>but then face to face; </a:t>
            </a:r>
            <a:r>
              <a:rPr lang="en-US" b="0" i="0" dirty="0">
                <a:solidFill>
                  <a:schemeClr val="tx1"/>
                </a:solidFill>
                <a:effectLst/>
                <a:latin typeface="Trebuchet MS" panose="020B0703020202090204" pitchFamily="34" charset="0"/>
              </a:rPr>
              <a:t>now I know in part</a:t>
            </a:r>
            <a:r>
              <a:rPr lang="en-US" b="0" i="0" dirty="0">
                <a:solidFill>
                  <a:schemeClr val="bg1">
                    <a:lumMod val="65000"/>
                    <a:lumOff val="35000"/>
                  </a:schemeClr>
                </a:solidFill>
                <a:effectLst/>
                <a:latin typeface="Trebuchet MS" panose="020B0703020202090204" pitchFamily="34" charset="0"/>
              </a:rPr>
              <a:t>, but then I will know fully, just as I also have been fully known.</a:t>
            </a:r>
            <a:endParaRPr lang="en-US" dirty="0">
              <a:solidFill>
                <a:schemeClr val="tx1"/>
              </a:solidFill>
              <a:latin typeface="Trebuchet MS" panose="020B0703020202090204" pitchFamily="34" charset="0"/>
            </a:endParaRPr>
          </a:p>
        </p:txBody>
      </p:sp>
      <p:sp>
        <p:nvSpPr>
          <p:cNvPr id="3" name="Content Placeholder 2">
            <a:extLst>
              <a:ext uri="{FF2B5EF4-FFF2-40B4-BE49-F238E27FC236}">
                <a16:creationId xmlns:a16="http://schemas.microsoft.com/office/drawing/2014/main" xmlns="" id="{69EBC428-DDB0-0F4E-9B87-EC5CC00D66D0}"/>
              </a:ext>
            </a:extLst>
          </p:cNvPr>
          <p:cNvSpPr>
            <a:spLocks noGrp="1"/>
          </p:cNvSpPr>
          <p:nvPr>
            <p:ph idx="1"/>
          </p:nvPr>
        </p:nvSpPr>
        <p:spPr>
          <a:xfrm>
            <a:off x="779745" y="2316405"/>
            <a:ext cx="10515600" cy="4351338"/>
          </a:xfrm>
        </p:spPr>
        <p:txBody>
          <a:bodyPr>
            <a:normAutofit/>
          </a:bodyPr>
          <a:lstStyle/>
          <a:p>
            <a:pPr>
              <a:buSzPct val="100000"/>
              <a:buFont typeface="Arial" panose="020B0604020202020204" pitchFamily="34" charset="0"/>
              <a:buChar char="•"/>
            </a:pPr>
            <a:r>
              <a:rPr lang="en-US" sz="3400" dirty="0"/>
              <a:t>It is true that we have confident access to God secured to us by Christ </a:t>
            </a:r>
            <a:r>
              <a:rPr lang="en-US" sz="3400" i="1" u="sng" dirty="0"/>
              <a:t>right now</a:t>
            </a:r>
          </a:p>
          <a:p>
            <a:pPr>
              <a:buSzPct val="100000"/>
              <a:buFont typeface="Arial" panose="020B0604020202020204" pitchFamily="34" charset="0"/>
              <a:buChar char="•"/>
            </a:pPr>
            <a:r>
              <a:rPr lang="en-US" sz="3400" dirty="0"/>
              <a:t>For Paul though, this is only “seeing in a mirror dimly”</a:t>
            </a:r>
          </a:p>
          <a:p>
            <a:pPr>
              <a:buSzPct val="100000"/>
              <a:buFont typeface="Arial" panose="020B0604020202020204" pitchFamily="34" charset="0"/>
              <a:buChar char="•"/>
            </a:pPr>
            <a:r>
              <a:rPr lang="en-US" sz="3400" dirty="0"/>
              <a:t>Many of us long for a more tangible relationship with God</a:t>
            </a:r>
          </a:p>
        </p:txBody>
      </p:sp>
      <p:sp>
        <p:nvSpPr>
          <p:cNvPr id="9" name="TextBox 8">
            <a:extLst>
              <a:ext uri="{FF2B5EF4-FFF2-40B4-BE49-F238E27FC236}">
                <a16:creationId xmlns:a16="http://schemas.microsoft.com/office/drawing/2014/main" xmlns="" id="{A120CA2B-3DF4-CE41-A478-9760BEF023F3}"/>
              </a:ext>
            </a:extLst>
          </p:cNvPr>
          <p:cNvSpPr txBox="1"/>
          <p:nvPr/>
        </p:nvSpPr>
        <p:spPr>
          <a:xfrm>
            <a:off x="6111385" y="2260357"/>
            <a:ext cx="5300870" cy="4247317"/>
          </a:xfrm>
          <a:prstGeom prst="rect">
            <a:avLst/>
          </a:prstGeom>
          <a:solidFill>
            <a:schemeClr val="accent1">
              <a:lumMod val="75000"/>
            </a:schemeClr>
          </a:solidFill>
          <a:ln w="38100">
            <a:solidFill>
              <a:schemeClr val="accent1">
                <a:lumMod val="40000"/>
                <a:lumOff val="60000"/>
              </a:schemeClr>
            </a:solidFill>
          </a:ln>
        </p:spPr>
        <p:txBody>
          <a:bodyPr wrap="square" rtlCol="0">
            <a:spAutoFit/>
          </a:bodyPr>
          <a:lstStyle/>
          <a:p>
            <a:pPr marL="285750" indent="-285750">
              <a:buFont typeface="Wingdings" pitchFamily="2" charset="2"/>
              <a:buChar char="ü"/>
            </a:pPr>
            <a:r>
              <a:rPr lang="en-US" sz="3000" dirty="0"/>
              <a:t>Intangible communication is tough</a:t>
            </a:r>
          </a:p>
          <a:p>
            <a:pPr marL="285750" indent="-285750">
              <a:buFont typeface="Wingdings" pitchFamily="2" charset="2"/>
              <a:buChar char="ü"/>
            </a:pPr>
            <a:r>
              <a:rPr lang="en-US" sz="3000" dirty="0"/>
              <a:t>Distractions from close communion</a:t>
            </a:r>
          </a:p>
          <a:p>
            <a:pPr marL="285750" indent="-285750">
              <a:buFont typeface="Wingdings" pitchFamily="2" charset="2"/>
              <a:buChar char="ü"/>
            </a:pPr>
            <a:r>
              <a:rPr lang="en-US" sz="3000" dirty="0"/>
              <a:t>Out-of-sight, </a:t>
            </a:r>
            <a:r>
              <a:rPr lang="en-US" sz="3000" dirty="0" err="1"/>
              <a:t>out-of</a:t>
            </a:r>
            <a:r>
              <a:rPr lang="en-US" sz="3000" dirty="0"/>
              <a:t> mind</a:t>
            </a:r>
          </a:p>
          <a:p>
            <a:pPr marL="285750" indent="-285750">
              <a:buFont typeface="Wingdings" pitchFamily="2" charset="2"/>
              <a:buChar char="ü"/>
            </a:pPr>
            <a:r>
              <a:rPr lang="en-US" sz="3000" dirty="0"/>
              <a:t>Distortions about God’s character</a:t>
            </a:r>
          </a:p>
          <a:p>
            <a:pPr marL="285750" indent="-285750">
              <a:buFont typeface="Wingdings" pitchFamily="2" charset="2"/>
              <a:buChar char="ü"/>
            </a:pPr>
            <a:r>
              <a:rPr lang="en-US" sz="3000" dirty="0"/>
              <a:t>Still approaching him in shame</a:t>
            </a:r>
          </a:p>
        </p:txBody>
      </p:sp>
    </p:spTree>
    <p:extLst>
      <p:ext uri="{BB962C8B-B14F-4D97-AF65-F5344CB8AC3E}">
        <p14:creationId xmlns:p14="http://schemas.microsoft.com/office/powerpoint/2010/main" val="2394162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ipe(left)">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9">
                                            <p:txEl>
                                              <p:pRg st="0" end="0"/>
                                            </p:txEl>
                                          </p:spTgt>
                                        </p:tgtEl>
                                        <p:attrNameLst>
                                          <p:attrName>style.visibility</p:attrName>
                                        </p:attrNameLst>
                                      </p:cBhvr>
                                      <p:to>
                                        <p:strVal val="visible"/>
                                      </p:to>
                                    </p:set>
                                    <p:animEffect transition="in" filter="wipe(left)">
                                      <p:cBhvr>
                                        <p:cTn id="27" dur="500"/>
                                        <p:tgtEl>
                                          <p:spTgt spid="9">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9">
                                            <p:txEl>
                                              <p:pRg st="1" end="1"/>
                                            </p:txEl>
                                          </p:spTgt>
                                        </p:tgtEl>
                                        <p:attrNameLst>
                                          <p:attrName>style.visibility</p:attrName>
                                        </p:attrNameLst>
                                      </p:cBhvr>
                                      <p:to>
                                        <p:strVal val="visible"/>
                                      </p:to>
                                    </p:set>
                                    <p:animEffect transition="in" filter="wipe(left)">
                                      <p:cBhvr>
                                        <p:cTn id="32" dur="500"/>
                                        <p:tgtEl>
                                          <p:spTgt spid="9">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9">
                                            <p:txEl>
                                              <p:pRg st="2" end="2"/>
                                            </p:txEl>
                                          </p:spTgt>
                                        </p:tgtEl>
                                        <p:attrNameLst>
                                          <p:attrName>style.visibility</p:attrName>
                                        </p:attrNameLst>
                                      </p:cBhvr>
                                      <p:to>
                                        <p:strVal val="visible"/>
                                      </p:to>
                                    </p:set>
                                    <p:animEffect transition="in" filter="wipe(left)">
                                      <p:cBhvr>
                                        <p:cTn id="37" dur="500"/>
                                        <p:tgtEl>
                                          <p:spTgt spid="9">
                                            <p:txEl>
                                              <p:pRg st="2" end="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9">
                                            <p:txEl>
                                              <p:pRg st="3" end="3"/>
                                            </p:txEl>
                                          </p:spTgt>
                                        </p:tgtEl>
                                        <p:attrNameLst>
                                          <p:attrName>style.visibility</p:attrName>
                                        </p:attrNameLst>
                                      </p:cBhvr>
                                      <p:to>
                                        <p:strVal val="visible"/>
                                      </p:to>
                                    </p:set>
                                    <p:animEffect transition="in" filter="wipe(left)">
                                      <p:cBhvr>
                                        <p:cTn id="42" dur="500"/>
                                        <p:tgtEl>
                                          <p:spTgt spid="9">
                                            <p:txEl>
                                              <p:pRg st="3" end="3"/>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9">
                                            <p:txEl>
                                              <p:pRg st="4" end="4"/>
                                            </p:txEl>
                                          </p:spTgt>
                                        </p:tgtEl>
                                        <p:attrNameLst>
                                          <p:attrName>style.visibility</p:attrName>
                                        </p:attrNameLst>
                                      </p:cBhvr>
                                      <p:to>
                                        <p:strVal val="visible"/>
                                      </p:to>
                                    </p:set>
                                    <p:animEffect transition="in" filter="wipe(left)">
                                      <p:cBhvr>
                                        <p:cTn id="47" dur="500"/>
                                        <p:tgtEl>
                                          <p:spTgt spid="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95A4287-645B-B64B-8E78-75E187668830}"/>
              </a:ext>
            </a:extLst>
          </p:cNvPr>
          <p:cNvSpPr>
            <a:spLocks noGrp="1"/>
          </p:cNvSpPr>
          <p:nvPr>
            <p:ph type="title"/>
          </p:nvPr>
        </p:nvSpPr>
        <p:spPr>
          <a:xfrm>
            <a:off x="275573" y="207959"/>
            <a:ext cx="11523945" cy="2052398"/>
          </a:xfrm>
        </p:spPr>
        <p:txBody>
          <a:bodyPr>
            <a:normAutofit/>
          </a:bodyPr>
          <a:lstStyle/>
          <a:p>
            <a:pPr algn="ctr"/>
            <a:r>
              <a:rPr lang="en-US" b="0" i="0" dirty="0">
                <a:solidFill>
                  <a:schemeClr val="bg1">
                    <a:lumMod val="50000"/>
                    <a:lumOff val="50000"/>
                  </a:schemeClr>
                </a:solidFill>
                <a:effectLst/>
                <a:latin typeface="Trebuchet MS" panose="020B0703020202090204" pitchFamily="34" charset="0"/>
              </a:rPr>
              <a:t>(1 Cor. 13:12) For now we see in a mirror dimly, </a:t>
            </a:r>
            <a:r>
              <a:rPr lang="en-US" b="0" i="0" dirty="0">
                <a:solidFill>
                  <a:schemeClr val="tx1"/>
                </a:solidFill>
                <a:effectLst/>
                <a:latin typeface="Trebuchet MS" panose="020B0703020202090204" pitchFamily="34" charset="0"/>
              </a:rPr>
              <a:t>but then face to face</a:t>
            </a:r>
            <a:r>
              <a:rPr lang="en-US" b="0" i="0" dirty="0">
                <a:solidFill>
                  <a:schemeClr val="bg1">
                    <a:lumMod val="50000"/>
                    <a:lumOff val="50000"/>
                  </a:schemeClr>
                </a:solidFill>
                <a:effectLst/>
                <a:latin typeface="Trebuchet MS" panose="020B0703020202090204" pitchFamily="34" charset="0"/>
              </a:rPr>
              <a:t>; now I know in part, </a:t>
            </a:r>
            <a:r>
              <a:rPr lang="en-US" b="0" i="0" dirty="0">
                <a:solidFill>
                  <a:schemeClr val="tx1"/>
                </a:solidFill>
                <a:effectLst/>
                <a:latin typeface="Trebuchet MS" panose="020B0703020202090204" pitchFamily="34" charset="0"/>
              </a:rPr>
              <a:t>but then I will know fully</a:t>
            </a:r>
            <a:r>
              <a:rPr lang="en-US" b="0" i="0" dirty="0">
                <a:solidFill>
                  <a:schemeClr val="bg1">
                    <a:lumMod val="50000"/>
                    <a:lumOff val="50000"/>
                  </a:schemeClr>
                </a:solidFill>
                <a:effectLst/>
                <a:latin typeface="Trebuchet MS" panose="020B0703020202090204" pitchFamily="34" charset="0"/>
              </a:rPr>
              <a:t>, just as I also have been fully known.</a:t>
            </a:r>
            <a:endParaRPr lang="en-US" dirty="0">
              <a:solidFill>
                <a:schemeClr val="bg1">
                  <a:lumMod val="50000"/>
                  <a:lumOff val="50000"/>
                </a:schemeClr>
              </a:solidFill>
              <a:latin typeface="Trebuchet MS" panose="020B0703020202090204" pitchFamily="34" charset="0"/>
            </a:endParaRPr>
          </a:p>
        </p:txBody>
      </p:sp>
      <p:sp>
        <p:nvSpPr>
          <p:cNvPr id="3" name="Content Placeholder 2">
            <a:extLst>
              <a:ext uri="{FF2B5EF4-FFF2-40B4-BE49-F238E27FC236}">
                <a16:creationId xmlns:a16="http://schemas.microsoft.com/office/drawing/2014/main" xmlns="" id="{69EBC428-DDB0-0F4E-9B87-EC5CC00D66D0}"/>
              </a:ext>
            </a:extLst>
          </p:cNvPr>
          <p:cNvSpPr>
            <a:spLocks noGrp="1"/>
          </p:cNvSpPr>
          <p:nvPr>
            <p:ph idx="1"/>
          </p:nvPr>
        </p:nvSpPr>
        <p:spPr>
          <a:xfrm>
            <a:off x="779745" y="2316405"/>
            <a:ext cx="10515600" cy="4351338"/>
          </a:xfrm>
        </p:spPr>
        <p:txBody>
          <a:bodyPr>
            <a:normAutofit/>
          </a:bodyPr>
          <a:lstStyle/>
          <a:p>
            <a:pPr>
              <a:buSzPct val="100000"/>
              <a:buFont typeface="Arial" panose="020B0604020202020204" pitchFamily="34" charset="0"/>
              <a:buChar char="•"/>
            </a:pPr>
            <a:endParaRPr lang="en-US" sz="3400" dirty="0"/>
          </a:p>
        </p:txBody>
      </p:sp>
      <p:sp>
        <p:nvSpPr>
          <p:cNvPr id="8" name="TextBox 7">
            <a:extLst>
              <a:ext uri="{FF2B5EF4-FFF2-40B4-BE49-F238E27FC236}">
                <a16:creationId xmlns:a16="http://schemas.microsoft.com/office/drawing/2014/main" xmlns="" id="{85853C18-6566-C446-81BE-C75923C5C11F}"/>
              </a:ext>
            </a:extLst>
          </p:cNvPr>
          <p:cNvSpPr txBox="1"/>
          <p:nvPr/>
        </p:nvSpPr>
        <p:spPr>
          <a:xfrm>
            <a:off x="334027" y="463732"/>
            <a:ext cx="11523945" cy="6186309"/>
          </a:xfrm>
          <a:prstGeom prst="rect">
            <a:avLst/>
          </a:prstGeom>
          <a:solidFill>
            <a:schemeClr val="accent1">
              <a:lumMod val="75000"/>
            </a:schemeClr>
          </a:solidFill>
          <a:ln w="38100">
            <a:solidFill>
              <a:schemeClr val="accent1">
                <a:lumMod val="40000"/>
                <a:lumOff val="60000"/>
              </a:schemeClr>
            </a:solidFill>
          </a:ln>
        </p:spPr>
        <p:txBody>
          <a:bodyPr wrap="square" rtlCol="0">
            <a:spAutoFit/>
          </a:bodyPr>
          <a:lstStyle/>
          <a:p>
            <a:pPr algn="ctr"/>
            <a:r>
              <a:rPr lang="en-US" sz="3300" dirty="0"/>
              <a:t>(Rev. 21:1-4) </a:t>
            </a:r>
            <a:r>
              <a:rPr lang="en-US" sz="3300" dirty="0">
                <a:effectLst/>
                <a:ea typeface="Calibri" panose="020F0502020204030204" pitchFamily="34" charset="0"/>
                <a:cs typeface="Times New Roman" panose="02020603050405020304" pitchFamily="18" charset="0"/>
              </a:rPr>
              <a:t>T</a:t>
            </a:r>
            <a:r>
              <a:rPr lang="en-US" sz="3300" dirty="0">
                <a:effectLst/>
                <a:ea typeface="Times New Roman" panose="02020603050405020304" pitchFamily="18" charset="0"/>
                <a:cs typeface="Times New Roman" panose="02020603050405020304" pitchFamily="18" charset="0"/>
              </a:rPr>
              <a:t>hen I saw a new heaven and a new earth; for the first heaven and the first earth passed away, and there is no longer </a:t>
            </a:r>
            <a:r>
              <a:rPr lang="en-US" sz="3300" i="1" dirty="0">
                <a:effectLst/>
                <a:ea typeface="Times New Roman" panose="02020603050405020304" pitchFamily="18" charset="0"/>
                <a:cs typeface="Times New Roman" panose="02020603050405020304" pitchFamily="18" charset="0"/>
              </a:rPr>
              <a:t>any</a:t>
            </a:r>
            <a:r>
              <a:rPr lang="en-US" sz="3300" dirty="0">
                <a:effectLst/>
                <a:ea typeface="Times New Roman" panose="02020603050405020304" pitchFamily="18" charset="0"/>
                <a:cs typeface="Times New Roman" panose="02020603050405020304" pitchFamily="18" charset="0"/>
              </a:rPr>
              <a:t> sea. </a:t>
            </a:r>
            <a:r>
              <a:rPr lang="en-US" sz="3300" b="1" baseline="30000" dirty="0">
                <a:effectLst/>
                <a:ea typeface="Times New Roman" panose="02020603050405020304" pitchFamily="18" charset="0"/>
                <a:cs typeface="Times New Roman" panose="02020603050405020304" pitchFamily="18" charset="0"/>
              </a:rPr>
              <a:t>2 </a:t>
            </a:r>
            <a:r>
              <a:rPr lang="en-US" sz="3300" dirty="0">
                <a:effectLst/>
                <a:ea typeface="Times New Roman" panose="02020603050405020304" pitchFamily="18" charset="0"/>
                <a:cs typeface="Times New Roman" panose="02020603050405020304" pitchFamily="18" charset="0"/>
              </a:rPr>
              <a:t>And I saw the holy city, new Jerusalem, coming down out of heaven from God, prepared as a bride adorned for her husband. </a:t>
            </a:r>
            <a:r>
              <a:rPr lang="en-US" sz="3300" b="1" baseline="30000" dirty="0">
                <a:effectLst/>
                <a:ea typeface="Times New Roman" panose="02020603050405020304" pitchFamily="18" charset="0"/>
                <a:cs typeface="Times New Roman" panose="02020603050405020304" pitchFamily="18" charset="0"/>
              </a:rPr>
              <a:t>3 </a:t>
            </a:r>
            <a:r>
              <a:rPr lang="en-US" sz="3300" dirty="0">
                <a:effectLst/>
                <a:ea typeface="Times New Roman" panose="02020603050405020304" pitchFamily="18" charset="0"/>
                <a:cs typeface="Times New Roman" panose="02020603050405020304" pitchFamily="18" charset="0"/>
              </a:rPr>
              <a:t>And I heard a loud voice from the throne, saying, “Behold, the tabernacle of </a:t>
            </a:r>
            <a:r>
              <a:rPr lang="en-US" sz="3300" b="1" u="sng" dirty="0">
                <a:effectLst/>
                <a:ea typeface="Times New Roman" panose="02020603050405020304" pitchFamily="18" charset="0"/>
                <a:cs typeface="Times New Roman" panose="02020603050405020304" pitchFamily="18" charset="0"/>
              </a:rPr>
              <a:t>God is among the people, and He will dwell among them, and they shall be His people, and God Himself will be among them</a:t>
            </a:r>
            <a:r>
              <a:rPr lang="en-US" sz="3300" dirty="0">
                <a:effectLst/>
                <a:ea typeface="Times New Roman" panose="02020603050405020304" pitchFamily="18" charset="0"/>
                <a:cs typeface="Times New Roman" panose="02020603050405020304" pitchFamily="18" charset="0"/>
              </a:rPr>
              <a:t>, </a:t>
            </a:r>
            <a:r>
              <a:rPr lang="en-US" sz="3300" b="1" baseline="30000" dirty="0">
                <a:effectLst/>
                <a:ea typeface="Times New Roman" panose="02020603050405020304" pitchFamily="18" charset="0"/>
                <a:cs typeface="Times New Roman" panose="02020603050405020304" pitchFamily="18" charset="0"/>
              </a:rPr>
              <a:t>4 </a:t>
            </a:r>
            <a:r>
              <a:rPr lang="en-US" sz="3300" dirty="0">
                <a:effectLst/>
                <a:ea typeface="Times New Roman" panose="02020603050405020304" pitchFamily="18" charset="0"/>
                <a:cs typeface="Times New Roman" panose="02020603050405020304" pitchFamily="18" charset="0"/>
              </a:rPr>
              <a:t>and He will wipe away every tear from their eyes; and there will no longer be </a:t>
            </a:r>
            <a:r>
              <a:rPr lang="en-US" sz="3300" i="1" dirty="0">
                <a:effectLst/>
                <a:ea typeface="Times New Roman" panose="02020603050405020304" pitchFamily="18" charset="0"/>
                <a:cs typeface="Times New Roman" panose="02020603050405020304" pitchFamily="18" charset="0"/>
              </a:rPr>
              <a:t>any</a:t>
            </a:r>
            <a:r>
              <a:rPr lang="en-US" sz="3300" dirty="0">
                <a:effectLst/>
                <a:ea typeface="Times New Roman" panose="02020603050405020304" pitchFamily="18" charset="0"/>
                <a:cs typeface="Times New Roman" panose="02020603050405020304" pitchFamily="18" charset="0"/>
              </a:rPr>
              <a:t> death; there will no longer be </a:t>
            </a:r>
            <a:r>
              <a:rPr lang="en-US" sz="3300" i="1" dirty="0">
                <a:effectLst/>
                <a:ea typeface="Times New Roman" panose="02020603050405020304" pitchFamily="18" charset="0"/>
                <a:cs typeface="Times New Roman" panose="02020603050405020304" pitchFamily="18" charset="0"/>
              </a:rPr>
              <a:t>any</a:t>
            </a:r>
            <a:r>
              <a:rPr lang="en-US" sz="3300" dirty="0">
                <a:effectLst/>
                <a:ea typeface="Times New Roman" panose="02020603050405020304" pitchFamily="18" charset="0"/>
                <a:cs typeface="Times New Roman" panose="02020603050405020304" pitchFamily="18" charset="0"/>
              </a:rPr>
              <a:t> mourning, or crying, or pain; the first things have passed away.”</a:t>
            </a:r>
            <a:endParaRPr lang="en-US" sz="3300" dirty="0">
              <a:effectLst/>
              <a:ea typeface="Calibri" panose="020F050202020403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xmlns="" id="{F645F76D-192C-FA47-8AEC-77E6C9AFF01A}"/>
              </a:ext>
            </a:extLst>
          </p:cNvPr>
          <p:cNvSpPr txBox="1"/>
          <p:nvPr/>
        </p:nvSpPr>
        <p:spPr>
          <a:xfrm>
            <a:off x="334027" y="2316405"/>
            <a:ext cx="8434052" cy="2631490"/>
          </a:xfrm>
          <a:prstGeom prst="rect">
            <a:avLst/>
          </a:prstGeom>
          <a:solidFill>
            <a:schemeClr val="accent1">
              <a:lumMod val="75000"/>
            </a:schemeClr>
          </a:solidFill>
          <a:ln w="38100">
            <a:solidFill>
              <a:schemeClr val="accent1">
                <a:lumMod val="40000"/>
                <a:lumOff val="60000"/>
              </a:schemeClr>
            </a:solidFill>
          </a:ln>
        </p:spPr>
        <p:txBody>
          <a:bodyPr wrap="square" rtlCol="0">
            <a:spAutoFit/>
          </a:bodyPr>
          <a:lstStyle/>
          <a:p>
            <a:pPr algn="ctr"/>
            <a:r>
              <a:rPr lang="en-US" sz="3300" dirty="0"/>
              <a:t>(Rev. 22:4-5) </a:t>
            </a:r>
            <a:r>
              <a:rPr lang="en-US" sz="3300" dirty="0">
                <a:ea typeface="Calibri" panose="020F0502020204030204" pitchFamily="34" charset="0"/>
                <a:cs typeface="Times New Roman" panose="02020603050405020304" pitchFamily="18" charset="0"/>
              </a:rPr>
              <a:t>the throne of God and of the Lamb will be in [the city], and His bond-servants will serve Him; </a:t>
            </a:r>
            <a:r>
              <a:rPr lang="en-US" sz="3300" baseline="30000" dirty="0">
                <a:ea typeface="Calibri" panose="020F0502020204030204" pitchFamily="34" charset="0"/>
                <a:cs typeface="Times New Roman" panose="02020603050405020304" pitchFamily="18" charset="0"/>
              </a:rPr>
              <a:t>4 </a:t>
            </a:r>
            <a:r>
              <a:rPr lang="en-US" sz="3300" b="1" u="sng" dirty="0">
                <a:ea typeface="Calibri" panose="020F0502020204030204" pitchFamily="34" charset="0"/>
                <a:cs typeface="Times New Roman" panose="02020603050405020304" pitchFamily="18" charset="0"/>
              </a:rPr>
              <a:t>they will see His face</a:t>
            </a:r>
            <a:r>
              <a:rPr lang="en-US" sz="3300" dirty="0">
                <a:ea typeface="Calibri" panose="020F0502020204030204" pitchFamily="34" charset="0"/>
                <a:cs typeface="Times New Roman" panose="02020603050405020304" pitchFamily="18" charset="0"/>
              </a:rPr>
              <a:t>, and His name will be on their foreheads.” </a:t>
            </a:r>
            <a:endParaRPr lang="en-US" sz="3300" dirty="0">
              <a:effectLst/>
              <a:ea typeface="Calibri" panose="020F0502020204030204" pitchFamily="34" charset="0"/>
              <a:cs typeface="Times New Roman" panose="02020603050405020304" pitchFamily="18" charset="0"/>
            </a:endParaRPr>
          </a:p>
        </p:txBody>
      </p:sp>
      <p:sp>
        <p:nvSpPr>
          <p:cNvPr id="11" name="TextBox 10">
            <a:extLst>
              <a:ext uri="{FF2B5EF4-FFF2-40B4-BE49-F238E27FC236}">
                <a16:creationId xmlns:a16="http://schemas.microsoft.com/office/drawing/2014/main" xmlns="" id="{75C6E4D1-9532-3C49-8CA3-3DB7A9031730}"/>
              </a:ext>
            </a:extLst>
          </p:cNvPr>
          <p:cNvSpPr txBox="1"/>
          <p:nvPr/>
        </p:nvSpPr>
        <p:spPr>
          <a:xfrm>
            <a:off x="1613386" y="5224209"/>
            <a:ext cx="9798869" cy="1015663"/>
          </a:xfrm>
          <a:prstGeom prst="rect">
            <a:avLst/>
          </a:prstGeom>
          <a:solidFill>
            <a:schemeClr val="accent1">
              <a:lumMod val="75000"/>
            </a:schemeClr>
          </a:solidFill>
          <a:ln w="38100">
            <a:solidFill>
              <a:schemeClr val="accent1">
                <a:lumMod val="40000"/>
                <a:lumOff val="60000"/>
              </a:schemeClr>
            </a:solidFill>
          </a:ln>
        </p:spPr>
        <p:txBody>
          <a:bodyPr wrap="square" rtlCol="0">
            <a:spAutoFit/>
          </a:bodyPr>
          <a:lstStyle/>
          <a:p>
            <a:r>
              <a:rPr lang="en-US" sz="6000" b="1" dirty="0"/>
              <a:t>“the happy-making sight”</a:t>
            </a:r>
            <a:endParaRPr lang="en-US" sz="6000" dirty="0"/>
          </a:p>
        </p:txBody>
      </p:sp>
    </p:spTree>
    <p:extLst>
      <p:ext uri="{BB962C8B-B14F-4D97-AF65-F5344CB8AC3E}">
        <p14:creationId xmlns:p14="http://schemas.microsoft.com/office/powerpoint/2010/main" val="36933066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xit" presetSubtype="32" fill="hold" grpId="1" nodeType="clickEffect">
                                  <p:stCondLst>
                                    <p:cond delay="0"/>
                                  </p:stCondLst>
                                  <p:childTnLst>
                                    <p:anim calcmode="lin" valueType="num">
                                      <p:cBhvr>
                                        <p:cTn id="13" dur="500"/>
                                        <p:tgtEl>
                                          <p:spTgt spid="8"/>
                                        </p:tgtEl>
                                        <p:attrNameLst>
                                          <p:attrName>ppt_w</p:attrName>
                                        </p:attrNameLst>
                                      </p:cBhvr>
                                      <p:tavLst>
                                        <p:tav tm="0">
                                          <p:val>
                                            <p:strVal val="ppt_w"/>
                                          </p:val>
                                        </p:tav>
                                        <p:tav tm="100000">
                                          <p:val>
                                            <p:fltVal val="0"/>
                                          </p:val>
                                        </p:tav>
                                      </p:tavLst>
                                    </p:anim>
                                    <p:anim calcmode="lin" valueType="num">
                                      <p:cBhvr>
                                        <p:cTn id="14" dur="500"/>
                                        <p:tgtEl>
                                          <p:spTgt spid="8"/>
                                        </p:tgtEl>
                                        <p:attrNameLst>
                                          <p:attrName>ppt_h</p:attrName>
                                        </p:attrNameLst>
                                      </p:cBhvr>
                                      <p:tavLst>
                                        <p:tav tm="0">
                                          <p:val>
                                            <p:strVal val="ppt_h"/>
                                          </p:val>
                                        </p:tav>
                                        <p:tav tm="100000">
                                          <p:val>
                                            <p:fltVal val="0"/>
                                          </p:val>
                                        </p:tav>
                                      </p:tavLst>
                                    </p:anim>
                                    <p:animEffect transition="out" filter="fade">
                                      <p:cBhvr>
                                        <p:cTn id="15" dur="500"/>
                                        <p:tgtEl>
                                          <p:spTgt spid="8"/>
                                        </p:tgtEl>
                                      </p:cBhvr>
                                    </p:animEffect>
                                    <p:set>
                                      <p:cBhvr>
                                        <p:cTn id="16" dur="1" fill="hold">
                                          <p:stCondLst>
                                            <p:cond delay="499"/>
                                          </p:stCondLst>
                                        </p:cTn>
                                        <p:tgtEl>
                                          <p:spTgt spid="8"/>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p:cTn id="21" dur="500" fill="hold"/>
                                        <p:tgtEl>
                                          <p:spTgt spid="10"/>
                                        </p:tgtEl>
                                        <p:attrNameLst>
                                          <p:attrName>ppt_w</p:attrName>
                                        </p:attrNameLst>
                                      </p:cBhvr>
                                      <p:tavLst>
                                        <p:tav tm="0">
                                          <p:val>
                                            <p:fltVal val="0"/>
                                          </p:val>
                                        </p:tav>
                                        <p:tav tm="100000">
                                          <p:val>
                                            <p:strVal val="#ppt_w"/>
                                          </p:val>
                                        </p:tav>
                                      </p:tavLst>
                                    </p:anim>
                                    <p:anim calcmode="lin" valueType="num">
                                      <p:cBhvr>
                                        <p:cTn id="22" dur="500" fill="hold"/>
                                        <p:tgtEl>
                                          <p:spTgt spid="10"/>
                                        </p:tgtEl>
                                        <p:attrNameLst>
                                          <p:attrName>ppt_h</p:attrName>
                                        </p:attrNameLst>
                                      </p:cBhvr>
                                      <p:tavLst>
                                        <p:tav tm="0">
                                          <p:val>
                                            <p:fltVal val="0"/>
                                          </p:val>
                                        </p:tav>
                                        <p:tav tm="100000">
                                          <p:val>
                                            <p:strVal val="#ppt_h"/>
                                          </p:val>
                                        </p:tav>
                                      </p:tavLst>
                                    </p:anim>
                                    <p:animEffect transition="in" filter="fade">
                                      <p:cBhvr>
                                        <p:cTn id="23" dur="500"/>
                                        <p:tgtEl>
                                          <p:spTgt spid="10"/>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wipe(left)">
                                      <p:cBhvr>
                                        <p:cTn id="28" dur="500"/>
                                        <p:tgtEl>
                                          <p:spTgt spid="11"/>
                                        </p:tgtEl>
                                      </p:cBhvr>
                                    </p:animEffect>
                                  </p:childTnLst>
                                </p:cTn>
                              </p:par>
                              <p:par>
                                <p:cTn id="29" presetID="22" presetClass="entr" presetSubtype="8" fill="hold" nodeType="withEffect">
                                  <p:stCondLst>
                                    <p:cond delay="0"/>
                                  </p:stCondLst>
                                  <p:childTnLst>
                                    <p:set>
                                      <p:cBhvr>
                                        <p:cTn id="30" dur="1" fill="hold">
                                          <p:stCondLst>
                                            <p:cond delay="0"/>
                                          </p:stCondLst>
                                        </p:cTn>
                                        <p:tgtEl>
                                          <p:spTgt spid="11">
                                            <p:txEl>
                                              <p:pRg st="0" end="0"/>
                                            </p:txEl>
                                          </p:spTgt>
                                        </p:tgtEl>
                                        <p:attrNameLst>
                                          <p:attrName>style.visibility</p:attrName>
                                        </p:attrNameLst>
                                      </p:cBhvr>
                                      <p:to>
                                        <p:strVal val="visible"/>
                                      </p:to>
                                    </p:set>
                                    <p:animEffect transition="in" filter="wipe(left)">
                                      <p:cBhvr>
                                        <p:cTn id="31" dur="500"/>
                                        <p:tgtEl>
                                          <p:spTgt spid="1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8" grpId="1" animBg="1"/>
      <p:bldP spid="10" grpId="0" animBg="1"/>
      <p:bldP spid="1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F71348A-77DE-974D-BBE4-B78920F8B8C6}"/>
              </a:ext>
            </a:extLst>
          </p:cNvPr>
          <p:cNvSpPr>
            <a:spLocks noGrp="1"/>
          </p:cNvSpPr>
          <p:nvPr>
            <p:ph type="title"/>
          </p:nvPr>
        </p:nvSpPr>
        <p:spPr/>
        <p:txBody>
          <a:bodyPr>
            <a:normAutofit/>
          </a:bodyPr>
          <a:lstStyle/>
          <a:p>
            <a:r>
              <a:rPr lang="en-US" sz="4000" dirty="0">
                <a:solidFill>
                  <a:schemeClr val="tx1"/>
                </a:solidFill>
              </a:rPr>
              <a:t>What will it mean to see God’s face?</a:t>
            </a:r>
          </a:p>
        </p:txBody>
      </p:sp>
      <p:sp>
        <p:nvSpPr>
          <p:cNvPr id="3" name="Content Placeholder 2">
            <a:extLst>
              <a:ext uri="{FF2B5EF4-FFF2-40B4-BE49-F238E27FC236}">
                <a16:creationId xmlns:a16="http://schemas.microsoft.com/office/drawing/2014/main" xmlns="" id="{6FB615F2-B798-7544-860D-0D98004E6838}"/>
              </a:ext>
            </a:extLst>
          </p:cNvPr>
          <p:cNvSpPr>
            <a:spLocks noGrp="1"/>
          </p:cNvSpPr>
          <p:nvPr>
            <p:ph idx="1"/>
          </p:nvPr>
        </p:nvSpPr>
        <p:spPr>
          <a:xfrm>
            <a:off x="677334" y="1645921"/>
            <a:ext cx="11209866" cy="4395442"/>
          </a:xfrm>
        </p:spPr>
        <p:txBody>
          <a:bodyPr>
            <a:normAutofit/>
          </a:bodyPr>
          <a:lstStyle/>
          <a:p>
            <a:pPr>
              <a:buSzPct val="100000"/>
              <a:buFont typeface="Arial" panose="020B0604020202020204" pitchFamily="34" charset="0"/>
              <a:buChar char="•"/>
            </a:pPr>
            <a:r>
              <a:rPr lang="en-US" sz="3300" dirty="0"/>
              <a:t>We will look into the literal, physical face of God with our resurrected eyes </a:t>
            </a:r>
            <a:r>
              <a:rPr lang="en-US" sz="2500" dirty="0"/>
              <a:t>(untainted by sin, disease, or death)</a:t>
            </a:r>
          </a:p>
          <a:p>
            <a:pPr>
              <a:buSzPct val="100000"/>
              <a:buFont typeface="Arial" panose="020B0604020202020204" pitchFamily="34" charset="0"/>
              <a:buChar char="•"/>
            </a:pPr>
            <a:r>
              <a:rPr lang="en-US" sz="3300" dirty="0">
                <a:effectLst/>
                <a:ea typeface="Calibri" panose="020F0502020204030204" pitchFamily="34" charset="0"/>
              </a:rPr>
              <a:t>We will always see his face</a:t>
            </a:r>
          </a:p>
        </p:txBody>
      </p:sp>
      <p:sp>
        <p:nvSpPr>
          <p:cNvPr id="4" name="TextBox 3">
            <a:extLst>
              <a:ext uri="{FF2B5EF4-FFF2-40B4-BE49-F238E27FC236}">
                <a16:creationId xmlns:a16="http://schemas.microsoft.com/office/drawing/2014/main" xmlns="" id="{FFA6F8ED-8CAC-2E47-A38E-F5192B2290B3}"/>
              </a:ext>
            </a:extLst>
          </p:cNvPr>
          <p:cNvSpPr txBox="1"/>
          <p:nvPr/>
        </p:nvSpPr>
        <p:spPr>
          <a:xfrm>
            <a:off x="304800" y="228123"/>
            <a:ext cx="11700933" cy="6401753"/>
          </a:xfrm>
          <a:prstGeom prst="rect">
            <a:avLst/>
          </a:prstGeom>
          <a:solidFill>
            <a:schemeClr val="bg1"/>
          </a:solidFill>
          <a:ln w="38100">
            <a:solidFill>
              <a:schemeClr val="accent1">
                <a:lumMod val="40000"/>
                <a:lumOff val="60000"/>
              </a:schemeClr>
            </a:solidFill>
          </a:ln>
        </p:spPr>
        <p:txBody>
          <a:bodyPr wrap="square" rtlCol="0">
            <a:spAutoFit/>
          </a:bodyPr>
          <a:lstStyle/>
          <a:p>
            <a:pPr algn="ctr"/>
            <a:endParaRPr lang="en-US" sz="2500" dirty="0"/>
          </a:p>
          <a:p>
            <a:pPr algn="ctr"/>
            <a:endParaRPr lang="en-US" sz="2500" dirty="0"/>
          </a:p>
          <a:p>
            <a:pPr lvl="3"/>
            <a:r>
              <a:rPr lang="en-US" sz="4500" dirty="0"/>
              <a:t>Charles Spurgeon</a:t>
            </a:r>
          </a:p>
          <a:p>
            <a:pPr lvl="3"/>
            <a:r>
              <a:rPr lang="en-US" sz="2000" dirty="0"/>
              <a:t>A Sermon Delivered On August 9, 1868, </a:t>
            </a:r>
          </a:p>
          <a:p>
            <a:pPr lvl="3"/>
            <a:r>
              <a:rPr lang="en-US" sz="2000" dirty="0"/>
              <a:t>At The Metropolitan Tabernacle, Newington.</a:t>
            </a:r>
            <a:endParaRPr lang="en-US" sz="2500" dirty="0"/>
          </a:p>
          <a:p>
            <a:pPr algn="ctr"/>
            <a:endParaRPr lang="en-US" sz="2500" dirty="0"/>
          </a:p>
          <a:p>
            <a:pPr algn="ctr"/>
            <a:endParaRPr lang="en-US" sz="2500" dirty="0"/>
          </a:p>
          <a:p>
            <a:pPr algn="ctr"/>
            <a:endParaRPr lang="en-US" sz="2500" dirty="0"/>
          </a:p>
          <a:p>
            <a:pPr algn="ctr"/>
            <a:endParaRPr lang="en-US" sz="2500" dirty="0"/>
          </a:p>
          <a:p>
            <a:pPr algn="ctr"/>
            <a:r>
              <a:rPr lang="en-US" sz="3500" dirty="0"/>
              <a:t>We may also remark that they see him always, for when the text says they shall “see his face,” it implies that they never at any time are without the sight. Never for a moment do they unlock their arm from the arm of their Beloved. </a:t>
            </a:r>
          </a:p>
        </p:txBody>
      </p:sp>
    </p:spTree>
    <p:extLst>
      <p:ext uri="{BB962C8B-B14F-4D97-AF65-F5344CB8AC3E}">
        <p14:creationId xmlns:p14="http://schemas.microsoft.com/office/powerpoint/2010/main" val="1336172940"/>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p:cTn id="17" dur="500" fill="hold"/>
                                        <p:tgtEl>
                                          <p:spTgt spid="4"/>
                                        </p:tgtEl>
                                        <p:attrNameLst>
                                          <p:attrName>ppt_w</p:attrName>
                                        </p:attrNameLst>
                                      </p:cBhvr>
                                      <p:tavLst>
                                        <p:tav tm="0">
                                          <p:val>
                                            <p:fltVal val="0"/>
                                          </p:val>
                                        </p:tav>
                                        <p:tav tm="100000">
                                          <p:val>
                                            <p:strVal val="#ppt_w"/>
                                          </p:val>
                                        </p:tav>
                                      </p:tavLst>
                                    </p:anim>
                                    <p:anim calcmode="lin" valueType="num">
                                      <p:cBhvr>
                                        <p:cTn id="18" dur="500" fill="hold"/>
                                        <p:tgtEl>
                                          <p:spTgt spid="4"/>
                                        </p:tgtEl>
                                        <p:attrNameLst>
                                          <p:attrName>ppt_h</p:attrName>
                                        </p:attrNameLst>
                                      </p:cBhvr>
                                      <p:tavLst>
                                        <p:tav tm="0">
                                          <p:val>
                                            <p:fltVal val="0"/>
                                          </p:val>
                                        </p:tav>
                                        <p:tav tm="100000">
                                          <p:val>
                                            <p:strVal val="#ppt_h"/>
                                          </p:val>
                                        </p:tav>
                                      </p:tavLst>
                                    </p:anim>
                                    <p:animEffect transition="in" filter="fade">
                                      <p:cBhvr>
                                        <p:cTn id="19" dur="500"/>
                                        <p:tgtEl>
                                          <p:spTgt spid="4"/>
                                        </p:tgtEl>
                                      </p:cBhvr>
                                    </p:animEffect>
                                  </p:childTnLst>
                                </p:cTn>
                              </p:par>
                              <p:par>
                                <p:cTn id="20" presetID="53" presetClass="entr" presetSubtype="16" fill="hold" nodeType="withEffect">
                                  <p:stCondLst>
                                    <p:cond delay="0"/>
                                  </p:stCondLst>
                                  <p:childTnLst>
                                    <p:set>
                                      <p:cBhvr>
                                        <p:cTn id="21" dur="1" fill="hold">
                                          <p:stCondLst>
                                            <p:cond delay="0"/>
                                          </p:stCondLst>
                                        </p:cTn>
                                        <p:tgtEl>
                                          <p:spTgt spid="4">
                                            <p:txEl>
                                              <p:pRg st="2" end="2"/>
                                            </p:txEl>
                                          </p:spTgt>
                                        </p:tgtEl>
                                        <p:attrNameLst>
                                          <p:attrName>style.visibility</p:attrName>
                                        </p:attrNameLst>
                                      </p:cBhvr>
                                      <p:to>
                                        <p:strVal val="visible"/>
                                      </p:to>
                                    </p:set>
                                    <p:anim calcmode="lin" valueType="num">
                                      <p:cBhvr>
                                        <p:cTn id="22" dur="500" fill="hold"/>
                                        <p:tgtEl>
                                          <p:spTgt spid="4">
                                            <p:txEl>
                                              <p:pRg st="2" end="2"/>
                                            </p:txEl>
                                          </p:spTgt>
                                        </p:tgtEl>
                                        <p:attrNameLst>
                                          <p:attrName>ppt_w</p:attrName>
                                        </p:attrNameLst>
                                      </p:cBhvr>
                                      <p:tavLst>
                                        <p:tav tm="0">
                                          <p:val>
                                            <p:fltVal val="0"/>
                                          </p:val>
                                        </p:tav>
                                        <p:tav tm="100000">
                                          <p:val>
                                            <p:strVal val="#ppt_w"/>
                                          </p:val>
                                        </p:tav>
                                      </p:tavLst>
                                    </p:anim>
                                    <p:anim calcmode="lin" valueType="num">
                                      <p:cBhvr>
                                        <p:cTn id="23" dur="500" fill="hold"/>
                                        <p:tgtEl>
                                          <p:spTgt spid="4">
                                            <p:txEl>
                                              <p:pRg st="2" end="2"/>
                                            </p:txEl>
                                          </p:spTgt>
                                        </p:tgtEl>
                                        <p:attrNameLst>
                                          <p:attrName>ppt_h</p:attrName>
                                        </p:attrNameLst>
                                      </p:cBhvr>
                                      <p:tavLst>
                                        <p:tav tm="0">
                                          <p:val>
                                            <p:fltVal val="0"/>
                                          </p:val>
                                        </p:tav>
                                        <p:tav tm="100000">
                                          <p:val>
                                            <p:strVal val="#ppt_h"/>
                                          </p:val>
                                        </p:tav>
                                      </p:tavLst>
                                    </p:anim>
                                    <p:animEffect transition="in" filter="fade">
                                      <p:cBhvr>
                                        <p:cTn id="24" dur="500"/>
                                        <p:tgtEl>
                                          <p:spTgt spid="4">
                                            <p:txEl>
                                              <p:pRg st="2" end="2"/>
                                            </p:txEl>
                                          </p:spTgt>
                                        </p:tgtEl>
                                      </p:cBhvr>
                                    </p:animEffect>
                                  </p:childTnLst>
                                </p:cTn>
                              </p:par>
                              <p:par>
                                <p:cTn id="25" presetID="53" presetClass="entr" presetSubtype="16" fill="hold" nodeType="withEffect">
                                  <p:stCondLst>
                                    <p:cond delay="0"/>
                                  </p:stCondLst>
                                  <p:childTnLst>
                                    <p:set>
                                      <p:cBhvr>
                                        <p:cTn id="26" dur="1" fill="hold">
                                          <p:stCondLst>
                                            <p:cond delay="0"/>
                                          </p:stCondLst>
                                        </p:cTn>
                                        <p:tgtEl>
                                          <p:spTgt spid="4">
                                            <p:txEl>
                                              <p:pRg st="3" end="3"/>
                                            </p:txEl>
                                          </p:spTgt>
                                        </p:tgtEl>
                                        <p:attrNameLst>
                                          <p:attrName>style.visibility</p:attrName>
                                        </p:attrNameLst>
                                      </p:cBhvr>
                                      <p:to>
                                        <p:strVal val="visible"/>
                                      </p:to>
                                    </p:set>
                                    <p:anim calcmode="lin" valueType="num">
                                      <p:cBhvr>
                                        <p:cTn id="27" dur="500" fill="hold"/>
                                        <p:tgtEl>
                                          <p:spTgt spid="4">
                                            <p:txEl>
                                              <p:pRg st="3" end="3"/>
                                            </p:txEl>
                                          </p:spTgt>
                                        </p:tgtEl>
                                        <p:attrNameLst>
                                          <p:attrName>ppt_w</p:attrName>
                                        </p:attrNameLst>
                                      </p:cBhvr>
                                      <p:tavLst>
                                        <p:tav tm="0">
                                          <p:val>
                                            <p:fltVal val="0"/>
                                          </p:val>
                                        </p:tav>
                                        <p:tav tm="100000">
                                          <p:val>
                                            <p:strVal val="#ppt_w"/>
                                          </p:val>
                                        </p:tav>
                                      </p:tavLst>
                                    </p:anim>
                                    <p:anim calcmode="lin" valueType="num">
                                      <p:cBhvr>
                                        <p:cTn id="28" dur="500" fill="hold"/>
                                        <p:tgtEl>
                                          <p:spTgt spid="4">
                                            <p:txEl>
                                              <p:pRg st="3" end="3"/>
                                            </p:txEl>
                                          </p:spTgt>
                                        </p:tgtEl>
                                        <p:attrNameLst>
                                          <p:attrName>ppt_h</p:attrName>
                                        </p:attrNameLst>
                                      </p:cBhvr>
                                      <p:tavLst>
                                        <p:tav tm="0">
                                          <p:val>
                                            <p:fltVal val="0"/>
                                          </p:val>
                                        </p:tav>
                                        <p:tav tm="100000">
                                          <p:val>
                                            <p:strVal val="#ppt_h"/>
                                          </p:val>
                                        </p:tav>
                                      </p:tavLst>
                                    </p:anim>
                                    <p:animEffect transition="in" filter="fade">
                                      <p:cBhvr>
                                        <p:cTn id="29" dur="500"/>
                                        <p:tgtEl>
                                          <p:spTgt spid="4">
                                            <p:txEl>
                                              <p:pRg st="3" end="3"/>
                                            </p:txEl>
                                          </p:spTgt>
                                        </p:tgtEl>
                                      </p:cBhvr>
                                    </p:animEffect>
                                  </p:childTnLst>
                                </p:cTn>
                              </p:par>
                              <p:par>
                                <p:cTn id="30" presetID="53" presetClass="entr" presetSubtype="16" fill="hold" nodeType="withEffect">
                                  <p:stCondLst>
                                    <p:cond delay="0"/>
                                  </p:stCondLst>
                                  <p:childTnLst>
                                    <p:set>
                                      <p:cBhvr>
                                        <p:cTn id="31" dur="1" fill="hold">
                                          <p:stCondLst>
                                            <p:cond delay="0"/>
                                          </p:stCondLst>
                                        </p:cTn>
                                        <p:tgtEl>
                                          <p:spTgt spid="4">
                                            <p:txEl>
                                              <p:pRg st="4" end="4"/>
                                            </p:txEl>
                                          </p:spTgt>
                                        </p:tgtEl>
                                        <p:attrNameLst>
                                          <p:attrName>style.visibility</p:attrName>
                                        </p:attrNameLst>
                                      </p:cBhvr>
                                      <p:to>
                                        <p:strVal val="visible"/>
                                      </p:to>
                                    </p:set>
                                    <p:anim calcmode="lin" valueType="num">
                                      <p:cBhvr>
                                        <p:cTn id="32" dur="500" fill="hold"/>
                                        <p:tgtEl>
                                          <p:spTgt spid="4">
                                            <p:txEl>
                                              <p:pRg st="4" end="4"/>
                                            </p:txEl>
                                          </p:spTgt>
                                        </p:tgtEl>
                                        <p:attrNameLst>
                                          <p:attrName>ppt_w</p:attrName>
                                        </p:attrNameLst>
                                      </p:cBhvr>
                                      <p:tavLst>
                                        <p:tav tm="0">
                                          <p:val>
                                            <p:fltVal val="0"/>
                                          </p:val>
                                        </p:tav>
                                        <p:tav tm="100000">
                                          <p:val>
                                            <p:strVal val="#ppt_w"/>
                                          </p:val>
                                        </p:tav>
                                      </p:tavLst>
                                    </p:anim>
                                    <p:anim calcmode="lin" valueType="num">
                                      <p:cBhvr>
                                        <p:cTn id="33" dur="500" fill="hold"/>
                                        <p:tgtEl>
                                          <p:spTgt spid="4">
                                            <p:txEl>
                                              <p:pRg st="4" end="4"/>
                                            </p:txEl>
                                          </p:spTgt>
                                        </p:tgtEl>
                                        <p:attrNameLst>
                                          <p:attrName>ppt_h</p:attrName>
                                        </p:attrNameLst>
                                      </p:cBhvr>
                                      <p:tavLst>
                                        <p:tav tm="0">
                                          <p:val>
                                            <p:fltVal val="0"/>
                                          </p:val>
                                        </p:tav>
                                        <p:tav tm="100000">
                                          <p:val>
                                            <p:strVal val="#ppt_h"/>
                                          </p:val>
                                        </p:tav>
                                      </p:tavLst>
                                    </p:anim>
                                    <p:animEffect transition="in" filter="fade">
                                      <p:cBhvr>
                                        <p:cTn id="34" dur="500"/>
                                        <p:tgtEl>
                                          <p:spTgt spid="4">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nodeType="clickEffect">
                                  <p:stCondLst>
                                    <p:cond delay="0"/>
                                  </p:stCondLst>
                                  <p:childTnLst>
                                    <p:set>
                                      <p:cBhvr>
                                        <p:cTn id="38" dur="1" fill="hold">
                                          <p:stCondLst>
                                            <p:cond delay="0"/>
                                          </p:stCondLst>
                                        </p:cTn>
                                        <p:tgtEl>
                                          <p:spTgt spid="4">
                                            <p:txEl>
                                              <p:pRg st="9" end="9"/>
                                            </p:txEl>
                                          </p:spTgt>
                                        </p:tgtEl>
                                        <p:attrNameLst>
                                          <p:attrName>style.visibility</p:attrName>
                                        </p:attrNameLst>
                                      </p:cBhvr>
                                      <p:to>
                                        <p:strVal val="visible"/>
                                      </p:to>
                                    </p:set>
                                    <p:animEffect transition="in" filter="wipe(left)">
                                      <p:cBhvr>
                                        <p:cTn id="39" dur="50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F71348A-77DE-974D-BBE4-B78920F8B8C6}"/>
              </a:ext>
            </a:extLst>
          </p:cNvPr>
          <p:cNvSpPr>
            <a:spLocks noGrp="1"/>
          </p:cNvSpPr>
          <p:nvPr>
            <p:ph type="title"/>
          </p:nvPr>
        </p:nvSpPr>
        <p:spPr/>
        <p:txBody>
          <a:bodyPr>
            <a:normAutofit/>
          </a:bodyPr>
          <a:lstStyle/>
          <a:p>
            <a:r>
              <a:rPr lang="en-US" sz="4000" dirty="0">
                <a:solidFill>
                  <a:schemeClr val="tx1"/>
                </a:solidFill>
              </a:rPr>
              <a:t>What will it mean to see God’s face?</a:t>
            </a:r>
          </a:p>
        </p:txBody>
      </p:sp>
      <p:sp>
        <p:nvSpPr>
          <p:cNvPr id="3" name="Content Placeholder 2">
            <a:extLst>
              <a:ext uri="{FF2B5EF4-FFF2-40B4-BE49-F238E27FC236}">
                <a16:creationId xmlns:a16="http://schemas.microsoft.com/office/drawing/2014/main" xmlns="" id="{6FB615F2-B798-7544-860D-0D98004E6838}"/>
              </a:ext>
            </a:extLst>
          </p:cNvPr>
          <p:cNvSpPr>
            <a:spLocks noGrp="1"/>
          </p:cNvSpPr>
          <p:nvPr>
            <p:ph idx="1"/>
          </p:nvPr>
        </p:nvSpPr>
        <p:spPr>
          <a:xfrm>
            <a:off x="677334" y="1645921"/>
            <a:ext cx="11209866" cy="4395442"/>
          </a:xfrm>
        </p:spPr>
        <p:txBody>
          <a:bodyPr>
            <a:normAutofit/>
          </a:bodyPr>
          <a:lstStyle/>
          <a:p>
            <a:pPr>
              <a:buSzPct val="100000"/>
              <a:buFont typeface="Arial" panose="020B0604020202020204" pitchFamily="34" charset="0"/>
              <a:buChar char="•"/>
            </a:pPr>
            <a:r>
              <a:rPr lang="en-US" sz="3300" dirty="0"/>
              <a:t>We will look into the literal, physical face of God with our resurrected eyes </a:t>
            </a:r>
            <a:r>
              <a:rPr lang="en-US" sz="2500" dirty="0"/>
              <a:t>(untainted by sin, disease, or death)</a:t>
            </a:r>
          </a:p>
          <a:p>
            <a:pPr>
              <a:buSzPct val="100000"/>
              <a:buFont typeface="Arial" panose="020B0604020202020204" pitchFamily="34" charset="0"/>
              <a:buChar char="•"/>
            </a:pPr>
            <a:r>
              <a:rPr lang="en-US" sz="3300" dirty="0">
                <a:effectLst/>
                <a:ea typeface="Calibri" panose="020F0502020204030204" pitchFamily="34" charset="0"/>
              </a:rPr>
              <a:t>We will always see his face</a:t>
            </a:r>
          </a:p>
        </p:txBody>
      </p:sp>
      <p:sp>
        <p:nvSpPr>
          <p:cNvPr id="4" name="TextBox 3">
            <a:extLst>
              <a:ext uri="{FF2B5EF4-FFF2-40B4-BE49-F238E27FC236}">
                <a16:creationId xmlns:a16="http://schemas.microsoft.com/office/drawing/2014/main" xmlns="" id="{FFA6F8ED-8CAC-2E47-A38E-F5192B2290B3}"/>
              </a:ext>
            </a:extLst>
          </p:cNvPr>
          <p:cNvSpPr txBox="1"/>
          <p:nvPr/>
        </p:nvSpPr>
        <p:spPr>
          <a:xfrm>
            <a:off x="304800" y="228123"/>
            <a:ext cx="11700933" cy="6617196"/>
          </a:xfrm>
          <a:prstGeom prst="rect">
            <a:avLst/>
          </a:prstGeom>
          <a:solidFill>
            <a:schemeClr val="bg1"/>
          </a:solidFill>
          <a:ln w="38100">
            <a:solidFill>
              <a:schemeClr val="accent1">
                <a:lumMod val="40000"/>
                <a:lumOff val="60000"/>
              </a:schemeClr>
            </a:solidFill>
          </a:ln>
        </p:spPr>
        <p:txBody>
          <a:bodyPr wrap="square" rtlCol="0">
            <a:spAutoFit/>
          </a:bodyPr>
          <a:lstStyle/>
          <a:p>
            <a:pPr algn="ctr"/>
            <a:endParaRPr lang="en-US" sz="2500" dirty="0"/>
          </a:p>
          <a:p>
            <a:pPr algn="ctr"/>
            <a:endParaRPr lang="en-US" sz="2500" dirty="0"/>
          </a:p>
          <a:p>
            <a:pPr lvl="3"/>
            <a:r>
              <a:rPr lang="en-US" sz="4500" dirty="0"/>
              <a:t>Charles Spurgeon</a:t>
            </a:r>
          </a:p>
          <a:p>
            <a:pPr lvl="3"/>
            <a:r>
              <a:rPr lang="en-US" sz="2000" dirty="0"/>
              <a:t>A Sermon Delivered On August 9, 1868, </a:t>
            </a:r>
          </a:p>
          <a:p>
            <a:pPr lvl="3"/>
            <a:r>
              <a:rPr lang="en-US" sz="2000" dirty="0"/>
              <a:t>At The Metropolitan Tabernacle, Newington.</a:t>
            </a:r>
            <a:endParaRPr lang="en-US" sz="2500" dirty="0"/>
          </a:p>
          <a:p>
            <a:pPr algn="ctr"/>
            <a:endParaRPr lang="en-US" sz="2500" dirty="0"/>
          </a:p>
          <a:p>
            <a:pPr algn="ctr"/>
            <a:endParaRPr lang="en-US" sz="2500" dirty="0"/>
          </a:p>
          <a:p>
            <a:pPr algn="ctr"/>
            <a:endParaRPr lang="en-US" sz="2500" dirty="0"/>
          </a:p>
          <a:p>
            <a:pPr algn="ctr"/>
            <a:endParaRPr lang="en-US" sz="2500" dirty="0"/>
          </a:p>
          <a:p>
            <a:pPr algn="ctr"/>
            <a:endParaRPr lang="en-US" sz="2000" dirty="0"/>
          </a:p>
          <a:p>
            <a:pPr algn="ctr"/>
            <a:r>
              <a:rPr lang="en-US" sz="3500" dirty="0"/>
              <a:t>They are not as we are—sometimes near the throne, sometimes far away; sometimes hot with love, sometimes cold with indifference, sometimes bright as angels, sometimes dull as clods. </a:t>
            </a:r>
          </a:p>
          <a:p>
            <a:pPr algn="ctr"/>
            <a:endParaRPr lang="en-US" sz="1400" dirty="0"/>
          </a:p>
        </p:txBody>
      </p:sp>
    </p:spTree>
    <p:extLst>
      <p:ext uri="{BB962C8B-B14F-4D97-AF65-F5344CB8AC3E}">
        <p14:creationId xmlns:p14="http://schemas.microsoft.com/office/powerpoint/2010/main" val="3969902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4">
                                            <p:txEl>
                                              <p:pRg st="10" end="10"/>
                                            </p:txEl>
                                          </p:spTgt>
                                        </p:tgtEl>
                                        <p:attrNameLst>
                                          <p:attrName>style.visibility</p:attrName>
                                        </p:attrNameLst>
                                      </p:cBhvr>
                                      <p:to>
                                        <p:strVal val="visible"/>
                                      </p:to>
                                    </p:set>
                                    <p:animEffect transition="in" filter="wipe(left)">
                                      <p:cBhvr>
                                        <p:cTn id="7" dur="500"/>
                                        <p:tgtEl>
                                          <p:spTgt spid="4">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Facet">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{CA5CF91B-FC96-BA4B-96AC-D0B6A758E809}tf10001060</Template>
  <TotalTime>5522</TotalTime>
  <Words>2202</Words>
  <Application>Microsoft Office PowerPoint</Application>
  <PresentationFormat>Widescreen</PresentationFormat>
  <Paragraphs>254</Paragraphs>
  <Slides>34</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34</vt:i4>
      </vt:variant>
    </vt:vector>
  </HeadingPairs>
  <TitlesOfParts>
    <vt:vector size="41" baseType="lpstr">
      <vt:lpstr>Arial</vt:lpstr>
      <vt:lpstr>Calibri</vt:lpstr>
      <vt:lpstr>Times New Roman</vt:lpstr>
      <vt:lpstr>Trebuchet MS</vt:lpstr>
      <vt:lpstr>Wingdings</vt:lpstr>
      <vt:lpstr>Wingdings 3</vt:lpstr>
      <vt:lpstr>Facet</vt:lpstr>
      <vt:lpstr>Face-to-Face  with Our Creator</vt:lpstr>
      <vt:lpstr>“Set your minds on the things that are above” (Col. 3:2)  </vt:lpstr>
      <vt:lpstr>(1 Cor. 13:12) For now we see in a mirror dimly, but then face to face; now I know in part, but then I will know fully, just as I also have been fully known.</vt:lpstr>
      <vt:lpstr>(1 Cor. 13:12) For now we see in a mirror dimly, but then face to face; now I know in part, but then I will know fully, just as I also have been fully known.</vt:lpstr>
      <vt:lpstr>(1 Cor. 13:12) For now we see in a mirror dimly, but then face to face; now I know in part, but then I will know fully, just as I also have been fully known.</vt:lpstr>
      <vt:lpstr>(1 Cor. 13:12) For now we see in a mirror dimly, but then face to face; now I know in part, but then I will know fully, just as I also have been fully known.</vt:lpstr>
      <vt:lpstr>(1 Cor. 13:12) For now we see in a mirror dimly, but then face to face; now I know in part, but then I will know fully, just as I also have been fully known.</vt:lpstr>
      <vt:lpstr>What will it mean to see God’s face?</vt:lpstr>
      <vt:lpstr>What will it mean to see God’s face?</vt:lpstr>
      <vt:lpstr>What will it mean to see God’s face?</vt:lpstr>
      <vt:lpstr>What will it mean to see God’s face?</vt:lpstr>
      <vt:lpstr>What will it be like?</vt:lpstr>
      <vt:lpstr>What will it be like?</vt:lpstr>
      <vt:lpstr>What will it be like?</vt:lpstr>
      <vt:lpstr>What will it be like?</vt:lpstr>
      <vt:lpstr>What will it be like?</vt:lpstr>
      <vt:lpstr>What will it be like?</vt:lpstr>
      <vt:lpstr>What will it be like?</vt:lpstr>
      <vt:lpstr>What will it be like?</vt:lpstr>
      <vt:lpstr>What will it be like?</vt:lpstr>
      <vt:lpstr>What will it be like?</vt:lpstr>
      <vt:lpstr>What will it be like?</vt:lpstr>
      <vt:lpstr>What will it be like?</vt:lpstr>
      <vt:lpstr>What will it be like?</vt:lpstr>
      <vt:lpstr>What will it be like?</vt:lpstr>
      <vt:lpstr>What will it be like?</vt:lpstr>
      <vt:lpstr>What will it be like?</vt:lpstr>
      <vt:lpstr>What will it be like?</vt:lpstr>
      <vt:lpstr>What will it be like?</vt:lpstr>
      <vt:lpstr>What will it be like?</vt:lpstr>
      <vt:lpstr>What will it be like? </vt:lpstr>
      <vt:lpstr>What will it be like?</vt:lpstr>
      <vt:lpstr>Why are we told about this?</vt:lpstr>
      <vt:lpstr>Why are we told about this?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Face-to-Face  with Our Creator</dc:title>
  <dc:creator>MizelleK</dc:creator>
  <cp:lastModifiedBy>RichS</cp:lastModifiedBy>
  <cp:revision>19</cp:revision>
  <dcterms:created xsi:type="dcterms:W3CDTF">2023-04-18T01:27:11Z</dcterms:created>
  <dcterms:modified xsi:type="dcterms:W3CDTF">2023-05-04T19:23:42Z</dcterms:modified>
</cp:coreProperties>
</file>