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6"/>
  </p:notesMasterIdLst>
  <p:sldIdLst>
    <p:sldId id="257" r:id="rId2"/>
    <p:sldId id="258" r:id="rId3"/>
    <p:sldId id="281" r:id="rId4"/>
    <p:sldId id="301" r:id="rId5"/>
    <p:sldId id="303" r:id="rId6"/>
    <p:sldId id="304" r:id="rId7"/>
    <p:sldId id="331" r:id="rId8"/>
    <p:sldId id="332" r:id="rId9"/>
    <p:sldId id="302" r:id="rId10"/>
    <p:sldId id="307" r:id="rId11"/>
    <p:sldId id="334" r:id="rId12"/>
    <p:sldId id="308" r:id="rId13"/>
    <p:sldId id="309" r:id="rId14"/>
    <p:sldId id="323" r:id="rId15"/>
    <p:sldId id="310" r:id="rId16"/>
    <p:sldId id="311" r:id="rId17"/>
    <p:sldId id="324" r:id="rId18"/>
    <p:sldId id="305" r:id="rId19"/>
    <p:sldId id="312" r:id="rId20"/>
    <p:sldId id="313" r:id="rId21"/>
    <p:sldId id="314" r:id="rId22"/>
    <p:sldId id="325" r:id="rId23"/>
    <p:sldId id="326" r:id="rId24"/>
    <p:sldId id="327" r:id="rId25"/>
    <p:sldId id="329" r:id="rId26"/>
    <p:sldId id="328" r:id="rId27"/>
    <p:sldId id="318" r:id="rId28"/>
    <p:sldId id="319" r:id="rId29"/>
    <p:sldId id="320" r:id="rId30"/>
    <p:sldId id="330" r:id="rId31"/>
    <p:sldId id="321" r:id="rId32"/>
    <p:sldId id="322" r:id="rId33"/>
    <p:sldId id="260"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458" autoAdjust="0"/>
    <p:restoredTop sz="94660"/>
  </p:normalViewPr>
  <p:slideViewPr>
    <p:cSldViewPr snapToGrid="0">
      <p:cViewPr varScale="1">
        <p:scale>
          <a:sx n="41" d="100"/>
          <a:sy n="41" d="100"/>
        </p:scale>
        <p:origin x="44" y="320"/>
      </p:cViewPr>
      <p:guideLst/>
    </p:cSldViewPr>
  </p:slideViewPr>
  <p:notesTextViewPr>
    <p:cViewPr>
      <p:scale>
        <a:sx n="1" d="1"/>
        <a:sy n="1" d="1"/>
      </p:scale>
      <p:origin x="0" y="0"/>
    </p:cViewPr>
  </p:notesTextViewPr>
  <p:sorterViewPr>
    <p:cViewPr varScale="1">
      <p:scale>
        <a:sx n="1" d="1"/>
        <a:sy n="1" d="1"/>
      </p:scale>
      <p:origin x="0" y="-74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47D80-8762-407C-B326-92617A6D31AF}" type="datetimeFigureOut">
              <a:rPr lang="en-US" smtClean="0"/>
              <a:t>3/31/2022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494C1D-28F6-4833-B44B-9BB23C2D97D5}" type="slidenum">
              <a:rPr lang="en-US" smtClean="0"/>
              <a:t>‹#›</a:t>
            </a:fld>
            <a:endParaRPr lang="en-US" dirty="0"/>
          </a:p>
        </p:txBody>
      </p:sp>
    </p:spTree>
    <p:extLst>
      <p:ext uri="{BB962C8B-B14F-4D97-AF65-F5344CB8AC3E}">
        <p14:creationId xmlns:p14="http://schemas.microsoft.com/office/powerpoint/2010/main" val="3356676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69630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31D0AA2-F4FA-499F-A738-F08541316514}" type="slidenum">
              <a:rPr lang="en-US" altLang="en-US"/>
              <a:pPr/>
              <a:t>‹#›</a:t>
            </a:fld>
            <a:endParaRPr lang="en-US" altLang="en-US" dirty="0"/>
          </a:p>
        </p:txBody>
      </p:sp>
    </p:spTree>
    <p:extLst>
      <p:ext uri="{BB962C8B-B14F-4D97-AF65-F5344CB8AC3E}">
        <p14:creationId xmlns:p14="http://schemas.microsoft.com/office/powerpoint/2010/main" val="2966091230"/>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18A37CC-6666-4508-A466-006D4401CBF7}" type="slidenum">
              <a:rPr lang="en-US" altLang="en-US"/>
              <a:pPr/>
              <a:t>‹#›</a:t>
            </a:fld>
            <a:endParaRPr lang="en-US" altLang="en-US" dirty="0"/>
          </a:p>
        </p:txBody>
      </p:sp>
    </p:spTree>
    <p:extLst>
      <p:ext uri="{BB962C8B-B14F-4D97-AF65-F5344CB8AC3E}">
        <p14:creationId xmlns:p14="http://schemas.microsoft.com/office/powerpoint/2010/main" val="1377280749"/>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098BB40-330C-4DD4-83BF-D7E7DD1994B7}" type="slidenum">
              <a:rPr lang="en-US" altLang="en-US"/>
              <a:pPr/>
              <a:t>‹#›</a:t>
            </a:fld>
            <a:endParaRPr lang="en-US" altLang="en-US" dirty="0"/>
          </a:p>
        </p:txBody>
      </p:sp>
    </p:spTree>
    <p:extLst>
      <p:ext uri="{BB962C8B-B14F-4D97-AF65-F5344CB8AC3E}">
        <p14:creationId xmlns:p14="http://schemas.microsoft.com/office/powerpoint/2010/main" val="513501921"/>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B410D6E-DEE6-434E-8A5C-36AF544EB629}" type="slidenum">
              <a:rPr lang="en-US" altLang="en-US"/>
              <a:pPr/>
              <a:t>‹#›</a:t>
            </a:fld>
            <a:endParaRPr lang="en-US" altLang="en-US" dirty="0"/>
          </a:p>
        </p:txBody>
      </p:sp>
    </p:spTree>
    <p:extLst>
      <p:ext uri="{BB962C8B-B14F-4D97-AF65-F5344CB8AC3E}">
        <p14:creationId xmlns:p14="http://schemas.microsoft.com/office/powerpoint/2010/main" val="1099817999"/>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3616A811-ED26-457D-8223-6EBA10C6E2E4}" type="slidenum">
              <a:rPr lang="en-US" altLang="en-US"/>
              <a:pPr/>
              <a:t>‹#›</a:t>
            </a:fld>
            <a:endParaRPr lang="en-US" altLang="en-US" dirty="0"/>
          </a:p>
        </p:txBody>
      </p:sp>
    </p:spTree>
    <p:extLst>
      <p:ext uri="{BB962C8B-B14F-4D97-AF65-F5344CB8AC3E}">
        <p14:creationId xmlns:p14="http://schemas.microsoft.com/office/powerpoint/2010/main" val="4052233836"/>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752601"/>
            <a:ext cx="53848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8F3ED38-B590-4FE0-AD16-75B8BB948341}" type="slidenum">
              <a:rPr lang="en-US" altLang="en-US"/>
              <a:pPr/>
              <a:t>‹#›</a:t>
            </a:fld>
            <a:endParaRPr lang="en-US" altLang="en-US" dirty="0"/>
          </a:p>
        </p:txBody>
      </p:sp>
    </p:spTree>
    <p:extLst>
      <p:ext uri="{BB962C8B-B14F-4D97-AF65-F5344CB8AC3E}">
        <p14:creationId xmlns:p14="http://schemas.microsoft.com/office/powerpoint/2010/main" val="195123755"/>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8"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F38A72CC-0545-493C-A18E-8B6DAA65703E}" type="slidenum">
              <a:rPr lang="en-US" altLang="en-US"/>
              <a:pPr/>
              <a:t>‹#›</a:t>
            </a:fld>
            <a:endParaRPr lang="en-US" altLang="en-US" dirty="0"/>
          </a:p>
        </p:txBody>
      </p:sp>
    </p:spTree>
    <p:extLst>
      <p:ext uri="{BB962C8B-B14F-4D97-AF65-F5344CB8AC3E}">
        <p14:creationId xmlns:p14="http://schemas.microsoft.com/office/powerpoint/2010/main" val="414164357"/>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12E0CC90-5724-4D22-8245-F2C1A36EE25A}" type="slidenum">
              <a:rPr lang="en-US" altLang="en-US"/>
              <a:pPr/>
              <a:t>‹#›</a:t>
            </a:fld>
            <a:endParaRPr lang="en-US" altLang="en-US" dirty="0"/>
          </a:p>
        </p:txBody>
      </p:sp>
    </p:spTree>
    <p:extLst>
      <p:ext uri="{BB962C8B-B14F-4D97-AF65-F5344CB8AC3E}">
        <p14:creationId xmlns:p14="http://schemas.microsoft.com/office/powerpoint/2010/main" val="418660078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3"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BCE3E13C-1E37-4BE7-831B-68A49B62E094}" type="slidenum">
              <a:rPr lang="en-US" altLang="en-US"/>
              <a:pPr/>
              <a:t>‹#›</a:t>
            </a:fld>
            <a:endParaRPr lang="en-US" altLang="en-US" dirty="0"/>
          </a:p>
        </p:txBody>
      </p:sp>
    </p:spTree>
    <p:extLst>
      <p:ext uri="{BB962C8B-B14F-4D97-AF65-F5344CB8AC3E}">
        <p14:creationId xmlns:p14="http://schemas.microsoft.com/office/powerpoint/2010/main" val="220217984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5AA9D254-92B9-46D3-88F6-D0BE456B05A5}" type="slidenum">
              <a:rPr lang="en-US" altLang="en-US"/>
              <a:pPr/>
              <a:t>‹#›</a:t>
            </a:fld>
            <a:endParaRPr lang="en-US" altLang="en-US" dirty="0"/>
          </a:p>
        </p:txBody>
      </p:sp>
    </p:spTree>
    <p:extLst>
      <p:ext uri="{BB962C8B-B14F-4D97-AF65-F5344CB8AC3E}">
        <p14:creationId xmlns:p14="http://schemas.microsoft.com/office/powerpoint/2010/main" val="138651621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dirty="0">
                <a:latin typeface="+mn-lt"/>
              </a:defRPr>
            </a:lvl1pPr>
          </a:lstStyle>
          <a:p>
            <a:pPr>
              <a:defRPr/>
            </a:pPr>
            <a:endParaRPr lang="en-US" dirty="0"/>
          </a:p>
        </p:txBody>
      </p:sp>
      <p:sp>
        <p:nvSpPr>
          <p:cNvPr id="6" name="Rectangle 5"/>
          <p:cNvSpPr>
            <a:spLocks noGrp="1" noChangeArrowheads="1"/>
          </p:cNvSpPr>
          <p:nvPr>
            <p:ph type="ftr" sz="quarter" idx="11"/>
          </p:nvPr>
        </p:nvSpPr>
        <p:spPr/>
        <p:txBody>
          <a:bodyPr/>
          <a:lstStyle>
            <a:lvl1pPr fontAlgn="auto">
              <a:spcBef>
                <a:spcPts val="0"/>
              </a:spcBef>
              <a:spcAft>
                <a:spcPts val="0"/>
              </a:spcAft>
              <a:defRPr dirty="0">
                <a:latin typeface="+mn-lt"/>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latin typeface="Trebuchet MS" panose="020B0603020202020204" pitchFamily="34" charset="0"/>
              </a:defRPr>
            </a:lvl1pPr>
          </a:lstStyle>
          <a:p>
            <a:fld id="{0585815C-196A-4621-A778-E68AA8E65C70}" type="slidenum">
              <a:rPr lang="en-US" altLang="en-US"/>
              <a:pPr/>
              <a:t>‹#›</a:t>
            </a:fld>
            <a:endParaRPr lang="en-US" altLang="en-US" dirty="0"/>
          </a:p>
        </p:txBody>
      </p:sp>
    </p:spTree>
    <p:extLst>
      <p:ext uri="{BB962C8B-B14F-4D97-AF65-F5344CB8AC3E}">
        <p14:creationId xmlns:p14="http://schemas.microsoft.com/office/powerpoint/2010/main" val="2327300267"/>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D4D4D"/>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752601"/>
            <a:ext cx="10972800" cy="43735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dirty="0">
                <a:solidFill>
                  <a:srgbClr val="000000"/>
                </a:solidFill>
                <a:latin typeface="Arial" charset="0"/>
                <a:cs typeface="+mn-cs"/>
              </a:defRPr>
            </a:lvl1pPr>
          </a:lstStyle>
          <a:p>
            <a:pPr fontAlgn="base">
              <a:spcBef>
                <a:spcPct val="0"/>
              </a:spcBef>
              <a:spcAft>
                <a:spcPct val="0"/>
              </a:spcAft>
              <a:defRPr/>
            </a:pPr>
            <a:endParaRPr lang="en-US" dirty="0"/>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9B339B3B-227A-4E1D-9DAC-D8A3C6F475A3}" type="slidenum">
              <a:rPr lang="en-US" altLang="en-US">
                <a:latin typeface="Arial" panose="020B0604020202020204" pitchFamily="34" charset="0"/>
                <a:cs typeface="Arial" panose="020B0604020202020204" pitchFamily="34" charset="0"/>
              </a:rPr>
              <a:pPr fontAlgn="base">
                <a:spcBef>
                  <a:spcPct val="0"/>
                </a:spcBef>
                <a:spcAft>
                  <a:spcPct val="0"/>
                </a:spcAft>
              </a:pPr>
              <a:t>‹#›</a:t>
            </a:fld>
            <a:endParaRPr lang="en-US" altLang="en-US" dirty="0">
              <a:latin typeface="Arial" panose="020B0604020202020204" pitchFamily="34" charset="0"/>
              <a:cs typeface="Arial" panose="020B0604020202020204" pitchFamily="34" charset="0"/>
            </a:endParaRPr>
          </a:p>
        </p:txBody>
      </p:sp>
      <p:grpSp>
        <p:nvGrpSpPr>
          <p:cNvPr id="1031" name="Group 7"/>
          <p:cNvGrpSpPr>
            <a:grpSpLocks/>
          </p:cNvGrpSpPr>
          <p:nvPr userDrawn="1"/>
        </p:nvGrpSpPr>
        <p:grpSpPr bwMode="auto">
          <a:xfrm>
            <a:off x="0" y="1447800"/>
            <a:ext cx="12192000" cy="228600"/>
            <a:chOff x="0" y="864"/>
            <a:chExt cx="5760" cy="192"/>
          </a:xfrm>
        </p:grpSpPr>
        <p:sp>
          <p:nvSpPr>
            <p:cNvPr id="8200" name="Rectangle 8"/>
            <p:cNvSpPr>
              <a:spLocks noChangeArrowheads="1"/>
            </p:cNvSpPr>
            <p:nvPr userDrawn="1"/>
          </p:nvSpPr>
          <p:spPr bwMode="auto">
            <a:xfrm>
              <a:off x="0" y="864"/>
              <a:ext cx="5760" cy="192"/>
            </a:xfrm>
            <a:prstGeom prst="rect">
              <a:avLst/>
            </a:prstGeom>
            <a:solidFill>
              <a:srgbClr val="0066FF"/>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1" name="Rectangle 9"/>
            <p:cNvSpPr>
              <a:spLocks noChangeArrowheads="1"/>
            </p:cNvSpPr>
            <p:nvPr userDrawn="1"/>
          </p:nvSpPr>
          <p:spPr bwMode="auto">
            <a:xfrm>
              <a:off x="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2" name="Rectangle 10"/>
            <p:cNvSpPr>
              <a:spLocks noChangeArrowheads="1"/>
            </p:cNvSpPr>
            <p:nvPr userDrawn="1"/>
          </p:nvSpPr>
          <p:spPr bwMode="auto">
            <a:xfrm>
              <a:off x="5280" y="864"/>
              <a:ext cx="480" cy="192"/>
            </a:xfrm>
            <a:prstGeom prst="rect">
              <a:avLst/>
            </a:prstGeom>
            <a:solidFill>
              <a:srgbClr val="FF9900"/>
            </a:solidFill>
            <a:ln w="3810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grpSp>
        <p:nvGrpSpPr>
          <p:cNvPr id="1032" name="Group 11"/>
          <p:cNvGrpSpPr>
            <a:grpSpLocks/>
          </p:cNvGrpSpPr>
          <p:nvPr userDrawn="1"/>
        </p:nvGrpSpPr>
        <p:grpSpPr bwMode="auto">
          <a:xfrm>
            <a:off x="0" y="6858000"/>
            <a:ext cx="12192000" cy="76200"/>
            <a:chOff x="0" y="4176"/>
            <a:chExt cx="5760" cy="144"/>
          </a:xfrm>
        </p:grpSpPr>
        <p:sp>
          <p:nvSpPr>
            <p:cNvPr id="8204" name="Rectangle 12"/>
            <p:cNvSpPr>
              <a:spLocks noChangeArrowheads="1"/>
            </p:cNvSpPr>
            <p:nvPr userDrawn="1"/>
          </p:nvSpPr>
          <p:spPr bwMode="auto">
            <a:xfrm>
              <a:off x="0" y="4176"/>
              <a:ext cx="5328" cy="144"/>
            </a:xfrm>
            <a:prstGeom prst="rect">
              <a:avLst/>
            </a:prstGeom>
            <a:solidFill>
              <a:srgbClr val="0066FF"/>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5" name="Rectangle 13"/>
            <p:cNvSpPr>
              <a:spLocks noChangeArrowheads="1"/>
            </p:cNvSpPr>
            <p:nvPr userDrawn="1"/>
          </p:nvSpPr>
          <p:spPr bwMode="auto">
            <a:xfrm>
              <a:off x="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sp>
          <p:nvSpPr>
            <p:cNvPr id="8206" name="Rectangle 14"/>
            <p:cNvSpPr>
              <a:spLocks noChangeArrowheads="1"/>
            </p:cNvSpPr>
            <p:nvPr userDrawn="1"/>
          </p:nvSpPr>
          <p:spPr bwMode="auto">
            <a:xfrm>
              <a:off x="5320" y="4176"/>
              <a:ext cx="440" cy="144"/>
            </a:xfrm>
            <a:prstGeom prst="rect">
              <a:avLst/>
            </a:prstGeom>
            <a:solidFill>
              <a:srgbClr val="FF9900"/>
            </a:solidFill>
            <a:ln w="19050">
              <a:solidFill>
                <a:srgbClr val="EAEAEA"/>
              </a:solidFill>
              <a:miter lim="800000"/>
              <a:headEnd/>
              <a:tailEnd/>
            </a:ln>
            <a:effectLst/>
          </p:spPr>
          <p:txBody>
            <a:bodyPr wrap="none" anchor="ctr"/>
            <a:lstStyle/>
            <a:p>
              <a:pPr fontAlgn="base">
                <a:spcBef>
                  <a:spcPct val="0"/>
                </a:spcBef>
                <a:spcAft>
                  <a:spcPct val="0"/>
                </a:spcAft>
                <a:defRPr/>
              </a:pPr>
              <a:endParaRPr lang="en-US" dirty="0">
                <a:solidFill>
                  <a:srgbClr val="000000"/>
                </a:solidFill>
                <a:latin typeface="Arial" charset="0"/>
                <a:cs typeface="Arial" charset="0"/>
              </a:endParaRPr>
            </a:p>
          </p:txBody>
        </p:sp>
      </p:grpSp>
    </p:spTree>
    <p:extLst>
      <p:ext uri="{BB962C8B-B14F-4D97-AF65-F5344CB8AC3E}">
        <p14:creationId xmlns:p14="http://schemas.microsoft.com/office/powerpoint/2010/main" val="529868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p:titleStyle>
    <p:bodyStyle>
      <a:lvl1pPr marL="342900" indent="-342900" algn="l" rtl="0" eaLnBrk="0" fontAlgn="base" hangingPunct="0">
        <a:spcBef>
          <a:spcPct val="20000"/>
        </a:spcBef>
        <a:spcAft>
          <a:spcPct val="0"/>
        </a:spcAft>
        <a:defRPr sz="3200" b="1">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defRPr sz="2800">
          <a:solidFill>
            <a:schemeClr val="bg1"/>
          </a:solidFill>
          <a:latin typeface="+mn-lt"/>
        </a:defRPr>
      </a:lvl2pPr>
      <a:lvl3pPr marL="1143000" indent="-228600" algn="l" rtl="0" eaLnBrk="0" fontAlgn="base" hangingPunct="0">
        <a:spcBef>
          <a:spcPct val="20000"/>
        </a:spcBef>
        <a:spcAft>
          <a:spcPct val="0"/>
        </a:spcAft>
        <a:defRPr sz="2400">
          <a:solidFill>
            <a:schemeClr val="bg1"/>
          </a:solidFill>
          <a:latin typeface="+mn-lt"/>
        </a:defRPr>
      </a:lvl3pPr>
      <a:lvl4pPr marL="1600200" indent="-228600" algn="l" rtl="0" eaLnBrk="0" fontAlgn="base" hangingPunct="0">
        <a:spcBef>
          <a:spcPct val="20000"/>
        </a:spcBef>
        <a:spcAft>
          <a:spcPct val="0"/>
        </a:spcAft>
        <a:defRPr sz="2000">
          <a:solidFill>
            <a:schemeClr val="bg1"/>
          </a:solidFill>
          <a:latin typeface="+mn-lt"/>
        </a:defRPr>
      </a:lvl4pPr>
      <a:lvl5pPr marL="2057400" indent="-228600" algn="l" rtl="0" eaLnBrk="0" fontAlgn="base" hangingPunct="0">
        <a:spcBef>
          <a:spcPct val="20000"/>
        </a:spcBef>
        <a:spcAft>
          <a:spcPct val="0"/>
        </a:spcAft>
        <a:defRPr sz="2000">
          <a:solidFill>
            <a:schemeClr val="bg1"/>
          </a:solidFill>
          <a:latin typeface="+mn-lt"/>
        </a:defRPr>
      </a:lvl5pPr>
      <a:lvl6pPr marL="2514600" indent="-228600" algn="l" rtl="0" fontAlgn="base">
        <a:spcBef>
          <a:spcPct val="20000"/>
        </a:spcBef>
        <a:spcAft>
          <a:spcPct val="0"/>
        </a:spcAft>
        <a:defRPr sz="2000">
          <a:solidFill>
            <a:schemeClr val="bg1"/>
          </a:solidFill>
          <a:latin typeface="+mn-lt"/>
        </a:defRPr>
      </a:lvl6pPr>
      <a:lvl7pPr marL="2971800" indent="-228600" algn="l" rtl="0" fontAlgn="base">
        <a:spcBef>
          <a:spcPct val="20000"/>
        </a:spcBef>
        <a:spcAft>
          <a:spcPct val="0"/>
        </a:spcAft>
        <a:defRPr sz="2000">
          <a:solidFill>
            <a:schemeClr val="bg1"/>
          </a:solidFill>
          <a:latin typeface="+mn-lt"/>
        </a:defRPr>
      </a:lvl7pPr>
      <a:lvl8pPr marL="3429000" indent="-228600" algn="l" rtl="0" fontAlgn="base">
        <a:spcBef>
          <a:spcPct val="20000"/>
        </a:spcBef>
        <a:spcAft>
          <a:spcPct val="0"/>
        </a:spcAft>
        <a:defRPr sz="2000">
          <a:solidFill>
            <a:schemeClr val="bg1"/>
          </a:solidFill>
          <a:latin typeface="+mn-lt"/>
        </a:defRPr>
      </a:lvl8pPr>
      <a:lvl9pPr marL="3886200" indent="-228600" algn="l" rtl="0" fontAlgn="base">
        <a:spcBef>
          <a:spcPct val="20000"/>
        </a:spcBef>
        <a:spcAft>
          <a:spcPct val="0"/>
        </a:spcAft>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a:stretch/>
        </p:blipFill>
        <p:spPr>
          <a:xfrm>
            <a:off x="0" y="1"/>
            <a:ext cx="12192024" cy="6858001"/>
          </a:xfrm>
          <a:prstGeom prst="rect">
            <a:avLst/>
          </a:prstGeom>
          <a:noFill/>
          <a:ln>
            <a:noFill/>
          </a:ln>
        </p:spPr>
      </p:pic>
    </p:spTree>
    <p:extLst>
      <p:ext uri="{BB962C8B-B14F-4D97-AF65-F5344CB8AC3E}">
        <p14:creationId xmlns:p14="http://schemas.microsoft.com/office/powerpoint/2010/main" val="4186333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xmlns="" id="{90BABF0C-E2A6-4BEC-AEFE-80D529BDC0EB}"/>
              </a:ext>
            </a:extLst>
          </p:cNvPr>
          <p:cNvSpPr txBox="1">
            <a:spLocks noChangeArrowheads="1"/>
          </p:cNvSpPr>
          <p:nvPr/>
        </p:nvSpPr>
        <p:spPr bwMode="auto">
          <a:xfrm>
            <a:off x="201666" y="2308758"/>
            <a:ext cx="7065909" cy="3785652"/>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3:18</a:t>
            </a:r>
            <a:r>
              <a:rPr lang="en-US" sz="3200" dirty="0"/>
              <a:t> </a:t>
            </a:r>
            <a:r>
              <a:rPr lang="en-US" sz="3200" u="sng" dirty="0"/>
              <a:t>Wives</a:t>
            </a:r>
            <a:r>
              <a:rPr lang="en-US" sz="3200" dirty="0"/>
              <a:t>, be subject to your husbands, as is fitting in the Lord. </a:t>
            </a:r>
            <a:br>
              <a:rPr lang="en-US" sz="3200" dirty="0"/>
            </a:br>
            <a:r>
              <a:rPr lang="en-US" sz="3200" baseline="30000" dirty="0"/>
              <a:t>19</a:t>
            </a:r>
            <a:r>
              <a:rPr lang="en-US" sz="3200" dirty="0"/>
              <a:t> </a:t>
            </a:r>
            <a:r>
              <a:rPr lang="en-US" sz="3200" u="sng" dirty="0"/>
              <a:t>Husbands</a:t>
            </a:r>
            <a:r>
              <a:rPr lang="en-US" sz="3200" dirty="0"/>
              <a:t>, love your wives and do not be embittered against them. </a:t>
            </a:r>
            <a:br>
              <a:rPr lang="en-US" sz="3200" dirty="0"/>
            </a:br>
            <a:r>
              <a:rPr lang="en-US" sz="3200" baseline="30000" dirty="0">
                <a:solidFill>
                  <a:schemeClr val="bg1"/>
                </a:solidFill>
              </a:rPr>
              <a:t>20</a:t>
            </a:r>
            <a:r>
              <a:rPr lang="en-US" sz="3200" dirty="0">
                <a:solidFill>
                  <a:schemeClr val="bg1"/>
                </a:solidFill>
              </a:rPr>
              <a:t> </a:t>
            </a:r>
            <a:r>
              <a:rPr lang="en-US" sz="3200" u="sng" dirty="0">
                <a:solidFill>
                  <a:schemeClr val="bg1"/>
                </a:solidFill>
              </a:rPr>
              <a:t>Children</a:t>
            </a:r>
            <a:r>
              <a:rPr lang="en-US" sz="3200" dirty="0">
                <a:solidFill>
                  <a:schemeClr val="bg1"/>
                </a:solidFill>
              </a:rPr>
              <a:t>, be obedient to your parents in all things, for this is well-pleasing to the Lord. </a:t>
            </a:r>
            <a:r>
              <a:rPr lang="en-US" sz="3200" baseline="30000" dirty="0">
                <a:solidFill>
                  <a:schemeClr val="bg1"/>
                </a:solidFill>
              </a:rPr>
              <a:t>21</a:t>
            </a:r>
            <a:r>
              <a:rPr lang="en-US" sz="3200" dirty="0">
                <a:solidFill>
                  <a:schemeClr val="bg1"/>
                </a:solidFill>
              </a:rPr>
              <a:t> </a:t>
            </a:r>
            <a:r>
              <a:rPr lang="en-US" sz="3200" u="sng" dirty="0">
                <a:solidFill>
                  <a:schemeClr val="bg1"/>
                </a:solidFill>
              </a:rPr>
              <a:t>Fathers</a:t>
            </a:r>
            <a:r>
              <a:rPr lang="en-US" sz="3200" dirty="0">
                <a:solidFill>
                  <a:schemeClr val="bg1"/>
                </a:solidFill>
              </a:rPr>
              <a:t>, do not exasperate your children, so that they will not lose heart. </a:t>
            </a:r>
          </a:p>
        </p:txBody>
      </p:sp>
    </p:spTree>
    <p:extLst>
      <p:ext uri="{BB962C8B-B14F-4D97-AF65-F5344CB8AC3E}">
        <p14:creationId xmlns:p14="http://schemas.microsoft.com/office/powerpoint/2010/main" val="3104468993"/>
      </p:ext>
    </p:extLst>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xmlns="" id="{90BABF0C-E2A6-4BEC-AEFE-80D529BDC0EB}"/>
              </a:ext>
            </a:extLst>
          </p:cNvPr>
          <p:cNvSpPr txBox="1">
            <a:spLocks noChangeArrowheads="1"/>
          </p:cNvSpPr>
          <p:nvPr/>
        </p:nvSpPr>
        <p:spPr bwMode="auto">
          <a:xfrm>
            <a:off x="201666" y="2308758"/>
            <a:ext cx="7065909" cy="3785652"/>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3:18</a:t>
            </a:r>
            <a:r>
              <a:rPr lang="en-US" sz="3200" dirty="0"/>
              <a:t> </a:t>
            </a:r>
            <a:r>
              <a:rPr lang="en-US" sz="3200" u="sng" dirty="0"/>
              <a:t>Wives</a:t>
            </a:r>
            <a:r>
              <a:rPr lang="en-US" sz="3200" dirty="0"/>
              <a:t>, be subject to your husbands, as is fitting in the Lord. </a:t>
            </a:r>
            <a:br>
              <a:rPr lang="en-US" sz="3200" dirty="0"/>
            </a:br>
            <a:r>
              <a:rPr lang="en-US" sz="3200" baseline="30000" dirty="0"/>
              <a:t>19</a:t>
            </a:r>
            <a:r>
              <a:rPr lang="en-US" sz="3200" dirty="0"/>
              <a:t> </a:t>
            </a:r>
            <a:r>
              <a:rPr lang="en-US" sz="3200" u="sng" dirty="0"/>
              <a:t>Husbands</a:t>
            </a:r>
            <a:r>
              <a:rPr lang="en-US" sz="3200" dirty="0"/>
              <a:t>, love your wives and do not be embittered against them. </a:t>
            </a:r>
            <a:br>
              <a:rPr lang="en-US" sz="3200" dirty="0"/>
            </a:br>
            <a:r>
              <a:rPr lang="en-US" sz="3200" baseline="30000" dirty="0"/>
              <a:t>20</a:t>
            </a:r>
            <a:r>
              <a:rPr lang="en-US" sz="3200" dirty="0"/>
              <a:t> </a:t>
            </a:r>
            <a:r>
              <a:rPr lang="en-US" sz="3200" u="sng" dirty="0"/>
              <a:t>Children</a:t>
            </a:r>
            <a:r>
              <a:rPr lang="en-US" sz="3200" dirty="0"/>
              <a:t>, be obedient to your parents in all things, for this is well-pleasing to the Lord. </a:t>
            </a:r>
            <a:r>
              <a:rPr lang="en-US" sz="3200" baseline="30000" dirty="0"/>
              <a:t>21</a:t>
            </a:r>
            <a:r>
              <a:rPr lang="en-US" sz="3200" dirty="0"/>
              <a:t> </a:t>
            </a:r>
            <a:r>
              <a:rPr lang="en-US" sz="3200" u="sng" dirty="0"/>
              <a:t>Fathers</a:t>
            </a:r>
            <a:r>
              <a:rPr lang="en-US" sz="3200" dirty="0"/>
              <a:t>, do not exasperate your children, so that they will not lose heart. </a:t>
            </a:r>
          </a:p>
        </p:txBody>
      </p:sp>
    </p:spTree>
    <p:extLst>
      <p:ext uri="{BB962C8B-B14F-4D97-AF65-F5344CB8AC3E}">
        <p14:creationId xmlns:p14="http://schemas.microsoft.com/office/powerpoint/2010/main" val="276055295"/>
      </p:ext>
    </p:extLst>
  </p:cSld>
  <p:clrMapOvr>
    <a:masterClrMapping/>
  </p:clrMapOvr>
  <p:transition spd="med">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xmlns="" id="{90BABF0C-E2A6-4BEC-AEFE-80D529BDC0EB}"/>
              </a:ext>
            </a:extLst>
          </p:cNvPr>
          <p:cNvSpPr txBox="1">
            <a:spLocks noChangeArrowheads="1"/>
          </p:cNvSpPr>
          <p:nvPr/>
        </p:nvSpPr>
        <p:spPr bwMode="auto">
          <a:xfrm>
            <a:off x="201666" y="2261133"/>
            <a:ext cx="7065909" cy="460638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3:22</a:t>
            </a:r>
            <a:r>
              <a:rPr lang="en-US" sz="3200" dirty="0"/>
              <a:t> </a:t>
            </a:r>
            <a:r>
              <a:rPr lang="en-US" sz="3200" u="sng" dirty="0"/>
              <a:t>Slaves</a:t>
            </a:r>
            <a:r>
              <a:rPr lang="en-US" sz="3200" dirty="0"/>
              <a:t>, in all things obey those who are your masters on earth, not with external service, as those who merely please men, but with sincerity of heart, fearing the Lord. </a:t>
            </a:r>
            <a:r>
              <a:rPr lang="en-US" sz="3200" baseline="30000" dirty="0"/>
              <a:t>23</a:t>
            </a:r>
            <a:r>
              <a:rPr lang="en-US" sz="3200" dirty="0"/>
              <a:t> Whatever you do, do your work heartily, as for the Lord rather than for men . . . </a:t>
            </a:r>
            <a:r>
              <a:rPr lang="en-US" sz="3200" baseline="30000" dirty="0"/>
              <a:t>4:1</a:t>
            </a:r>
            <a:r>
              <a:rPr lang="en-US" sz="3200" dirty="0"/>
              <a:t> </a:t>
            </a:r>
            <a:r>
              <a:rPr lang="en-US" sz="3200" u="sng" dirty="0"/>
              <a:t>Masters</a:t>
            </a:r>
            <a:r>
              <a:rPr lang="en-US" sz="3200" dirty="0"/>
              <a:t>, grant to your slaves justice and fairness, knowing that you too have a Master in heaven. </a:t>
            </a:r>
          </a:p>
        </p:txBody>
      </p:sp>
    </p:spTree>
    <p:extLst>
      <p:ext uri="{BB962C8B-B14F-4D97-AF65-F5344CB8AC3E}">
        <p14:creationId xmlns:p14="http://schemas.microsoft.com/office/powerpoint/2010/main" val="308572734"/>
      </p:ext>
    </p:extLst>
  </p:cSld>
  <p:clrMapOvr>
    <a:masterClrMapping/>
  </p:clrMapOvr>
  <p:transition spd="med">
    <p:split orient="ver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xmlns="" id="{90BABF0C-E2A6-4BEC-AEFE-80D529BDC0EB}"/>
              </a:ext>
            </a:extLst>
          </p:cNvPr>
          <p:cNvSpPr txBox="1">
            <a:spLocks noChangeArrowheads="1"/>
          </p:cNvSpPr>
          <p:nvPr/>
        </p:nvSpPr>
        <p:spPr bwMode="auto">
          <a:xfrm>
            <a:off x="201666" y="2299233"/>
            <a:ext cx="7065909" cy="2964914"/>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Romans 13:8</a:t>
            </a:r>
            <a:r>
              <a:rPr lang="en-US" sz="3200" dirty="0"/>
              <a:t> Owe nothing to anyone except to love . . . for he who loves his neighbor has fulfilled the law. </a:t>
            </a:r>
          </a:p>
          <a:p>
            <a:pPr>
              <a:lnSpc>
                <a:spcPts val="3200"/>
              </a:lnSpc>
            </a:pPr>
            <a:r>
              <a:rPr lang="en-US" sz="3200" baseline="30000" dirty="0"/>
              <a:t>9</a:t>
            </a:r>
            <a:r>
              <a:rPr lang="en-US" sz="3200" dirty="0"/>
              <a:t> For . . . “</a:t>
            </a:r>
            <a:r>
              <a:rPr lang="en-US" sz="3200" cap="small" dirty="0"/>
              <a:t>You shall love your neighbor as yourself</a:t>
            </a:r>
            <a:r>
              <a:rPr lang="en-US" sz="3200" dirty="0"/>
              <a:t>.” </a:t>
            </a:r>
            <a:r>
              <a:rPr lang="en-US" sz="3200" baseline="30000" dirty="0"/>
              <a:t>10</a:t>
            </a:r>
            <a:r>
              <a:rPr lang="en-US" sz="3200" dirty="0"/>
              <a:t> Love does no wrong to a neighbor; therefore love is the fulfillment of the law. </a:t>
            </a:r>
          </a:p>
        </p:txBody>
      </p:sp>
    </p:spTree>
    <p:extLst>
      <p:ext uri="{BB962C8B-B14F-4D97-AF65-F5344CB8AC3E}">
        <p14:creationId xmlns:p14="http://schemas.microsoft.com/office/powerpoint/2010/main" val="1794304596"/>
      </p:ext>
    </p:extLst>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xmlns="" id="{15AA2A34-8A86-4E9D-8AB0-D78E8A2B1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2687" y="2312003"/>
            <a:ext cx="2900361" cy="4479322"/>
          </a:xfrm>
          <a:prstGeom prst="rect">
            <a:avLst/>
          </a:prstGeom>
        </p:spPr>
      </p:pic>
    </p:spTree>
    <p:extLst>
      <p:ext uri="{BB962C8B-B14F-4D97-AF65-F5344CB8AC3E}">
        <p14:creationId xmlns:p14="http://schemas.microsoft.com/office/powerpoint/2010/main" val="308495069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xmlns="" id="{90BABF0C-E2A6-4BEC-AEFE-80D529BDC0EB}"/>
              </a:ext>
            </a:extLst>
          </p:cNvPr>
          <p:cNvSpPr txBox="1">
            <a:spLocks noChangeArrowheads="1"/>
          </p:cNvSpPr>
          <p:nvPr/>
        </p:nvSpPr>
        <p:spPr bwMode="auto">
          <a:xfrm>
            <a:off x="201666" y="2318283"/>
            <a:ext cx="7065909" cy="2554545"/>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Titus 3:1</a:t>
            </a:r>
            <a:r>
              <a:rPr lang="en-US" sz="3200" dirty="0"/>
              <a:t> Remind them to be subject to rulers, to authorities, to be obedient, to be ready for every good deed, </a:t>
            </a:r>
            <a:r>
              <a:rPr lang="en-US" sz="3200" baseline="30000" dirty="0"/>
              <a:t>2</a:t>
            </a:r>
            <a:r>
              <a:rPr lang="en-US" sz="3200" dirty="0"/>
              <a:t> to malign no one, to be peaceable, gentle, showing every consideration for all people. </a:t>
            </a:r>
          </a:p>
        </p:txBody>
      </p:sp>
    </p:spTree>
    <p:extLst>
      <p:ext uri="{BB962C8B-B14F-4D97-AF65-F5344CB8AC3E}">
        <p14:creationId xmlns:p14="http://schemas.microsoft.com/office/powerpoint/2010/main" val="2982193699"/>
      </p:ext>
    </p:extLst>
  </p:cSld>
  <p:clrMapOvr>
    <a:masterClrMapping/>
  </p:clrMapOvr>
  <p:transition spd="med">
    <p:split orient="ver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lumMod val="50000"/>
                  </a:schemeClr>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Box 4">
            <a:extLst>
              <a:ext uri="{FF2B5EF4-FFF2-40B4-BE49-F238E27FC236}">
                <a16:creationId xmlns:a16="http://schemas.microsoft.com/office/drawing/2014/main" xmlns="" id="{90BABF0C-E2A6-4BEC-AEFE-80D529BDC0EB}"/>
              </a:ext>
            </a:extLst>
          </p:cNvPr>
          <p:cNvSpPr txBox="1">
            <a:spLocks noChangeArrowheads="1"/>
          </p:cNvSpPr>
          <p:nvPr/>
        </p:nvSpPr>
        <p:spPr bwMode="auto">
          <a:xfrm>
            <a:off x="201666" y="2318283"/>
            <a:ext cx="7065909" cy="4196020"/>
          </a:xfrm>
          <a:prstGeom prst="rect">
            <a:avLst/>
          </a:prstGeom>
          <a:solidFill>
            <a:schemeClr val="accent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dirty="0"/>
              <a:t>“Are we the kind of church of which our city says: ‘We don’t share a lot of their beliefs, but I shudder to think of this city without them.  They are such an important part of the community.  They give so much!  If they left we’d have to raise taxes because others won’t give of themselves like they do.’” </a:t>
            </a:r>
            <a:br>
              <a:rPr lang="en-US" sz="3200" dirty="0"/>
            </a:br>
            <a:r>
              <a:rPr lang="en-US" sz="3200" dirty="0"/>
              <a:t>(Tim Keller)</a:t>
            </a:r>
          </a:p>
        </p:txBody>
      </p:sp>
    </p:spTree>
    <p:extLst>
      <p:ext uri="{BB962C8B-B14F-4D97-AF65-F5344CB8AC3E}">
        <p14:creationId xmlns:p14="http://schemas.microsoft.com/office/powerpoint/2010/main" val="3664434946"/>
      </p:ext>
    </p:extLst>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a:p>
            <a:pPr lvl="1" eaLnBrk="1" hangingPunct="1">
              <a:lnSpc>
                <a:spcPct val="70000"/>
              </a:lnSpc>
              <a:spcBef>
                <a:spcPct val="30000"/>
              </a:spcBef>
              <a:defRPr/>
            </a:pPr>
            <a:r>
              <a:rPr lang="en-US" sz="4400" i="1" dirty="0">
                <a:cs typeface="Times New Roman" pitchFamily="18" charset="0"/>
              </a:rPr>
              <a:t>God gives us opportunities</a:t>
            </a:r>
            <a:br>
              <a:rPr lang="en-US" sz="4400" i="1" dirty="0">
                <a:cs typeface="Times New Roman" pitchFamily="18" charset="0"/>
              </a:rPr>
            </a:br>
            <a:r>
              <a:rPr lang="en-US" sz="4400" i="1" dirty="0">
                <a:cs typeface="Times New Roman" pitchFamily="18" charset="0"/>
              </a:rPr>
              <a:t>to show His love to</a:t>
            </a:r>
            <a:br>
              <a:rPr lang="en-US" sz="4400" i="1" dirty="0">
                <a:cs typeface="Times New Roman" pitchFamily="18" charset="0"/>
              </a:rPr>
            </a:br>
            <a:r>
              <a:rPr lang="en-US" sz="4400" i="1" dirty="0">
                <a:cs typeface="Times New Roman" pitchFamily="18" charset="0"/>
              </a:rPr>
              <a:t>people in these arenas</a:t>
            </a:r>
            <a:br>
              <a:rPr lang="en-US" sz="4400" i="1" dirty="0">
                <a:cs typeface="Times New Roman" pitchFamily="18" charset="0"/>
              </a:rPr>
            </a:br>
            <a:r>
              <a:rPr lang="en-US" sz="4400" i="1" dirty="0">
                <a:cs typeface="Times New Roman" pitchFamily="18" charset="0"/>
              </a:rPr>
              <a:t>every single day!</a:t>
            </a:r>
            <a:endParaRPr lang="en-US" sz="4400" i="1"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031128"/>
      </p:ext>
    </p:extLst>
  </p:cSld>
  <p:clrMapOvr>
    <a:masterClrMapping/>
  </p:clrMapOvr>
  <p:transition spd="med">
    <p:randomBa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3:19</a:t>
            </a:r>
            <a:r>
              <a:rPr lang="en-US" sz="3200" dirty="0"/>
              <a:t> </a:t>
            </a:r>
            <a:r>
              <a:rPr lang="en-US" sz="3200" b="1" dirty="0"/>
              <a:t>Husbands</a:t>
            </a:r>
            <a:r>
              <a:rPr lang="en-US" sz="3200" dirty="0"/>
              <a:t>, love your wives and </a:t>
            </a:r>
            <a:r>
              <a:rPr lang="en-US" sz="3200" u="sng" dirty="0"/>
              <a:t>do not be embittered against them</a:t>
            </a:r>
            <a:r>
              <a:rPr lang="en-US" sz="3200" dirty="0"/>
              <a:t> . . . </a:t>
            </a:r>
            <a:r>
              <a:rPr lang="en-US" sz="3200" baseline="30000" dirty="0"/>
              <a:t>21</a:t>
            </a:r>
            <a:r>
              <a:rPr lang="en-US" sz="3200" dirty="0"/>
              <a:t> </a:t>
            </a:r>
            <a:r>
              <a:rPr lang="en-US" sz="3200" b="1" dirty="0"/>
              <a:t>Fathers</a:t>
            </a:r>
            <a:r>
              <a:rPr lang="en-US" sz="3200" dirty="0"/>
              <a:t>, </a:t>
            </a:r>
            <a:r>
              <a:rPr lang="en-US" sz="3200" u="sng" dirty="0"/>
              <a:t>do not exasperate your children</a:t>
            </a:r>
            <a:r>
              <a:rPr lang="en-US" sz="3200" dirty="0"/>
              <a:t>, so that they will not lose heart . . . </a:t>
            </a:r>
            <a:r>
              <a:rPr lang="en-US" sz="3200" baseline="30000" dirty="0"/>
              <a:t>4:1</a:t>
            </a:r>
            <a:r>
              <a:rPr lang="en-US" sz="3200" dirty="0"/>
              <a:t> </a:t>
            </a:r>
            <a:r>
              <a:rPr lang="en-US" sz="3200" b="1" dirty="0"/>
              <a:t>Masters</a:t>
            </a:r>
            <a:r>
              <a:rPr lang="en-US" sz="3200" dirty="0"/>
              <a:t>, grant to your slaves </a:t>
            </a:r>
            <a:r>
              <a:rPr lang="en-US" sz="3200" u="sng" dirty="0"/>
              <a:t>justice and fairness</a:t>
            </a:r>
            <a:r>
              <a:rPr lang="en-US" sz="3200" dirty="0"/>
              <a:t> . . . </a:t>
            </a:r>
          </a:p>
        </p:txBody>
      </p:sp>
    </p:spTree>
    <p:extLst>
      <p:ext uri="{BB962C8B-B14F-4D97-AF65-F5344CB8AC3E}">
        <p14:creationId xmlns:p14="http://schemas.microsoft.com/office/powerpoint/2010/main" val="359086311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ct val="30000"/>
              </a:spcBef>
              <a:defRPr/>
            </a:pPr>
            <a:r>
              <a:rPr lang="en-US" sz="4400" b="0" i="1" dirty="0">
                <a:effectLst/>
                <a:cs typeface="Times New Roman" pitchFamily="18" charset="0"/>
              </a:rPr>
              <a:t>Servant-leadership vs. </a:t>
            </a:r>
            <a:br>
              <a:rPr lang="en-US" sz="4400" b="0" i="1" dirty="0">
                <a:effectLst/>
                <a:cs typeface="Times New Roman" pitchFamily="18" charset="0"/>
              </a:rPr>
            </a:br>
            <a:r>
              <a:rPr lang="en-US" sz="4400" b="0" i="1" dirty="0">
                <a:effectLst/>
                <a:cs typeface="Times New Roman" pitchFamily="18" charset="0"/>
              </a:rPr>
              <a:t>Lording it over others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3:19</a:t>
            </a:r>
            <a:r>
              <a:rPr lang="en-US" sz="3200" dirty="0"/>
              <a:t> </a:t>
            </a:r>
            <a:r>
              <a:rPr lang="en-US" sz="3200" b="1" dirty="0"/>
              <a:t>Husbands</a:t>
            </a:r>
            <a:r>
              <a:rPr lang="en-US" sz="3200" dirty="0"/>
              <a:t>, love your wives and </a:t>
            </a:r>
            <a:r>
              <a:rPr lang="en-US" sz="3200" u="sng" dirty="0"/>
              <a:t>do not be embittered against them</a:t>
            </a:r>
            <a:r>
              <a:rPr lang="en-US" sz="3200" dirty="0"/>
              <a:t> . . . </a:t>
            </a:r>
            <a:r>
              <a:rPr lang="en-US" sz="3200" baseline="30000" dirty="0"/>
              <a:t>21</a:t>
            </a:r>
            <a:r>
              <a:rPr lang="en-US" sz="3200" dirty="0"/>
              <a:t> </a:t>
            </a:r>
            <a:r>
              <a:rPr lang="en-US" sz="3200" b="1" dirty="0"/>
              <a:t>Fathers</a:t>
            </a:r>
            <a:r>
              <a:rPr lang="en-US" sz="3200" dirty="0"/>
              <a:t>, </a:t>
            </a:r>
            <a:r>
              <a:rPr lang="en-US" sz="3200" u="sng" dirty="0"/>
              <a:t>do not exasperate your children</a:t>
            </a:r>
            <a:r>
              <a:rPr lang="en-US" sz="3200" dirty="0"/>
              <a:t>, so that they will not lose heart . . . </a:t>
            </a:r>
            <a:r>
              <a:rPr lang="en-US" sz="3200" baseline="30000" dirty="0"/>
              <a:t>4:1</a:t>
            </a:r>
            <a:r>
              <a:rPr lang="en-US" sz="3200" dirty="0"/>
              <a:t> </a:t>
            </a:r>
            <a:r>
              <a:rPr lang="en-US" sz="3200" b="1" dirty="0"/>
              <a:t>Masters</a:t>
            </a:r>
            <a:r>
              <a:rPr lang="en-US" sz="3200" dirty="0"/>
              <a:t>, grant to your slaves </a:t>
            </a:r>
            <a:r>
              <a:rPr lang="en-US" sz="3200" u="sng" dirty="0"/>
              <a:t>justice and fairness</a:t>
            </a:r>
            <a:r>
              <a:rPr lang="en-US" sz="3200" dirty="0"/>
              <a:t> . . . </a:t>
            </a:r>
          </a:p>
        </p:txBody>
      </p:sp>
    </p:spTree>
    <p:extLst>
      <p:ext uri="{BB962C8B-B14F-4D97-AF65-F5344CB8AC3E}">
        <p14:creationId xmlns:p14="http://schemas.microsoft.com/office/powerpoint/2010/main" val="2744855008"/>
      </p:ext>
    </p:extLst>
  </p:cSld>
  <p:clrMapOvr>
    <a:masterClrMapping/>
  </p:clrMapOvr>
  <p:transition spd="med">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eaLnBrk="1" hangingPunct="1">
              <a:lnSpc>
                <a:spcPct val="70000"/>
              </a:lnSpc>
              <a:spcBef>
                <a:spcPct val="30000"/>
              </a:spcBef>
              <a:defRPr/>
            </a:pPr>
            <a:endParaRPr lang="en-US" sz="4000" dirty="0">
              <a:cs typeface="Times New Roman" pitchFamily="18" charset="0"/>
            </a:endParaRP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marL="0" marR="0" lvl="0" indent="0" algn="ctr" defTabSz="914400" rtl="0" eaLnBrk="0" fontAlgn="base" latinLnBrk="0" hangingPunct="0">
              <a:lnSpc>
                <a:spcPts val="3600"/>
              </a:lnSpc>
              <a:spcBef>
                <a:spcPct val="0"/>
              </a:spcBef>
              <a:spcAft>
                <a:spcPct val="0"/>
              </a:spcAft>
              <a:buClrTx/>
              <a:buSzTx/>
              <a:buFontTx/>
              <a:buNone/>
              <a:tabLst/>
              <a:defRPr/>
            </a:pPr>
            <a:endParaRPr kumimoji="0" lang="en-US" sz="4800" b="0" i="0" u="none" strike="noStrike" kern="1200" cap="none" spc="0" normalizeH="0" baseline="0" noProof="0" dirty="0">
              <a:ln>
                <a:noFill/>
              </a:ln>
              <a:solidFill>
                <a:srgbClr val="C0C0C0"/>
              </a:solidFill>
              <a:effectLst/>
              <a:uLnTx/>
              <a:uFillTx/>
              <a:latin typeface="Trebuchet MS"/>
              <a:ea typeface="+mj-ea"/>
              <a:cs typeface="Times New Roman" pitchFamily="18" charset="0"/>
            </a:endParaRPr>
          </a:p>
        </p:txBody>
      </p:sp>
      <p:pic>
        <p:nvPicPr>
          <p:cNvPr id="9" name="Picture 5" descr="Colossa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9"/>
          <p:cNvSpPr/>
          <p:nvPr/>
        </p:nvSpPr>
        <p:spPr>
          <a:xfrm>
            <a:off x="6576062" y="3847011"/>
            <a:ext cx="2057400" cy="990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1730547292"/>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3:18</a:t>
            </a:r>
            <a:r>
              <a:rPr lang="en-US" sz="3200" dirty="0"/>
              <a:t> </a:t>
            </a:r>
            <a:r>
              <a:rPr lang="en-US" sz="3200" b="1" dirty="0"/>
              <a:t>Wives</a:t>
            </a:r>
            <a:r>
              <a:rPr lang="en-US" sz="3200" dirty="0"/>
              <a:t>, </a:t>
            </a:r>
            <a:r>
              <a:rPr lang="en-US" sz="3200" u="sng" dirty="0"/>
              <a:t>be subject</a:t>
            </a:r>
            <a:r>
              <a:rPr lang="en-US" sz="3200" dirty="0"/>
              <a:t> to your husbands . . . </a:t>
            </a:r>
            <a:r>
              <a:rPr lang="en-US" sz="3200" baseline="30000" dirty="0"/>
              <a:t>20</a:t>
            </a:r>
            <a:r>
              <a:rPr lang="en-US" sz="3200" dirty="0"/>
              <a:t> </a:t>
            </a:r>
            <a:r>
              <a:rPr lang="en-US" sz="3200" b="1" dirty="0"/>
              <a:t>Children</a:t>
            </a:r>
            <a:r>
              <a:rPr lang="en-US" sz="3200" dirty="0"/>
              <a:t>, </a:t>
            </a:r>
            <a:r>
              <a:rPr lang="en-US" sz="3200" u="sng" dirty="0"/>
              <a:t>be obedient</a:t>
            </a:r>
            <a:r>
              <a:rPr lang="en-US" sz="3200" dirty="0"/>
              <a:t> to your parents in all things . . . </a:t>
            </a:r>
            <a:r>
              <a:rPr lang="en-US" sz="3200" baseline="30000" dirty="0"/>
              <a:t>22</a:t>
            </a:r>
            <a:r>
              <a:rPr lang="en-US" sz="3200" dirty="0"/>
              <a:t> </a:t>
            </a:r>
            <a:r>
              <a:rPr lang="en-US" sz="3200" b="1" dirty="0"/>
              <a:t>Slaves</a:t>
            </a:r>
            <a:r>
              <a:rPr lang="en-US" sz="3200" dirty="0"/>
              <a:t>, in all things </a:t>
            </a:r>
            <a:r>
              <a:rPr lang="en-US" sz="3200" u="sng" dirty="0"/>
              <a:t>obey</a:t>
            </a:r>
            <a:r>
              <a:rPr lang="en-US" sz="3200" dirty="0"/>
              <a:t> those who are your masters on earth . . . </a:t>
            </a:r>
            <a:br>
              <a:rPr lang="en-US" sz="3200" dirty="0"/>
            </a:br>
            <a:r>
              <a:rPr lang="en-US" sz="3200" baseline="30000" dirty="0"/>
              <a:t>23</a:t>
            </a:r>
            <a:r>
              <a:rPr lang="en-US" sz="3200" dirty="0"/>
              <a:t> Whatever you do, </a:t>
            </a:r>
            <a:r>
              <a:rPr lang="en-US" sz="3200" u="sng" dirty="0"/>
              <a:t>do your work heartily</a:t>
            </a:r>
            <a:r>
              <a:rPr lang="en-US" sz="3200" dirty="0"/>
              <a:t> . . . </a:t>
            </a:r>
          </a:p>
        </p:txBody>
      </p:sp>
    </p:spTree>
    <p:extLst>
      <p:ext uri="{BB962C8B-B14F-4D97-AF65-F5344CB8AC3E}">
        <p14:creationId xmlns:p14="http://schemas.microsoft.com/office/powerpoint/2010/main" val="1598651627"/>
      </p:ext>
    </p:extLst>
  </p:cSld>
  <p:clrMapOvr>
    <a:masterClrMapping/>
  </p:clrMapOvr>
  <p:transition spd="med">
    <p:split orient="vert"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ct val="30000"/>
              </a:spcBef>
              <a:defRPr/>
            </a:pPr>
            <a:r>
              <a:rPr lang="en-US" sz="4400" b="0" i="1" dirty="0">
                <a:effectLst/>
                <a:cs typeface="Times New Roman" pitchFamily="18" charset="0"/>
              </a:rPr>
              <a:t>Sincerely cooperative vs.</a:t>
            </a:r>
            <a:br>
              <a:rPr lang="en-US" sz="4400" b="0" i="1" dirty="0">
                <a:effectLst/>
                <a:cs typeface="Times New Roman" pitchFamily="18" charset="0"/>
              </a:rPr>
            </a:br>
            <a:r>
              <a:rPr lang="en-US" sz="4400" b="0" i="1" dirty="0">
                <a:effectLst/>
                <a:cs typeface="Times New Roman" pitchFamily="18" charset="0"/>
              </a:rPr>
              <a:t>Self-willed, lazy, etc.</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3:18</a:t>
            </a:r>
            <a:r>
              <a:rPr lang="en-US" sz="3200" dirty="0"/>
              <a:t> </a:t>
            </a:r>
            <a:r>
              <a:rPr lang="en-US" sz="3200" b="1" dirty="0"/>
              <a:t>Wives</a:t>
            </a:r>
            <a:r>
              <a:rPr lang="en-US" sz="3200" dirty="0"/>
              <a:t>, </a:t>
            </a:r>
            <a:r>
              <a:rPr lang="en-US" sz="3200" u="sng" dirty="0"/>
              <a:t>be subject</a:t>
            </a:r>
            <a:r>
              <a:rPr lang="en-US" sz="3200" dirty="0"/>
              <a:t> to your husbands . . . </a:t>
            </a:r>
            <a:r>
              <a:rPr lang="en-US" sz="3200" baseline="30000" dirty="0"/>
              <a:t>20</a:t>
            </a:r>
            <a:r>
              <a:rPr lang="en-US" sz="3200" dirty="0"/>
              <a:t> </a:t>
            </a:r>
            <a:r>
              <a:rPr lang="en-US" sz="3200" b="1" dirty="0"/>
              <a:t>Children</a:t>
            </a:r>
            <a:r>
              <a:rPr lang="en-US" sz="3200" dirty="0"/>
              <a:t>, </a:t>
            </a:r>
            <a:r>
              <a:rPr lang="en-US" sz="3200" u="sng" dirty="0"/>
              <a:t>be obedient</a:t>
            </a:r>
            <a:r>
              <a:rPr lang="en-US" sz="3200" dirty="0"/>
              <a:t> to your parents in all things . . . </a:t>
            </a:r>
            <a:r>
              <a:rPr lang="en-US" sz="3200" baseline="30000" dirty="0"/>
              <a:t>22</a:t>
            </a:r>
            <a:r>
              <a:rPr lang="en-US" sz="3200" dirty="0"/>
              <a:t> </a:t>
            </a:r>
            <a:r>
              <a:rPr lang="en-US" sz="3200" b="1" dirty="0"/>
              <a:t>Slaves</a:t>
            </a:r>
            <a:r>
              <a:rPr lang="en-US" sz="3200" dirty="0"/>
              <a:t>, in all things </a:t>
            </a:r>
            <a:r>
              <a:rPr lang="en-US" sz="3200" u="sng" dirty="0"/>
              <a:t>obey</a:t>
            </a:r>
            <a:r>
              <a:rPr lang="en-US" sz="3200" dirty="0"/>
              <a:t> those who are your masters on earth . . . </a:t>
            </a:r>
            <a:br>
              <a:rPr lang="en-US" sz="3200" dirty="0"/>
            </a:br>
            <a:r>
              <a:rPr lang="en-US" sz="3200" baseline="30000" dirty="0"/>
              <a:t>23</a:t>
            </a:r>
            <a:r>
              <a:rPr lang="en-US" sz="3200" dirty="0"/>
              <a:t> Whatever you do, </a:t>
            </a:r>
            <a:r>
              <a:rPr lang="en-US" sz="3200" u="sng" dirty="0"/>
              <a:t>do your work heartily</a:t>
            </a:r>
            <a:r>
              <a:rPr lang="en-US" sz="3200" dirty="0"/>
              <a:t> . . . </a:t>
            </a:r>
          </a:p>
        </p:txBody>
      </p:sp>
    </p:spTree>
    <p:extLst>
      <p:ext uri="{BB962C8B-B14F-4D97-AF65-F5344CB8AC3E}">
        <p14:creationId xmlns:p14="http://schemas.microsoft.com/office/powerpoint/2010/main" val="1068501406"/>
      </p:ext>
    </p:extLst>
  </p:cSld>
  <p:clrMapOvr>
    <a:masterClrMapping/>
  </p:clrMapOvr>
  <p:transition spd="med">
    <p:randomBa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ts val="600"/>
              </a:spcBef>
              <a:defRPr/>
            </a:pPr>
            <a:endParaRPr lang="en-US" sz="4400" b="0" i="1" dirty="0">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God-centered vs. self-centered </a:t>
            </a:r>
            <a:br>
              <a:rPr lang="en-US" sz="4400" b="0" i="1" dirty="0">
                <a:effectLst/>
                <a:cs typeface="Times New Roman" pitchFamily="18" charset="0"/>
              </a:rPr>
            </a:br>
            <a:r>
              <a:rPr lang="en-US" sz="4400" b="0" i="1" dirty="0">
                <a:effectLst/>
                <a:cs typeface="Times New Roman" pitchFamily="18" charset="0"/>
              </a:rPr>
              <a:t>mind-set &amp; motivation</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3375283"/>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3:17</a:t>
            </a:r>
            <a:r>
              <a:rPr lang="en-US" sz="3200" dirty="0"/>
              <a:t> Whatever you do . . . </a:t>
            </a:r>
            <a:r>
              <a:rPr lang="en-US" sz="3200" u="sng" dirty="0"/>
              <a:t>do as representatives of Jesus</a:t>
            </a:r>
            <a:r>
              <a:rPr lang="en-US" sz="3200" dirty="0"/>
              <a:t> . . .</a:t>
            </a:r>
            <a:r>
              <a:rPr lang="en-US" sz="3200" baseline="30000" dirty="0"/>
              <a:t> </a:t>
            </a:r>
            <a:br>
              <a:rPr lang="en-US" sz="3200" baseline="30000" dirty="0"/>
            </a:br>
            <a:r>
              <a:rPr lang="en-US" sz="3200" baseline="30000" dirty="0"/>
              <a:t>18</a:t>
            </a:r>
            <a:r>
              <a:rPr lang="en-US" sz="3200" dirty="0"/>
              <a:t> . . . as is fitting in the Lord . . . </a:t>
            </a:r>
            <a:r>
              <a:rPr lang="en-US" sz="3200" baseline="30000" dirty="0"/>
              <a:t>20</a:t>
            </a:r>
            <a:r>
              <a:rPr lang="en-US" sz="3200" dirty="0"/>
              <a:t> . . . for this is well-pleasing to the Lord . . . </a:t>
            </a:r>
            <a:r>
              <a:rPr lang="en-US" sz="3200" baseline="30000" dirty="0"/>
              <a:t>22</a:t>
            </a:r>
            <a:r>
              <a:rPr lang="en-US" sz="3200" dirty="0"/>
              <a:t> . . . not with external service, as those who merely please men, but with sincerity of heart, fearing the Lord. </a:t>
            </a:r>
            <a:r>
              <a:rPr lang="en-US" sz="3200" baseline="30000" dirty="0"/>
              <a:t>23</a:t>
            </a:r>
            <a:r>
              <a:rPr lang="en-US" sz="3200" dirty="0"/>
              <a:t> . . . as for the Lord rather than for men, </a:t>
            </a:r>
            <a:br>
              <a:rPr lang="en-US" sz="3200" dirty="0"/>
            </a:br>
            <a:r>
              <a:rPr lang="en-US" sz="3200" baseline="30000" dirty="0"/>
              <a:t>24</a:t>
            </a:r>
            <a:r>
              <a:rPr lang="en-US" sz="3200" dirty="0"/>
              <a:t> knowing that from the Lord you will receive the reward of the inheritance. It is the Lord Christ whom you serve . . . </a:t>
            </a:r>
            <a:br>
              <a:rPr lang="en-US" sz="3200" dirty="0"/>
            </a:br>
            <a:r>
              <a:rPr lang="en-US" sz="3200" baseline="30000" dirty="0"/>
              <a:t>4:1</a:t>
            </a:r>
            <a:r>
              <a:rPr lang="en-US" sz="3200" dirty="0"/>
              <a:t> . . . knowing that you too have a Master in heaven. </a:t>
            </a:r>
          </a:p>
        </p:txBody>
      </p:sp>
    </p:spTree>
    <p:extLst>
      <p:ext uri="{BB962C8B-B14F-4D97-AF65-F5344CB8AC3E}">
        <p14:creationId xmlns:p14="http://schemas.microsoft.com/office/powerpoint/2010/main" val="797810724"/>
      </p:ext>
    </p:extLst>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ts val="600"/>
              </a:spcBef>
              <a:defRPr/>
            </a:pPr>
            <a:endParaRPr lang="en-US" sz="4400" b="0" i="1" dirty="0">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God-centered vs. self-centered </a:t>
            </a:r>
            <a:br>
              <a:rPr lang="en-US" sz="4400" b="0" i="1" dirty="0">
                <a:effectLst/>
                <a:cs typeface="Times New Roman" pitchFamily="18" charset="0"/>
              </a:rPr>
            </a:br>
            <a:r>
              <a:rPr lang="en-US" sz="4400" b="0" i="1" dirty="0">
                <a:effectLst/>
                <a:cs typeface="Times New Roman" pitchFamily="18" charset="0"/>
              </a:rPr>
              <a:t>mind-set &amp; motivation</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3375283"/>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3:17</a:t>
            </a:r>
            <a:r>
              <a:rPr lang="en-US" sz="3200" dirty="0"/>
              <a:t> Whatever you do . . . do as representatives of Jesus . . .</a:t>
            </a:r>
            <a:r>
              <a:rPr lang="en-US" sz="3200" baseline="30000" dirty="0"/>
              <a:t> </a:t>
            </a:r>
            <a:br>
              <a:rPr lang="en-US" sz="3200" baseline="30000" dirty="0"/>
            </a:br>
            <a:r>
              <a:rPr lang="en-US" sz="3200" baseline="30000" dirty="0"/>
              <a:t>18</a:t>
            </a:r>
            <a:r>
              <a:rPr lang="en-US" sz="3200" dirty="0"/>
              <a:t> . . . </a:t>
            </a:r>
            <a:r>
              <a:rPr lang="en-US" sz="3200" u="sng" dirty="0"/>
              <a:t>as is fitting in the Lord</a:t>
            </a:r>
            <a:r>
              <a:rPr lang="en-US" sz="3200" dirty="0"/>
              <a:t> . . . </a:t>
            </a:r>
            <a:r>
              <a:rPr lang="en-US" sz="3200" baseline="30000" dirty="0"/>
              <a:t>20</a:t>
            </a:r>
            <a:r>
              <a:rPr lang="en-US" sz="3200" dirty="0"/>
              <a:t> . . . for this is well-pleasing to the Lord . . . </a:t>
            </a:r>
            <a:r>
              <a:rPr lang="en-US" sz="3200" baseline="30000" dirty="0"/>
              <a:t>22</a:t>
            </a:r>
            <a:r>
              <a:rPr lang="en-US" sz="3200" dirty="0"/>
              <a:t> . . . not with external service, as those who merely please men, but </a:t>
            </a:r>
            <a:r>
              <a:rPr lang="en-US" sz="3200" u="sng" dirty="0"/>
              <a:t>with sincerity of heart, fearing the Lord</a:t>
            </a:r>
            <a:r>
              <a:rPr lang="en-US" sz="3200" dirty="0"/>
              <a:t>. </a:t>
            </a:r>
            <a:r>
              <a:rPr lang="en-US" sz="3200" baseline="30000" dirty="0"/>
              <a:t>23</a:t>
            </a:r>
            <a:r>
              <a:rPr lang="en-US" sz="3200" dirty="0"/>
              <a:t> . . . as for the Lord rather than for men, </a:t>
            </a:r>
            <a:br>
              <a:rPr lang="en-US" sz="3200" dirty="0"/>
            </a:br>
            <a:r>
              <a:rPr lang="en-US" sz="3200" baseline="30000" dirty="0"/>
              <a:t>24</a:t>
            </a:r>
            <a:r>
              <a:rPr lang="en-US" sz="3200" dirty="0"/>
              <a:t> knowing that from the Lord you will receive the reward of the inheritance. It is the Lord Christ whom you serve . . . </a:t>
            </a:r>
            <a:br>
              <a:rPr lang="en-US" sz="3200" dirty="0"/>
            </a:br>
            <a:r>
              <a:rPr lang="en-US" sz="3200" baseline="30000" dirty="0"/>
              <a:t>4:1</a:t>
            </a:r>
            <a:r>
              <a:rPr lang="en-US" sz="3200" dirty="0"/>
              <a:t> . . . knowing that you too have a Master in heaven. </a:t>
            </a:r>
          </a:p>
        </p:txBody>
      </p:sp>
    </p:spTree>
    <p:extLst>
      <p:ext uri="{BB962C8B-B14F-4D97-AF65-F5344CB8AC3E}">
        <p14:creationId xmlns:p14="http://schemas.microsoft.com/office/powerpoint/2010/main" val="2476886893"/>
      </p:ext>
    </p:extLst>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ts val="600"/>
              </a:spcBef>
              <a:defRPr/>
            </a:pPr>
            <a:endParaRPr lang="en-US" sz="4400" b="0" i="1" dirty="0">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God-centered vs. self-centered </a:t>
            </a:r>
            <a:br>
              <a:rPr lang="en-US" sz="4400" b="0" i="1" dirty="0">
                <a:effectLst/>
                <a:cs typeface="Times New Roman" pitchFamily="18" charset="0"/>
              </a:rPr>
            </a:br>
            <a:r>
              <a:rPr lang="en-US" sz="4400" b="0" i="1" dirty="0">
                <a:effectLst/>
                <a:cs typeface="Times New Roman" pitchFamily="18" charset="0"/>
              </a:rPr>
              <a:t>mind-set &amp; motivation</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3375283"/>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3:17</a:t>
            </a:r>
            <a:r>
              <a:rPr lang="en-US" sz="3200" dirty="0"/>
              <a:t> Whatever you do . . . do as representatives of Jesus . . .</a:t>
            </a:r>
            <a:r>
              <a:rPr lang="en-US" sz="3200" baseline="30000" dirty="0"/>
              <a:t> </a:t>
            </a:r>
            <a:br>
              <a:rPr lang="en-US" sz="3200" baseline="30000" dirty="0"/>
            </a:br>
            <a:r>
              <a:rPr lang="en-US" sz="3200" baseline="30000" dirty="0"/>
              <a:t>18</a:t>
            </a:r>
            <a:r>
              <a:rPr lang="en-US" sz="3200" dirty="0"/>
              <a:t> . . . as is fitting in the Lord . . . </a:t>
            </a:r>
            <a:r>
              <a:rPr lang="en-US" sz="3200" baseline="30000" dirty="0"/>
              <a:t>20</a:t>
            </a:r>
            <a:r>
              <a:rPr lang="en-US" sz="3200" dirty="0"/>
              <a:t> . . . for </a:t>
            </a:r>
            <a:r>
              <a:rPr lang="en-US" sz="3200" u="sng" dirty="0"/>
              <a:t>this is well-pleasing to the Lord</a:t>
            </a:r>
            <a:r>
              <a:rPr lang="en-US" sz="3200" dirty="0"/>
              <a:t> . . . </a:t>
            </a:r>
            <a:r>
              <a:rPr lang="en-US" sz="3200" baseline="30000" dirty="0"/>
              <a:t>22</a:t>
            </a:r>
            <a:r>
              <a:rPr lang="en-US" sz="3200" dirty="0"/>
              <a:t> . . . not with external service, as those who merely please men, but with sincerity of heart, fearing the Lord. </a:t>
            </a:r>
            <a:r>
              <a:rPr lang="en-US" sz="3200" baseline="30000" dirty="0"/>
              <a:t>23</a:t>
            </a:r>
            <a:r>
              <a:rPr lang="en-US" sz="3200" dirty="0"/>
              <a:t> . . . as </a:t>
            </a:r>
            <a:r>
              <a:rPr lang="en-US" sz="3200" u="sng" dirty="0"/>
              <a:t>for the Lord rather than for men</a:t>
            </a:r>
            <a:r>
              <a:rPr lang="en-US" sz="3200" dirty="0"/>
              <a:t>, </a:t>
            </a:r>
            <a:br>
              <a:rPr lang="en-US" sz="3200" dirty="0"/>
            </a:br>
            <a:r>
              <a:rPr lang="en-US" sz="3200" baseline="30000" dirty="0"/>
              <a:t>24</a:t>
            </a:r>
            <a:r>
              <a:rPr lang="en-US" sz="3200" dirty="0"/>
              <a:t> knowing that from the Lord you will receive the reward of the inheritance. </a:t>
            </a:r>
            <a:r>
              <a:rPr lang="en-US" sz="3200" u="sng" dirty="0"/>
              <a:t>It is the Lord Christ whom you serve</a:t>
            </a:r>
            <a:r>
              <a:rPr lang="en-US" sz="3200" dirty="0"/>
              <a:t> . . . </a:t>
            </a:r>
            <a:br>
              <a:rPr lang="en-US" sz="3200" dirty="0"/>
            </a:br>
            <a:r>
              <a:rPr lang="en-US" sz="3200" baseline="30000" dirty="0"/>
              <a:t>4:1</a:t>
            </a:r>
            <a:r>
              <a:rPr lang="en-US" sz="3200" dirty="0"/>
              <a:t> . . . knowing that you too have a Master in heaven. </a:t>
            </a:r>
          </a:p>
        </p:txBody>
      </p:sp>
    </p:spTree>
    <p:extLst>
      <p:ext uri="{BB962C8B-B14F-4D97-AF65-F5344CB8AC3E}">
        <p14:creationId xmlns:p14="http://schemas.microsoft.com/office/powerpoint/2010/main" val="1445021106"/>
      </p:ext>
    </p:extLst>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ts val="600"/>
              </a:spcBef>
              <a:defRPr/>
            </a:pPr>
            <a:endParaRPr lang="en-US" sz="4400" b="0" i="1" dirty="0">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God-centered vs. self-centered </a:t>
            </a:r>
            <a:br>
              <a:rPr lang="en-US" sz="4400" b="0" i="1" dirty="0">
                <a:effectLst/>
                <a:cs typeface="Times New Roman" pitchFamily="18" charset="0"/>
              </a:rPr>
            </a:br>
            <a:r>
              <a:rPr lang="en-US" sz="4400" b="0" i="1" dirty="0">
                <a:effectLst/>
                <a:cs typeface="Times New Roman" pitchFamily="18" charset="0"/>
              </a:rPr>
              <a:t>mind-set &amp; motivation</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3375283"/>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3:17</a:t>
            </a:r>
            <a:r>
              <a:rPr lang="en-US" sz="3200" dirty="0"/>
              <a:t> Whatever you do . . . do as representatives of Jesus . . .</a:t>
            </a:r>
            <a:r>
              <a:rPr lang="en-US" sz="3200" baseline="30000" dirty="0"/>
              <a:t> </a:t>
            </a:r>
            <a:br>
              <a:rPr lang="en-US" sz="3200" baseline="30000" dirty="0"/>
            </a:br>
            <a:r>
              <a:rPr lang="en-US" sz="3200" baseline="30000" dirty="0"/>
              <a:t>18</a:t>
            </a:r>
            <a:r>
              <a:rPr lang="en-US" sz="3200" dirty="0"/>
              <a:t> . . . as is fitting in the Lord . . . </a:t>
            </a:r>
            <a:r>
              <a:rPr lang="en-US" sz="3200" baseline="30000" dirty="0"/>
              <a:t>20</a:t>
            </a:r>
            <a:r>
              <a:rPr lang="en-US" sz="3200" dirty="0"/>
              <a:t> . . . for this is well-pleasing to the Lord . . . </a:t>
            </a:r>
            <a:r>
              <a:rPr lang="en-US" sz="3200" baseline="30000" dirty="0"/>
              <a:t>22</a:t>
            </a:r>
            <a:r>
              <a:rPr lang="en-US" sz="3200" dirty="0"/>
              <a:t> . . . not with external service, as those who merely please men, but with sincerity of heart, fearing the Lord. </a:t>
            </a:r>
            <a:r>
              <a:rPr lang="en-US" sz="3200" baseline="30000" dirty="0"/>
              <a:t>23</a:t>
            </a:r>
            <a:r>
              <a:rPr lang="en-US" sz="3200" dirty="0"/>
              <a:t> . . . as for the Lord rather than for men, </a:t>
            </a:r>
            <a:br>
              <a:rPr lang="en-US" sz="3200" dirty="0"/>
            </a:br>
            <a:r>
              <a:rPr lang="en-US" sz="3200" baseline="30000" dirty="0"/>
              <a:t>24</a:t>
            </a:r>
            <a:r>
              <a:rPr lang="en-US" sz="3200" dirty="0"/>
              <a:t> </a:t>
            </a:r>
            <a:r>
              <a:rPr lang="en-US" sz="3200" u="sng" dirty="0"/>
              <a:t>knowing that from the Lord you will receive the reward of the inheritance</a:t>
            </a:r>
            <a:r>
              <a:rPr lang="en-US" sz="3200" dirty="0"/>
              <a:t>. It is the Lord Christ whom you serve . . . </a:t>
            </a:r>
            <a:br>
              <a:rPr lang="en-US" sz="3200" dirty="0"/>
            </a:br>
            <a:r>
              <a:rPr lang="en-US" sz="3200" baseline="30000" dirty="0"/>
              <a:t>4:1</a:t>
            </a:r>
            <a:r>
              <a:rPr lang="en-US" sz="3200" dirty="0"/>
              <a:t> . . . knowing that you too have a Master in heaven. </a:t>
            </a:r>
          </a:p>
        </p:txBody>
      </p:sp>
    </p:spTree>
    <p:extLst>
      <p:ext uri="{BB962C8B-B14F-4D97-AF65-F5344CB8AC3E}">
        <p14:creationId xmlns:p14="http://schemas.microsoft.com/office/powerpoint/2010/main" val="2055278567"/>
      </p:ext>
    </p:extLst>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eaLnBrk="1" hangingPunct="1">
              <a:lnSpc>
                <a:spcPct val="70000"/>
              </a:lnSpc>
              <a:spcBef>
                <a:spcPct val="30000"/>
              </a:spcBef>
              <a:defRPr/>
            </a:pPr>
            <a:endParaRPr lang="en-US" sz="4000" dirty="0">
              <a:effectLst/>
              <a:cs typeface="Times New Roman" pitchFamily="18" charset="0"/>
            </a:endParaRPr>
          </a:p>
          <a:p>
            <a:pPr algn="ctr" eaLnBrk="1" hangingPunct="1">
              <a:lnSpc>
                <a:spcPct val="70000"/>
              </a:lnSpc>
              <a:spcBef>
                <a:spcPts val="600"/>
              </a:spcBef>
              <a:defRPr/>
            </a:pPr>
            <a:endParaRPr lang="en-US" sz="4400" b="0" i="1" dirty="0">
              <a:effectLst/>
              <a:cs typeface="Times New Roman" pitchFamily="18" charset="0"/>
            </a:endParaRPr>
          </a:p>
          <a:p>
            <a:pPr algn="ctr" eaLnBrk="1" hangingPunct="1">
              <a:lnSpc>
                <a:spcPct val="70000"/>
              </a:lnSpc>
              <a:spcBef>
                <a:spcPts val="0"/>
              </a:spcBef>
              <a:defRPr/>
            </a:pPr>
            <a:r>
              <a:rPr lang="en-US" sz="4400" b="0" i="1" dirty="0">
                <a:effectLst/>
                <a:cs typeface="Times New Roman" pitchFamily="18" charset="0"/>
              </a:rPr>
              <a:t>God-centered vs. self-centered </a:t>
            </a:r>
            <a:br>
              <a:rPr lang="en-US" sz="4400" b="0" i="1" dirty="0">
                <a:effectLst/>
                <a:cs typeface="Times New Roman" pitchFamily="18" charset="0"/>
              </a:rPr>
            </a:br>
            <a:r>
              <a:rPr lang="en-US" sz="4400" b="0" i="1" dirty="0">
                <a:effectLst/>
                <a:cs typeface="Times New Roman" pitchFamily="18" charset="0"/>
              </a:rPr>
              <a:t>mind-set &amp; motivation</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92269DCF-072B-406F-B8AC-77A7D0FFAC33}"/>
              </a:ext>
            </a:extLst>
          </p:cNvPr>
          <p:cNvSpPr txBox="1">
            <a:spLocks noChangeArrowheads="1"/>
          </p:cNvSpPr>
          <p:nvPr/>
        </p:nvSpPr>
        <p:spPr bwMode="auto">
          <a:xfrm>
            <a:off x="201666" y="2289708"/>
            <a:ext cx="11710934" cy="3375283"/>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3:17</a:t>
            </a:r>
            <a:r>
              <a:rPr lang="en-US" sz="3200" dirty="0"/>
              <a:t> Whatever you do . . . do as representatives of Jesus . . .</a:t>
            </a:r>
            <a:r>
              <a:rPr lang="en-US" sz="3200" baseline="30000" dirty="0"/>
              <a:t> </a:t>
            </a:r>
            <a:br>
              <a:rPr lang="en-US" sz="3200" baseline="30000" dirty="0"/>
            </a:br>
            <a:r>
              <a:rPr lang="en-US" sz="3200" baseline="30000" dirty="0"/>
              <a:t>18</a:t>
            </a:r>
            <a:r>
              <a:rPr lang="en-US" sz="3200" dirty="0"/>
              <a:t> . . . as is fitting in the Lord . . . </a:t>
            </a:r>
            <a:r>
              <a:rPr lang="en-US" sz="3200" baseline="30000" dirty="0"/>
              <a:t>20</a:t>
            </a:r>
            <a:r>
              <a:rPr lang="en-US" sz="3200" dirty="0"/>
              <a:t> . . . for this is well-pleasing to the Lord . . . </a:t>
            </a:r>
            <a:r>
              <a:rPr lang="en-US" sz="3200" baseline="30000" dirty="0"/>
              <a:t>22</a:t>
            </a:r>
            <a:r>
              <a:rPr lang="en-US" sz="3200" dirty="0"/>
              <a:t> . . . not with external service, as those who merely please men, but with sincerity of heart, fearing the Lord. </a:t>
            </a:r>
            <a:r>
              <a:rPr lang="en-US" sz="3200" baseline="30000" dirty="0"/>
              <a:t>23</a:t>
            </a:r>
            <a:r>
              <a:rPr lang="en-US" sz="3200" dirty="0"/>
              <a:t> . . . as for the Lord rather than for men, </a:t>
            </a:r>
            <a:br>
              <a:rPr lang="en-US" sz="3200" dirty="0"/>
            </a:br>
            <a:r>
              <a:rPr lang="en-US" sz="3200" baseline="30000" dirty="0"/>
              <a:t>24</a:t>
            </a:r>
            <a:r>
              <a:rPr lang="en-US" sz="3200" dirty="0"/>
              <a:t> knowing that from the Lord you will receive the reward of the inheritance. It is the Lord Christ whom you serve . . . </a:t>
            </a:r>
            <a:br>
              <a:rPr lang="en-US" sz="3200" dirty="0"/>
            </a:br>
            <a:r>
              <a:rPr lang="en-US" sz="3200" baseline="30000" dirty="0"/>
              <a:t>4:1</a:t>
            </a:r>
            <a:r>
              <a:rPr lang="en-US" sz="3200" dirty="0"/>
              <a:t> . . . </a:t>
            </a:r>
            <a:r>
              <a:rPr lang="en-US" sz="3200" u="sng" dirty="0"/>
              <a:t>knowing that you too have a Master in heaven</a:t>
            </a:r>
            <a:r>
              <a:rPr lang="en-US" sz="3200" dirty="0"/>
              <a:t>. </a:t>
            </a:r>
          </a:p>
        </p:txBody>
      </p:sp>
    </p:spTree>
    <p:extLst>
      <p:ext uri="{BB962C8B-B14F-4D97-AF65-F5344CB8AC3E}">
        <p14:creationId xmlns:p14="http://schemas.microsoft.com/office/powerpoint/2010/main" val="916656738"/>
      </p:ext>
    </p:extLst>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A CLOSER LOOK AT THIS KIND OF LOVE</a:t>
            </a:r>
          </a:p>
          <a:p>
            <a:pPr algn="ctr" eaLnBrk="1" hangingPunct="1">
              <a:lnSpc>
                <a:spcPct val="70000"/>
              </a:lnSpc>
              <a:spcBef>
                <a:spcPct val="30000"/>
              </a:spcBef>
              <a:defRPr/>
            </a:pPr>
            <a:r>
              <a:rPr lang="en-US" sz="4400" b="0" i="1" dirty="0">
                <a:effectLst/>
                <a:cs typeface="Times New Roman" pitchFamily="18" charset="0"/>
              </a:rPr>
              <a:t>We can’t self-generate this kind of love . . .</a:t>
            </a:r>
          </a:p>
          <a:p>
            <a:pPr algn="ctr" eaLnBrk="1" hangingPunct="1">
              <a:lnSpc>
                <a:spcPct val="70000"/>
              </a:lnSpc>
              <a:spcBef>
                <a:spcPct val="30000"/>
              </a:spcBef>
              <a:defRPr/>
            </a:pPr>
            <a:r>
              <a:rPr lang="en-US" sz="4400" b="0" i="1" dirty="0">
                <a:effectLst/>
                <a:cs typeface="Times New Roman" pitchFamily="18" charset="0"/>
              </a:rPr>
              <a:t>. . . We must get it from God </a:t>
            </a:r>
            <a:br>
              <a:rPr lang="en-US" sz="4400" b="0" i="1" dirty="0">
                <a:effectLst/>
                <a:cs typeface="Times New Roman" pitchFamily="18" charset="0"/>
              </a:rPr>
            </a:br>
            <a:r>
              <a:rPr lang="en-US" sz="4400" b="0" i="1" dirty="0">
                <a:effectLst/>
                <a:cs typeface="Times New Roman" pitchFamily="18" charset="0"/>
              </a:rPr>
              <a:t>by regularly receiving His love (3:1-4),</a:t>
            </a:r>
            <a:br>
              <a:rPr lang="en-US" sz="4400" b="0" i="1" dirty="0">
                <a:effectLst/>
                <a:cs typeface="Times New Roman" pitchFamily="18" charset="0"/>
              </a:rPr>
            </a:br>
            <a:r>
              <a:rPr lang="en-US" sz="4400" b="0" i="1" dirty="0">
                <a:effectLst/>
                <a:cs typeface="Times New Roman" pitchFamily="18" charset="0"/>
              </a:rPr>
              <a:t>by prayer (4:2),</a:t>
            </a:r>
            <a:br>
              <a:rPr lang="en-US" sz="4400" b="0" i="1" dirty="0">
                <a:effectLst/>
                <a:cs typeface="Times New Roman" pitchFamily="18" charset="0"/>
              </a:rPr>
            </a:br>
            <a:r>
              <a:rPr lang="en-US" sz="4400" b="0" i="1" dirty="0">
                <a:effectLst/>
                <a:cs typeface="Times New Roman" pitchFamily="18" charset="0"/>
              </a:rPr>
              <a:t>&amp; through Christian fellowship (3:12-16) </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Tree>
    <p:extLst>
      <p:ext uri="{BB962C8B-B14F-4D97-AF65-F5344CB8AC3E}">
        <p14:creationId xmlns:p14="http://schemas.microsoft.com/office/powerpoint/2010/main" val="2596931882"/>
      </p:ext>
    </p:extLst>
  </p:cSld>
  <p:clrMapOvr>
    <a:masterClrMapping/>
  </p:clrMapOvr>
  <p:transition spd="med">
    <p:randomBa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SHOWING LEADS TO SHARING</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It discredits slander &amp; corrects misconceptions about Jesus/Christianity</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33A60822-9367-47B8-AD99-16B58A6E4626}"/>
              </a:ext>
            </a:extLst>
          </p:cNvPr>
          <p:cNvSpPr txBox="1">
            <a:spLocks noChangeArrowheads="1"/>
          </p:cNvSpPr>
          <p:nvPr/>
        </p:nvSpPr>
        <p:spPr bwMode="auto">
          <a:xfrm>
            <a:off x="201666" y="3375558"/>
            <a:ext cx="11710934" cy="2964914"/>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Titus 3:3</a:t>
            </a:r>
            <a:r>
              <a:rPr lang="en-US" sz="3200" dirty="0"/>
              <a:t> Older women likewise are to be reverent in their behavior . . . </a:t>
            </a:r>
            <a:r>
              <a:rPr lang="en-US" sz="3200" baseline="30000" dirty="0"/>
              <a:t>4</a:t>
            </a:r>
            <a:r>
              <a:rPr lang="en-US" sz="3200" dirty="0"/>
              <a:t> so that they may encourage the young women to love their husbands, to love their children . . . </a:t>
            </a:r>
            <a:r>
              <a:rPr lang="en-US" sz="3200" baseline="30000" dirty="0"/>
              <a:t>5</a:t>
            </a:r>
            <a:r>
              <a:rPr lang="en-US" sz="3200" dirty="0"/>
              <a:t> . . . </a:t>
            </a:r>
            <a:r>
              <a:rPr lang="en-US" sz="3200" u="sng" dirty="0"/>
              <a:t>so that the word of God will not be dishonored</a:t>
            </a:r>
            <a:r>
              <a:rPr lang="en-US" sz="3200" dirty="0"/>
              <a:t>. </a:t>
            </a:r>
            <a:r>
              <a:rPr lang="en-US" sz="3200" baseline="30000" dirty="0"/>
              <a:t>6</a:t>
            </a:r>
            <a:r>
              <a:rPr lang="en-US" sz="3200" dirty="0"/>
              <a:t> Likewise urge the young men to be sensible; </a:t>
            </a:r>
            <a:r>
              <a:rPr lang="en-US" sz="3200" baseline="30000" dirty="0"/>
              <a:t>7</a:t>
            </a:r>
            <a:r>
              <a:rPr lang="en-US" sz="3200" dirty="0"/>
              <a:t> in all things show yourself to be an example of good deeds . . . </a:t>
            </a:r>
            <a:r>
              <a:rPr lang="en-US" sz="3200" u="sng" dirty="0"/>
              <a:t>so that the opponent will be put to shame, having nothing bad to say about us</a:t>
            </a:r>
            <a:r>
              <a:rPr lang="en-US" sz="3200" dirty="0"/>
              <a:t>. </a:t>
            </a:r>
          </a:p>
        </p:txBody>
      </p:sp>
    </p:spTree>
    <p:extLst>
      <p:ext uri="{BB962C8B-B14F-4D97-AF65-F5344CB8AC3E}">
        <p14:creationId xmlns:p14="http://schemas.microsoft.com/office/powerpoint/2010/main" val="10167360"/>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SHOWING LEADS TO SHARING</a:t>
            </a:r>
          </a:p>
          <a:p>
            <a:pPr marL="1028700" lvl="1" indent="-571500" eaLnBrk="1" hangingPunct="1">
              <a:lnSpc>
                <a:spcPct val="70000"/>
              </a:lnSpc>
              <a:spcBef>
                <a:spcPct val="30000"/>
              </a:spcBef>
              <a:buFont typeface="Arial" panose="020B0604020202020204" pitchFamily="34" charset="0"/>
              <a:buChar char="•"/>
              <a:defRPr/>
            </a:pPr>
            <a:r>
              <a:rPr lang="en-US" sz="4000" dirty="0">
                <a:effectLst/>
                <a:cs typeface="Times New Roman" pitchFamily="18" charset="0"/>
              </a:rPr>
              <a:t>It arouses positive curiosity &amp; provides opportunities to share about Jesus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8" name="Text Box 4">
            <a:extLst>
              <a:ext uri="{FF2B5EF4-FFF2-40B4-BE49-F238E27FC236}">
                <a16:creationId xmlns:a16="http://schemas.microsoft.com/office/drawing/2014/main" xmlns="" id="{8FFB761D-A00E-4596-B777-DCB435FC7F73}"/>
              </a:ext>
            </a:extLst>
          </p:cNvPr>
          <p:cNvSpPr txBox="1">
            <a:spLocks noChangeArrowheads="1"/>
          </p:cNvSpPr>
          <p:nvPr/>
        </p:nvSpPr>
        <p:spPr bwMode="auto">
          <a:xfrm>
            <a:off x="201666" y="337555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1 Peter 2:12</a:t>
            </a:r>
            <a:r>
              <a:rPr lang="en-US" sz="3200" dirty="0"/>
              <a:t> Keep your behavior excellent among the non-Christians, so that in the thing in which they slander you as evildoers, they may because of your good deeds, as they observe them, glorify God in the day of visitation. </a:t>
            </a:r>
          </a:p>
        </p:txBody>
      </p:sp>
    </p:spTree>
    <p:extLst>
      <p:ext uri="{BB962C8B-B14F-4D97-AF65-F5344CB8AC3E}">
        <p14:creationId xmlns:p14="http://schemas.microsoft.com/office/powerpoint/2010/main" val="38815407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box(ou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marL="2743200" lvl="6" indent="0">
              <a:lnSpc>
                <a:spcPct val="70000"/>
              </a:lnSpc>
              <a:spcBef>
                <a:spcPct val="30000"/>
              </a:spcBef>
              <a:defRPr/>
            </a:pPr>
            <a:endParaRPr lang="en-US" sz="4000" dirty="0">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a:t>Spiritual Development through Love</a:t>
            </a:r>
          </a:p>
        </p:txBody>
      </p:sp>
      <p:sp>
        <p:nvSpPr>
          <p:cNvPr id="5" name="Text Box 4">
            <a:extLst>
              <a:ext uri="{FF2B5EF4-FFF2-40B4-BE49-F238E27FC236}">
                <a16:creationId xmlns:a16="http://schemas.microsoft.com/office/drawing/2014/main" xmlns="" id="{548F72CD-8F3E-4048-B0EC-B3C7D81E6730}"/>
              </a:ext>
            </a:extLst>
          </p:cNvPr>
          <p:cNvSpPr txBox="1">
            <a:spLocks noChangeArrowheads="1"/>
          </p:cNvSpPr>
          <p:nvPr/>
        </p:nvSpPr>
        <p:spPr bwMode="auto">
          <a:xfrm>
            <a:off x="1419498" y="2012564"/>
            <a:ext cx="1524000" cy="7016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a:t>
            </a:r>
          </a:p>
        </p:txBody>
      </p:sp>
      <p:sp>
        <p:nvSpPr>
          <p:cNvPr id="7" name="Text Box 5">
            <a:extLst>
              <a:ext uri="{FF2B5EF4-FFF2-40B4-BE49-F238E27FC236}">
                <a16:creationId xmlns:a16="http://schemas.microsoft.com/office/drawing/2014/main" xmlns="" id="{F395628B-9811-44BE-8E46-CE33EEED0533}"/>
              </a:ext>
            </a:extLst>
          </p:cNvPr>
          <p:cNvSpPr txBox="1">
            <a:spLocks noChangeArrowheads="1"/>
          </p:cNvSpPr>
          <p:nvPr/>
        </p:nvSpPr>
        <p:spPr bwMode="auto">
          <a:xfrm>
            <a:off x="4848498" y="2012564"/>
            <a:ext cx="15240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ME</a:t>
            </a:r>
          </a:p>
        </p:txBody>
      </p:sp>
      <p:sp>
        <p:nvSpPr>
          <p:cNvPr id="8" name="Text Box 6">
            <a:extLst>
              <a:ext uri="{FF2B5EF4-FFF2-40B4-BE49-F238E27FC236}">
                <a16:creationId xmlns:a16="http://schemas.microsoft.com/office/drawing/2014/main" xmlns="" id="{EA959152-B5D4-4DA3-BB92-7EBC57E13FB6}"/>
              </a:ext>
            </a:extLst>
          </p:cNvPr>
          <p:cNvSpPr txBox="1">
            <a:spLocks noChangeArrowheads="1"/>
          </p:cNvSpPr>
          <p:nvPr/>
        </p:nvSpPr>
        <p:spPr bwMode="auto">
          <a:xfrm>
            <a:off x="8201298" y="2012564"/>
            <a:ext cx="2362200" cy="92820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ts val="32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 &amp; OTHERS</a:t>
            </a:r>
          </a:p>
        </p:txBody>
      </p:sp>
      <p:sp>
        <p:nvSpPr>
          <p:cNvPr id="9" name="AutoShape 7">
            <a:extLst>
              <a:ext uri="{FF2B5EF4-FFF2-40B4-BE49-F238E27FC236}">
                <a16:creationId xmlns:a16="http://schemas.microsoft.com/office/drawing/2014/main" xmlns="" id="{71F5E0AC-99CF-4273-8BA5-3DAB2F215475}"/>
              </a:ext>
            </a:extLst>
          </p:cNvPr>
          <p:cNvSpPr>
            <a:spLocks noChangeArrowheads="1"/>
          </p:cNvSpPr>
          <p:nvPr/>
        </p:nvSpPr>
        <p:spPr bwMode="auto">
          <a:xfrm>
            <a:off x="2714898" y="2317364"/>
            <a:ext cx="2057400" cy="152400"/>
          </a:xfrm>
          <a:prstGeom prst="rightArrow">
            <a:avLst>
              <a:gd name="adj1" fmla="val 50000"/>
              <a:gd name="adj2" fmla="val 33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AutoShape 8">
            <a:extLst>
              <a:ext uri="{FF2B5EF4-FFF2-40B4-BE49-F238E27FC236}">
                <a16:creationId xmlns:a16="http://schemas.microsoft.com/office/drawing/2014/main" xmlns="" id="{EE6CC64C-BF00-4EEB-8914-5A8B744D4DD8}"/>
              </a:ext>
            </a:extLst>
          </p:cNvPr>
          <p:cNvSpPr>
            <a:spLocks noChangeArrowheads="1"/>
          </p:cNvSpPr>
          <p:nvPr/>
        </p:nvSpPr>
        <p:spPr bwMode="auto">
          <a:xfrm>
            <a:off x="6220098" y="2317364"/>
            <a:ext cx="1752600" cy="152400"/>
          </a:xfrm>
          <a:prstGeom prst="rightArrow">
            <a:avLst>
              <a:gd name="adj1" fmla="val 50000"/>
              <a:gd name="adj2" fmla="val 28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1" name="Text Box 9">
            <a:extLst>
              <a:ext uri="{FF2B5EF4-FFF2-40B4-BE49-F238E27FC236}">
                <a16:creationId xmlns:a16="http://schemas.microsoft.com/office/drawing/2014/main" xmlns="" id="{8BAD4640-F916-4E69-945E-645FFF9D6355}"/>
              </a:ext>
            </a:extLst>
          </p:cNvPr>
          <p:cNvSpPr txBox="1">
            <a:spLocks noChangeArrowheads="1"/>
          </p:cNvSpPr>
          <p:nvPr/>
        </p:nvSpPr>
        <p:spPr bwMode="auto">
          <a:xfrm>
            <a:off x="25624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RECEIVE</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2" name="Text Box 10">
            <a:extLst>
              <a:ext uri="{FF2B5EF4-FFF2-40B4-BE49-F238E27FC236}">
                <a16:creationId xmlns:a16="http://schemas.microsoft.com/office/drawing/2014/main" xmlns="" id="{2C3C19B4-900B-4942-8720-414E3F4D6706}"/>
              </a:ext>
            </a:extLst>
          </p:cNvPr>
          <p:cNvSpPr txBox="1">
            <a:spLocks noChangeArrowheads="1"/>
          </p:cNvSpPr>
          <p:nvPr/>
        </p:nvSpPr>
        <p:spPr bwMode="auto">
          <a:xfrm>
            <a:off x="60676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GIVE</a:t>
            </a:r>
            <a:b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Tree>
    <p:extLst>
      <p:ext uri="{BB962C8B-B14F-4D97-AF65-F5344CB8AC3E}">
        <p14:creationId xmlns:p14="http://schemas.microsoft.com/office/powerpoint/2010/main" val="351555086"/>
      </p:ext>
    </p:extLst>
  </p:cSld>
  <p:clrMapOvr>
    <a:masterClrMapping/>
  </p:clrMapOvr>
  <p:transition spd="slow">
    <p:push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SHOWING LEADS TO SHARING</a:t>
            </a:r>
          </a:p>
          <a:p>
            <a:pPr marL="1028700" lvl="1" indent="-571500" eaLnBrk="1" hangingPunct="1">
              <a:lnSpc>
                <a:spcPct val="70000"/>
              </a:lnSpc>
              <a:spcBef>
                <a:spcPct val="30000"/>
              </a:spcBef>
              <a:buFont typeface="Arial" panose="020B0604020202020204" pitchFamily="34" charset="0"/>
              <a:buChar char="•"/>
              <a:defRPr/>
            </a:pPr>
            <a:r>
              <a:rPr lang="en-US" sz="4000" dirty="0">
                <a:effectLst/>
                <a:cs typeface="Times New Roman" pitchFamily="18" charset="0"/>
              </a:rPr>
              <a:t>It arouses positive curiosity &amp; provides opportunities to share about Jesus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8" name="Text Box 4">
            <a:extLst>
              <a:ext uri="{FF2B5EF4-FFF2-40B4-BE49-F238E27FC236}">
                <a16:creationId xmlns:a16="http://schemas.microsoft.com/office/drawing/2014/main" xmlns="" id="{8FFB761D-A00E-4596-B777-DCB435FC7F73}"/>
              </a:ext>
            </a:extLst>
          </p:cNvPr>
          <p:cNvSpPr txBox="1">
            <a:spLocks noChangeArrowheads="1"/>
          </p:cNvSpPr>
          <p:nvPr/>
        </p:nvSpPr>
        <p:spPr bwMode="auto">
          <a:xfrm>
            <a:off x="201666" y="337555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1 Peter 3:15</a:t>
            </a:r>
            <a:r>
              <a:rPr lang="en-US" sz="3200" dirty="0"/>
              <a:t> Set apart Christ as Lord in your hearts, always being ready to make a defense to </a:t>
            </a:r>
            <a:r>
              <a:rPr lang="en-US" sz="3200" u="sng" dirty="0"/>
              <a:t>everyone who asks you to give an account for the hope that is in you</a:t>
            </a:r>
            <a:r>
              <a:rPr lang="en-US" sz="3200" dirty="0"/>
              <a:t>, yet with gentleness and reverence; </a:t>
            </a:r>
          </a:p>
        </p:txBody>
      </p:sp>
    </p:spTree>
    <p:extLst>
      <p:ext uri="{BB962C8B-B14F-4D97-AF65-F5344CB8AC3E}">
        <p14:creationId xmlns:p14="http://schemas.microsoft.com/office/powerpoint/2010/main" val="1597997111"/>
      </p:ext>
    </p:extLst>
  </p:cSld>
  <p:clrMapOvr>
    <a:masterClrMapping/>
  </p:clrMapOvr>
  <p:transition spd="med">
    <p:split orient="vert"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SHOWING LEADS TO SHARING</a:t>
            </a:r>
          </a:p>
          <a:p>
            <a:pPr marL="1028700" lvl="1" indent="-571500" eaLnBrk="1" hangingPunct="1">
              <a:lnSpc>
                <a:spcPct val="70000"/>
              </a:lnSpc>
              <a:spcBef>
                <a:spcPct val="30000"/>
              </a:spcBef>
              <a:buFont typeface="Arial" panose="020B0604020202020204" pitchFamily="34" charset="0"/>
              <a:buChar char="•"/>
              <a:defRPr/>
            </a:pPr>
            <a:r>
              <a:rPr lang="en-US" sz="4000" dirty="0">
                <a:cs typeface="Times New Roman" pitchFamily="18" charset="0"/>
              </a:rPr>
              <a:t>It gives credibility to what we share about Jesus</a:t>
            </a:r>
            <a:endParaRPr lang="en-US" sz="4000" dirty="0">
              <a:effectLst/>
              <a:cs typeface="Times New Roman" pitchFamily="18" charset="0"/>
            </a:endParaRP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5" name="Text Box 4">
            <a:extLst>
              <a:ext uri="{FF2B5EF4-FFF2-40B4-BE49-F238E27FC236}">
                <a16:creationId xmlns:a16="http://schemas.microsoft.com/office/drawing/2014/main" xmlns="" id="{4CE9F7F5-8494-41D6-A9F1-614733B292EB}"/>
              </a:ext>
            </a:extLst>
          </p:cNvPr>
          <p:cNvSpPr txBox="1">
            <a:spLocks noChangeArrowheads="1"/>
          </p:cNvSpPr>
          <p:nvPr/>
        </p:nvSpPr>
        <p:spPr bwMode="auto">
          <a:xfrm>
            <a:off x="201666" y="3375558"/>
            <a:ext cx="11710934" cy="1733808"/>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Titus 2:9</a:t>
            </a:r>
            <a:r>
              <a:rPr lang="en-US" sz="3200" dirty="0"/>
              <a:t> Urge bondslaves to be subject to their own masters in everything, to be well-pleasing, not argumentative, </a:t>
            </a:r>
            <a:r>
              <a:rPr lang="en-US" sz="3200" baseline="30000" dirty="0"/>
              <a:t>10</a:t>
            </a:r>
            <a:r>
              <a:rPr lang="en-US" sz="3200" dirty="0"/>
              <a:t> not pilfering, but showing all good faith </a:t>
            </a:r>
            <a:r>
              <a:rPr lang="en-US" sz="3200" u="sng" dirty="0"/>
              <a:t>so that they will adorn the doctrine of God our Savior</a:t>
            </a:r>
            <a:r>
              <a:rPr lang="en-US" sz="3200" dirty="0"/>
              <a:t> in every respect. </a:t>
            </a:r>
          </a:p>
        </p:txBody>
      </p:sp>
    </p:spTree>
    <p:extLst>
      <p:ext uri="{BB962C8B-B14F-4D97-AF65-F5344CB8AC3E}">
        <p14:creationId xmlns:p14="http://schemas.microsoft.com/office/powerpoint/2010/main" val="3107342532"/>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SHOWING LEADS TO SHARING</a:t>
            </a:r>
          </a:p>
          <a:p>
            <a:pPr algn="ctr" eaLnBrk="1" hangingPunct="1">
              <a:lnSpc>
                <a:spcPct val="70000"/>
              </a:lnSpc>
              <a:spcBef>
                <a:spcPct val="30000"/>
              </a:spcBef>
              <a:defRPr/>
            </a:pPr>
            <a:r>
              <a:rPr lang="en-US" sz="4400" b="0" i="1" dirty="0">
                <a:effectLst/>
                <a:cs typeface="Times New Roman" pitchFamily="18" charset="0"/>
              </a:rPr>
              <a:t>Maybe this is why the letters of </a:t>
            </a:r>
            <a:br>
              <a:rPr lang="en-US" sz="4400" b="0" i="1" dirty="0">
                <a:effectLst/>
                <a:cs typeface="Times New Roman" pitchFamily="18" charset="0"/>
              </a:rPr>
            </a:br>
            <a:r>
              <a:rPr lang="en-US" sz="4400" b="0" i="1" dirty="0">
                <a:effectLst/>
                <a:cs typeface="Times New Roman" pitchFamily="18" charset="0"/>
              </a:rPr>
              <a:t>the New Testament emphasize “showing”</a:t>
            </a:r>
            <a:br>
              <a:rPr lang="en-US" sz="4400" b="0" i="1" dirty="0">
                <a:effectLst/>
                <a:cs typeface="Times New Roman" pitchFamily="18" charset="0"/>
              </a:rPr>
            </a:br>
            <a:r>
              <a:rPr lang="en-US" sz="4400" b="0" i="1" dirty="0">
                <a:effectLst/>
                <a:cs typeface="Times New Roman" pitchFamily="18" charset="0"/>
              </a:rPr>
              <a:t>so much!</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Tree>
    <p:extLst>
      <p:ext uri="{BB962C8B-B14F-4D97-AF65-F5344CB8AC3E}">
        <p14:creationId xmlns:p14="http://schemas.microsoft.com/office/powerpoint/2010/main" val="726639672"/>
      </p:ext>
    </p:extLst>
  </p:cSld>
  <p:clrMapOvr>
    <a:masterClrMapping/>
  </p:clrMapOvr>
  <p:transition spd="med">
    <p:randomBa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endParaRPr lang="en-US" sz="8800" dirty="0">
              <a:cs typeface="Times New Roman" pitchFamily="18" charset="0"/>
            </a:endParaRPr>
          </a:p>
          <a:p>
            <a:pPr algn="ctr" eaLnBrk="1" hangingPunct="1">
              <a:lnSpc>
                <a:spcPct val="70000"/>
              </a:lnSpc>
              <a:spcBef>
                <a:spcPts val="0"/>
              </a:spcBef>
              <a:defRPr/>
            </a:pPr>
            <a:r>
              <a:rPr lang="en-US" sz="8800" dirty="0">
                <a:cs typeface="Times New Roman" pitchFamily="18" charset="0"/>
              </a:rPr>
              <a:t>NEXT WEEK:</a:t>
            </a:r>
          </a:p>
          <a:p>
            <a:pPr algn="ctr" eaLnBrk="1" hangingPunct="1">
              <a:lnSpc>
                <a:spcPct val="70000"/>
              </a:lnSpc>
              <a:spcBef>
                <a:spcPct val="30000"/>
              </a:spcBef>
              <a:defRPr/>
            </a:pPr>
            <a:r>
              <a:rPr lang="en-US" sz="6000" dirty="0">
                <a:cs typeface="Times New Roman" pitchFamily="18" charset="0"/>
              </a:rPr>
              <a:t>Colossians 4:2-6 </a:t>
            </a:r>
            <a:br>
              <a:rPr lang="en-US" sz="6000" dirty="0">
                <a:cs typeface="Times New Roman" pitchFamily="18" charset="0"/>
              </a:rPr>
            </a:br>
            <a:r>
              <a:rPr lang="en-US" sz="6000" dirty="0">
                <a:cs typeface="Times New Roman" pitchFamily="18" charset="0"/>
              </a:rPr>
              <a:t>Sharing the Message </a:t>
            </a:r>
            <a:br>
              <a:rPr lang="en-US" sz="6000" dirty="0">
                <a:cs typeface="Times New Roman" pitchFamily="18" charset="0"/>
              </a:rPr>
            </a:br>
            <a:r>
              <a:rPr lang="en-US" sz="6000" dirty="0">
                <a:cs typeface="Times New Roman" pitchFamily="18" charset="0"/>
              </a:rPr>
              <a:t>of God’s Love </a:t>
            </a:r>
            <a:br>
              <a:rPr lang="en-US" sz="6000" dirty="0">
                <a:cs typeface="Times New Roman" pitchFamily="18" charset="0"/>
              </a:rPr>
            </a:br>
            <a:r>
              <a:rPr lang="en-US" sz="6000" dirty="0">
                <a:cs typeface="Times New Roman" pitchFamily="18" charset="0"/>
              </a:rPr>
              <a:t>with Non-Christians</a:t>
            </a:r>
          </a:p>
        </p:txBody>
      </p:sp>
      <p:sp>
        <p:nvSpPr>
          <p:cNvPr id="2" name="Title 1"/>
          <p:cNvSpPr>
            <a:spLocks noGrp="1"/>
          </p:cNvSpPr>
          <p:nvPr>
            <p:ph type="title"/>
          </p:nvPr>
        </p:nvSpPr>
        <p:spPr/>
        <p:txBody>
          <a:bodyPr/>
          <a:lstStyle/>
          <a:p>
            <a:pPr>
              <a:lnSpc>
                <a:spcPts val="3400"/>
              </a:lnSpc>
            </a:pPr>
            <a:endParaRPr lang="en-US" sz="4400" dirty="0"/>
          </a:p>
        </p:txBody>
      </p:sp>
    </p:spTree>
    <p:extLst>
      <p:ext uri="{BB962C8B-B14F-4D97-AF65-F5344CB8AC3E}">
        <p14:creationId xmlns:p14="http://schemas.microsoft.com/office/powerpoint/2010/main" val="3405839006"/>
      </p:ext>
    </p:extLst>
  </p:cSld>
  <p:clrMapOvr>
    <a:masterClrMapping/>
  </p:clrMapOvr>
  <p:transition spd="slow">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algn="ctr" eaLnBrk="1" hangingPunct="1">
              <a:lnSpc>
                <a:spcPct val="70000"/>
              </a:lnSpc>
              <a:spcBef>
                <a:spcPct val="30000"/>
              </a:spcBef>
              <a:defRPr/>
            </a:pPr>
            <a:endParaRPr lang="en-US" sz="4000" dirty="0">
              <a:cs typeface="Times New Roman" pitchFamily="18" charset="0"/>
            </a:endParaRPr>
          </a:p>
          <a:p>
            <a:pPr algn="ctr" eaLnBrk="1" hangingPunct="1">
              <a:lnSpc>
                <a:spcPct val="70000"/>
              </a:lnSpc>
              <a:spcBef>
                <a:spcPct val="30000"/>
              </a:spcBef>
              <a:defRPr/>
            </a:pPr>
            <a:r>
              <a:rPr lang="en-US" sz="7200" b="0" i="1" dirty="0">
                <a:effectLst/>
                <a:cs typeface="Times New Roman" pitchFamily="18" charset="0"/>
              </a:rPr>
              <a:t>Questions?</a:t>
            </a:r>
          </a:p>
          <a:p>
            <a:pPr algn="ctr" eaLnBrk="1" hangingPunct="1">
              <a:lnSpc>
                <a:spcPct val="70000"/>
              </a:lnSpc>
              <a:spcBef>
                <a:spcPct val="30000"/>
              </a:spcBef>
              <a:defRPr/>
            </a:pPr>
            <a:r>
              <a:rPr lang="en-US" sz="7200" b="0" i="1" dirty="0">
                <a:effectLst/>
                <a:cs typeface="Times New Roman" pitchFamily="18" charset="0"/>
              </a:rPr>
              <a:t>Comments?</a:t>
            </a:r>
          </a:p>
        </p:txBody>
      </p:sp>
      <p:sp>
        <p:nvSpPr>
          <p:cNvPr id="2" name="Title 1"/>
          <p:cNvSpPr>
            <a:spLocks noGrp="1"/>
          </p:cNvSpPr>
          <p:nvPr>
            <p:ph type="title"/>
          </p:nvPr>
        </p:nvSpPr>
        <p:spPr/>
        <p:txBody>
          <a:bodyPr/>
          <a:lstStyle/>
          <a:p>
            <a:endParaRPr lang="en-US" dirty="0"/>
          </a:p>
        </p:txBody>
      </p:sp>
      <p:sp>
        <p:nvSpPr>
          <p:cNvPr id="8" name="Title 4"/>
          <p:cNvSpPr txBox="1">
            <a:spLocks/>
          </p:cNvSpPr>
          <p:nvPr/>
        </p:nvSpPr>
        <p:spPr bwMode="auto">
          <a:xfrm>
            <a:off x="180622" y="274638"/>
            <a:ext cx="11785600" cy="1020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2pPr>
            <a:lvl3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3pPr>
            <a:lvl4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4pPr>
            <a:lvl5pPr algn="ctr" rtl="0" eaLnBrk="0" fontAlgn="base" hangingPunct="0">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5pPr>
            <a:lvl6pPr marL="4572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6pPr>
            <a:lvl7pPr marL="9144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7pPr>
            <a:lvl8pPr marL="13716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8pPr>
            <a:lvl9pPr marL="1828800" algn="ctr" rtl="0" fontAlgn="base">
              <a:spcBef>
                <a:spcPct val="0"/>
              </a:spcBef>
              <a:spcAft>
                <a:spcPct val="0"/>
              </a:spcAft>
              <a:defRPr sz="4000" b="1">
                <a:solidFill>
                  <a:srgbClr val="C0C0C0"/>
                </a:solidFill>
                <a:effectLst>
                  <a:outerShdw blurRad="38100" dist="38100" dir="2700000" algn="tl">
                    <a:srgbClr val="000000"/>
                  </a:outerShdw>
                </a:effectLst>
                <a:latin typeface="Trebuchet MS" pitchFamily="34" charset="0"/>
              </a:defRPr>
            </a:lvl9pPr>
          </a:lstStyle>
          <a:p>
            <a:pPr marL="0" marR="0" lvl="0" indent="0" algn="ctr" defTabSz="914400" rtl="0" eaLnBrk="0" fontAlgn="base" latinLnBrk="0" hangingPunct="0">
              <a:lnSpc>
                <a:spcPts val="4000"/>
              </a:lnSpc>
              <a:spcBef>
                <a:spcPct val="0"/>
              </a:spcBef>
              <a:spcAft>
                <a:spcPct val="0"/>
              </a:spcAft>
              <a:buClrTx/>
              <a:buSzTx/>
              <a:buFontTx/>
              <a:buNone/>
              <a:tabLst/>
              <a:defRPr/>
            </a:pPr>
            <a:endParaRPr kumimoji="0" lang="en-US" sz="4400" b="0" i="0" u="none" strike="noStrike" kern="1200" cap="none" spc="0" normalizeH="0" baseline="0" noProof="0" dirty="0">
              <a:ln>
                <a:noFill/>
              </a:ln>
              <a:solidFill>
                <a:srgbClr val="C0C0C0"/>
              </a:solidFill>
              <a:effectLst/>
              <a:uLnTx/>
              <a:uFillTx/>
              <a:latin typeface="Trebuchet MS"/>
              <a:ea typeface="+mj-ea"/>
              <a:cs typeface="Times New Roman" pitchFamily="18" charset="0"/>
            </a:endParaRPr>
          </a:p>
        </p:txBody>
      </p:sp>
    </p:spTree>
    <p:extLst>
      <p:ext uri="{BB962C8B-B14F-4D97-AF65-F5344CB8AC3E}">
        <p14:creationId xmlns:p14="http://schemas.microsoft.com/office/powerpoint/2010/main" val="941526408"/>
      </p:ext>
    </p:extLst>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GOD (THANKFULNESS)</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OTHER CHRISTIANS (UNITY)</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NON-CHRISTIANS (OUTREACH)</a:t>
            </a:r>
          </a:p>
        </p:txBody>
      </p:sp>
      <p:sp>
        <p:nvSpPr>
          <p:cNvPr id="2" name="Title 1"/>
          <p:cNvSpPr>
            <a:spLocks noGrp="1"/>
          </p:cNvSpPr>
          <p:nvPr>
            <p:ph type="title"/>
          </p:nvPr>
        </p:nvSpPr>
        <p:spPr/>
        <p:txBody>
          <a:bodyPr/>
          <a:lstStyle/>
          <a:p>
            <a:pPr>
              <a:lnSpc>
                <a:spcPts val="3400"/>
              </a:lnSpc>
            </a:pPr>
            <a:r>
              <a:rPr lang="en-US" sz="4400" dirty="0"/>
              <a:t>Spiritual Development through Love</a:t>
            </a:r>
          </a:p>
        </p:txBody>
      </p:sp>
      <p:sp>
        <p:nvSpPr>
          <p:cNvPr id="5" name="Text Box 4">
            <a:extLst>
              <a:ext uri="{FF2B5EF4-FFF2-40B4-BE49-F238E27FC236}">
                <a16:creationId xmlns:a16="http://schemas.microsoft.com/office/drawing/2014/main" xmlns="" id="{548F72CD-8F3E-4048-B0EC-B3C7D81E6730}"/>
              </a:ext>
            </a:extLst>
          </p:cNvPr>
          <p:cNvSpPr txBox="1">
            <a:spLocks noChangeArrowheads="1"/>
          </p:cNvSpPr>
          <p:nvPr/>
        </p:nvSpPr>
        <p:spPr bwMode="auto">
          <a:xfrm>
            <a:off x="1419498" y="2012564"/>
            <a:ext cx="1524000" cy="7016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a:t>
            </a:r>
          </a:p>
        </p:txBody>
      </p:sp>
      <p:sp>
        <p:nvSpPr>
          <p:cNvPr id="7" name="Text Box 5">
            <a:extLst>
              <a:ext uri="{FF2B5EF4-FFF2-40B4-BE49-F238E27FC236}">
                <a16:creationId xmlns:a16="http://schemas.microsoft.com/office/drawing/2014/main" xmlns="" id="{F395628B-9811-44BE-8E46-CE33EEED0533}"/>
              </a:ext>
            </a:extLst>
          </p:cNvPr>
          <p:cNvSpPr txBox="1">
            <a:spLocks noChangeArrowheads="1"/>
          </p:cNvSpPr>
          <p:nvPr/>
        </p:nvSpPr>
        <p:spPr bwMode="auto">
          <a:xfrm>
            <a:off x="4848498" y="2012564"/>
            <a:ext cx="15240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ME</a:t>
            </a:r>
          </a:p>
        </p:txBody>
      </p:sp>
      <p:sp>
        <p:nvSpPr>
          <p:cNvPr id="8" name="Text Box 6">
            <a:extLst>
              <a:ext uri="{FF2B5EF4-FFF2-40B4-BE49-F238E27FC236}">
                <a16:creationId xmlns:a16="http://schemas.microsoft.com/office/drawing/2014/main" xmlns="" id="{EA959152-B5D4-4DA3-BB92-7EBC57E13FB6}"/>
              </a:ext>
            </a:extLst>
          </p:cNvPr>
          <p:cNvSpPr txBox="1">
            <a:spLocks noChangeArrowheads="1"/>
          </p:cNvSpPr>
          <p:nvPr/>
        </p:nvSpPr>
        <p:spPr bwMode="auto">
          <a:xfrm>
            <a:off x="8201298" y="2012564"/>
            <a:ext cx="2362200" cy="92820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ts val="32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 &amp; OTHERS</a:t>
            </a:r>
          </a:p>
        </p:txBody>
      </p:sp>
      <p:sp>
        <p:nvSpPr>
          <p:cNvPr id="9" name="AutoShape 7">
            <a:extLst>
              <a:ext uri="{FF2B5EF4-FFF2-40B4-BE49-F238E27FC236}">
                <a16:creationId xmlns:a16="http://schemas.microsoft.com/office/drawing/2014/main" xmlns="" id="{71F5E0AC-99CF-4273-8BA5-3DAB2F215475}"/>
              </a:ext>
            </a:extLst>
          </p:cNvPr>
          <p:cNvSpPr>
            <a:spLocks noChangeArrowheads="1"/>
          </p:cNvSpPr>
          <p:nvPr/>
        </p:nvSpPr>
        <p:spPr bwMode="auto">
          <a:xfrm>
            <a:off x="2714898" y="2317364"/>
            <a:ext cx="2057400" cy="152400"/>
          </a:xfrm>
          <a:prstGeom prst="rightArrow">
            <a:avLst>
              <a:gd name="adj1" fmla="val 50000"/>
              <a:gd name="adj2" fmla="val 33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AutoShape 8">
            <a:extLst>
              <a:ext uri="{FF2B5EF4-FFF2-40B4-BE49-F238E27FC236}">
                <a16:creationId xmlns:a16="http://schemas.microsoft.com/office/drawing/2014/main" xmlns="" id="{EE6CC64C-BF00-4EEB-8914-5A8B744D4DD8}"/>
              </a:ext>
            </a:extLst>
          </p:cNvPr>
          <p:cNvSpPr>
            <a:spLocks noChangeArrowheads="1"/>
          </p:cNvSpPr>
          <p:nvPr/>
        </p:nvSpPr>
        <p:spPr bwMode="auto">
          <a:xfrm>
            <a:off x="6220098" y="2317364"/>
            <a:ext cx="1752600" cy="152400"/>
          </a:xfrm>
          <a:prstGeom prst="rightArrow">
            <a:avLst>
              <a:gd name="adj1" fmla="val 50000"/>
              <a:gd name="adj2" fmla="val 28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1" name="Text Box 9">
            <a:extLst>
              <a:ext uri="{FF2B5EF4-FFF2-40B4-BE49-F238E27FC236}">
                <a16:creationId xmlns:a16="http://schemas.microsoft.com/office/drawing/2014/main" xmlns="" id="{8BAD4640-F916-4E69-945E-645FFF9D6355}"/>
              </a:ext>
            </a:extLst>
          </p:cNvPr>
          <p:cNvSpPr txBox="1">
            <a:spLocks noChangeArrowheads="1"/>
          </p:cNvSpPr>
          <p:nvPr/>
        </p:nvSpPr>
        <p:spPr bwMode="auto">
          <a:xfrm>
            <a:off x="25624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RECEIVE</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2" name="Text Box 10">
            <a:extLst>
              <a:ext uri="{FF2B5EF4-FFF2-40B4-BE49-F238E27FC236}">
                <a16:creationId xmlns:a16="http://schemas.microsoft.com/office/drawing/2014/main" xmlns="" id="{2C3C19B4-900B-4942-8720-414E3F4D6706}"/>
              </a:ext>
            </a:extLst>
          </p:cNvPr>
          <p:cNvSpPr txBox="1">
            <a:spLocks noChangeArrowheads="1"/>
          </p:cNvSpPr>
          <p:nvPr/>
        </p:nvSpPr>
        <p:spPr bwMode="auto">
          <a:xfrm>
            <a:off x="60676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GIVE</a:t>
            </a:r>
            <a:b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4" name="Text Box 4">
            <a:extLst>
              <a:ext uri="{FF2B5EF4-FFF2-40B4-BE49-F238E27FC236}">
                <a16:creationId xmlns:a16="http://schemas.microsoft.com/office/drawing/2014/main" xmlns="" id="{7CFABA5D-5DBC-4564-A825-0AFF35B6BE2E}"/>
              </a:ext>
            </a:extLst>
          </p:cNvPr>
          <p:cNvSpPr txBox="1">
            <a:spLocks noChangeArrowheads="1"/>
          </p:cNvSpPr>
          <p:nvPr/>
        </p:nvSpPr>
        <p:spPr bwMode="auto">
          <a:xfrm>
            <a:off x="201666" y="5366283"/>
            <a:ext cx="11710934"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Colossians 3:17</a:t>
            </a:r>
            <a:r>
              <a:rPr lang="en-US" sz="3200" dirty="0"/>
              <a:t> Whatever you do in word or deed, do all in the name of the Lord Jesus, giving thanks through Him to God the Father. </a:t>
            </a:r>
          </a:p>
        </p:txBody>
      </p:sp>
    </p:spTree>
    <p:extLst>
      <p:ext uri="{BB962C8B-B14F-4D97-AF65-F5344CB8AC3E}">
        <p14:creationId xmlns:p14="http://schemas.microsoft.com/office/powerpoint/2010/main" val="3367695851"/>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ou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GOD (THANKFULNESS)</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OTHER CHRISTIANS (UNITY)</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NON-CHRISTIANS (OUTREACH)</a:t>
            </a:r>
          </a:p>
        </p:txBody>
      </p:sp>
      <p:sp>
        <p:nvSpPr>
          <p:cNvPr id="2" name="Title 1"/>
          <p:cNvSpPr>
            <a:spLocks noGrp="1"/>
          </p:cNvSpPr>
          <p:nvPr>
            <p:ph type="title"/>
          </p:nvPr>
        </p:nvSpPr>
        <p:spPr/>
        <p:txBody>
          <a:bodyPr/>
          <a:lstStyle/>
          <a:p>
            <a:pPr>
              <a:lnSpc>
                <a:spcPts val="3400"/>
              </a:lnSpc>
            </a:pPr>
            <a:r>
              <a:rPr lang="en-US" sz="4400" dirty="0"/>
              <a:t>Spiritual Development through Love</a:t>
            </a:r>
          </a:p>
        </p:txBody>
      </p:sp>
      <p:sp>
        <p:nvSpPr>
          <p:cNvPr id="5" name="Text Box 4">
            <a:extLst>
              <a:ext uri="{FF2B5EF4-FFF2-40B4-BE49-F238E27FC236}">
                <a16:creationId xmlns:a16="http://schemas.microsoft.com/office/drawing/2014/main" xmlns="" id="{548F72CD-8F3E-4048-B0EC-B3C7D81E6730}"/>
              </a:ext>
            </a:extLst>
          </p:cNvPr>
          <p:cNvSpPr txBox="1">
            <a:spLocks noChangeArrowheads="1"/>
          </p:cNvSpPr>
          <p:nvPr/>
        </p:nvSpPr>
        <p:spPr bwMode="auto">
          <a:xfrm>
            <a:off x="1419498" y="2012564"/>
            <a:ext cx="1524000" cy="7016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a:t>
            </a:r>
          </a:p>
        </p:txBody>
      </p:sp>
      <p:sp>
        <p:nvSpPr>
          <p:cNvPr id="7" name="Text Box 5">
            <a:extLst>
              <a:ext uri="{FF2B5EF4-FFF2-40B4-BE49-F238E27FC236}">
                <a16:creationId xmlns:a16="http://schemas.microsoft.com/office/drawing/2014/main" xmlns="" id="{F395628B-9811-44BE-8E46-CE33EEED0533}"/>
              </a:ext>
            </a:extLst>
          </p:cNvPr>
          <p:cNvSpPr txBox="1">
            <a:spLocks noChangeArrowheads="1"/>
          </p:cNvSpPr>
          <p:nvPr/>
        </p:nvSpPr>
        <p:spPr bwMode="auto">
          <a:xfrm>
            <a:off x="4848498" y="2012564"/>
            <a:ext cx="15240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ME</a:t>
            </a:r>
          </a:p>
        </p:txBody>
      </p:sp>
      <p:sp>
        <p:nvSpPr>
          <p:cNvPr id="8" name="Text Box 6">
            <a:extLst>
              <a:ext uri="{FF2B5EF4-FFF2-40B4-BE49-F238E27FC236}">
                <a16:creationId xmlns:a16="http://schemas.microsoft.com/office/drawing/2014/main" xmlns="" id="{EA959152-B5D4-4DA3-BB92-7EBC57E13FB6}"/>
              </a:ext>
            </a:extLst>
          </p:cNvPr>
          <p:cNvSpPr txBox="1">
            <a:spLocks noChangeArrowheads="1"/>
          </p:cNvSpPr>
          <p:nvPr/>
        </p:nvSpPr>
        <p:spPr bwMode="auto">
          <a:xfrm>
            <a:off x="8201298" y="2012564"/>
            <a:ext cx="2362200" cy="92820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ts val="32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 &amp; OTHERS</a:t>
            </a:r>
          </a:p>
        </p:txBody>
      </p:sp>
      <p:sp>
        <p:nvSpPr>
          <p:cNvPr id="9" name="AutoShape 7">
            <a:extLst>
              <a:ext uri="{FF2B5EF4-FFF2-40B4-BE49-F238E27FC236}">
                <a16:creationId xmlns:a16="http://schemas.microsoft.com/office/drawing/2014/main" xmlns="" id="{71F5E0AC-99CF-4273-8BA5-3DAB2F215475}"/>
              </a:ext>
            </a:extLst>
          </p:cNvPr>
          <p:cNvSpPr>
            <a:spLocks noChangeArrowheads="1"/>
          </p:cNvSpPr>
          <p:nvPr/>
        </p:nvSpPr>
        <p:spPr bwMode="auto">
          <a:xfrm>
            <a:off x="2714898" y="2317364"/>
            <a:ext cx="2057400" cy="152400"/>
          </a:xfrm>
          <a:prstGeom prst="rightArrow">
            <a:avLst>
              <a:gd name="adj1" fmla="val 50000"/>
              <a:gd name="adj2" fmla="val 33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AutoShape 8">
            <a:extLst>
              <a:ext uri="{FF2B5EF4-FFF2-40B4-BE49-F238E27FC236}">
                <a16:creationId xmlns:a16="http://schemas.microsoft.com/office/drawing/2014/main" xmlns="" id="{EE6CC64C-BF00-4EEB-8914-5A8B744D4DD8}"/>
              </a:ext>
            </a:extLst>
          </p:cNvPr>
          <p:cNvSpPr>
            <a:spLocks noChangeArrowheads="1"/>
          </p:cNvSpPr>
          <p:nvPr/>
        </p:nvSpPr>
        <p:spPr bwMode="auto">
          <a:xfrm>
            <a:off x="6220098" y="2317364"/>
            <a:ext cx="1752600" cy="152400"/>
          </a:xfrm>
          <a:prstGeom prst="rightArrow">
            <a:avLst>
              <a:gd name="adj1" fmla="val 50000"/>
              <a:gd name="adj2" fmla="val 28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1" name="Text Box 9">
            <a:extLst>
              <a:ext uri="{FF2B5EF4-FFF2-40B4-BE49-F238E27FC236}">
                <a16:creationId xmlns:a16="http://schemas.microsoft.com/office/drawing/2014/main" xmlns="" id="{8BAD4640-F916-4E69-945E-645FFF9D6355}"/>
              </a:ext>
            </a:extLst>
          </p:cNvPr>
          <p:cNvSpPr txBox="1">
            <a:spLocks noChangeArrowheads="1"/>
          </p:cNvSpPr>
          <p:nvPr/>
        </p:nvSpPr>
        <p:spPr bwMode="auto">
          <a:xfrm>
            <a:off x="25624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RECEIVE</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2" name="Text Box 10">
            <a:extLst>
              <a:ext uri="{FF2B5EF4-FFF2-40B4-BE49-F238E27FC236}">
                <a16:creationId xmlns:a16="http://schemas.microsoft.com/office/drawing/2014/main" xmlns="" id="{2C3C19B4-900B-4942-8720-414E3F4D6706}"/>
              </a:ext>
            </a:extLst>
          </p:cNvPr>
          <p:cNvSpPr txBox="1">
            <a:spLocks noChangeArrowheads="1"/>
          </p:cNvSpPr>
          <p:nvPr/>
        </p:nvSpPr>
        <p:spPr bwMode="auto">
          <a:xfrm>
            <a:off x="60676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GIVE</a:t>
            </a:r>
            <a:b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4" name="Text Box 4">
            <a:extLst>
              <a:ext uri="{FF2B5EF4-FFF2-40B4-BE49-F238E27FC236}">
                <a16:creationId xmlns:a16="http://schemas.microsoft.com/office/drawing/2014/main" xmlns="" id="{7CFABA5D-5DBC-4564-A825-0AFF35B6BE2E}"/>
              </a:ext>
            </a:extLst>
          </p:cNvPr>
          <p:cNvSpPr txBox="1">
            <a:spLocks noChangeArrowheads="1"/>
          </p:cNvSpPr>
          <p:nvPr/>
        </p:nvSpPr>
        <p:spPr bwMode="auto">
          <a:xfrm>
            <a:off x="201666" y="5366283"/>
            <a:ext cx="11710934"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Colossians 3:17</a:t>
            </a:r>
            <a:r>
              <a:rPr lang="en-US" sz="3200" dirty="0"/>
              <a:t> Whatever you do in word or deed, do all </a:t>
            </a:r>
            <a:r>
              <a:rPr lang="en-US" sz="3200" u="sng" dirty="0"/>
              <a:t>in the name of the Lord Jesus</a:t>
            </a:r>
            <a:r>
              <a:rPr lang="en-US" sz="3200" dirty="0"/>
              <a:t>, giving thanks through Him to God the Father. </a:t>
            </a:r>
          </a:p>
        </p:txBody>
      </p:sp>
    </p:spTree>
    <p:extLst>
      <p:ext uri="{BB962C8B-B14F-4D97-AF65-F5344CB8AC3E}">
        <p14:creationId xmlns:p14="http://schemas.microsoft.com/office/powerpoint/2010/main" val="2670471191"/>
      </p:ext>
    </p:extLst>
  </p:cSld>
  <p:clrMapOvr>
    <a:masterClrMapping/>
  </p:clrMapOvr>
  <p:transition spd="med">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GOD (THANKFULNESS)</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OTHER CHRISTIANS (UNITY)</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NON-CHRISTIANS (OUTREACH)</a:t>
            </a:r>
          </a:p>
        </p:txBody>
      </p:sp>
      <p:sp>
        <p:nvSpPr>
          <p:cNvPr id="2" name="Title 1"/>
          <p:cNvSpPr>
            <a:spLocks noGrp="1"/>
          </p:cNvSpPr>
          <p:nvPr>
            <p:ph type="title"/>
          </p:nvPr>
        </p:nvSpPr>
        <p:spPr/>
        <p:txBody>
          <a:bodyPr/>
          <a:lstStyle/>
          <a:p>
            <a:pPr>
              <a:lnSpc>
                <a:spcPts val="3400"/>
              </a:lnSpc>
            </a:pPr>
            <a:r>
              <a:rPr lang="en-US" sz="4400" dirty="0"/>
              <a:t>Spiritual Development through Love</a:t>
            </a:r>
          </a:p>
        </p:txBody>
      </p:sp>
      <p:sp>
        <p:nvSpPr>
          <p:cNvPr id="5" name="Text Box 4">
            <a:extLst>
              <a:ext uri="{FF2B5EF4-FFF2-40B4-BE49-F238E27FC236}">
                <a16:creationId xmlns:a16="http://schemas.microsoft.com/office/drawing/2014/main" xmlns="" id="{548F72CD-8F3E-4048-B0EC-B3C7D81E6730}"/>
              </a:ext>
            </a:extLst>
          </p:cNvPr>
          <p:cNvSpPr txBox="1">
            <a:spLocks noChangeArrowheads="1"/>
          </p:cNvSpPr>
          <p:nvPr/>
        </p:nvSpPr>
        <p:spPr bwMode="auto">
          <a:xfrm>
            <a:off x="1419498" y="2012564"/>
            <a:ext cx="1524000" cy="7016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a:t>
            </a:r>
          </a:p>
        </p:txBody>
      </p:sp>
      <p:sp>
        <p:nvSpPr>
          <p:cNvPr id="7" name="Text Box 5">
            <a:extLst>
              <a:ext uri="{FF2B5EF4-FFF2-40B4-BE49-F238E27FC236}">
                <a16:creationId xmlns:a16="http://schemas.microsoft.com/office/drawing/2014/main" xmlns="" id="{F395628B-9811-44BE-8E46-CE33EEED0533}"/>
              </a:ext>
            </a:extLst>
          </p:cNvPr>
          <p:cNvSpPr txBox="1">
            <a:spLocks noChangeArrowheads="1"/>
          </p:cNvSpPr>
          <p:nvPr/>
        </p:nvSpPr>
        <p:spPr bwMode="auto">
          <a:xfrm>
            <a:off x="4848498" y="2012564"/>
            <a:ext cx="15240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ME</a:t>
            </a:r>
          </a:p>
        </p:txBody>
      </p:sp>
      <p:sp>
        <p:nvSpPr>
          <p:cNvPr id="8" name="Text Box 6">
            <a:extLst>
              <a:ext uri="{FF2B5EF4-FFF2-40B4-BE49-F238E27FC236}">
                <a16:creationId xmlns:a16="http://schemas.microsoft.com/office/drawing/2014/main" xmlns="" id="{EA959152-B5D4-4DA3-BB92-7EBC57E13FB6}"/>
              </a:ext>
            </a:extLst>
          </p:cNvPr>
          <p:cNvSpPr txBox="1">
            <a:spLocks noChangeArrowheads="1"/>
          </p:cNvSpPr>
          <p:nvPr/>
        </p:nvSpPr>
        <p:spPr bwMode="auto">
          <a:xfrm>
            <a:off x="8201298" y="2012564"/>
            <a:ext cx="2362200" cy="92820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ts val="32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 &amp; OTHERS</a:t>
            </a:r>
          </a:p>
        </p:txBody>
      </p:sp>
      <p:sp>
        <p:nvSpPr>
          <p:cNvPr id="9" name="AutoShape 7">
            <a:extLst>
              <a:ext uri="{FF2B5EF4-FFF2-40B4-BE49-F238E27FC236}">
                <a16:creationId xmlns:a16="http://schemas.microsoft.com/office/drawing/2014/main" xmlns="" id="{71F5E0AC-99CF-4273-8BA5-3DAB2F215475}"/>
              </a:ext>
            </a:extLst>
          </p:cNvPr>
          <p:cNvSpPr>
            <a:spLocks noChangeArrowheads="1"/>
          </p:cNvSpPr>
          <p:nvPr/>
        </p:nvSpPr>
        <p:spPr bwMode="auto">
          <a:xfrm>
            <a:off x="2714898" y="2317364"/>
            <a:ext cx="2057400" cy="152400"/>
          </a:xfrm>
          <a:prstGeom prst="rightArrow">
            <a:avLst>
              <a:gd name="adj1" fmla="val 50000"/>
              <a:gd name="adj2" fmla="val 33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AutoShape 8">
            <a:extLst>
              <a:ext uri="{FF2B5EF4-FFF2-40B4-BE49-F238E27FC236}">
                <a16:creationId xmlns:a16="http://schemas.microsoft.com/office/drawing/2014/main" xmlns="" id="{EE6CC64C-BF00-4EEB-8914-5A8B744D4DD8}"/>
              </a:ext>
            </a:extLst>
          </p:cNvPr>
          <p:cNvSpPr>
            <a:spLocks noChangeArrowheads="1"/>
          </p:cNvSpPr>
          <p:nvPr/>
        </p:nvSpPr>
        <p:spPr bwMode="auto">
          <a:xfrm>
            <a:off x="6220098" y="2317364"/>
            <a:ext cx="1752600" cy="152400"/>
          </a:xfrm>
          <a:prstGeom prst="rightArrow">
            <a:avLst>
              <a:gd name="adj1" fmla="val 50000"/>
              <a:gd name="adj2" fmla="val 28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1" name="Text Box 9">
            <a:extLst>
              <a:ext uri="{FF2B5EF4-FFF2-40B4-BE49-F238E27FC236}">
                <a16:creationId xmlns:a16="http://schemas.microsoft.com/office/drawing/2014/main" xmlns="" id="{8BAD4640-F916-4E69-945E-645FFF9D6355}"/>
              </a:ext>
            </a:extLst>
          </p:cNvPr>
          <p:cNvSpPr txBox="1">
            <a:spLocks noChangeArrowheads="1"/>
          </p:cNvSpPr>
          <p:nvPr/>
        </p:nvSpPr>
        <p:spPr bwMode="auto">
          <a:xfrm>
            <a:off x="25624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RECEIVE</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2" name="Text Box 10">
            <a:extLst>
              <a:ext uri="{FF2B5EF4-FFF2-40B4-BE49-F238E27FC236}">
                <a16:creationId xmlns:a16="http://schemas.microsoft.com/office/drawing/2014/main" xmlns="" id="{2C3C19B4-900B-4942-8720-414E3F4D6706}"/>
              </a:ext>
            </a:extLst>
          </p:cNvPr>
          <p:cNvSpPr txBox="1">
            <a:spLocks noChangeArrowheads="1"/>
          </p:cNvSpPr>
          <p:nvPr/>
        </p:nvSpPr>
        <p:spPr bwMode="auto">
          <a:xfrm>
            <a:off x="60676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GIVE</a:t>
            </a:r>
            <a:b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4" name="Text Box 4">
            <a:extLst>
              <a:ext uri="{FF2B5EF4-FFF2-40B4-BE49-F238E27FC236}">
                <a16:creationId xmlns:a16="http://schemas.microsoft.com/office/drawing/2014/main" xmlns="" id="{7CFABA5D-5DBC-4564-A825-0AFF35B6BE2E}"/>
              </a:ext>
            </a:extLst>
          </p:cNvPr>
          <p:cNvSpPr txBox="1">
            <a:spLocks noChangeArrowheads="1"/>
          </p:cNvSpPr>
          <p:nvPr/>
        </p:nvSpPr>
        <p:spPr bwMode="auto">
          <a:xfrm>
            <a:off x="201666" y="5366283"/>
            <a:ext cx="11710934" cy="1323439"/>
          </a:xfrm>
          <a:prstGeom prst="rect">
            <a:avLst/>
          </a:prstGeom>
          <a:solidFill>
            <a:schemeClr val="bg1"/>
          </a:solidFill>
          <a:ln w="9525">
            <a:solidFill>
              <a:schemeClr val="tx1"/>
            </a:solidFill>
            <a:miter lim="800000"/>
            <a:headEnd/>
            <a:tailEnd/>
          </a:ln>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ts val="3200"/>
              </a:lnSpc>
            </a:pPr>
            <a:r>
              <a:rPr lang="en-US" sz="3200" baseline="30000" dirty="0"/>
              <a:t>Colossians 3:17</a:t>
            </a:r>
            <a:r>
              <a:rPr lang="en-US" sz="3200" dirty="0"/>
              <a:t> Whatever you do in </a:t>
            </a:r>
            <a:r>
              <a:rPr lang="en-US" sz="3200" u="sng" dirty="0"/>
              <a:t>word</a:t>
            </a:r>
            <a:r>
              <a:rPr lang="en-US" sz="3200" dirty="0"/>
              <a:t> or </a:t>
            </a:r>
            <a:r>
              <a:rPr lang="en-US" sz="3200" u="sng" dirty="0"/>
              <a:t>deed</a:t>
            </a:r>
            <a:r>
              <a:rPr lang="en-US" sz="3200" dirty="0"/>
              <a:t>, do all in the name of the Lord Jesus, giving thanks through Him to God the Father. </a:t>
            </a:r>
          </a:p>
        </p:txBody>
      </p:sp>
    </p:spTree>
    <p:extLst>
      <p:ext uri="{BB962C8B-B14F-4D97-AF65-F5344CB8AC3E}">
        <p14:creationId xmlns:p14="http://schemas.microsoft.com/office/powerpoint/2010/main" val="3752594497"/>
      </p:ext>
    </p:extLst>
  </p:cSld>
  <p:clrMapOvr>
    <a:masterClrMapping/>
  </p:clrMapOvr>
  <p:transition spd="med">
    <p:randomBa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GOD (THANKFULNESS)</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OTHER CHRISTIANS (UNITY)</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NON-CHRISTIANS (OUTREACH)</a:t>
            </a:r>
          </a:p>
          <a:p>
            <a:pPr marL="2400300" lvl="4" indent="-571500">
              <a:lnSpc>
                <a:spcPct val="70000"/>
              </a:lnSpc>
              <a:spcBef>
                <a:spcPct val="30000"/>
              </a:spcBef>
              <a:buFont typeface="Arial" panose="020B0604020202020204" pitchFamily="34" charset="0"/>
              <a:buChar char="•"/>
              <a:defRPr/>
            </a:pPr>
            <a:r>
              <a:rPr lang="en-US" sz="4000" dirty="0">
                <a:cs typeface="Times New Roman" pitchFamily="18" charset="0"/>
              </a:rPr>
              <a:t>“In word” – sharing the message of God’s love through Jesus (4:2-6)</a:t>
            </a:r>
          </a:p>
        </p:txBody>
      </p:sp>
      <p:sp>
        <p:nvSpPr>
          <p:cNvPr id="2" name="Title 1"/>
          <p:cNvSpPr>
            <a:spLocks noGrp="1"/>
          </p:cNvSpPr>
          <p:nvPr>
            <p:ph type="title"/>
          </p:nvPr>
        </p:nvSpPr>
        <p:spPr/>
        <p:txBody>
          <a:bodyPr/>
          <a:lstStyle/>
          <a:p>
            <a:pPr>
              <a:lnSpc>
                <a:spcPts val="3400"/>
              </a:lnSpc>
            </a:pPr>
            <a:r>
              <a:rPr lang="en-US" sz="4400" dirty="0"/>
              <a:t>Spiritual Development through Love</a:t>
            </a:r>
          </a:p>
        </p:txBody>
      </p:sp>
      <p:sp>
        <p:nvSpPr>
          <p:cNvPr id="5" name="Text Box 4">
            <a:extLst>
              <a:ext uri="{FF2B5EF4-FFF2-40B4-BE49-F238E27FC236}">
                <a16:creationId xmlns:a16="http://schemas.microsoft.com/office/drawing/2014/main" xmlns="" id="{548F72CD-8F3E-4048-B0EC-B3C7D81E6730}"/>
              </a:ext>
            </a:extLst>
          </p:cNvPr>
          <p:cNvSpPr txBox="1">
            <a:spLocks noChangeArrowheads="1"/>
          </p:cNvSpPr>
          <p:nvPr/>
        </p:nvSpPr>
        <p:spPr bwMode="auto">
          <a:xfrm>
            <a:off x="1419498" y="2012564"/>
            <a:ext cx="1524000" cy="7016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a:t>
            </a:r>
          </a:p>
        </p:txBody>
      </p:sp>
      <p:sp>
        <p:nvSpPr>
          <p:cNvPr id="7" name="Text Box 5">
            <a:extLst>
              <a:ext uri="{FF2B5EF4-FFF2-40B4-BE49-F238E27FC236}">
                <a16:creationId xmlns:a16="http://schemas.microsoft.com/office/drawing/2014/main" xmlns="" id="{F395628B-9811-44BE-8E46-CE33EEED0533}"/>
              </a:ext>
            </a:extLst>
          </p:cNvPr>
          <p:cNvSpPr txBox="1">
            <a:spLocks noChangeArrowheads="1"/>
          </p:cNvSpPr>
          <p:nvPr/>
        </p:nvSpPr>
        <p:spPr bwMode="auto">
          <a:xfrm>
            <a:off x="4848498" y="2012564"/>
            <a:ext cx="15240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ME</a:t>
            </a:r>
          </a:p>
        </p:txBody>
      </p:sp>
      <p:sp>
        <p:nvSpPr>
          <p:cNvPr id="8" name="Text Box 6">
            <a:extLst>
              <a:ext uri="{FF2B5EF4-FFF2-40B4-BE49-F238E27FC236}">
                <a16:creationId xmlns:a16="http://schemas.microsoft.com/office/drawing/2014/main" xmlns="" id="{EA959152-B5D4-4DA3-BB92-7EBC57E13FB6}"/>
              </a:ext>
            </a:extLst>
          </p:cNvPr>
          <p:cNvSpPr txBox="1">
            <a:spLocks noChangeArrowheads="1"/>
          </p:cNvSpPr>
          <p:nvPr/>
        </p:nvSpPr>
        <p:spPr bwMode="auto">
          <a:xfrm>
            <a:off x="8201298" y="2012564"/>
            <a:ext cx="2362200" cy="92820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ts val="32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 &amp; OTHERS</a:t>
            </a:r>
          </a:p>
        </p:txBody>
      </p:sp>
      <p:sp>
        <p:nvSpPr>
          <p:cNvPr id="9" name="AutoShape 7">
            <a:extLst>
              <a:ext uri="{FF2B5EF4-FFF2-40B4-BE49-F238E27FC236}">
                <a16:creationId xmlns:a16="http://schemas.microsoft.com/office/drawing/2014/main" xmlns="" id="{71F5E0AC-99CF-4273-8BA5-3DAB2F215475}"/>
              </a:ext>
            </a:extLst>
          </p:cNvPr>
          <p:cNvSpPr>
            <a:spLocks noChangeArrowheads="1"/>
          </p:cNvSpPr>
          <p:nvPr/>
        </p:nvSpPr>
        <p:spPr bwMode="auto">
          <a:xfrm>
            <a:off x="2714898" y="2317364"/>
            <a:ext cx="2057400" cy="152400"/>
          </a:xfrm>
          <a:prstGeom prst="rightArrow">
            <a:avLst>
              <a:gd name="adj1" fmla="val 50000"/>
              <a:gd name="adj2" fmla="val 33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AutoShape 8">
            <a:extLst>
              <a:ext uri="{FF2B5EF4-FFF2-40B4-BE49-F238E27FC236}">
                <a16:creationId xmlns:a16="http://schemas.microsoft.com/office/drawing/2014/main" xmlns="" id="{EE6CC64C-BF00-4EEB-8914-5A8B744D4DD8}"/>
              </a:ext>
            </a:extLst>
          </p:cNvPr>
          <p:cNvSpPr>
            <a:spLocks noChangeArrowheads="1"/>
          </p:cNvSpPr>
          <p:nvPr/>
        </p:nvSpPr>
        <p:spPr bwMode="auto">
          <a:xfrm>
            <a:off x="6220098" y="2317364"/>
            <a:ext cx="1752600" cy="152400"/>
          </a:xfrm>
          <a:prstGeom prst="rightArrow">
            <a:avLst>
              <a:gd name="adj1" fmla="val 50000"/>
              <a:gd name="adj2" fmla="val 28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1" name="Text Box 9">
            <a:extLst>
              <a:ext uri="{FF2B5EF4-FFF2-40B4-BE49-F238E27FC236}">
                <a16:creationId xmlns:a16="http://schemas.microsoft.com/office/drawing/2014/main" xmlns="" id="{8BAD4640-F916-4E69-945E-645FFF9D6355}"/>
              </a:ext>
            </a:extLst>
          </p:cNvPr>
          <p:cNvSpPr txBox="1">
            <a:spLocks noChangeArrowheads="1"/>
          </p:cNvSpPr>
          <p:nvPr/>
        </p:nvSpPr>
        <p:spPr bwMode="auto">
          <a:xfrm>
            <a:off x="25624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RECEIVE</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2" name="Text Box 10">
            <a:extLst>
              <a:ext uri="{FF2B5EF4-FFF2-40B4-BE49-F238E27FC236}">
                <a16:creationId xmlns:a16="http://schemas.microsoft.com/office/drawing/2014/main" xmlns="" id="{2C3C19B4-900B-4942-8720-414E3F4D6706}"/>
              </a:ext>
            </a:extLst>
          </p:cNvPr>
          <p:cNvSpPr txBox="1">
            <a:spLocks noChangeArrowheads="1"/>
          </p:cNvSpPr>
          <p:nvPr/>
        </p:nvSpPr>
        <p:spPr bwMode="auto">
          <a:xfrm>
            <a:off x="60676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GIVE</a:t>
            </a:r>
            <a:b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Tree>
    <p:extLst>
      <p:ext uri="{BB962C8B-B14F-4D97-AF65-F5344CB8AC3E}">
        <p14:creationId xmlns:p14="http://schemas.microsoft.com/office/powerpoint/2010/main" val="406742336"/>
      </p:ext>
    </p:extLst>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p:spPr>
        <p:txBody>
          <a:bodyPr/>
          <a:lstStyle/>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2743200" lvl="6" indent="0">
              <a:lnSpc>
                <a:spcPct val="70000"/>
              </a:lnSpc>
              <a:spcBef>
                <a:spcPct val="30000"/>
              </a:spcBef>
              <a:defRPr/>
            </a:pPr>
            <a:endParaRPr lang="en-US" sz="4000" dirty="0">
              <a:cs typeface="Times New Roman" pitchFamily="18" charset="0"/>
            </a:endParaRP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GOD (THANKFULNESS)</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OTHER CHRISTIANS (UNITY)</a:t>
            </a:r>
          </a:p>
          <a:p>
            <a:pPr marL="1828800" lvl="3" indent="-457200">
              <a:lnSpc>
                <a:spcPct val="70000"/>
              </a:lnSpc>
              <a:spcBef>
                <a:spcPct val="30000"/>
              </a:spcBef>
              <a:buFont typeface="Wingdings" panose="05000000000000000000" pitchFamily="2" charset="2"/>
              <a:buChar char="Ø"/>
              <a:defRPr/>
            </a:pPr>
            <a:r>
              <a:rPr lang="en-US" sz="4000" dirty="0">
                <a:cs typeface="Times New Roman" pitchFamily="18" charset="0"/>
              </a:rPr>
              <a:t>TOWARD NON-CHRISTIANS (OUTREACH)</a:t>
            </a:r>
          </a:p>
          <a:p>
            <a:pPr marL="2400300" lvl="4" indent="-571500">
              <a:lnSpc>
                <a:spcPct val="70000"/>
              </a:lnSpc>
              <a:spcBef>
                <a:spcPct val="30000"/>
              </a:spcBef>
              <a:buFont typeface="Arial" panose="020B0604020202020204" pitchFamily="34" charset="0"/>
              <a:buChar char="•"/>
              <a:defRPr/>
            </a:pPr>
            <a:r>
              <a:rPr lang="en-US" sz="4000" dirty="0">
                <a:cs typeface="Times New Roman" pitchFamily="18" charset="0"/>
              </a:rPr>
              <a:t>“In deed” – showing God’s love through our actions &amp; attitudes (3:18-4:1)</a:t>
            </a:r>
          </a:p>
        </p:txBody>
      </p:sp>
      <p:sp>
        <p:nvSpPr>
          <p:cNvPr id="2" name="Title 1"/>
          <p:cNvSpPr>
            <a:spLocks noGrp="1"/>
          </p:cNvSpPr>
          <p:nvPr>
            <p:ph type="title"/>
          </p:nvPr>
        </p:nvSpPr>
        <p:spPr/>
        <p:txBody>
          <a:bodyPr/>
          <a:lstStyle/>
          <a:p>
            <a:pPr>
              <a:lnSpc>
                <a:spcPts val="3400"/>
              </a:lnSpc>
            </a:pPr>
            <a:r>
              <a:rPr lang="en-US" sz="4400" dirty="0"/>
              <a:t>Spiritual Development through Love</a:t>
            </a:r>
          </a:p>
        </p:txBody>
      </p:sp>
      <p:sp>
        <p:nvSpPr>
          <p:cNvPr id="5" name="Text Box 4">
            <a:extLst>
              <a:ext uri="{FF2B5EF4-FFF2-40B4-BE49-F238E27FC236}">
                <a16:creationId xmlns:a16="http://schemas.microsoft.com/office/drawing/2014/main" xmlns="" id="{548F72CD-8F3E-4048-B0EC-B3C7D81E6730}"/>
              </a:ext>
            </a:extLst>
          </p:cNvPr>
          <p:cNvSpPr txBox="1">
            <a:spLocks noChangeArrowheads="1"/>
          </p:cNvSpPr>
          <p:nvPr/>
        </p:nvSpPr>
        <p:spPr bwMode="auto">
          <a:xfrm>
            <a:off x="1419498" y="2012564"/>
            <a:ext cx="1524000" cy="7016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a:t>
            </a:r>
          </a:p>
        </p:txBody>
      </p:sp>
      <p:sp>
        <p:nvSpPr>
          <p:cNvPr id="7" name="Text Box 5">
            <a:extLst>
              <a:ext uri="{FF2B5EF4-FFF2-40B4-BE49-F238E27FC236}">
                <a16:creationId xmlns:a16="http://schemas.microsoft.com/office/drawing/2014/main" xmlns="" id="{F395628B-9811-44BE-8E46-CE33EEED0533}"/>
              </a:ext>
            </a:extLst>
          </p:cNvPr>
          <p:cNvSpPr txBox="1">
            <a:spLocks noChangeArrowheads="1"/>
          </p:cNvSpPr>
          <p:nvPr/>
        </p:nvSpPr>
        <p:spPr bwMode="auto">
          <a:xfrm>
            <a:off x="4848498" y="2012564"/>
            <a:ext cx="1524000" cy="70167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ME</a:t>
            </a:r>
          </a:p>
        </p:txBody>
      </p:sp>
      <p:sp>
        <p:nvSpPr>
          <p:cNvPr id="8" name="Text Box 6">
            <a:extLst>
              <a:ext uri="{FF2B5EF4-FFF2-40B4-BE49-F238E27FC236}">
                <a16:creationId xmlns:a16="http://schemas.microsoft.com/office/drawing/2014/main" xmlns="" id="{EA959152-B5D4-4DA3-BB92-7EBC57E13FB6}"/>
              </a:ext>
            </a:extLst>
          </p:cNvPr>
          <p:cNvSpPr txBox="1">
            <a:spLocks noChangeArrowheads="1"/>
          </p:cNvSpPr>
          <p:nvPr/>
        </p:nvSpPr>
        <p:spPr bwMode="auto">
          <a:xfrm>
            <a:off x="8201298" y="2012564"/>
            <a:ext cx="2362200" cy="928203"/>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ts val="3200"/>
              </a:lnSpc>
              <a:spcBef>
                <a:spcPct val="5000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GOD &amp; OTHERS</a:t>
            </a:r>
          </a:p>
        </p:txBody>
      </p:sp>
      <p:sp>
        <p:nvSpPr>
          <p:cNvPr id="9" name="AutoShape 7">
            <a:extLst>
              <a:ext uri="{FF2B5EF4-FFF2-40B4-BE49-F238E27FC236}">
                <a16:creationId xmlns:a16="http://schemas.microsoft.com/office/drawing/2014/main" xmlns="" id="{71F5E0AC-99CF-4273-8BA5-3DAB2F215475}"/>
              </a:ext>
            </a:extLst>
          </p:cNvPr>
          <p:cNvSpPr>
            <a:spLocks noChangeArrowheads="1"/>
          </p:cNvSpPr>
          <p:nvPr/>
        </p:nvSpPr>
        <p:spPr bwMode="auto">
          <a:xfrm>
            <a:off x="2714898" y="2317364"/>
            <a:ext cx="2057400" cy="152400"/>
          </a:xfrm>
          <a:prstGeom prst="rightArrow">
            <a:avLst>
              <a:gd name="adj1" fmla="val 50000"/>
              <a:gd name="adj2" fmla="val 33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0" name="AutoShape 8">
            <a:extLst>
              <a:ext uri="{FF2B5EF4-FFF2-40B4-BE49-F238E27FC236}">
                <a16:creationId xmlns:a16="http://schemas.microsoft.com/office/drawing/2014/main" xmlns="" id="{EE6CC64C-BF00-4EEB-8914-5A8B744D4DD8}"/>
              </a:ext>
            </a:extLst>
          </p:cNvPr>
          <p:cNvSpPr>
            <a:spLocks noChangeArrowheads="1"/>
          </p:cNvSpPr>
          <p:nvPr/>
        </p:nvSpPr>
        <p:spPr bwMode="auto">
          <a:xfrm>
            <a:off x="6220098" y="2317364"/>
            <a:ext cx="1752600" cy="152400"/>
          </a:xfrm>
          <a:prstGeom prst="rightArrow">
            <a:avLst>
              <a:gd name="adj1" fmla="val 50000"/>
              <a:gd name="adj2" fmla="val 287500"/>
            </a:avLst>
          </a:prstGeom>
          <a:solidFill>
            <a:schemeClr val="accent1"/>
          </a:solidFill>
          <a:ln w="762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rebuchet MS" panose="020B0603020202020204" pitchFamily="34" charset="0"/>
              <a:ea typeface="+mn-ea"/>
              <a:cs typeface="Arial" panose="020B0604020202020204" pitchFamily="34" charset="0"/>
            </a:endParaRPr>
          </a:p>
        </p:txBody>
      </p:sp>
      <p:sp>
        <p:nvSpPr>
          <p:cNvPr id="11" name="Text Box 9">
            <a:extLst>
              <a:ext uri="{FF2B5EF4-FFF2-40B4-BE49-F238E27FC236}">
                <a16:creationId xmlns:a16="http://schemas.microsoft.com/office/drawing/2014/main" xmlns="" id="{8BAD4640-F916-4E69-945E-645FFF9D6355}"/>
              </a:ext>
            </a:extLst>
          </p:cNvPr>
          <p:cNvSpPr txBox="1">
            <a:spLocks noChangeArrowheads="1"/>
          </p:cNvSpPr>
          <p:nvPr/>
        </p:nvSpPr>
        <p:spPr bwMode="auto">
          <a:xfrm>
            <a:off x="25624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RECEIVE</a:t>
            </a: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
        <p:nvSpPr>
          <p:cNvPr id="12" name="Text Box 10">
            <a:extLst>
              <a:ext uri="{FF2B5EF4-FFF2-40B4-BE49-F238E27FC236}">
                <a16:creationId xmlns:a16="http://schemas.microsoft.com/office/drawing/2014/main" xmlns="" id="{2C3C19B4-900B-4942-8720-414E3F4D6706}"/>
              </a:ext>
            </a:extLst>
          </p:cNvPr>
          <p:cNvSpPr txBox="1">
            <a:spLocks noChangeArrowheads="1"/>
          </p:cNvSpPr>
          <p:nvPr/>
        </p:nvSpPr>
        <p:spPr bwMode="auto">
          <a:xfrm>
            <a:off x="6067698" y="2622164"/>
            <a:ext cx="2209800" cy="646112"/>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75000"/>
              </a:lnSpc>
              <a:spcBef>
                <a:spcPct val="50000"/>
              </a:spcBef>
              <a:spcAft>
                <a:spcPts val="0"/>
              </a:spcAft>
              <a:buClrTx/>
              <a:buSzTx/>
              <a:buFontTx/>
              <a:buNone/>
              <a:tabLst/>
              <a:defRPr/>
            </a:pPr>
            <a: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GIVE</a:t>
            </a:r>
            <a:br>
              <a:rPr kumimoji="0" lang="en-US" sz="2400" b="1" i="1"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b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rebuchet MS"/>
                <a:ea typeface="+mn-ea"/>
                <a:cs typeface="Arial" charset="0"/>
              </a:rPr>
              <a:t> GOD’S LOVE</a:t>
            </a:r>
          </a:p>
        </p:txBody>
      </p:sp>
    </p:spTree>
    <p:extLst>
      <p:ext uri="{BB962C8B-B14F-4D97-AF65-F5344CB8AC3E}">
        <p14:creationId xmlns:p14="http://schemas.microsoft.com/office/powerpoint/2010/main" val="1349939838"/>
      </p:ext>
    </p:extLst>
  </p:cSld>
  <p:clrMapOvr>
    <a:masterClrMapping/>
  </p:clrMapOvr>
  <p:transition spd="med">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524000" y="274638"/>
            <a:ext cx="9144000" cy="1020762"/>
          </a:xfrm>
          <a:prstGeom prst="rect">
            <a:avLst/>
          </a:prstGeom>
          <a:noFill/>
          <a:ln w="9525">
            <a:noFill/>
            <a:miter lim="800000"/>
            <a:headEnd/>
            <a:tailEnd/>
          </a:ln>
          <a:effectLst/>
        </p:spPr>
        <p:txBody>
          <a:bodyPr anchor="ctr"/>
          <a:lstStyle/>
          <a:p>
            <a:pPr marL="0" marR="0" lvl="0" indent="0" algn="ctr" defTabSz="914400" rtl="0" eaLnBrk="1" fontAlgn="auto" latinLnBrk="0" hangingPunct="1">
              <a:lnSpc>
                <a:spcPts val="3400"/>
              </a:lnSpc>
              <a:spcBef>
                <a:spcPts val="0"/>
              </a:spcBef>
              <a:spcAft>
                <a:spcPts val="0"/>
              </a:spcAft>
              <a:buClrTx/>
              <a:buSzTx/>
              <a:buFontTx/>
              <a:buNone/>
              <a:tabLst/>
              <a:defRPr/>
            </a:pPr>
            <a:endParaRPr kumimoji="0" lang="en-US" sz="4000" b="1" i="0" u="none" strike="noStrike" kern="0" cap="none" spc="0" normalizeH="0" baseline="0" noProof="0" dirty="0">
              <a:ln>
                <a:noFill/>
              </a:ln>
              <a:solidFill>
                <a:srgbClr val="C0C0C0"/>
              </a:solidFill>
              <a:effectLst>
                <a:outerShdw blurRad="38100" dist="38100" dir="2700000" algn="tl">
                  <a:srgbClr val="000000"/>
                </a:outerShdw>
              </a:effectLst>
              <a:uLnTx/>
              <a:uFillTx/>
              <a:latin typeface="Trebuchet MS"/>
              <a:ea typeface="+mn-ea"/>
              <a:cs typeface="Arial" charset="0"/>
            </a:endParaRPr>
          </a:p>
        </p:txBody>
      </p:sp>
      <p:sp>
        <p:nvSpPr>
          <p:cNvPr id="24580" name="Content Placeholder 7"/>
          <p:cNvSpPr>
            <a:spLocks noGrp="1"/>
          </p:cNvSpPr>
          <p:nvPr>
            <p:ph idx="1"/>
          </p:nvPr>
        </p:nvSpPr>
        <p:spPr>
          <a:xfrm>
            <a:off x="180622" y="1828800"/>
            <a:ext cx="11785600" cy="4876800"/>
          </a:xfrm>
          <a:noFill/>
        </p:spPr>
        <p:txBody>
          <a:bodyPr/>
          <a:lstStyle/>
          <a:p>
            <a:pPr eaLnBrk="1" hangingPunct="1">
              <a:lnSpc>
                <a:spcPct val="70000"/>
              </a:lnSpc>
              <a:spcBef>
                <a:spcPct val="30000"/>
              </a:spcBef>
              <a:defRPr/>
            </a:pPr>
            <a:r>
              <a:rPr lang="en-US" sz="4000" dirty="0">
                <a:effectLst/>
                <a:cs typeface="Times New Roman" pitchFamily="18" charset="0"/>
              </a:rPr>
              <a:t>THROUGH OUR SOCIAL ROLES</a:t>
            </a:r>
          </a:p>
        </p:txBody>
      </p:sp>
      <p:sp>
        <p:nvSpPr>
          <p:cNvPr id="2" name="Title 1"/>
          <p:cNvSpPr>
            <a:spLocks noGrp="1"/>
          </p:cNvSpPr>
          <p:nvPr>
            <p:ph type="title"/>
          </p:nvPr>
        </p:nvSpPr>
        <p:spPr/>
        <p:txBody>
          <a:bodyPr/>
          <a:lstStyle/>
          <a:p>
            <a:pPr>
              <a:lnSpc>
                <a:spcPts val="3400"/>
              </a:lnSpc>
            </a:pPr>
            <a:r>
              <a:rPr lang="en-US" sz="4400" dirty="0"/>
              <a:t>Colossians 3:17 – 4:1</a:t>
            </a:r>
            <a:br>
              <a:rPr lang="en-US" sz="4400" dirty="0"/>
            </a:br>
            <a:r>
              <a:rPr lang="en-US" sz="4400" dirty="0"/>
              <a:t>Showing God’s Love to Non-Christians</a:t>
            </a:r>
          </a:p>
        </p:txBody>
      </p:sp>
      <p:sp>
        <p:nvSpPr>
          <p:cNvPr id="7" name="Oval 6">
            <a:extLst>
              <a:ext uri="{FF2B5EF4-FFF2-40B4-BE49-F238E27FC236}">
                <a16:creationId xmlns:a16="http://schemas.microsoft.com/office/drawing/2014/main" xmlns="" id="{605A3995-E58B-4A21-B94B-8D25B6636C8A}"/>
              </a:ext>
            </a:extLst>
          </p:cNvPr>
          <p:cNvSpPr/>
          <p:nvPr/>
        </p:nvSpPr>
        <p:spPr>
          <a:xfrm>
            <a:off x="7381875" y="1828800"/>
            <a:ext cx="4648200" cy="4953000"/>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 YOU</a:t>
            </a:r>
          </a:p>
        </p:txBody>
      </p:sp>
      <p:sp>
        <p:nvSpPr>
          <p:cNvPr id="8" name="Oval 7">
            <a:extLst>
              <a:ext uri="{FF2B5EF4-FFF2-40B4-BE49-F238E27FC236}">
                <a16:creationId xmlns:a16="http://schemas.microsoft.com/office/drawing/2014/main" xmlns="" id="{5C067A5F-F66B-455C-95B0-AC639CE70553}"/>
              </a:ext>
            </a:extLst>
          </p:cNvPr>
          <p:cNvSpPr/>
          <p:nvPr/>
        </p:nvSpPr>
        <p:spPr>
          <a:xfrm>
            <a:off x="9363075" y="3962400"/>
            <a:ext cx="762000" cy="762000"/>
          </a:xfrm>
          <a:prstGeom prst="ellipse">
            <a:avLst/>
          </a:prstGeom>
          <a:noFill/>
          <a:ln>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9" name="Straight Connector 8">
            <a:extLst>
              <a:ext uri="{FF2B5EF4-FFF2-40B4-BE49-F238E27FC236}">
                <a16:creationId xmlns:a16="http://schemas.microsoft.com/office/drawing/2014/main" xmlns="" id="{0970A942-5469-4A74-BCFC-7876C4FFAB88}"/>
              </a:ext>
            </a:extLst>
          </p:cNvPr>
          <p:cNvCxnSpPr/>
          <p:nvPr/>
        </p:nvCxnSpPr>
        <p:spPr>
          <a:xfrm>
            <a:off x="7443788"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162805AF-3A1B-47E6-8D06-DD464F2E756A}"/>
              </a:ext>
            </a:extLst>
          </p:cNvPr>
          <p:cNvCxnSpPr/>
          <p:nvPr/>
        </p:nvCxnSpPr>
        <p:spPr>
          <a:xfrm>
            <a:off x="10125075" y="4343400"/>
            <a:ext cx="1905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xmlns="" id="{709A5973-55F1-4BAD-8929-F739697B6E59}"/>
              </a:ext>
            </a:extLst>
          </p:cNvPr>
          <p:cNvCxnSpPr>
            <a:stCxn id="7" idx="0"/>
            <a:endCxn id="8" idx="0"/>
          </p:cNvCxnSpPr>
          <p:nvPr/>
        </p:nvCxnSpPr>
        <p:spPr>
          <a:xfrm>
            <a:off x="9705975" y="1828800"/>
            <a:ext cx="38100" cy="2133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38">
            <a:extLst>
              <a:ext uri="{FF2B5EF4-FFF2-40B4-BE49-F238E27FC236}">
                <a16:creationId xmlns:a16="http://schemas.microsoft.com/office/drawing/2014/main" xmlns="" id="{329BDEFC-322D-4A9A-9520-64283B4B9A55}"/>
              </a:ext>
            </a:extLst>
          </p:cNvPr>
          <p:cNvSpPr txBox="1">
            <a:spLocks noChangeArrowheads="1"/>
          </p:cNvSpPr>
          <p:nvPr/>
        </p:nvSpPr>
        <p:spPr bwMode="auto">
          <a:xfrm>
            <a:off x="10048875" y="293370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WORK</a:t>
            </a:r>
          </a:p>
        </p:txBody>
      </p:sp>
      <p:sp>
        <p:nvSpPr>
          <p:cNvPr id="13" name="TextBox 39">
            <a:extLst>
              <a:ext uri="{FF2B5EF4-FFF2-40B4-BE49-F238E27FC236}">
                <a16:creationId xmlns:a16="http://schemas.microsoft.com/office/drawing/2014/main" xmlns="" id="{5CB82093-BDA4-4AEC-B01A-A99BAFA1DD3A}"/>
              </a:ext>
            </a:extLst>
          </p:cNvPr>
          <p:cNvSpPr txBox="1">
            <a:spLocks noChangeArrowheads="1"/>
          </p:cNvSpPr>
          <p:nvPr/>
        </p:nvSpPr>
        <p:spPr bwMode="auto">
          <a:xfrm>
            <a:off x="8153400" y="2952750"/>
            <a:ext cx="1371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FAMILY</a:t>
            </a:r>
          </a:p>
        </p:txBody>
      </p:sp>
      <p:sp>
        <p:nvSpPr>
          <p:cNvPr id="14" name="TextBox 40">
            <a:extLst>
              <a:ext uri="{FF2B5EF4-FFF2-40B4-BE49-F238E27FC236}">
                <a16:creationId xmlns:a16="http://schemas.microsoft.com/office/drawing/2014/main" xmlns="" id="{4743D56D-5C55-4FAA-B376-327771E63D89}"/>
              </a:ext>
            </a:extLst>
          </p:cNvPr>
          <p:cNvSpPr txBox="1">
            <a:spLocks noChangeArrowheads="1"/>
          </p:cNvSpPr>
          <p:nvPr/>
        </p:nvSpPr>
        <p:spPr bwMode="auto">
          <a:xfrm>
            <a:off x="7762875" y="5024438"/>
            <a:ext cx="1752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NEIGHBORS</a:t>
            </a:r>
          </a:p>
        </p:txBody>
      </p:sp>
      <p:sp>
        <p:nvSpPr>
          <p:cNvPr id="15" name="TextBox 41">
            <a:extLst>
              <a:ext uri="{FF2B5EF4-FFF2-40B4-BE49-F238E27FC236}">
                <a16:creationId xmlns:a16="http://schemas.microsoft.com/office/drawing/2014/main" xmlns="" id="{A91A8679-C99A-4A75-A1F5-38D616A542B4}"/>
              </a:ext>
            </a:extLst>
          </p:cNvPr>
          <p:cNvSpPr txBox="1">
            <a:spLocks noChangeArrowheads="1"/>
          </p:cNvSpPr>
          <p:nvPr/>
        </p:nvSpPr>
        <p:spPr bwMode="auto">
          <a:xfrm>
            <a:off x="9744075" y="5029200"/>
            <a:ext cx="205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dirty="0">
                <a:solidFill>
                  <a:schemeClr val="bg1"/>
                </a:solidFill>
                <a:latin typeface="Trebuchet MS" panose="020B0603020202020204" pitchFamily="34" charset="0"/>
              </a:rPr>
              <a:t>COMMUNITY</a:t>
            </a:r>
          </a:p>
        </p:txBody>
      </p:sp>
      <p:cxnSp>
        <p:nvCxnSpPr>
          <p:cNvPr id="16" name="Straight Connector 15">
            <a:extLst>
              <a:ext uri="{FF2B5EF4-FFF2-40B4-BE49-F238E27FC236}">
                <a16:creationId xmlns:a16="http://schemas.microsoft.com/office/drawing/2014/main" xmlns="" id="{FC711171-5F04-4437-B530-5AB92C536F01}"/>
              </a:ext>
            </a:extLst>
          </p:cNvPr>
          <p:cNvCxnSpPr/>
          <p:nvPr/>
        </p:nvCxnSpPr>
        <p:spPr>
          <a:xfrm>
            <a:off x="9772650" y="4724400"/>
            <a:ext cx="0" cy="2057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579853"/>
      </p:ext>
    </p:extLst>
  </p:cSld>
  <p:clrMapOvr>
    <a:masterClrMapping/>
  </p:clrMapOvr>
  <p:transition spd="med">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1427</Words>
  <Application>Microsoft Office PowerPoint</Application>
  <PresentationFormat>Widescreen</PresentationFormat>
  <Paragraphs>241</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Times New Roman</vt:lpstr>
      <vt:lpstr>Trebuchet MS</vt:lpstr>
      <vt:lpstr>Wingdings</vt:lpstr>
      <vt:lpstr>1_Default Design</vt:lpstr>
      <vt:lpstr>PowerPoint Presentation</vt:lpstr>
      <vt:lpstr>PowerPoint Presentation</vt:lpstr>
      <vt:lpstr>Spiritual Development through Love</vt:lpstr>
      <vt:lpstr>Spiritual Development through Love</vt:lpstr>
      <vt:lpstr>Spiritual Development through Love</vt:lpstr>
      <vt:lpstr>Spiritual Development through Love</vt:lpstr>
      <vt:lpstr>Spiritual Development through Love</vt:lpstr>
      <vt:lpstr>Spiritual Development through Love</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Colossians 3:17 – 4:1 Showing God’s Love to Non-Christians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2022-03-31T15:50:08Z</dcterms:created>
  <dcterms:modified xsi:type="dcterms:W3CDTF">2022-03-31T15:50:15Z</dcterms:modified>
</cp:coreProperties>
</file>