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8"/>
  </p:notesMasterIdLst>
  <p:sldIdLst>
    <p:sldId id="1273" r:id="rId2"/>
    <p:sldId id="7322" r:id="rId3"/>
    <p:sldId id="7405" r:id="rId4"/>
    <p:sldId id="7701" r:id="rId5"/>
    <p:sldId id="7703" r:id="rId6"/>
    <p:sldId id="7704" r:id="rId7"/>
    <p:sldId id="7705" r:id="rId8"/>
    <p:sldId id="7706" r:id="rId9"/>
    <p:sldId id="7464" r:id="rId10"/>
    <p:sldId id="7446" r:id="rId11"/>
    <p:sldId id="7448" r:id="rId12"/>
    <p:sldId id="7458" r:id="rId13"/>
    <p:sldId id="7459" r:id="rId14"/>
    <p:sldId id="7460" r:id="rId15"/>
    <p:sldId id="1108" r:id="rId16"/>
    <p:sldId id="7485" r:id="rId17"/>
    <p:sldId id="7486" r:id="rId18"/>
    <p:sldId id="7487" r:id="rId19"/>
    <p:sldId id="7461" r:id="rId20"/>
    <p:sldId id="7462" r:id="rId21"/>
    <p:sldId id="7463" r:id="rId22"/>
    <p:sldId id="7465" r:id="rId23"/>
    <p:sldId id="7510" r:id="rId24"/>
    <p:sldId id="7524" r:id="rId25"/>
    <p:sldId id="7540" r:id="rId26"/>
    <p:sldId id="7541" r:id="rId27"/>
    <p:sldId id="7546" r:id="rId28"/>
    <p:sldId id="7547" r:id="rId29"/>
    <p:sldId id="7549" r:id="rId30"/>
    <p:sldId id="7550" r:id="rId31"/>
    <p:sldId id="7548" r:id="rId32"/>
    <p:sldId id="7551" r:id="rId33"/>
    <p:sldId id="7552" r:id="rId34"/>
    <p:sldId id="7661" r:id="rId35"/>
    <p:sldId id="7662" r:id="rId36"/>
    <p:sldId id="7689" r:id="rId37"/>
    <p:sldId id="7690" r:id="rId38"/>
    <p:sldId id="7691" r:id="rId39"/>
    <p:sldId id="7692" r:id="rId40"/>
    <p:sldId id="7693" r:id="rId41"/>
    <p:sldId id="7694" r:id="rId42"/>
    <p:sldId id="7695" r:id="rId43"/>
    <p:sldId id="7698" r:id="rId44"/>
    <p:sldId id="7699" r:id="rId45"/>
    <p:sldId id="7700" r:id="rId46"/>
    <p:sldId id="6665" r:id="rId47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85400"/>
    <a:srgbClr val="B85C00"/>
    <a:srgbClr val="C06000"/>
    <a:srgbClr val="005AB4"/>
    <a:srgbClr val="4D4D4D"/>
    <a:srgbClr val="595959"/>
    <a:srgbClr val="000064"/>
    <a:srgbClr val="640000"/>
    <a:srgbClr val="00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9" autoAdjust="0"/>
    <p:restoredTop sz="90476" autoAdjust="0"/>
  </p:normalViewPr>
  <p:slideViewPr>
    <p:cSldViewPr>
      <p:cViewPr>
        <p:scale>
          <a:sx n="72" d="100"/>
          <a:sy n="72" d="100"/>
        </p:scale>
        <p:origin x="980" y="348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139" d="100"/>
        <a:sy n="139" d="100"/>
      </p:scale>
      <p:origin x="0" y="-21572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601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9349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>
            <a:extLst>
              <a:ext uri="{FF2B5EF4-FFF2-40B4-BE49-F238E27FC236}">
                <a16:creationId xmlns:a16="http://schemas.microsoft.com/office/drawing/2014/main" xmlns="" id="{EE4998D4-FB41-4AD0-BFC4-594B1BF7A2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>
            <a:extLst>
              <a:ext uri="{FF2B5EF4-FFF2-40B4-BE49-F238E27FC236}">
                <a16:creationId xmlns:a16="http://schemas.microsoft.com/office/drawing/2014/main" xmlns="" id="{A502AC2B-8CED-40A1-BEBB-027CFAAE4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5716" name="Slide Number Placeholder 3">
            <a:extLst>
              <a:ext uri="{FF2B5EF4-FFF2-40B4-BE49-F238E27FC236}">
                <a16:creationId xmlns:a16="http://schemas.microsoft.com/office/drawing/2014/main" xmlns="" id="{FD3B3CD9-BDCD-4929-B7A7-03AA5EA20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1pPr>
            <a:lvl2pPr marL="757066" indent="-291179" eaLnBrk="0" hangingPunct="0"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2pPr>
            <a:lvl3pPr marL="1164717" indent="-232943" eaLnBrk="0" hangingPunct="0"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3pPr>
            <a:lvl4pPr marL="1630604" indent="-232943" eaLnBrk="0" hangingPunct="0"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4pPr>
            <a:lvl5pPr marL="2096491" indent="-232943" eaLnBrk="0" hangingPunct="0"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50000"/>
              </a:spcBef>
              <a:spcAft>
                <a:spcPct val="0"/>
              </a:spcAft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50000"/>
              </a:spcBef>
              <a:spcAft>
                <a:spcPct val="0"/>
              </a:spcAft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50000"/>
              </a:spcBef>
              <a:spcAft>
                <a:spcPct val="0"/>
              </a:spcAft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50000"/>
              </a:spcBef>
              <a:spcAft>
                <a:spcPct val="0"/>
              </a:spcAft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9pPr>
          </a:lstStyle>
          <a:p>
            <a:fld id="{2473578D-7530-4B06-B04A-4F821F45C0A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07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>
            <a:extLst>
              <a:ext uri="{FF2B5EF4-FFF2-40B4-BE49-F238E27FC236}">
                <a16:creationId xmlns:a16="http://schemas.microsoft.com/office/drawing/2014/main" xmlns="" id="{EE4998D4-FB41-4AD0-BFC4-594B1BF7A2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>
            <a:extLst>
              <a:ext uri="{FF2B5EF4-FFF2-40B4-BE49-F238E27FC236}">
                <a16:creationId xmlns:a16="http://schemas.microsoft.com/office/drawing/2014/main" xmlns="" id="{A502AC2B-8CED-40A1-BEBB-027CFAAE4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5716" name="Slide Number Placeholder 3">
            <a:extLst>
              <a:ext uri="{FF2B5EF4-FFF2-40B4-BE49-F238E27FC236}">
                <a16:creationId xmlns:a16="http://schemas.microsoft.com/office/drawing/2014/main" xmlns="" id="{FD3B3CD9-BDCD-4929-B7A7-03AA5EA20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1pPr>
            <a:lvl2pPr marL="757066" indent="-291179" eaLnBrk="0" hangingPunct="0"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2pPr>
            <a:lvl3pPr marL="1164717" indent="-232943" eaLnBrk="0" hangingPunct="0"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3pPr>
            <a:lvl4pPr marL="1630604" indent="-232943" eaLnBrk="0" hangingPunct="0"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4pPr>
            <a:lvl5pPr marL="2096491" indent="-232943" eaLnBrk="0" hangingPunct="0"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50000"/>
              </a:spcBef>
              <a:spcAft>
                <a:spcPct val="0"/>
              </a:spcAft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50000"/>
              </a:spcBef>
              <a:spcAft>
                <a:spcPct val="0"/>
              </a:spcAft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50000"/>
              </a:spcBef>
              <a:spcAft>
                <a:spcPct val="0"/>
              </a:spcAft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50000"/>
              </a:spcBef>
              <a:spcAft>
                <a:spcPct val="0"/>
              </a:spcAft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9pPr>
          </a:lstStyle>
          <a:p>
            <a:fld id="{2473578D-7530-4B06-B04A-4F821F45C0A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706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>
            <a:extLst>
              <a:ext uri="{FF2B5EF4-FFF2-40B4-BE49-F238E27FC236}">
                <a16:creationId xmlns:a16="http://schemas.microsoft.com/office/drawing/2014/main" xmlns="" id="{EE4998D4-FB41-4AD0-BFC4-594B1BF7A2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>
            <a:extLst>
              <a:ext uri="{FF2B5EF4-FFF2-40B4-BE49-F238E27FC236}">
                <a16:creationId xmlns:a16="http://schemas.microsoft.com/office/drawing/2014/main" xmlns="" id="{A502AC2B-8CED-40A1-BEBB-027CFAAE4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5716" name="Slide Number Placeholder 3">
            <a:extLst>
              <a:ext uri="{FF2B5EF4-FFF2-40B4-BE49-F238E27FC236}">
                <a16:creationId xmlns:a16="http://schemas.microsoft.com/office/drawing/2014/main" xmlns="" id="{FD3B3CD9-BDCD-4929-B7A7-03AA5EA20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1pPr>
            <a:lvl2pPr marL="757066" indent="-291179" eaLnBrk="0" hangingPunct="0"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2pPr>
            <a:lvl3pPr marL="1164717" indent="-232943" eaLnBrk="0" hangingPunct="0"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3pPr>
            <a:lvl4pPr marL="1630604" indent="-232943" eaLnBrk="0" hangingPunct="0"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4pPr>
            <a:lvl5pPr marL="2096491" indent="-232943" eaLnBrk="0" hangingPunct="0"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50000"/>
              </a:spcBef>
              <a:spcAft>
                <a:spcPct val="0"/>
              </a:spcAft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50000"/>
              </a:spcBef>
              <a:spcAft>
                <a:spcPct val="0"/>
              </a:spcAft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50000"/>
              </a:spcBef>
              <a:spcAft>
                <a:spcPct val="0"/>
              </a:spcAft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50000"/>
              </a:spcBef>
              <a:spcAft>
                <a:spcPct val="0"/>
              </a:spcAft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9pPr>
          </a:lstStyle>
          <a:p>
            <a:fld id="{2473578D-7530-4B06-B04A-4F821F45C0A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827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468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34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6693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7460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7400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0519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8140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1092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5254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0335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>
            <a:extLst>
              <a:ext uri="{FF2B5EF4-FFF2-40B4-BE49-F238E27FC236}">
                <a16:creationId xmlns:a16="http://schemas.microsoft.com/office/drawing/2014/main" xmlns="" id="{EE4998D4-FB41-4AD0-BFC4-594B1BF7A2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>
            <a:extLst>
              <a:ext uri="{FF2B5EF4-FFF2-40B4-BE49-F238E27FC236}">
                <a16:creationId xmlns:a16="http://schemas.microsoft.com/office/drawing/2014/main" xmlns="" id="{A502AC2B-8CED-40A1-BEBB-027CFAAE4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5716" name="Slide Number Placeholder 3">
            <a:extLst>
              <a:ext uri="{FF2B5EF4-FFF2-40B4-BE49-F238E27FC236}">
                <a16:creationId xmlns:a16="http://schemas.microsoft.com/office/drawing/2014/main" xmlns="" id="{FD3B3CD9-BDCD-4929-B7A7-03AA5EA20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1pPr>
            <a:lvl2pPr marL="757066" indent="-291179" eaLnBrk="0" hangingPunct="0"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2pPr>
            <a:lvl3pPr marL="1164717" indent="-232943" eaLnBrk="0" hangingPunct="0"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3pPr>
            <a:lvl4pPr marL="1630604" indent="-232943" eaLnBrk="0" hangingPunct="0"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4pPr>
            <a:lvl5pPr marL="2096491" indent="-232943" eaLnBrk="0" hangingPunct="0"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50000"/>
              </a:spcBef>
              <a:spcAft>
                <a:spcPct val="0"/>
              </a:spcAft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50000"/>
              </a:spcBef>
              <a:spcAft>
                <a:spcPct val="0"/>
              </a:spcAft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50000"/>
              </a:spcBef>
              <a:spcAft>
                <a:spcPct val="0"/>
              </a:spcAft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50000"/>
              </a:spcBef>
              <a:spcAft>
                <a:spcPct val="0"/>
              </a:spcAft>
              <a:defRPr sz="4500">
                <a:solidFill>
                  <a:srgbClr val="ECECEC"/>
                </a:solidFill>
                <a:latin typeface="Arial" panose="020B0604020202020204" pitchFamily="34" charset="0"/>
              </a:defRPr>
            </a:lvl9pPr>
          </a:lstStyle>
          <a:p>
            <a:fld id="{2473578D-7530-4B06-B04A-4F821F45C0A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0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1 Peter 3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dirty="0">
                <a:ea typeface="ＭＳ Ｐゴシック" pitchFamily="34" charset="-128"/>
              </a:rPr>
              <a:t>The Reasons for Our Hope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3F8FD44-FA5A-4E52-A53E-3D67C088F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9" y="5143500"/>
            <a:ext cx="3255433" cy="482314"/>
          </a:xfrm>
        </p:spPr>
        <p:txBody>
          <a:bodyPr/>
          <a:lstStyle/>
          <a:p>
            <a:r>
              <a:rPr lang="en-US" sz="1200" dirty="0"/>
              <a:t>Richard Dawkins, The God Delusion (Boston: Houghton Mifflin, 2006), 169-170.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67EDCE9-69DF-4E3B-8F4D-CFCEFF038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587066" cy="5521324"/>
          </a:xfrm>
        </p:spPr>
        <p:txBody>
          <a:bodyPr/>
          <a:lstStyle/>
          <a:p>
            <a:r>
              <a:rPr lang="en-US" dirty="0"/>
              <a:t>Physicists have calculated that, if the laws and constants of physics had been even slightly different,</a:t>
            </a:r>
          </a:p>
          <a:p>
            <a:r>
              <a:rPr lang="en-US" dirty="0"/>
              <a:t>the universe would have developed in such a way that life would have been impossible.</a:t>
            </a:r>
          </a:p>
        </p:txBody>
      </p:sp>
      <p:pic>
        <p:nvPicPr>
          <p:cNvPr id="1026" name="Picture 2" descr="The God Delusion by Richard Dawkins - Penguin Books Australia">
            <a:extLst>
              <a:ext uri="{FF2B5EF4-FFF2-40B4-BE49-F238E27FC236}">
                <a16:creationId xmlns:a16="http://schemas.microsoft.com/office/drawing/2014/main" xmlns="" id="{8A2F0FC3-9772-4C3C-A254-E7A6DB99B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69851"/>
            <a:ext cx="3255432" cy="507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64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3F8FD44-FA5A-4E52-A53E-3D67C088F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799" y="5143500"/>
            <a:ext cx="3103033" cy="482314"/>
          </a:xfrm>
        </p:spPr>
        <p:txBody>
          <a:bodyPr/>
          <a:lstStyle/>
          <a:p>
            <a:r>
              <a:rPr lang="en-US" sz="1100" dirty="0"/>
              <a:t>Hawking, S.W., and Leonard </a:t>
            </a:r>
            <a:r>
              <a:rPr lang="en-US" sz="1100" dirty="0" err="1"/>
              <a:t>Mlodinow</a:t>
            </a:r>
            <a:r>
              <a:rPr lang="en-US" sz="1100" dirty="0"/>
              <a:t>. The Grand Design. New York: Bantam, 2010, 160-161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67EDCE9-69DF-4E3B-8F4D-CFCEFF038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4" y="79377"/>
            <a:ext cx="6587065" cy="5521324"/>
          </a:xfrm>
        </p:spPr>
        <p:txBody>
          <a:bodyPr/>
          <a:lstStyle/>
          <a:p>
            <a:r>
              <a:rPr lang="en-US" dirty="0"/>
              <a:t>Most of the fundamental constants in our theories appear fine-tuned in the sense that if they were altered by only modest amounts,</a:t>
            </a:r>
          </a:p>
          <a:p>
            <a:r>
              <a:rPr lang="en-US" dirty="0"/>
              <a:t>the universe would be qualitatively different,</a:t>
            </a:r>
          </a:p>
          <a:p>
            <a:r>
              <a:rPr lang="en-US" dirty="0"/>
              <a:t>and in many cases unsuitable for the development of life....</a:t>
            </a:r>
          </a:p>
        </p:txBody>
      </p:sp>
      <p:pic>
        <p:nvPicPr>
          <p:cNvPr id="2050" name="Picture 2" descr="The Grand Design High Quality Paperback Book By Stephen Hawking">
            <a:extLst>
              <a:ext uri="{FF2B5EF4-FFF2-40B4-BE49-F238E27FC236}">
                <a16:creationId xmlns:a16="http://schemas.microsoft.com/office/drawing/2014/main" xmlns="" id="{445D932F-3F10-49DE-A707-28853A019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99" y="69852"/>
            <a:ext cx="3191403" cy="509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40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3F8FD44-FA5A-4E52-A53E-3D67C088F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799" y="5143500"/>
            <a:ext cx="3103033" cy="482314"/>
          </a:xfrm>
        </p:spPr>
        <p:txBody>
          <a:bodyPr/>
          <a:lstStyle/>
          <a:p>
            <a:r>
              <a:rPr lang="en-US" sz="1100" dirty="0"/>
              <a:t>Hawking, S.W., and Leonard </a:t>
            </a:r>
            <a:r>
              <a:rPr lang="en-US" sz="1100" dirty="0" err="1"/>
              <a:t>Mlodinow</a:t>
            </a:r>
            <a:r>
              <a:rPr lang="en-US" sz="1100" dirty="0"/>
              <a:t>. The Grand Design. New York: Bantam, 2010, 160-161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67EDCE9-69DF-4E3B-8F4D-CFCEFF038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4" y="79377"/>
            <a:ext cx="6587065" cy="5521324"/>
          </a:xfrm>
        </p:spPr>
        <p:txBody>
          <a:bodyPr/>
          <a:lstStyle/>
          <a:p>
            <a:r>
              <a:rPr lang="en-US" dirty="0"/>
              <a:t>For example, if … the weak [nuclear] force were much weaker,</a:t>
            </a:r>
          </a:p>
          <a:p>
            <a:r>
              <a:rPr lang="en-US" dirty="0"/>
              <a:t>in the early universe all the hydrogen in the cosmos would have turned to helium, and hence there would be no normal stars;</a:t>
            </a:r>
          </a:p>
        </p:txBody>
      </p:sp>
      <p:pic>
        <p:nvPicPr>
          <p:cNvPr id="2050" name="Picture 2" descr="The Grand Design High Quality Paperback Book By Stephen Hawking">
            <a:extLst>
              <a:ext uri="{FF2B5EF4-FFF2-40B4-BE49-F238E27FC236}">
                <a16:creationId xmlns:a16="http://schemas.microsoft.com/office/drawing/2014/main" xmlns="" id="{445D932F-3F10-49DE-A707-28853A019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99" y="69852"/>
            <a:ext cx="3191403" cy="509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0395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3F8FD44-FA5A-4E52-A53E-3D67C088F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799" y="5143500"/>
            <a:ext cx="3103033" cy="482314"/>
          </a:xfrm>
        </p:spPr>
        <p:txBody>
          <a:bodyPr/>
          <a:lstStyle/>
          <a:p>
            <a:r>
              <a:rPr lang="en-US" sz="1100" dirty="0"/>
              <a:t>Hawking, S.W., and Leonard </a:t>
            </a:r>
            <a:r>
              <a:rPr lang="en-US" sz="1100" dirty="0" err="1"/>
              <a:t>Mlodinow</a:t>
            </a:r>
            <a:r>
              <a:rPr lang="en-US" sz="1100" dirty="0"/>
              <a:t>. The Grand Design. New York: Bantam, 2010, 160-161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67EDCE9-69DF-4E3B-8F4D-CFCEFF038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4" y="79377"/>
            <a:ext cx="6587065" cy="5521324"/>
          </a:xfrm>
        </p:spPr>
        <p:txBody>
          <a:bodyPr/>
          <a:lstStyle/>
          <a:p>
            <a:r>
              <a:rPr lang="en-US" dirty="0"/>
              <a:t>if it were much stronger, exploding supernovas would not eject their outer envelopes,</a:t>
            </a:r>
          </a:p>
          <a:p>
            <a:r>
              <a:rPr lang="en-US" dirty="0"/>
              <a:t>and hence would fail to seed interstellar space with the heavy elements planets require to foster life.</a:t>
            </a:r>
          </a:p>
        </p:txBody>
      </p:sp>
      <p:pic>
        <p:nvPicPr>
          <p:cNvPr id="2050" name="Picture 2" descr="The Grand Design High Quality Paperback Book By Stephen Hawking">
            <a:extLst>
              <a:ext uri="{FF2B5EF4-FFF2-40B4-BE49-F238E27FC236}">
                <a16:creationId xmlns:a16="http://schemas.microsoft.com/office/drawing/2014/main" xmlns="" id="{445D932F-3F10-49DE-A707-28853A019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99" y="69852"/>
            <a:ext cx="3191403" cy="509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294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3F8FD44-FA5A-4E52-A53E-3D67C088F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799" y="5143500"/>
            <a:ext cx="3103033" cy="482314"/>
          </a:xfrm>
        </p:spPr>
        <p:txBody>
          <a:bodyPr/>
          <a:lstStyle/>
          <a:p>
            <a:r>
              <a:rPr lang="en-US" sz="1100" dirty="0"/>
              <a:t>Hawking, S.W., and Leonard </a:t>
            </a:r>
            <a:r>
              <a:rPr lang="en-US" sz="1100" dirty="0" err="1"/>
              <a:t>Mlodinow</a:t>
            </a:r>
            <a:r>
              <a:rPr lang="en-US" sz="1100" dirty="0"/>
              <a:t>. The Grand Design. New York: Bantam, 2010, 160-161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67EDCE9-69DF-4E3B-8F4D-CFCEFF038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4" y="79377"/>
            <a:ext cx="6587065" cy="5521324"/>
          </a:xfrm>
        </p:spPr>
        <p:txBody>
          <a:bodyPr/>
          <a:lstStyle/>
          <a:p>
            <a:r>
              <a:rPr lang="en-US" dirty="0"/>
              <a:t>If protons were 0.2 percent heavier, they would decay into neutrons, destabilizing atoms…</a:t>
            </a:r>
          </a:p>
        </p:txBody>
      </p:sp>
      <p:pic>
        <p:nvPicPr>
          <p:cNvPr id="2050" name="Picture 2" descr="The Grand Design High Quality Paperback Book By Stephen Hawking">
            <a:extLst>
              <a:ext uri="{FF2B5EF4-FFF2-40B4-BE49-F238E27FC236}">
                <a16:creationId xmlns:a16="http://schemas.microsoft.com/office/drawing/2014/main" xmlns="" id="{445D932F-3F10-49DE-A707-28853A019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99" y="69852"/>
            <a:ext cx="3191403" cy="509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674794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12">
            <a:extLst>
              <a:ext uri="{FF2B5EF4-FFF2-40B4-BE49-F238E27FC236}">
                <a16:creationId xmlns:a16="http://schemas.microsoft.com/office/drawing/2014/main" xmlns="" id="{2C6B0A8F-E7B7-4253-8008-BC542B209D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0"/>
            <a:ext cx="10160000" cy="5715000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252F4F2-C9EC-4559-9657-7F7CFEFD3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1228" y="1975758"/>
            <a:ext cx="381000" cy="381000"/>
          </a:xfrm>
          <a:prstGeom prst="ellipse">
            <a:avLst/>
          </a:prstGeom>
          <a:noFill/>
          <a:ln w="317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39725" indent="-339725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xmlns="" id="{036D933D-04AB-451F-92D9-EE2A296E3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0" y="190500"/>
            <a:ext cx="5486400" cy="1587500"/>
          </a:xfrm>
          <a:prstGeom prst="rect">
            <a:avLst/>
          </a:prstGeom>
          <a:solidFill>
            <a:srgbClr val="0A0A28"/>
          </a:solidFill>
          <a:ln w="25400">
            <a:solidFill>
              <a:schemeClr val="bg1"/>
            </a:solidFill>
            <a:miter lim="800000"/>
            <a:headEnd type="none" w="sm" len="sm"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Speed of expansion from the big bang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part in 10</a:t>
            </a:r>
            <a:r>
              <a:rPr lang="en-US" altLang="en-US" sz="36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217330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12">
            <a:extLst>
              <a:ext uri="{FF2B5EF4-FFF2-40B4-BE49-F238E27FC236}">
                <a16:creationId xmlns:a16="http://schemas.microsoft.com/office/drawing/2014/main" xmlns="" id="{2C6B0A8F-E7B7-4253-8008-BC542B209D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0"/>
            <a:ext cx="10160000" cy="5715000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252F4F2-C9EC-4559-9657-7F7CFEFD3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1228" y="1975758"/>
            <a:ext cx="381000" cy="381000"/>
          </a:xfrm>
          <a:prstGeom prst="ellipse">
            <a:avLst/>
          </a:prstGeom>
          <a:noFill/>
          <a:ln w="317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39725" indent="-339725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xmlns="" id="{9AB06066-1534-47A4-87C5-A50763A11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1621745"/>
            <a:ext cx="4038600" cy="1089025"/>
          </a:xfrm>
          <a:prstGeom prst="rect">
            <a:avLst/>
          </a:prstGeom>
          <a:solidFill>
            <a:srgbClr val="0A0A28"/>
          </a:solidFill>
          <a:ln w="25400">
            <a:solidFill>
              <a:schemeClr val="bg1"/>
            </a:solidFill>
            <a:miter lim="800000"/>
            <a:headEnd type="none" w="sm" len="sm"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Strength of Gravity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part in 10</a:t>
            </a:r>
            <a:r>
              <a:rPr lang="en-US" altLang="en-US" sz="36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40</a:t>
            </a:r>
          </a:p>
        </p:txBody>
      </p:sp>
      <p:cxnSp>
        <p:nvCxnSpPr>
          <p:cNvPr id="9" name="Straight Arrow Connector 6">
            <a:extLst>
              <a:ext uri="{FF2B5EF4-FFF2-40B4-BE49-F238E27FC236}">
                <a16:creationId xmlns:a16="http://schemas.microsoft.com/office/drawing/2014/main" xmlns="" id="{BDCC8BE0-4065-4056-91F0-2C7A85A1D11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08200" y="0"/>
            <a:ext cx="2768600" cy="5715000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7696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12">
            <a:extLst>
              <a:ext uri="{FF2B5EF4-FFF2-40B4-BE49-F238E27FC236}">
                <a16:creationId xmlns:a16="http://schemas.microsoft.com/office/drawing/2014/main" xmlns="" id="{2C6B0A8F-E7B7-4253-8008-BC542B209D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0"/>
            <a:ext cx="10160000" cy="5715000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252F4F2-C9EC-4559-9657-7F7CFEFD3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1228" y="1975758"/>
            <a:ext cx="381000" cy="381000"/>
          </a:xfrm>
          <a:prstGeom prst="ellipse">
            <a:avLst/>
          </a:prstGeom>
          <a:noFill/>
          <a:ln w="317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39725" indent="-339725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5" name="Straight Arrow Connector 6">
            <a:extLst>
              <a:ext uri="{FF2B5EF4-FFF2-40B4-BE49-F238E27FC236}">
                <a16:creationId xmlns:a16="http://schemas.microsoft.com/office/drawing/2014/main" xmlns="" id="{B8A8E1FF-7DB3-4D47-BECA-D97592BDA48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08200" y="0"/>
            <a:ext cx="2768600" cy="5715000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4">
            <a:extLst>
              <a:ext uri="{FF2B5EF4-FFF2-40B4-BE49-F238E27FC236}">
                <a16:creationId xmlns:a16="http://schemas.microsoft.com/office/drawing/2014/main" xmlns="" id="{9AB06066-1534-47A4-87C5-A50763A11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0" y="1621745"/>
            <a:ext cx="4572000" cy="1089529"/>
          </a:xfrm>
          <a:prstGeom prst="rect">
            <a:avLst/>
          </a:prstGeom>
          <a:solidFill>
            <a:srgbClr val="0A0A28"/>
          </a:solidFill>
          <a:ln w="25400">
            <a:solidFill>
              <a:schemeClr val="bg1"/>
            </a:solidFill>
            <a:miter lim="800000"/>
            <a:headEnd type="none" w="sm" len="sm"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Cosmological Constant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part in 10</a:t>
            </a:r>
            <a:r>
              <a:rPr lang="en-US" altLang="en-US" sz="36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120</a:t>
            </a:r>
          </a:p>
        </p:txBody>
      </p:sp>
      <p:cxnSp>
        <p:nvCxnSpPr>
          <p:cNvPr id="9" name="Straight Arrow Connector 5">
            <a:extLst>
              <a:ext uri="{FF2B5EF4-FFF2-40B4-BE49-F238E27FC236}">
                <a16:creationId xmlns:a16="http://schemas.microsoft.com/office/drawing/2014/main" xmlns="" id="{8EC4D9D8-08E6-4995-A2BA-9DA01622382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606799" y="-1814"/>
            <a:ext cx="711201" cy="5716814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966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12">
            <a:extLst>
              <a:ext uri="{FF2B5EF4-FFF2-40B4-BE49-F238E27FC236}">
                <a16:creationId xmlns:a16="http://schemas.microsoft.com/office/drawing/2014/main" xmlns="" id="{2C6B0A8F-E7B7-4253-8008-BC542B209D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0"/>
            <a:ext cx="10160000" cy="5715000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252F4F2-C9EC-4559-9657-7F7CFEFD3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1228" y="1975758"/>
            <a:ext cx="381000" cy="381000"/>
          </a:xfrm>
          <a:prstGeom prst="ellipse">
            <a:avLst/>
          </a:prstGeom>
          <a:noFill/>
          <a:ln w="317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39725" indent="-339725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5" name="Straight Arrow Connector 6">
            <a:extLst>
              <a:ext uri="{FF2B5EF4-FFF2-40B4-BE49-F238E27FC236}">
                <a16:creationId xmlns:a16="http://schemas.microsoft.com/office/drawing/2014/main" xmlns="" id="{B8A8E1FF-7DB3-4D47-BECA-D97592BDA48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59000" y="0"/>
            <a:ext cx="2768600" cy="5715000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5">
            <a:extLst>
              <a:ext uri="{FF2B5EF4-FFF2-40B4-BE49-F238E27FC236}">
                <a16:creationId xmlns:a16="http://schemas.microsoft.com/office/drawing/2014/main" xmlns="" id="{8EC4D9D8-08E6-4995-A2BA-9DA01622382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606799" y="-1814"/>
            <a:ext cx="711201" cy="5716814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xmlns="" id="{37E6DF5C-3996-4123-B91B-0A99A09247D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0" y="571500"/>
            <a:ext cx="10160000" cy="2590800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E3D6A7B8-90FE-4BB3-9D1A-D8F80436E0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84500" y="-1814"/>
            <a:ext cx="2387600" cy="5716814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1D3ED770-8E4F-4959-A703-49DAC5D729A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0" y="2004333"/>
            <a:ext cx="10160000" cy="430465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A94D77BE-F249-4226-A006-95DA8834BB2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03400" y="0"/>
            <a:ext cx="5396593" cy="5715000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13384E0D-1AC5-4D3C-9EE9-DD99FDFEA51F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0" y="800100"/>
            <a:ext cx="10160000" cy="3598206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4">
            <a:extLst>
              <a:ext uri="{FF2B5EF4-FFF2-40B4-BE49-F238E27FC236}">
                <a16:creationId xmlns:a16="http://schemas.microsoft.com/office/drawing/2014/main" xmlns="" id="{FB72D45F-7D0E-484A-911A-C9987B379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0585" y="1316694"/>
            <a:ext cx="2020207" cy="1089529"/>
          </a:xfrm>
          <a:prstGeom prst="rect">
            <a:avLst/>
          </a:prstGeom>
          <a:solidFill>
            <a:srgbClr val="0A0A28"/>
          </a:solidFill>
          <a:ln w="25400">
            <a:solidFill>
              <a:schemeClr val="bg1"/>
            </a:solidFill>
            <a:miter lim="800000"/>
            <a:headEnd type="none" w="sm" len="sm"/>
            <a:tailEnd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 to 50 lines!</a:t>
            </a:r>
            <a:endParaRPr lang="en-US" altLang="en-US" sz="3600" baseline="30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B871E2A1-ED4E-4EEB-BD92-2A005DE5CE3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0" y="0"/>
            <a:ext cx="6985000" cy="4991100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F87A3E65-E657-4550-BF5C-860844E7376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6600" y="-1814"/>
            <a:ext cx="4953000" cy="5716814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739B6DEC-C55A-4E69-97FD-9B5439C886B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0" y="0"/>
            <a:ext cx="7594600" cy="4398306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B70699B8-9499-4112-A223-DB7129F6150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-101600" y="1450044"/>
            <a:ext cx="10134600" cy="1845606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 type="triangl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790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3F8FD44-FA5A-4E52-A53E-3D67C088F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799" y="5143500"/>
            <a:ext cx="3103033" cy="482314"/>
          </a:xfrm>
        </p:spPr>
        <p:txBody>
          <a:bodyPr/>
          <a:lstStyle/>
          <a:p>
            <a:r>
              <a:rPr lang="en-US" sz="1100" dirty="0"/>
              <a:t>Hawking, S.W., and Leonard </a:t>
            </a:r>
            <a:r>
              <a:rPr lang="en-US" sz="1100" dirty="0" err="1"/>
              <a:t>Mlodinow</a:t>
            </a:r>
            <a:r>
              <a:rPr lang="en-US" sz="1100" dirty="0"/>
              <a:t>. The Grand Design. New York: Bantam, 2010, 160-161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67EDCE9-69DF-4E3B-8F4D-CFCEFF038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4" y="79377"/>
            <a:ext cx="6587065" cy="5521324"/>
          </a:xfrm>
        </p:spPr>
        <p:txBody>
          <a:bodyPr/>
          <a:lstStyle/>
          <a:p>
            <a:r>
              <a:rPr lang="en-US" dirty="0"/>
              <a:t>Were it not for a series of </a:t>
            </a:r>
            <a:r>
              <a:rPr lang="en-US" u="sng" dirty="0"/>
              <a:t>startling coincidences</a:t>
            </a:r>
            <a:r>
              <a:rPr lang="en-US" dirty="0"/>
              <a:t> in the precise details of physical law,</a:t>
            </a:r>
          </a:p>
          <a:p>
            <a:r>
              <a:rPr lang="en-US" dirty="0"/>
              <a:t>it seems, humans and similar life-forms would never have come into being…</a:t>
            </a:r>
          </a:p>
          <a:p>
            <a:r>
              <a:rPr lang="en-US" dirty="0"/>
              <a:t>What can we make of these coincidences? …</a:t>
            </a:r>
          </a:p>
        </p:txBody>
      </p:sp>
      <p:pic>
        <p:nvPicPr>
          <p:cNvPr id="2050" name="Picture 2" descr="The Grand Design High Quality Paperback Book By Stephen Hawking">
            <a:extLst>
              <a:ext uri="{FF2B5EF4-FFF2-40B4-BE49-F238E27FC236}">
                <a16:creationId xmlns:a16="http://schemas.microsoft.com/office/drawing/2014/main" xmlns="" id="{445D932F-3F10-49DE-A707-28853A019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99" y="69852"/>
            <a:ext cx="3191403" cy="509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3A2504-BF8D-41A4-B3ED-7EE15974B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3ADC95-8982-4173-A278-6B64BDC06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“How is the Christian supposed to live in a hostile world?”</a:t>
            </a:r>
          </a:p>
          <a:p>
            <a:pPr marL="571500" indent="-571500">
              <a:buFontTx/>
              <a:buChar char="-"/>
            </a:pPr>
            <a:r>
              <a:rPr lang="en-US" dirty="0"/>
              <a:t>Good deeds </a:t>
            </a:r>
            <a:r>
              <a:rPr lang="en-US" sz="2000" dirty="0"/>
              <a:t>(1 Peter 2:15)</a:t>
            </a:r>
            <a:endParaRPr lang="en-US" dirty="0"/>
          </a:p>
          <a:p>
            <a:pPr marL="571500" indent="-571500">
              <a:buFontTx/>
              <a:buChar char="-"/>
            </a:pPr>
            <a:r>
              <a:rPr lang="en-US" dirty="0"/>
              <a:t>Kindness and gentleness </a:t>
            </a:r>
            <a:r>
              <a:rPr lang="en-US" sz="2000" dirty="0"/>
              <a:t>(1 Peter 3:9)</a:t>
            </a:r>
            <a:endParaRPr lang="en-US" dirty="0"/>
          </a:p>
          <a:p>
            <a:pPr marL="571500" indent="-571500">
              <a:buFontTx/>
              <a:buChar char="-"/>
            </a:pPr>
            <a:r>
              <a:rPr lang="en-US" dirty="0"/>
              <a:t>Speak truth…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3F8FD44-FA5A-4E52-A53E-3D67C088F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799" y="5143500"/>
            <a:ext cx="3103033" cy="482314"/>
          </a:xfrm>
        </p:spPr>
        <p:txBody>
          <a:bodyPr/>
          <a:lstStyle/>
          <a:p>
            <a:r>
              <a:rPr lang="en-US" sz="1100" dirty="0"/>
              <a:t>Hawking, S.W., and Leonard </a:t>
            </a:r>
            <a:r>
              <a:rPr lang="en-US" sz="1100" dirty="0" err="1"/>
              <a:t>Mlodinow</a:t>
            </a:r>
            <a:r>
              <a:rPr lang="en-US" sz="1100" dirty="0"/>
              <a:t>. The Grand Design. New York: Bantam, 2010, 160-161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67EDCE9-69DF-4E3B-8F4D-CFCEFF038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4" y="79377"/>
            <a:ext cx="6587065" cy="5521324"/>
          </a:xfrm>
        </p:spPr>
        <p:txBody>
          <a:bodyPr/>
          <a:lstStyle/>
          <a:p>
            <a:r>
              <a:rPr lang="en-US" dirty="0"/>
              <a:t>Our universe and its laws appear to have a design that both is tailor-made to support us </a:t>
            </a:r>
          </a:p>
          <a:p>
            <a:r>
              <a:rPr lang="en-US" dirty="0"/>
              <a:t>and, if we are to exist, leaves little room for alteration.</a:t>
            </a:r>
          </a:p>
          <a:p>
            <a:r>
              <a:rPr lang="en-US" dirty="0"/>
              <a:t>That is not easily explained and raises the natural question of why it is that way</a:t>
            </a:r>
          </a:p>
        </p:txBody>
      </p:sp>
      <p:pic>
        <p:nvPicPr>
          <p:cNvPr id="2050" name="Picture 2" descr="The Grand Design High Quality Paperback Book By Stephen Hawking">
            <a:extLst>
              <a:ext uri="{FF2B5EF4-FFF2-40B4-BE49-F238E27FC236}">
                <a16:creationId xmlns:a16="http://schemas.microsoft.com/office/drawing/2014/main" xmlns="" id="{445D932F-3F10-49DE-A707-28853A019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99" y="69852"/>
            <a:ext cx="3191403" cy="509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3271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3F8FD44-FA5A-4E52-A53E-3D67C088F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799" y="5143500"/>
            <a:ext cx="3103033" cy="482314"/>
          </a:xfrm>
        </p:spPr>
        <p:txBody>
          <a:bodyPr/>
          <a:lstStyle/>
          <a:p>
            <a:r>
              <a:rPr lang="en-US" sz="1100" dirty="0"/>
              <a:t>Hawking, S.W., and Leonard </a:t>
            </a:r>
            <a:r>
              <a:rPr lang="en-US" sz="1100" dirty="0" err="1"/>
              <a:t>Mlodinow</a:t>
            </a:r>
            <a:r>
              <a:rPr lang="en-US" sz="1100" dirty="0"/>
              <a:t>. The Grand Design. New York: Bantam, 2010, 160-161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67EDCE9-69DF-4E3B-8F4D-CFCEFF038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4" y="79377"/>
            <a:ext cx="6587065" cy="5521324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Our universe and its laws </a:t>
            </a:r>
            <a:r>
              <a:rPr lang="en-US" dirty="0"/>
              <a:t>appear to have a design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both is </a:t>
            </a:r>
            <a:r>
              <a:rPr lang="en-US" dirty="0"/>
              <a:t>tailor-made to support us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and, if we are to exist, leaves little room for alteration.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is not easily explained and </a:t>
            </a:r>
            <a:r>
              <a:rPr lang="en-US" dirty="0"/>
              <a:t>raises the natural question of why it is that way</a:t>
            </a:r>
          </a:p>
        </p:txBody>
      </p:sp>
      <p:pic>
        <p:nvPicPr>
          <p:cNvPr id="2050" name="Picture 2" descr="The Grand Design High Quality Paperback Book By Stephen Hawking">
            <a:extLst>
              <a:ext uri="{FF2B5EF4-FFF2-40B4-BE49-F238E27FC236}">
                <a16:creationId xmlns:a16="http://schemas.microsoft.com/office/drawing/2014/main" xmlns="" id="{445D932F-3F10-49DE-A707-28853A019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99" y="69852"/>
            <a:ext cx="3191403" cy="509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583215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D227338-26FE-4471-B58A-31E129E00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Arguments from Science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95E27EC-97D7-4391-BC53-3119FFB42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“fine tuning” of our universe</a:t>
            </a:r>
          </a:p>
          <a:p>
            <a:r>
              <a:rPr lang="en-US" dirty="0"/>
              <a:t>The beginning of our universe (and time!)</a:t>
            </a:r>
          </a:p>
        </p:txBody>
      </p:sp>
    </p:spTree>
    <p:extLst>
      <p:ext uri="{BB962C8B-B14F-4D97-AF65-F5344CB8AC3E}">
        <p14:creationId xmlns:p14="http://schemas.microsoft.com/office/powerpoint/2010/main" val="414868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E82F459-1CC0-4DB6-8701-FC2500383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2167" y="5143500"/>
            <a:ext cx="3259665" cy="482314"/>
          </a:xfrm>
        </p:spPr>
        <p:txBody>
          <a:bodyPr/>
          <a:lstStyle/>
          <a:p>
            <a:r>
              <a:rPr lang="en-US" sz="1000" dirty="0"/>
              <a:t>Stephen Hawking and Roger Penrose, The Nature of Space and Time, The Isaac Newton Institute Series of Lectures (Princeton, N.J.: Princeton University Press, 1996), 20.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26F21C-E0FC-4AC9-A3F2-5B1338F35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Almost everyone now believes that the universe, and time itself, had a beginning at the Big Bang.</a:t>
            </a:r>
          </a:p>
        </p:txBody>
      </p:sp>
      <p:pic>
        <p:nvPicPr>
          <p:cNvPr id="9" name="Picture 2" descr="Image result for The Nature of Space and Time">
            <a:extLst>
              <a:ext uri="{FF2B5EF4-FFF2-40B4-BE49-F238E27FC236}">
                <a16:creationId xmlns:a16="http://schemas.microsoft.com/office/drawing/2014/main" xmlns="" id="{7AA0BD7A-D97E-43C4-906F-60938F786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56400" y="79376"/>
            <a:ext cx="3259665" cy="50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7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399AA0C-776B-44B4-B419-3471558C2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9" y="5143500"/>
            <a:ext cx="3255433" cy="482314"/>
          </a:xfrm>
        </p:spPr>
        <p:txBody>
          <a:bodyPr/>
          <a:lstStyle/>
          <a:p>
            <a:r>
              <a:rPr lang="en-US" sz="900" dirty="0"/>
              <a:t>Quentin Smith, Atheist Philosopher, Western Michigan</a:t>
            </a:r>
            <a:br>
              <a:rPr lang="en-US" sz="900" dirty="0"/>
            </a:br>
            <a:r>
              <a:rPr lang="en-US" sz="900" dirty="0"/>
              <a:t>William Lane Craig and Quentin Smith, Theism, Atheism, and Big Bang Cosmology (Oxford [England: Clarendon, 1993), 135.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81BDF29-6A38-4D19-8E2B-4D20F4604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most reasonable belief is that</a:t>
            </a:r>
          </a:p>
          <a:p>
            <a:r>
              <a:rPr lang="en-US" dirty="0"/>
              <a:t>we came </a:t>
            </a:r>
            <a:br>
              <a:rPr lang="en-US" dirty="0"/>
            </a:br>
            <a:r>
              <a:rPr lang="en-US" dirty="0"/>
              <a:t>from nothing, </a:t>
            </a:r>
            <a:br>
              <a:rPr lang="en-US" dirty="0"/>
            </a:br>
            <a:r>
              <a:rPr lang="en-US" dirty="0"/>
              <a:t>by nothing, </a:t>
            </a:r>
            <a:br>
              <a:rPr lang="en-US" dirty="0"/>
            </a:br>
            <a:r>
              <a:rPr lang="en-US" dirty="0"/>
              <a:t>and for nothing.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Theism, Atheism, and Big Bang Cosmology (Clarendon Paperbacks): Craig,  William Lane, Smith, Quentin: 9780198263838: Amazon.com: Books">
            <a:extLst>
              <a:ext uri="{FF2B5EF4-FFF2-40B4-BE49-F238E27FC236}">
                <a16:creationId xmlns:a16="http://schemas.microsoft.com/office/drawing/2014/main" xmlns="" id="{151E0310-4352-40AD-8815-80C2BA92A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114300"/>
            <a:ext cx="3234266" cy="498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6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399AA0C-776B-44B4-B419-3471558C2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465" y="5143500"/>
            <a:ext cx="3526367" cy="482314"/>
          </a:xfrm>
        </p:spPr>
        <p:txBody>
          <a:bodyPr/>
          <a:lstStyle/>
          <a:p>
            <a:r>
              <a:rPr lang="en-US" sz="1200" dirty="0"/>
              <a:t> Tryon, Edward P. "Is the Universe a Vacuum Fluctuation?". Nature. Retrieved March 26, 2016.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81BDF29-6A38-4D19-8E2B-4D20F4604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129865" cy="5521324"/>
          </a:xfrm>
        </p:spPr>
        <p:txBody>
          <a:bodyPr/>
          <a:lstStyle/>
          <a:p>
            <a:r>
              <a:rPr lang="en-US" dirty="0"/>
              <a:t>The universe is simply one of those things that happens from time to time.</a:t>
            </a:r>
          </a:p>
        </p:txBody>
      </p:sp>
      <p:pic>
        <p:nvPicPr>
          <p:cNvPr id="17410" name="Picture 2" descr="Image result for nature magazine">
            <a:extLst>
              <a:ext uri="{FF2B5EF4-FFF2-40B4-BE49-F238E27FC236}">
                <a16:creationId xmlns:a16="http://schemas.microsoft.com/office/drawing/2014/main" xmlns="" id="{5173A728-1FE2-4440-ACF4-20360D853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92074"/>
            <a:ext cx="3526366" cy="505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07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D227338-26FE-4471-B58A-31E129E00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Arguments from Science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95E27EC-97D7-4391-BC53-3119FFB42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“fine tuning” of our universe</a:t>
            </a:r>
          </a:p>
          <a:p>
            <a:r>
              <a:rPr lang="en-US" dirty="0"/>
              <a:t>The beginning of our universe (and time!)</a:t>
            </a:r>
          </a:p>
          <a:p>
            <a:r>
              <a:rPr lang="en-US" dirty="0"/>
              <a:t>The complexity of life in our universe</a:t>
            </a:r>
          </a:p>
        </p:txBody>
      </p:sp>
    </p:spTree>
    <p:extLst>
      <p:ext uri="{BB962C8B-B14F-4D97-AF65-F5344CB8AC3E}">
        <p14:creationId xmlns:p14="http://schemas.microsoft.com/office/powerpoint/2010/main" val="3627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result for human cell">
            <a:extLst>
              <a:ext uri="{FF2B5EF4-FFF2-40B4-BE49-F238E27FC236}">
                <a16:creationId xmlns:a16="http://schemas.microsoft.com/office/drawing/2014/main" xmlns="" id="{101F8487-0C2A-4F98-824C-A5B9B01FC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9371" y="12700"/>
            <a:ext cx="673062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4EC113-51E1-4A48-8080-FC0A435D9746}"/>
              </a:ext>
            </a:extLst>
          </p:cNvPr>
          <p:cNvSpPr txBox="1"/>
          <p:nvPr/>
        </p:nvSpPr>
        <p:spPr>
          <a:xfrm>
            <a:off x="114301" y="38100"/>
            <a:ext cx="31876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600" dirty="0"/>
              <a:t>Total cells: </a:t>
            </a:r>
          </a:p>
          <a:p>
            <a:pPr marL="342900" indent="-342900"/>
            <a:r>
              <a:rPr lang="en-US" sz="3600" dirty="0"/>
              <a:t>	~30 trillion</a:t>
            </a:r>
          </a:p>
          <a:p>
            <a:pPr marL="342900" indent="-342900"/>
            <a:r>
              <a:rPr lang="en-US" sz="3600" dirty="0"/>
              <a:t>Cells created per day: </a:t>
            </a:r>
          </a:p>
          <a:p>
            <a:pPr marL="342900" indent="-342900"/>
            <a:r>
              <a:rPr lang="en-US" sz="3600" dirty="0"/>
              <a:t>	~200 billion </a:t>
            </a:r>
          </a:p>
          <a:p>
            <a:pPr marL="342900" indent="-342900"/>
            <a:r>
              <a:rPr lang="en-US" sz="3600" dirty="0"/>
              <a:t>Letters in each DNA strand:</a:t>
            </a:r>
          </a:p>
          <a:p>
            <a:pPr marL="342900" indent="-342900"/>
            <a:r>
              <a:rPr lang="en-US" sz="3600" dirty="0"/>
              <a:t>	3 billion</a:t>
            </a:r>
            <a:br>
              <a:rPr lang="en-US" sz="3600" dirty="0"/>
            </a:br>
            <a:r>
              <a:rPr lang="en-US" sz="1800" dirty="0"/>
              <a:t>(e.g. SETI project)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310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D227338-26FE-4471-B58A-31E129E00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Arguments from Science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95E27EC-97D7-4391-BC53-3119FFB42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“fine tuning” of our universe</a:t>
            </a:r>
          </a:p>
          <a:p>
            <a:r>
              <a:rPr lang="en-US" dirty="0"/>
              <a:t>The beginning of our universe (and time!)</a:t>
            </a:r>
          </a:p>
          <a:p>
            <a:r>
              <a:rPr lang="en-US" dirty="0"/>
              <a:t>The complexity of life in our universe</a:t>
            </a:r>
          </a:p>
          <a:p>
            <a:r>
              <a:rPr lang="en-US" dirty="0"/>
              <a:t>The origin of life in our universe</a:t>
            </a:r>
          </a:p>
        </p:txBody>
      </p:sp>
    </p:spTree>
    <p:extLst>
      <p:ext uri="{BB962C8B-B14F-4D97-AF65-F5344CB8AC3E}">
        <p14:creationId xmlns:p14="http://schemas.microsoft.com/office/powerpoint/2010/main" val="4752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eorge Whitesides, Ph.D.">
            <a:extLst>
              <a:ext uri="{FF2B5EF4-FFF2-40B4-BE49-F238E27FC236}">
                <a16:creationId xmlns:a16="http://schemas.microsoft.com/office/drawing/2014/main" xmlns="" id="{119ADC5F-B740-46B9-AFFD-ABDDED329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231" y="114299"/>
            <a:ext cx="8600819" cy="489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F7A1B9CF-E47A-48CE-8AAC-547544B5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6200" y="5143500"/>
            <a:ext cx="4855633" cy="482314"/>
          </a:xfrm>
        </p:spPr>
        <p:txBody>
          <a:bodyPr/>
          <a:lstStyle/>
          <a:p>
            <a:r>
              <a:rPr lang="en-US" sz="900" dirty="0"/>
              <a:t>George </a:t>
            </a:r>
            <a:r>
              <a:rPr lang="en-US" sz="900" dirty="0" err="1"/>
              <a:t>Whitesides</a:t>
            </a:r>
            <a:r>
              <a:rPr lang="en-US" sz="900" dirty="0"/>
              <a:t>, Harvard, Upon receiving the top award of the Amer. Chem. Society, 2007</a:t>
            </a:r>
            <a:br>
              <a:rPr lang="en-US" sz="900" dirty="0"/>
            </a:br>
            <a:r>
              <a:rPr lang="en-US" sz="900" dirty="0"/>
              <a:t>George M. </a:t>
            </a:r>
            <a:r>
              <a:rPr lang="en-US" sz="900" dirty="0" err="1"/>
              <a:t>Whitesides</a:t>
            </a:r>
            <a:r>
              <a:rPr lang="en-US" sz="900" dirty="0"/>
              <a:t>, “Revolutions In Chemistry: Priestley Medalist George M. </a:t>
            </a:r>
            <a:r>
              <a:rPr lang="en-US" sz="900" dirty="0" err="1"/>
              <a:t>Whitesides</a:t>
            </a:r>
            <a:r>
              <a:rPr lang="en-US" sz="900" dirty="0"/>
              <a:t>’ Address,” Chemical and Engineering News, 85: 12-17 (March 26, 2007).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163A3D0-A165-4B44-842A-2307D4CB6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5596465" cy="5521324"/>
          </a:xfrm>
        </p:spPr>
        <p:txBody>
          <a:bodyPr/>
          <a:lstStyle/>
          <a:p>
            <a:r>
              <a:rPr lang="en-US" dirty="0"/>
              <a:t>This problem is one of the big ones in science. It begins to place life, and us, in the universe.</a:t>
            </a:r>
          </a:p>
          <a:p>
            <a:r>
              <a:rPr lang="en-US" dirty="0"/>
              <a:t>Most chemists believe, as do I, that life emerged spontaneously from mixtures of molecules in the prebiotic Earth. </a:t>
            </a:r>
          </a:p>
          <a:p>
            <a:r>
              <a:rPr lang="en-US" dirty="0"/>
              <a:t>How? I have no idea.</a:t>
            </a:r>
          </a:p>
        </p:txBody>
      </p:sp>
    </p:spTree>
    <p:extLst>
      <p:ext uri="{BB962C8B-B14F-4D97-AF65-F5344CB8AC3E}">
        <p14:creationId xmlns:p14="http://schemas.microsoft.com/office/powerpoint/2010/main" val="27396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C76CBC-6A53-40CE-92F8-8EB50E3A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3:14-15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9427C4-BD61-4F3D-B443-66CEBDEC2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fear their intimidation and do not be troubled, but set apart Christ as Lord in your hearts,</a:t>
            </a:r>
          </a:p>
          <a:p>
            <a:r>
              <a:rPr lang="en-US" dirty="0"/>
              <a:t>always being ready to make a defense to everyone who asks you to give an account for the hope that is in you,</a:t>
            </a:r>
          </a:p>
          <a:p>
            <a:r>
              <a:rPr lang="en-US" dirty="0"/>
              <a:t>yet with gentleness and reverence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D227338-26FE-4471-B58A-31E129E00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Arguments from Science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95E27EC-97D7-4391-BC53-3119FFB42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“fine tuning” of our universe</a:t>
            </a:r>
          </a:p>
          <a:p>
            <a:r>
              <a:rPr lang="en-US" dirty="0"/>
              <a:t>The beginning of our universe (and time!)</a:t>
            </a:r>
          </a:p>
          <a:p>
            <a:r>
              <a:rPr lang="en-US" dirty="0"/>
              <a:t>The complexity of life in our universe</a:t>
            </a:r>
          </a:p>
          <a:p>
            <a:r>
              <a:rPr lang="en-US" dirty="0"/>
              <a:t>The origin of life in our universe</a:t>
            </a:r>
          </a:p>
        </p:txBody>
      </p:sp>
      <p:pic>
        <p:nvPicPr>
          <p:cNvPr id="13314" name="Picture 2" descr="God&amp;#39;s Undertaker: Has science buried God?: Lennox, Professor John C:  9780745953717: Amazon.com: Books">
            <a:extLst>
              <a:ext uri="{FF2B5EF4-FFF2-40B4-BE49-F238E27FC236}">
                <a16:creationId xmlns:a16="http://schemas.microsoft.com/office/drawing/2014/main" xmlns="" id="{6F08B10E-1EB3-4227-84D5-0F00D2F79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383" y="2777112"/>
            <a:ext cx="1763142" cy="281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Seven Days That Divide the World: The Beginning According to Genesis and  Science: Lennox, John C.: Amazon.com: Books">
            <a:extLst>
              <a:ext uri="{FF2B5EF4-FFF2-40B4-BE49-F238E27FC236}">
                <a16:creationId xmlns:a16="http://schemas.microsoft.com/office/drawing/2014/main" xmlns="" id="{22A994E6-ED81-4DDF-BC95-3B714D98C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4" y="2786637"/>
            <a:ext cx="1914526" cy="281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08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D227338-26FE-4471-B58A-31E129E00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Arguments from History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95E27EC-97D7-4391-BC53-3119FFB42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Predictive Prophecy</a:t>
            </a:r>
          </a:p>
          <a:p>
            <a:r>
              <a:rPr lang="en-US" dirty="0"/>
              <a:t>Jesus’s Resurrection</a:t>
            </a:r>
          </a:p>
          <a:p>
            <a:endParaRPr lang="en-US" dirty="0"/>
          </a:p>
        </p:txBody>
      </p:sp>
      <p:pic>
        <p:nvPicPr>
          <p:cNvPr id="12290" name="Picture 2" descr="The Case for Christ: A Journalist&amp;#39;s Personal Investigation of the Evidence  for Jesus by Lee Strobel, Paperback | Barnes &amp;amp; Noble®">
            <a:extLst>
              <a:ext uri="{FF2B5EF4-FFF2-40B4-BE49-F238E27FC236}">
                <a16:creationId xmlns:a16="http://schemas.microsoft.com/office/drawing/2014/main" xmlns="" id="{B3E6B18A-201B-4481-9CED-DD0C720D0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371600"/>
            <a:ext cx="2689003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Evidence That Demands a Verdict: Life-Changing Truth for a Skeptical World:  McDowell, Josh, McDowell, Sean: 9781401676704: Amazon.com: Books">
            <a:extLst>
              <a:ext uri="{FF2B5EF4-FFF2-40B4-BE49-F238E27FC236}">
                <a16:creationId xmlns:a16="http://schemas.microsoft.com/office/drawing/2014/main" xmlns="" id="{233084FF-DD5B-4009-97E5-825823B57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1371600"/>
            <a:ext cx="2893187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20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D227338-26FE-4471-B58A-31E129E00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Arguments from “Common Sense”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95E27EC-97D7-4391-BC53-3119FFB42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such a thing as right and wrong?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6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454450F-3B25-46DE-8178-5F4C6B015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9" y="5310402"/>
            <a:ext cx="3255433" cy="315412"/>
          </a:xfrm>
        </p:spPr>
        <p:txBody>
          <a:bodyPr/>
          <a:lstStyle/>
          <a:p>
            <a:r>
              <a:rPr lang="en-US" sz="1400" dirty="0"/>
              <a:t>Dawkins, River out of Eden, 1995. p 133.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265EF65-CB5B-448E-8F3A-367972D8C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The universe we observe has precisely the properties we should expect if there is, at bottom, no design, no purpose,</a:t>
            </a:r>
          </a:p>
          <a:p>
            <a:r>
              <a:rPr lang="en-US" dirty="0"/>
              <a:t>no evil and no good, nothing but blind pitiless indifference.</a:t>
            </a:r>
          </a:p>
        </p:txBody>
      </p:sp>
      <p:pic>
        <p:nvPicPr>
          <p:cNvPr id="14338" name="Picture 2" descr="River Out of Eden: A Darwinian View of Life (Science Masters Series):  Dawkins, Richard: 9781857994056: Amazon.com: Books">
            <a:extLst>
              <a:ext uri="{FF2B5EF4-FFF2-40B4-BE49-F238E27FC236}">
                <a16:creationId xmlns:a16="http://schemas.microsoft.com/office/drawing/2014/main" xmlns="" id="{34B17678-8730-49F1-8EA2-837679915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127285"/>
            <a:ext cx="3234265" cy="518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42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200B996-E183-4F40-A062-E448B2C6F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9" y="5143500"/>
            <a:ext cx="3255433" cy="482314"/>
          </a:xfrm>
        </p:spPr>
        <p:txBody>
          <a:bodyPr/>
          <a:lstStyle/>
          <a:p>
            <a:r>
              <a:rPr lang="en-US" sz="1100" dirty="0"/>
              <a:t>Richard Dawkins, The Devil’s Chaplain: Reflections on Hope, Lies, Science, and Love (New York: Houghton Mifflin Company, 2004), 10-11.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9A0E083-2BFC-4205-8141-1CCD4CC4F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As I support Darwinism as a scientist,</a:t>
            </a:r>
          </a:p>
          <a:p>
            <a:r>
              <a:rPr lang="en-US" dirty="0"/>
              <a:t>I am a passionate anti-Darwinian when it comes to politics and how we should conduct our human affairs.</a:t>
            </a:r>
          </a:p>
        </p:txBody>
      </p:sp>
      <p:pic>
        <p:nvPicPr>
          <p:cNvPr id="9" name="Picture 2" descr="Image result for The Devilâs Chaplain: Reflections on Hope, Lies, Science, and Love">
            <a:extLst>
              <a:ext uri="{FF2B5EF4-FFF2-40B4-BE49-F238E27FC236}">
                <a16:creationId xmlns:a16="http://schemas.microsoft.com/office/drawing/2014/main" xmlns="" id="{4BB2AE49-F01D-4418-B764-2B05FB10E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114300"/>
            <a:ext cx="3234266" cy="507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20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D227338-26FE-4471-B58A-31E129E00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Arguments from “Common Sense”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95E27EC-97D7-4391-BC53-3119FFB42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such a thing as right and wrong?</a:t>
            </a:r>
          </a:p>
          <a:p>
            <a:r>
              <a:rPr lang="en-US" dirty="0"/>
              <a:t>Are humans equal, and do they have value?</a:t>
            </a:r>
          </a:p>
          <a:p>
            <a:r>
              <a:rPr lang="en-US" dirty="0"/>
              <a:t>What is our basis for free will?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3F8FD44-FA5A-4E52-A53E-3D67C088F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799" y="5143500"/>
            <a:ext cx="3103033" cy="482314"/>
          </a:xfrm>
        </p:spPr>
        <p:txBody>
          <a:bodyPr/>
          <a:lstStyle/>
          <a:p>
            <a:r>
              <a:rPr lang="en-US" sz="1100" dirty="0"/>
              <a:t>Hawking, S.W., and Leonard </a:t>
            </a:r>
            <a:r>
              <a:rPr lang="en-US" sz="1100" dirty="0" err="1"/>
              <a:t>Mlodinow</a:t>
            </a:r>
            <a:r>
              <a:rPr lang="en-US" sz="1100" dirty="0"/>
              <a:t>. The Grand Design. New York: Bantam, 2010, 32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67EDCE9-69DF-4E3B-8F4D-CFCEFF038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4" y="38100"/>
            <a:ext cx="6587065" cy="5521324"/>
          </a:xfrm>
        </p:spPr>
        <p:txBody>
          <a:bodyPr/>
          <a:lstStyle/>
          <a:p>
            <a:r>
              <a:rPr lang="en-US" dirty="0"/>
              <a:t>The molecular basis of biology shows that biological processes are governed by the laws of physics and chemistry </a:t>
            </a:r>
          </a:p>
          <a:p>
            <a:r>
              <a:rPr lang="en-US" dirty="0"/>
              <a:t>and therefore are as determined as the orbits of the planets... </a:t>
            </a:r>
          </a:p>
          <a:p>
            <a:r>
              <a:rPr lang="en-US" dirty="0"/>
              <a:t>so it seems that we are no more than biological machines and that free will is just an illusion.</a:t>
            </a:r>
          </a:p>
        </p:txBody>
      </p:sp>
      <p:pic>
        <p:nvPicPr>
          <p:cNvPr id="2050" name="Picture 2" descr="The Grand Design High Quality Paperback Book By Stephen Hawking">
            <a:extLst>
              <a:ext uri="{FF2B5EF4-FFF2-40B4-BE49-F238E27FC236}">
                <a16:creationId xmlns:a16="http://schemas.microsoft.com/office/drawing/2014/main" xmlns="" id="{445D932F-3F10-49DE-A707-28853A019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99" y="69852"/>
            <a:ext cx="3191403" cy="509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71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9502A2D-70A4-425C-A73E-B1E81EA04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46" y="723900"/>
            <a:ext cx="9821333" cy="4635500"/>
          </a:xfrm>
        </p:spPr>
        <p:txBody>
          <a:bodyPr/>
          <a:lstStyle/>
          <a:p>
            <a:pPr algn="ctr"/>
            <a:r>
              <a:rPr lang="en-US" dirty="0"/>
              <a:t>Dawkins Video Here</a:t>
            </a:r>
          </a:p>
        </p:txBody>
      </p:sp>
    </p:spTree>
    <p:extLst>
      <p:ext uri="{BB962C8B-B14F-4D97-AF65-F5344CB8AC3E}">
        <p14:creationId xmlns:p14="http://schemas.microsoft.com/office/powerpoint/2010/main" val="287012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9502A2D-70A4-425C-A73E-B1E81EA04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9711265" cy="5521324"/>
          </a:xfrm>
        </p:spPr>
        <p:txBody>
          <a:bodyPr/>
          <a:lstStyle/>
          <a:p>
            <a:r>
              <a:rPr lang="en-US" dirty="0"/>
              <a:t>It’s a question that I dread </a:t>
            </a:r>
            <a:br>
              <a:rPr lang="en-US" dirty="0"/>
            </a:br>
            <a:r>
              <a:rPr lang="en-US" dirty="0"/>
              <a:t>actually because I don’t </a:t>
            </a:r>
            <a:br>
              <a:rPr lang="en-US" dirty="0"/>
            </a:br>
            <a:r>
              <a:rPr lang="en-US" dirty="0"/>
              <a:t>have a very well thought-</a:t>
            </a:r>
            <a:br>
              <a:rPr lang="en-US" dirty="0"/>
            </a:br>
            <a:r>
              <a:rPr lang="en-US" dirty="0"/>
              <a:t>out view about it</a:t>
            </a:r>
          </a:p>
          <a:p>
            <a:r>
              <a:rPr lang="en-US" dirty="0"/>
              <a:t>I have a materialist view of </a:t>
            </a:r>
            <a:br>
              <a:rPr lang="en-US" dirty="0"/>
            </a:br>
            <a:r>
              <a:rPr lang="en-US" dirty="0"/>
              <a:t>the world… things are </a:t>
            </a:r>
            <a:br>
              <a:rPr lang="en-US" dirty="0"/>
            </a:br>
            <a:r>
              <a:rPr lang="en-US" dirty="0"/>
              <a:t>determined in a rational </a:t>
            </a:r>
            <a:br>
              <a:rPr lang="en-US" dirty="0"/>
            </a:br>
            <a:r>
              <a:rPr lang="en-US" dirty="0"/>
              <a:t>way by antecedent events</a:t>
            </a:r>
          </a:p>
          <a:p>
            <a:r>
              <a:rPr lang="en-US" dirty="0"/>
              <a:t>When I think I have free will… I am deluding myself… my brain states are determined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E4CC2E-2031-4A1A-BBE5-EA416E841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350" y="79377"/>
            <a:ext cx="3904440" cy="35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2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9502A2D-70A4-425C-A73E-B1E81EA04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9711265" cy="5521324"/>
          </a:xfrm>
        </p:spPr>
        <p:txBody>
          <a:bodyPr/>
          <a:lstStyle/>
          <a:p>
            <a:r>
              <a:rPr lang="en-US" dirty="0"/>
              <a:t>And yet that seems to </a:t>
            </a:r>
            <a:br>
              <a:rPr lang="en-US" dirty="0"/>
            </a:br>
            <a:r>
              <a:rPr lang="en-US" dirty="0"/>
              <a:t>contradict the very </a:t>
            </a:r>
            <a:br>
              <a:rPr lang="en-US" dirty="0"/>
            </a:br>
            <a:r>
              <a:rPr lang="en-US" dirty="0"/>
              <a:t>powerful subjective </a:t>
            </a:r>
            <a:br>
              <a:rPr lang="en-US" dirty="0"/>
            </a:br>
            <a:r>
              <a:rPr lang="en-US" dirty="0"/>
              <a:t>impression that we all have </a:t>
            </a:r>
            <a:br>
              <a:rPr lang="en-US" dirty="0"/>
            </a:br>
            <a:r>
              <a:rPr lang="en-US" dirty="0"/>
              <a:t>that we do have free will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E4CC2E-2031-4A1A-BBE5-EA416E841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350" y="79377"/>
            <a:ext cx="3904440" cy="35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6064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avel courtroom sitting vacant">
            <a:extLst>
              <a:ext uri="{FF2B5EF4-FFF2-40B4-BE49-F238E27FC236}">
                <a16:creationId xmlns:a16="http://schemas.microsoft.com/office/drawing/2014/main" xmlns="" id="{59EA495A-783F-4D29-9ACB-9D1FF1E44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4764F33-C54E-413B-BF65-C806D794CB7A}"/>
              </a:ext>
            </a:extLst>
          </p:cNvPr>
          <p:cNvSpPr txBox="1"/>
          <p:nvPr/>
        </p:nvSpPr>
        <p:spPr>
          <a:xfrm>
            <a:off x="2631281" y="1761946"/>
            <a:ext cx="4734719" cy="646331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ready to make a defense</a:t>
            </a:r>
          </a:p>
        </p:txBody>
      </p:sp>
    </p:spTree>
    <p:extLst>
      <p:ext uri="{BB962C8B-B14F-4D97-AF65-F5344CB8AC3E}">
        <p14:creationId xmlns:p14="http://schemas.microsoft.com/office/powerpoint/2010/main" val="219306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28025" y="5143500"/>
            <a:ext cx="1731431" cy="482314"/>
          </a:xfrm>
        </p:spPr>
        <p:txBody>
          <a:bodyPr/>
          <a:lstStyle/>
          <a:p>
            <a:r>
              <a:rPr lang="en-US" sz="900" dirty="0"/>
              <a:t>Nancy </a:t>
            </a:r>
            <a:r>
              <a:rPr lang="en-US" sz="900" dirty="0" err="1"/>
              <a:t>Pearcey</a:t>
            </a:r>
            <a:r>
              <a:rPr lang="en-US" sz="900" dirty="0"/>
              <a:t>, Finding God (David C. Cook, 2015), 164-165, quoting Rodney Brooks, MIT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8034865" cy="5521324"/>
          </a:xfrm>
        </p:spPr>
        <p:txBody>
          <a:bodyPr/>
          <a:lstStyle/>
          <a:p>
            <a:r>
              <a:rPr lang="en-US" dirty="0"/>
              <a:t>Brooks writes that a human being is nothing but a machine—</a:t>
            </a:r>
          </a:p>
          <a:p>
            <a:r>
              <a:rPr lang="en-US" dirty="0"/>
              <a:t>a “big bag of skin full of biomolecules” interacting by the laws of physics and chemistry.</a:t>
            </a:r>
          </a:p>
          <a:p>
            <a:r>
              <a:rPr lang="en-US" dirty="0"/>
              <a:t>In ordinary life, of course, it is difficult to actually see people that way.</a:t>
            </a:r>
          </a:p>
          <a:p>
            <a:r>
              <a:rPr lang="en-US" dirty="0"/>
              <a:t>But, he says, “when I look at my children, I can, when I force myself, … see that they are machines.”</a:t>
            </a:r>
          </a:p>
        </p:txBody>
      </p:sp>
      <p:pic>
        <p:nvPicPr>
          <p:cNvPr id="9" name="Picture 2" descr="http://christianmomthoughts.com/wp-content/uploads/Finding-Truth-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3676" y="62864"/>
            <a:ext cx="1640172" cy="2448642"/>
          </a:xfrm>
          <a:prstGeom prst="rect">
            <a:avLst/>
          </a:prstGeom>
          <a:noFill/>
        </p:spPr>
      </p:pic>
      <p:pic>
        <p:nvPicPr>
          <p:cNvPr id="5" name="Picture 2" descr="http://ecx.images-amazon.com/images/I/51zKkHigFmL._SX329_BO1,204,203,200_.jpg">
            <a:extLst>
              <a:ext uri="{FF2B5EF4-FFF2-40B4-BE49-F238E27FC236}">
                <a16:creationId xmlns:a16="http://schemas.microsoft.com/office/drawing/2014/main" xmlns="" id="{324F37F1-2653-44E0-A0B0-FADB4B862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9599" y="2618658"/>
            <a:ext cx="1624249" cy="2448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681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28025" y="5143500"/>
            <a:ext cx="1731431" cy="482314"/>
          </a:xfrm>
        </p:spPr>
        <p:txBody>
          <a:bodyPr/>
          <a:lstStyle/>
          <a:p>
            <a:r>
              <a:rPr lang="en-US" sz="900" dirty="0"/>
              <a:t>Nancy </a:t>
            </a:r>
            <a:r>
              <a:rPr lang="en-US" sz="900" dirty="0" err="1"/>
              <a:t>Pearcey</a:t>
            </a:r>
            <a:r>
              <a:rPr lang="en-US" sz="900" dirty="0"/>
              <a:t>, Finding God (David C. Cook, 2015), 164-165, quoting Rodney Brooks, MIT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8034865" cy="5521324"/>
          </a:xfrm>
        </p:spPr>
        <p:txBody>
          <a:bodyPr/>
          <a:lstStyle/>
          <a:p>
            <a:r>
              <a:rPr lang="en-US" dirty="0"/>
              <a:t>Is that how he treats them, though? Of course not:</a:t>
            </a:r>
          </a:p>
          <a:p>
            <a:r>
              <a:rPr lang="en-US" dirty="0"/>
              <a:t>“That is not how I treat them.… I interact with them on an entirely different level.</a:t>
            </a:r>
          </a:p>
          <a:p>
            <a:r>
              <a:rPr lang="en-US" dirty="0"/>
              <a:t>They have my unconditional love, the furthest one might be able to get from rational analysis.” …</a:t>
            </a:r>
          </a:p>
        </p:txBody>
      </p:sp>
      <p:pic>
        <p:nvPicPr>
          <p:cNvPr id="9" name="Picture 2" descr="http://christianmomthoughts.com/wp-content/uploads/Finding-Truth-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3676" y="62864"/>
            <a:ext cx="1640172" cy="2448642"/>
          </a:xfrm>
          <a:prstGeom prst="rect">
            <a:avLst/>
          </a:prstGeom>
          <a:noFill/>
        </p:spPr>
      </p:pic>
      <p:pic>
        <p:nvPicPr>
          <p:cNvPr id="5" name="Picture 2" descr="http://ecx.images-amazon.com/images/I/51zKkHigFmL._SX329_BO1,204,203,200_.jpg">
            <a:extLst>
              <a:ext uri="{FF2B5EF4-FFF2-40B4-BE49-F238E27FC236}">
                <a16:creationId xmlns:a16="http://schemas.microsoft.com/office/drawing/2014/main" xmlns="" id="{324F37F1-2653-44E0-A0B0-FADB4B862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9599" y="2618658"/>
            <a:ext cx="1624249" cy="2448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5318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28025" y="5143500"/>
            <a:ext cx="1731431" cy="482314"/>
          </a:xfrm>
        </p:spPr>
        <p:txBody>
          <a:bodyPr/>
          <a:lstStyle/>
          <a:p>
            <a:r>
              <a:rPr lang="en-US" sz="900" dirty="0"/>
              <a:t>Nancy </a:t>
            </a:r>
            <a:r>
              <a:rPr lang="en-US" sz="900" dirty="0" err="1"/>
              <a:t>Pearcey</a:t>
            </a:r>
            <a:r>
              <a:rPr lang="en-US" sz="900" dirty="0"/>
              <a:t>, Finding God (David C. Cook, 2015), 164-165, quoting Rodney Brooks, MIT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8034865" cy="5521324"/>
          </a:xfrm>
        </p:spPr>
        <p:txBody>
          <a:bodyPr/>
          <a:lstStyle/>
          <a:p>
            <a:r>
              <a:rPr lang="en-US" dirty="0"/>
              <a:t>How does he reconcile such a heart-wrenching cognitive dissonance? </a:t>
            </a:r>
          </a:p>
          <a:p>
            <a:r>
              <a:rPr lang="en-US" dirty="0"/>
              <a:t>He doesn’t.</a:t>
            </a:r>
          </a:p>
          <a:p>
            <a:r>
              <a:rPr lang="en-US" dirty="0"/>
              <a:t>Brooks ends by saying, “I maintain two sets of inconsistent beliefs.”</a:t>
            </a:r>
          </a:p>
          <a:p>
            <a:r>
              <a:rPr lang="en-US" dirty="0"/>
              <a:t>He has given up on any attempt to reconcile his theory with his experience.</a:t>
            </a:r>
          </a:p>
        </p:txBody>
      </p:sp>
      <p:pic>
        <p:nvPicPr>
          <p:cNvPr id="9" name="Picture 2" descr="http://christianmomthoughts.com/wp-content/uploads/Finding-Truth-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3676" y="62864"/>
            <a:ext cx="1640172" cy="2448642"/>
          </a:xfrm>
          <a:prstGeom prst="rect">
            <a:avLst/>
          </a:prstGeom>
          <a:noFill/>
        </p:spPr>
      </p:pic>
      <p:pic>
        <p:nvPicPr>
          <p:cNvPr id="5" name="Picture 2" descr="http://ecx.images-amazon.com/images/I/51zKkHigFmL._SX329_BO1,204,203,200_.jpg">
            <a:extLst>
              <a:ext uri="{FF2B5EF4-FFF2-40B4-BE49-F238E27FC236}">
                <a16:creationId xmlns:a16="http://schemas.microsoft.com/office/drawing/2014/main" xmlns="" id="{324F37F1-2653-44E0-A0B0-FADB4B862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9599" y="2618658"/>
            <a:ext cx="1624249" cy="2448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37681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D227338-26FE-4471-B58A-31E129E00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Believe… And Why?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95E27EC-97D7-4391-BC53-3119FFB42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both space and time begin at </a:t>
            </a:r>
            <a:br>
              <a:rPr lang="en-US" dirty="0"/>
            </a:br>
            <a:r>
              <a:rPr lang="en-US" dirty="0"/>
              <a:t>the “Big Bang”?</a:t>
            </a:r>
          </a:p>
          <a:p>
            <a:r>
              <a:rPr lang="en-US" dirty="0"/>
              <a:t>Why does our universe seem so precisely calibrated to support life?</a:t>
            </a:r>
          </a:p>
          <a:p>
            <a:r>
              <a:rPr lang="en-US" dirty="0"/>
              <a:t>How did such complex living organisms arise from non-living matter?</a:t>
            </a:r>
          </a:p>
          <a:p>
            <a:r>
              <a:rPr lang="en-US" dirty="0"/>
              <a:t>What are we to make of the hundreds of fulfilled prophecies in Scripture?</a:t>
            </a:r>
          </a:p>
        </p:txBody>
      </p:sp>
    </p:spTree>
    <p:extLst>
      <p:ext uri="{BB962C8B-B14F-4D97-AF65-F5344CB8AC3E}">
        <p14:creationId xmlns:p14="http://schemas.microsoft.com/office/powerpoint/2010/main" val="424859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D227338-26FE-4471-B58A-31E129E00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Believe… And Why?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95E27EC-97D7-4391-BC53-3119FFB42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anything special about humans?</a:t>
            </a:r>
          </a:p>
          <a:p>
            <a:r>
              <a:rPr lang="en-US" dirty="0"/>
              <a:t>Is there such a thing as right and wrong?</a:t>
            </a:r>
          </a:p>
          <a:p>
            <a:r>
              <a:rPr lang="en-US" dirty="0"/>
              <a:t>Do I have freedom to choose?</a:t>
            </a:r>
            <a:br>
              <a:rPr lang="en-US" dirty="0"/>
            </a:br>
            <a:r>
              <a:rPr lang="en-US" dirty="0"/>
              <a:t>(Or are my choices determined by physical laws?)</a:t>
            </a:r>
          </a:p>
          <a:p>
            <a:r>
              <a:rPr lang="en-US" dirty="0"/>
              <a:t>Does what I call “love” mean anything?</a:t>
            </a:r>
          </a:p>
        </p:txBody>
      </p:sp>
    </p:spTree>
    <p:extLst>
      <p:ext uri="{BB962C8B-B14F-4D97-AF65-F5344CB8AC3E}">
        <p14:creationId xmlns:p14="http://schemas.microsoft.com/office/powerpoint/2010/main" val="19960758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D227338-26FE-4471-B58A-31E129E00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Believe… And Why?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95E27EC-97D7-4391-BC53-3119FFB42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The point of a worldview is to explain reality… not to explain it away!</a:t>
            </a:r>
          </a:p>
          <a:p>
            <a:r>
              <a:rPr lang="en-US" sz="4400" dirty="0"/>
              <a:t>I’ve given you a lot of reasons</a:t>
            </a:r>
          </a:p>
          <a:p>
            <a:r>
              <a:rPr lang="en-US" sz="4400" dirty="0"/>
              <a:t>But reasons alone aren’t enough </a:t>
            </a:r>
            <a:r>
              <a:rPr lang="en-US" sz="2400" dirty="0"/>
              <a:t>(Revelation 3:20)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161218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1 Peter 3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01083" y="2628390"/>
            <a:ext cx="71153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Peter 3-4 – Lessons from Noah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09FC053-79ED-41CD-AAD8-B20F3FC37EA9}"/>
              </a:ext>
            </a:extLst>
          </p:cNvPr>
          <p:cNvGrpSpPr/>
          <p:nvPr/>
        </p:nvGrpSpPr>
        <p:grpSpPr>
          <a:xfrm>
            <a:off x="201083" y="825500"/>
            <a:ext cx="5640918" cy="4798403"/>
            <a:chOff x="201083" y="825500"/>
            <a:chExt cx="5640918" cy="4798403"/>
          </a:xfrm>
        </p:grpSpPr>
        <p:pic>
          <p:nvPicPr>
            <p:cNvPr id="6" name="Picture 2" descr="God&amp;#39;s Undertaker: Has science buried God?: Lennox, Professor John C:  9780745953717: Amazon.com: Books">
              <a:extLst>
                <a:ext uri="{FF2B5EF4-FFF2-40B4-BE49-F238E27FC236}">
                  <a16:creationId xmlns:a16="http://schemas.microsoft.com/office/drawing/2014/main" xmlns="" id="{9BC4FCE3-D0F5-42EC-B7A4-F7B18E16DB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339" y="854075"/>
              <a:ext cx="1020572" cy="1627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Seven Days That Divide the World: The Beginning According to Genesis and  Science: Lennox, John C.: Amazon.com: Books">
              <a:extLst>
                <a:ext uri="{FF2B5EF4-FFF2-40B4-BE49-F238E27FC236}">
                  <a16:creationId xmlns:a16="http://schemas.microsoft.com/office/drawing/2014/main" xmlns="" id="{4A7AF3A8-33E7-4279-ADD4-74CD06F33F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083" y="854074"/>
              <a:ext cx="1108199" cy="1627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The Case for Christ: A Journalist&amp;#39;s Personal Investigation of the Evidence  for Jesus by Lee Strobel, Paperback | Barnes &amp;amp; Noble®">
              <a:extLst>
                <a:ext uri="{FF2B5EF4-FFF2-40B4-BE49-F238E27FC236}">
                  <a16:creationId xmlns:a16="http://schemas.microsoft.com/office/drawing/2014/main" xmlns="" id="{7C852A95-97BA-4252-A280-A9F257A684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173" y="835024"/>
              <a:ext cx="1067828" cy="1649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Evidence That Demands a Verdict: Life-Changing Truth for a Skeptical World:  McDowell, Josh, McDowell, Sean: 9781401676704: Amazon.com: Books">
              <a:extLst>
                <a:ext uri="{FF2B5EF4-FFF2-40B4-BE49-F238E27FC236}">
                  <a16:creationId xmlns:a16="http://schemas.microsoft.com/office/drawing/2014/main" xmlns="" id="{1DD07E8A-53AC-4116-977D-9AA03B3344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371" y="825500"/>
              <a:ext cx="1148911" cy="1649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christianmomthoughts.com/wp-content/uploads/Finding-Truth-Cover.jpg">
              <a:extLst>
                <a:ext uri="{FF2B5EF4-FFF2-40B4-BE49-F238E27FC236}">
                  <a16:creationId xmlns:a16="http://schemas.microsoft.com/office/drawing/2014/main" xmlns="" id="{D09A2573-5D7B-40F8-97E5-F89B19D7BD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1083" y="4001720"/>
              <a:ext cx="1068917" cy="1595805"/>
            </a:xfrm>
            <a:prstGeom prst="rect">
              <a:avLst/>
            </a:prstGeom>
            <a:noFill/>
          </p:spPr>
        </p:pic>
        <p:pic>
          <p:nvPicPr>
            <p:cNvPr id="1026" name="Picture 2" descr="Evidence Unseen: Exposing the Myth of Blind Faith - Kindle edition by  Rochford, James. Politics &amp;amp; Social Sciences Kindle eBooks @ Amazon.com.">
              <a:extLst>
                <a:ext uri="{FF2B5EF4-FFF2-40B4-BE49-F238E27FC236}">
                  <a16:creationId xmlns:a16="http://schemas.microsoft.com/office/drawing/2014/main" xmlns="" id="{8D46F663-89CE-42F5-80B2-9573B2E9C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051" y="4028097"/>
              <a:ext cx="1085148" cy="1595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Discovering God: Exploring the Possibilities - Kindle edition by McCallum,  Dennis. Religion &amp;amp; Spirituality Kindle eBooks @ Amazon.com.">
              <a:extLst>
                <a:ext uri="{FF2B5EF4-FFF2-40B4-BE49-F238E27FC236}">
                  <a16:creationId xmlns:a16="http://schemas.microsoft.com/office/drawing/2014/main" xmlns="" id="{2AEF1006-7B93-4028-B33B-650FDF75BD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600" y="3885590"/>
              <a:ext cx="1121114" cy="1738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avel courtroom sitting vacant">
            <a:extLst>
              <a:ext uri="{FF2B5EF4-FFF2-40B4-BE49-F238E27FC236}">
                <a16:creationId xmlns:a16="http://schemas.microsoft.com/office/drawing/2014/main" xmlns="" id="{59EA495A-783F-4D29-9ACB-9D1FF1E44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B24D0A-4ACA-4E1D-B29D-5CCF6508438E}"/>
              </a:ext>
            </a:extLst>
          </p:cNvPr>
          <p:cNvSpPr txBox="1"/>
          <p:nvPr/>
        </p:nvSpPr>
        <p:spPr>
          <a:xfrm>
            <a:off x="2631281" y="1761946"/>
            <a:ext cx="4734719" cy="646331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ready to make a defense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DF3B5B-7F93-429D-BA6C-40A295C33C99}"/>
              </a:ext>
            </a:extLst>
          </p:cNvPr>
          <p:cNvSpPr txBox="1"/>
          <p:nvPr/>
        </p:nvSpPr>
        <p:spPr>
          <a:xfrm>
            <a:off x="203200" y="2534334"/>
            <a:ext cx="9787467" cy="2862322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= </a:t>
            </a:r>
            <a:r>
              <a:rPr lang="en-US" sz="3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apologia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(“apologetics”)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do you believe?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Why do you believe it?</a:t>
            </a:r>
          </a:p>
          <a:p>
            <a:pPr algn="ctr"/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97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avel courtroom sitting vacant">
            <a:extLst>
              <a:ext uri="{FF2B5EF4-FFF2-40B4-BE49-F238E27FC236}">
                <a16:creationId xmlns:a16="http://schemas.microsoft.com/office/drawing/2014/main" xmlns="" id="{59EA495A-783F-4D29-9ACB-9D1FF1E44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B24D0A-4ACA-4E1D-B29D-5CCF6508438E}"/>
              </a:ext>
            </a:extLst>
          </p:cNvPr>
          <p:cNvSpPr txBox="1"/>
          <p:nvPr/>
        </p:nvSpPr>
        <p:spPr>
          <a:xfrm>
            <a:off x="2631281" y="1761946"/>
            <a:ext cx="4734719" cy="646331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ready to make a defense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DF3B5B-7F93-429D-BA6C-40A295C33C99}"/>
              </a:ext>
            </a:extLst>
          </p:cNvPr>
          <p:cNvSpPr txBox="1"/>
          <p:nvPr/>
        </p:nvSpPr>
        <p:spPr>
          <a:xfrm>
            <a:off x="203200" y="2534334"/>
            <a:ext cx="9787467" cy="2862322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“What do you believe?”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“What is the meaning of life?”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“Where did we come from?”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“What happens when we die?”</a:t>
            </a:r>
          </a:p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“Is there such a thing as right and wrong?”</a:t>
            </a:r>
          </a:p>
        </p:txBody>
      </p:sp>
    </p:spTree>
    <p:extLst>
      <p:ext uri="{BB962C8B-B14F-4D97-AF65-F5344CB8AC3E}">
        <p14:creationId xmlns:p14="http://schemas.microsoft.com/office/powerpoint/2010/main" val="235667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avel courtroom sitting vacant">
            <a:extLst>
              <a:ext uri="{FF2B5EF4-FFF2-40B4-BE49-F238E27FC236}">
                <a16:creationId xmlns:a16="http://schemas.microsoft.com/office/drawing/2014/main" xmlns="" id="{59EA495A-783F-4D29-9ACB-9D1FF1E44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B24D0A-4ACA-4E1D-B29D-5CCF6508438E}"/>
              </a:ext>
            </a:extLst>
          </p:cNvPr>
          <p:cNvSpPr txBox="1"/>
          <p:nvPr/>
        </p:nvSpPr>
        <p:spPr>
          <a:xfrm>
            <a:off x="2631281" y="1761946"/>
            <a:ext cx="4734719" cy="646331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ready to make a defense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DF3B5B-7F93-429D-BA6C-40A295C33C99}"/>
              </a:ext>
            </a:extLst>
          </p:cNvPr>
          <p:cNvSpPr txBox="1"/>
          <p:nvPr/>
        </p:nvSpPr>
        <p:spPr>
          <a:xfrm>
            <a:off x="203200" y="2534334"/>
            <a:ext cx="9787467" cy="2862322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400050" algn="l"/>
              </a:tabLst>
            </a:pPr>
            <a:r>
              <a:rPr lang="en-US" sz="3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“Why do you believe that?”</a:t>
            </a:r>
          </a:p>
          <a:p>
            <a:pPr algn="ctr">
              <a:tabLst>
                <a:tab pos="400050" algn="l"/>
              </a:tabLst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“Because I was raised to believe this.”</a:t>
            </a:r>
          </a:p>
          <a:p>
            <a:pPr algn="ctr">
              <a:tabLst>
                <a:tab pos="400050" algn="l"/>
              </a:tabLst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“Because it makes me feel better.”</a:t>
            </a:r>
          </a:p>
          <a:p>
            <a:pPr algn="ctr">
              <a:tabLst>
                <a:tab pos="400050" algn="l"/>
              </a:tabLst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“Because the people around me believe it.”</a:t>
            </a:r>
          </a:p>
          <a:p>
            <a:pPr algn="ctr">
              <a:tabLst>
                <a:tab pos="400050" algn="l"/>
              </a:tabLst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“Because my religion says to believe this.”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01D87264-D433-4A52-A623-E3F6C4DDFAB8}"/>
              </a:ext>
            </a:extLst>
          </p:cNvPr>
          <p:cNvCxnSpPr/>
          <p:nvPr/>
        </p:nvCxnSpPr>
        <p:spPr bwMode="auto">
          <a:xfrm>
            <a:off x="1498600" y="3448050"/>
            <a:ext cx="7162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C0C4FD4-9DAC-4470-814B-6474F3D08A03}"/>
              </a:ext>
            </a:extLst>
          </p:cNvPr>
          <p:cNvCxnSpPr>
            <a:cxnSpLocks/>
          </p:cNvCxnSpPr>
          <p:nvPr/>
        </p:nvCxnSpPr>
        <p:spPr bwMode="auto">
          <a:xfrm>
            <a:off x="1879600" y="4000500"/>
            <a:ext cx="6477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617B546-43DB-4BA0-8713-F6EC96B990B5}"/>
              </a:ext>
            </a:extLst>
          </p:cNvPr>
          <p:cNvCxnSpPr>
            <a:cxnSpLocks/>
          </p:cNvCxnSpPr>
          <p:nvPr/>
        </p:nvCxnSpPr>
        <p:spPr bwMode="auto">
          <a:xfrm>
            <a:off x="1041400" y="4533900"/>
            <a:ext cx="8077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C0ED44C-56F5-4094-992C-389B042EE0F4}"/>
              </a:ext>
            </a:extLst>
          </p:cNvPr>
          <p:cNvCxnSpPr>
            <a:cxnSpLocks/>
          </p:cNvCxnSpPr>
          <p:nvPr/>
        </p:nvCxnSpPr>
        <p:spPr bwMode="auto">
          <a:xfrm>
            <a:off x="1193800" y="5088030"/>
            <a:ext cx="7848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692426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avel courtroom sitting vacant">
            <a:extLst>
              <a:ext uri="{FF2B5EF4-FFF2-40B4-BE49-F238E27FC236}">
                <a16:creationId xmlns:a16="http://schemas.microsoft.com/office/drawing/2014/main" xmlns="" id="{59EA495A-783F-4D29-9ACB-9D1FF1E44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B24D0A-4ACA-4E1D-B29D-5CCF6508438E}"/>
              </a:ext>
            </a:extLst>
          </p:cNvPr>
          <p:cNvSpPr txBox="1"/>
          <p:nvPr/>
        </p:nvSpPr>
        <p:spPr>
          <a:xfrm>
            <a:off x="2631281" y="1761946"/>
            <a:ext cx="4734719" cy="646331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ready to make a defense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DF3B5B-7F93-429D-BA6C-40A295C33C99}"/>
              </a:ext>
            </a:extLst>
          </p:cNvPr>
          <p:cNvSpPr txBox="1"/>
          <p:nvPr/>
        </p:nvSpPr>
        <p:spPr>
          <a:xfrm>
            <a:off x="203200" y="2534334"/>
            <a:ext cx="9787467" cy="2862322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>
              <a:tabLst>
                <a:tab pos="400050" algn="l"/>
              </a:tabLst>
            </a:pPr>
            <a:r>
              <a:rPr lang="en-US" sz="3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“Why do you believe that?”</a:t>
            </a:r>
          </a:p>
          <a:p>
            <a:pPr algn="ctr">
              <a:tabLst>
                <a:tab pos="400050" algn="l"/>
              </a:tabLst>
            </a:pPr>
            <a:r>
              <a:rPr lang="en-US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“Because it’s true!”</a:t>
            </a:r>
          </a:p>
        </p:txBody>
      </p:sp>
    </p:spTree>
    <p:extLst>
      <p:ext uri="{BB962C8B-B14F-4D97-AF65-F5344CB8AC3E}">
        <p14:creationId xmlns:p14="http://schemas.microsoft.com/office/powerpoint/2010/main" val="38101435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D227338-26FE-4471-B58A-31E129E00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Arguments from Science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95E27EC-97D7-4391-BC53-3119FFB42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“fine tuning” of our universe</a:t>
            </a:r>
          </a:p>
        </p:txBody>
      </p:sp>
    </p:spTree>
    <p:extLst>
      <p:ext uri="{BB962C8B-B14F-4D97-AF65-F5344CB8AC3E}">
        <p14:creationId xmlns:p14="http://schemas.microsoft.com/office/powerpoint/2010/main" val="318759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1613</Words>
  <Application>Microsoft Office PowerPoint</Application>
  <PresentationFormat>Custom</PresentationFormat>
  <Paragraphs>179</Paragraphs>
  <Slides>46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1 Peter 3</vt:lpstr>
      <vt:lpstr>1 Peter</vt:lpstr>
      <vt:lpstr>1 Peter 3:14-15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Arguments from Science</vt:lpstr>
      <vt:lpstr>Richard Dawkins, The God Delusion (Boston: Houghton Mifflin, 2006), 169-170.</vt:lpstr>
      <vt:lpstr>Hawking, S.W., and Leonard Mlodinow. The Grand Design. New York: Bantam, 2010, 160-161</vt:lpstr>
      <vt:lpstr>Hawking, S.W., and Leonard Mlodinow. The Grand Design. New York: Bantam, 2010, 160-161</vt:lpstr>
      <vt:lpstr>Hawking, S.W., and Leonard Mlodinow. The Grand Design. New York: Bantam, 2010, 160-161</vt:lpstr>
      <vt:lpstr>Hawking, S.W., and Leonard Mlodinow. The Grand Design. New York: Bantam, 2010, 160-161</vt:lpstr>
      <vt:lpstr>PowerPoint Presentation</vt:lpstr>
      <vt:lpstr>PowerPoint Presentation</vt:lpstr>
      <vt:lpstr>PowerPoint Presentation</vt:lpstr>
      <vt:lpstr>PowerPoint Presentation</vt:lpstr>
      <vt:lpstr>Hawking, S.W., and Leonard Mlodinow. The Grand Design. New York: Bantam, 2010, 160-161</vt:lpstr>
      <vt:lpstr>Hawking, S.W., and Leonard Mlodinow. The Grand Design. New York: Bantam, 2010, 160-161</vt:lpstr>
      <vt:lpstr>Hawking, S.W., and Leonard Mlodinow. The Grand Design. New York: Bantam, 2010, 160-161</vt:lpstr>
      <vt:lpstr>Arguments from Science</vt:lpstr>
      <vt:lpstr>Stephen Hawking and Roger Penrose, The Nature of Space and Time, The Isaac Newton Institute Series of Lectures (Princeton, N.J.: Princeton University Press, 1996), 20.</vt:lpstr>
      <vt:lpstr>Quentin Smith, Atheist Philosopher, Western Michigan William Lane Craig and Quentin Smith, Theism, Atheism, and Big Bang Cosmology (Oxford [England: Clarendon, 1993), 135.</vt:lpstr>
      <vt:lpstr> Tryon, Edward P. "Is the Universe a Vacuum Fluctuation?". Nature. Retrieved March 26, 2016.</vt:lpstr>
      <vt:lpstr>Arguments from Science</vt:lpstr>
      <vt:lpstr>PowerPoint Presentation</vt:lpstr>
      <vt:lpstr>Arguments from Science</vt:lpstr>
      <vt:lpstr>George Whitesides, Harvard, Upon receiving the top award of the Amer. Chem. Society, 2007 George M. Whitesides, “Revolutions In Chemistry: Priestley Medalist George M. Whitesides’ Address,” Chemical and Engineering News, 85: 12-17 (March 26, 2007).</vt:lpstr>
      <vt:lpstr>Arguments from Science</vt:lpstr>
      <vt:lpstr>Arguments from History</vt:lpstr>
      <vt:lpstr>Arguments from “Common Sense”</vt:lpstr>
      <vt:lpstr>Dawkins, River out of Eden, 1995. p 133.</vt:lpstr>
      <vt:lpstr>Richard Dawkins, The Devil’s Chaplain: Reflections on Hope, Lies, Science, and Love (New York: Houghton Mifflin Company, 2004), 10-11.</vt:lpstr>
      <vt:lpstr>Arguments from “Common Sense”</vt:lpstr>
      <vt:lpstr>Hawking, S.W., and Leonard Mlodinow. The Grand Design. New York: Bantam, 2010, 32</vt:lpstr>
      <vt:lpstr>PowerPoint Presentation</vt:lpstr>
      <vt:lpstr>PowerPoint Presentation</vt:lpstr>
      <vt:lpstr>PowerPoint Presentation</vt:lpstr>
      <vt:lpstr>Nancy Pearcey, Finding God (David C. Cook, 2015), 164-165, quoting Rodney Brooks, MIT</vt:lpstr>
      <vt:lpstr>Nancy Pearcey, Finding God (David C. Cook, 2015), 164-165, quoting Rodney Brooks, MIT</vt:lpstr>
      <vt:lpstr>Nancy Pearcey, Finding God (David C. Cook, 2015), 164-165, quoting Rodney Brooks, MIT</vt:lpstr>
      <vt:lpstr>What Do You Believe… And Why?</vt:lpstr>
      <vt:lpstr>What Do You Believe… And Why?</vt:lpstr>
      <vt:lpstr>What Do You Believe… And Why?</vt:lpstr>
      <vt:lpstr>1 Peter 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2021-09-17T14:51:22Z</dcterms:modified>
</cp:coreProperties>
</file>