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8" r:id="rId1"/>
  </p:sldMasterIdLst>
  <p:notesMasterIdLst>
    <p:notesMasterId r:id="rId41"/>
  </p:notesMasterIdLst>
  <p:sldIdLst>
    <p:sldId id="256" r:id="rId2"/>
    <p:sldId id="260" r:id="rId3"/>
    <p:sldId id="291" r:id="rId4"/>
    <p:sldId id="289" r:id="rId5"/>
    <p:sldId id="309" r:id="rId6"/>
    <p:sldId id="308" r:id="rId7"/>
    <p:sldId id="288" r:id="rId8"/>
    <p:sldId id="307" r:id="rId9"/>
    <p:sldId id="292" r:id="rId10"/>
    <p:sldId id="264" r:id="rId11"/>
    <p:sldId id="290" r:id="rId12"/>
    <p:sldId id="300" r:id="rId13"/>
    <p:sldId id="257" r:id="rId14"/>
    <p:sldId id="262" r:id="rId15"/>
    <p:sldId id="295" r:id="rId16"/>
    <p:sldId id="294" r:id="rId17"/>
    <p:sldId id="302" r:id="rId18"/>
    <p:sldId id="296" r:id="rId19"/>
    <p:sldId id="298" r:id="rId20"/>
    <p:sldId id="297" r:id="rId21"/>
    <p:sldId id="282" r:id="rId22"/>
    <p:sldId id="283" r:id="rId23"/>
    <p:sldId id="299" r:id="rId24"/>
    <p:sldId id="286" r:id="rId25"/>
    <p:sldId id="269" r:id="rId26"/>
    <p:sldId id="284" r:id="rId27"/>
    <p:sldId id="285" r:id="rId28"/>
    <p:sldId id="270" r:id="rId29"/>
    <p:sldId id="271" r:id="rId30"/>
    <p:sldId id="274" r:id="rId31"/>
    <p:sldId id="305" r:id="rId32"/>
    <p:sldId id="273" r:id="rId33"/>
    <p:sldId id="304" r:id="rId34"/>
    <p:sldId id="303" r:id="rId35"/>
    <p:sldId id="277" r:id="rId36"/>
    <p:sldId id="306" r:id="rId37"/>
    <p:sldId id="280" r:id="rId38"/>
    <p:sldId id="281" r:id="rId39"/>
    <p:sldId id="31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7917" autoAdjust="0"/>
  </p:normalViewPr>
  <p:slideViewPr>
    <p:cSldViewPr snapToGrid="0">
      <p:cViewPr varScale="1">
        <p:scale>
          <a:sx n="90" d="100"/>
          <a:sy n="90" d="100"/>
        </p:scale>
        <p:origin x="1392" y="96"/>
      </p:cViewPr>
      <p:guideLst/>
    </p:cSldViewPr>
  </p:slideViewPr>
  <p:notesTextViewPr>
    <p:cViewPr>
      <p:scale>
        <a:sx n="1" d="1"/>
        <a:sy n="1" d="1"/>
      </p:scale>
      <p:origin x="0" y="0"/>
    </p:cViewPr>
  </p:notesTextViewPr>
  <p:sorterViewPr>
    <p:cViewPr varScale="1">
      <p:scale>
        <a:sx n="100" d="100"/>
        <a:sy n="100" d="100"/>
      </p:scale>
      <p:origin x="0" y="-79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D5DC5-F04C-427C-B1F8-E901F359D4D5}" type="datetimeFigureOut">
              <a:rPr lang="en-US" smtClean="0"/>
              <a:t>2/24/2022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CEF977-A9A5-40A0-A5A4-8463FD13FD45}" type="slidenum">
              <a:rPr lang="en-US" smtClean="0"/>
              <a:t>‹#›</a:t>
            </a:fld>
            <a:endParaRPr lang="en-US" dirty="0"/>
          </a:p>
        </p:txBody>
      </p:sp>
    </p:spTree>
    <p:extLst>
      <p:ext uri="{BB962C8B-B14F-4D97-AF65-F5344CB8AC3E}">
        <p14:creationId xmlns:p14="http://schemas.microsoft.com/office/powerpoint/2010/main" val="118675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EF977-A9A5-40A0-A5A4-8463FD13FD45}" type="slidenum">
              <a:rPr lang="en-US" smtClean="0"/>
              <a:t>13</a:t>
            </a:fld>
            <a:endParaRPr lang="en-US" dirty="0"/>
          </a:p>
        </p:txBody>
      </p:sp>
    </p:spTree>
    <p:extLst>
      <p:ext uri="{BB962C8B-B14F-4D97-AF65-F5344CB8AC3E}">
        <p14:creationId xmlns:p14="http://schemas.microsoft.com/office/powerpoint/2010/main" val="3176339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EF977-A9A5-40A0-A5A4-8463FD13FD45}" type="slidenum">
              <a:rPr lang="en-US" smtClean="0"/>
              <a:t>22</a:t>
            </a:fld>
            <a:endParaRPr lang="en-US" dirty="0"/>
          </a:p>
        </p:txBody>
      </p:sp>
    </p:spTree>
    <p:extLst>
      <p:ext uri="{BB962C8B-B14F-4D97-AF65-F5344CB8AC3E}">
        <p14:creationId xmlns:p14="http://schemas.microsoft.com/office/powerpoint/2010/main" val="628730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EF977-A9A5-40A0-A5A4-8463FD13FD45}" type="slidenum">
              <a:rPr lang="en-US" smtClean="0"/>
              <a:t>26</a:t>
            </a:fld>
            <a:endParaRPr lang="en-US" dirty="0"/>
          </a:p>
        </p:txBody>
      </p:sp>
    </p:spTree>
    <p:extLst>
      <p:ext uri="{BB962C8B-B14F-4D97-AF65-F5344CB8AC3E}">
        <p14:creationId xmlns:p14="http://schemas.microsoft.com/office/powerpoint/2010/main" val="3881598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201127-9626-43C6-98FD-4C9CA1114D09}" type="datetimeFigureOut">
              <a:rPr lang="en-US" smtClean="0"/>
              <a:t>2/24/2022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1FB923-83D1-4C7F-ABD6-EB78BC13756F}" type="slidenum">
              <a:rPr lang="en-US" smtClean="0"/>
              <a:t>‹#›</a:t>
            </a:fld>
            <a:endParaRPr lang="en-US" dirty="0"/>
          </a:p>
        </p:txBody>
      </p:sp>
    </p:spTree>
    <p:extLst>
      <p:ext uri="{BB962C8B-B14F-4D97-AF65-F5344CB8AC3E}">
        <p14:creationId xmlns:p14="http://schemas.microsoft.com/office/powerpoint/2010/main" val="481143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201127-9626-43C6-98FD-4C9CA1114D09}" type="datetimeFigureOut">
              <a:rPr lang="en-US" smtClean="0"/>
              <a:t>2/24/2022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1FB923-83D1-4C7F-ABD6-EB78BC13756F}" type="slidenum">
              <a:rPr lang="en-US" smtClean="0"/>
              <a:t>‹#›</a:t>
            </a:fld>
            <a:endParaRPr lang="en-US" dirty="0"/>
          </a:p>
        </p:txBody>
      </p:sp>
    </p:spTree>
    <p:extLst>
      <p:ext uri="{BB962C8B-B14F-4D97-AF65-F5344CB8AC3E}">
        <p14:creationId xmlns:p14="http://schemas.microsoft.com/office/powerpoint/2010/main" val="2048981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6201127-9626-43C6-98FD-4C9CA1114D09}" type="datetimeFigureOut">
              <a:rPr lang="en-US" smtClean="0"/>
              <a:t>2/24/2022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1FB923-83D1-4C7F-ABD6-EB78BC13756F}" type="slidenum">
              <a:rPr lang="en-US" smtClean="0"/>
              <a:t>‹#›</a:t>
            </a:fld>
            <a:endParaRPr lang="en-US" dirty="0"/>
          </a:p>
        </p:txBody>
      </p:sp>
    </p:spTree>
    <p:extLst>
      <p:ext uri="{BB962C8B-B14F-4D97-AF65-F5344CB8AC3E}">
        <p14:creationId xmlns:p14="http://schemas.microsoft.com/office/powerpoint/2010/main" val="987263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6201127-9626-43C6-98FD-4C9CA1114D09}" type="datetimeFigureOut">
              <a:rPr lang="en-US" smtClean="0"/>
              <a:t>2/24/2022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1FB923-83D1-4C7F-ABD6-EB78BC13756F}"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885623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01127-9626-43C6-98FD-4C9CA1114D09}" type="datetimeFigureOut">
              <a:rPr lang="en-US" smtClean="0"/>
              <a:t>2/24/2022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1FB923-83D1-4C7F-ABD6-EB78BC13756F}" type="slidenum">
              <a:rPr lang="en-US" smtClean="0"/>
              <a:t>‹#›</a:t>
            </a:fld>
            <a:endParaRPr lang="en-US" dirty="0"/>
          </a:p>
        </p:txBody>
      </p:sp>
    </p:spTree>
    <p:extLst>
      <p:ext uri="{BB962C8B-B14F-4D97-AF65-F5344CB8AC3E}">
        <p14:creationId xmlns:p14="http://schemas.microsoft.com/office/powerpoint/2010/main" val="3320427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6201127-9626-43C6-98FD-4C9CA1114D09}" type="datetimeFigureOut">
              <a:rPr lang="en-US" smtClean="0"/>
              <a:t>2/24/2022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1FB923-83D1-4C7F-ABD6-EB78BC13756F}" type="slidenum">
              <a:rPr lang="en-US" smtClean="0"/>
              <a:t>‹#›</a:t>
            </a:fld>
            <a:endParaRPr lang="en-US" dirty="0"/>
          </a:p>
        </p:txBody>
      </p:sp>
    </p:spTree>
    <p:extLst>
      <p:ext uri="{BB962C8B-B14F-4D97-AF65-F5344CB8AC3E}">
        <p14:creationId xmlns:p14="http://schemas.microsoft.com/office/powerpoint/2010/main" val="3439100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6201127-9626-43C6-98FD-4C9CA1114D09}" type="datetimeFigureOut">
              <a:rPr lang="en-US" smtClean="0"/>
              <a:t>2/24/2022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1FB923-83D1-4C7F-ABD6-EB78BC13756F}" type="slidenum">
              <a:rPr lang="en-US" smtClean="0"/>
              <a:t>‹#›</a:t>
            </a:fld>
            <a:endParaRPr lang="en-US" dirty="0"/>
          </a:p>
        </p:txBody>
      </p:sp>
    </p:spTree>
    <p:extLst>
      <p:ext uri="{BB962C8B-B14F-4D97-AF65-F5344CB8AC3E}">
        <p14:creationId xmlns:p14="http://schemas.microsoft.com/office/powerpoint/2010/main" val="2019576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01127-9626-43C6-98FD-4C9CA1114D09}" type="datetimeFigureOut">
              <a:rPr lang="en-US" smtClean="0"/>
              <a:t>2/24/2022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1FB923-83D1-4C7F-ABD6-EB78BC13756F}" type="slidenum">
              <a:rPr lang="en-US" smtClean="0"/>
              <a:t>‹#›</a:t>
            </a:fld>
            <a:endParaRPr lang="en-US" dirty="0"/>
          </a:p>
        </p:txBody>
      </p:sp>
    </p:spTree>
    <p:extLst>
      <p:ext uri="{BB962C8B-B14F-4D97-AF65-F5344CB8AC3E}">
        <p14:creationId xmlns:p14="http://schemas.microsoft.com/office/powerpoint/2010/main" val="1913794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01127-9626-43C6-98FD-4C9CA1114D09}" type="datetimeFigureOut">
              <a:rPr lang="en-US" smtClean="0"/>
              <a:t>2/24/2022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1FB923-83D1-4C7F-ABD6-EB78BC13756F}" type="slidenum">
              <a:rPr lang="en-US" smtClean="0"/>
              <a:t>‹#›</a:t>
            </a:fld>
            <a:endParaRPr lang="en-US" dirty="0"/>
          </a:p>
        </p:txBody>
      </p:sp>
    </p:spTree>
    <p:extLst>
      <p:ext uri="{BB962C8B-B14F-4D97-AF65-F5344CB8AC3E}">
        <p14:creationId xmlns:p14="http://schemas.microsoft.com/office/powerpoint/2010/main" val="3172822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6201127-9626-43C6-98FD-4C9CA1114D09}" type="datetimeFigureOut">
              <a:rPr lang="en-US" smtClean="0"/>
              <a:t>2/24/2022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1FB923-83D1-4C7F-ABD6-EB78BC13756F}" type="slidenum">
              <a:rPr lang="en-US" smtClean="0"/>
              <a:t>‹#›</a:t>
            </a:fld>
            <a:endParaRPr lang="en-US" dirty="0"/>
          </a:p>
        </p:txBody>
      </p:sp>
    </p:spTree>
    <p:extLst>
      <p:ext uri="{BB962C8B-B14F-4D97-AF65-F5344CB8AC3E}">
        <p14:creationId xmlns:p14="http://schemas.microsoft.com/office/powerpoint/2010/main" val="1417085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01127-9626-43C6-98FD-4C9CA1114D09}" type="datetimeFigureOut">
              <a:rPr lang="en-US" smtClean="0"/>
              <a:t>2/24/2022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1FB923-83D1-4C7F-ABD6-EB78BC13756F}" type="slidenum">
              <a:rPr lang="en-US" smtClean="0"/>
              <a:t>‹#›</a:t>
            </a:fld>
            <a:endParaRPr lang="en-US" dirty="0"/>
          </a:p>
        </p:txBody>
      </p:sp>
    </p:spTree>
    <p:extLst>
      <p:ext uri="{BB962C8B-B14F-4D97-AF65-F5344CB8AC3E}">
        <p14:creationId xmlns:p14="http://schemas.microsoft.com/office/powerpoint/2010/main" val="767382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201127-9626-43C6-98FD-4C9CA1114D09}" type="datetimeFigureOut">
              <a:rPr lang="en-US" smtClean="0"/>
              <a:t>2/24/2022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1FB923-83D1-4C7F-ABD6-EB78BC13756F}" type="slidenum">
              <a:rPr lang="en-US" smtClean="0"/>
              <a:t>‹#›</a:t>
            </a:fld>
            <a:endParaRPr lang="en-US" dirty="0"/>
          </a:p>
        </p:txBody>
      </p:sp>
    </p:spTree>
    <p:extLst>
      <p:ext uri="{BB962C8B-B14F-4D97-AF65-F5344CB8AC3E}">
        <p14:creationId xmlns:p14="http://schemas.microsoft.com/office/powerpoint/2010/main" val="1874907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01127-9626-43C6-98FD-4C9CA1114D09}" type="datetimeFigureOut">
              <a:rPr lang="en-US" smtClean="0"/>
              <a:t>2/24/2022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91FB923-83D1-4C7F-ABD6-EB78BC13756F}" type="slidenum">
              <a:rPr lang="en-US" smtClean="0"/>
              <a:t>‹#›</a:t>
            </a:fld>
            <a:endParaRPr lang="en-US" dirty="0"/>
          </a:p>
        </p:txBody>
      </p:sp>
    </p:spTree>
    <p:extLst>
      <p:ext uri="{BB962C8B-B14F-4D97-AF65-F5344CB8AC3E}">
        <p14:creationId xmlns:p14="http://schemas.microsoft.com/office/powerpoint/2010/main" val="627344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6201127-9626-43C6-98FD-4C9CA1114D09}" type="datetimeFigureOut">
              <a:rPr lang="en-US" smtClean="0"/>
              <a:t>2/24/2022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F91FB923-83D1-4C7F-ABD6-EB78BC13756F}" type="slidenum">
              <a:rPr lang="en-US" smtClean="0"/>
              <a:t>‹#›</a:t>
            </a:fld>
            <a:endParaRPr lang="en-US" dirty="0"/>
          </a:p>
        </p:txBody>
      </p:sp>
    </p:spTree>
    <p:extLst>
      <p:ext uri="{BB962C8B-B14F-4D97-AF65-F5344CB8AC3E}">
        <p14:creationId xmlns:p14="http://schemas.microsoft.com/office/powerpoint/2010/main" val="207049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6201127-9626-43C6-98FD-4C9CA1114D09}" type="datetimeFigureOut">
              <a:rPr lang="en-US" smtClean="0"/>
              <a:t>2/24/2022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F91FB923-83D1-4C7F-ABD6-EB78BC13756F}" type="slidenum">
              <a:rPr lang="en-US" smtClean="0"/>
              <a:t>‹#›</a:t>
            </a:fld>
            <a:endParaRPr lang="en-US" dirty="0"/>
          </a:p>
        </p:txBody>
      </p:sp>
    </p:spTree>
    <p:extLst>
      <p:ext uri="{BB962C8B-B14F-4D97-AF65-F5344CB8AC3E}">
        <p14:creationId xmlns:p14="http://schemas.microsoft.com/office/powerpoint/2010/main" val="2374716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6201127-9626-43C6-98FD-4C9CA1114D09}" type="datetimeFigureOut">
              <a:rPr lang="en-US" smtClean="0"/>
              <a:t>2/24/2022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F91FB923-83D1-4C7F-ABD6-EB78BC13756F}" type="slidenum">
              <a:rPr lang="en-US" smtClean="0"/>
              <a:t>‹#›</a:t>
            </a:fld>
            <a:endParaRPr lang="en-US" dirty="0"/>
          </a:p>
        </p:txBody>
      </p:sp>
    </p:spTree>
    <p:extLst>
      <p:ext uri="{BB962C8B-B14F-4D97-AF65-F5344CB8AC3E}">
        <p14:creationId xmlns:p14="http://schemas.microsoft.com/office/powerpoint/2010/main" val="398193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201127-9626-43C6-98FD-4C9CA1114D09}" type="datetimeFigureOut">
              <a:rPr lang="en-US" smtClean="0"/>
              <a:t>2/24/2022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1FB923-83D1-4C7F-ABD6-EB78BC13756F}" type="slidenum">
              <a:rPr lang="en-US" smtClean="0"/>
              <a:t>‹#›</a:t>
            </a:fld>
            <a:endParaRPr lang="en-US" dirty="0"/>
          </a:p>
        </p:txBody>
      </p:sp>
    </p:spTree>
    <p:extLst>
      <p:ext uri="{BB962C8B-B14F-4D97-AF65-F5344CB8AC3E}">
        <p14:creationId xmlns:p14="http://schemas.microsoft.com/office/powerpoint/2010/main" val="1452358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print">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6201127-9626-43C6-98FD-4C9CA1114D09}" type="datetimeFigureOut">
              <a:rPr lang="en-US" smtClean="0"/>
              <a:t>2/24/2022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91FB923-83D1-4C7F-ABD6-EB78BC13756F}" type="slidenum">
              <a:rPr lang="en-US" smtClean="0"/>
              <a:t>‹#›</a:t>
            </a:fld>
            <a:endParaRPr lang="en-US" dirty="0"/>
          </a:p>
        </p:txBody>
      </p:sp>
    </p:spTree>
    <p:extLst>
      <p:ext uri="{BB962C8B-B14F-4D97-AF65-F5344CB8AC3E}">
        <p14:creationId xmlns:p14="http://schemas.microsoft.com/office/powerpoint/2010/main" val="2216095689"/>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47800"/>
            <a:ext cx="12192000" cy="3329581"/>
          </a:xfrm>
        </p:spPr>
        <p:txBody>
          <a:bodyPr/>
          <a:lstStyle/>
          <a:p>
            <a:pPr algn="ctr"/>
            <a:r>
              <a:rPr lang="en-US" dirty="0"/>
              <a:t>Hebrews 12:1-3</a:t>
            </a:r>
            <a:br>
              <a:rPr lang="en-US" dirty="0"/>
            </a:br>
            <a:r>
              <a:rPr lang="en-US" dirty="0"/>
              <a:t/>
            </a:r>
            <a:br>
              <a:rPr lang="en-US" dirty="0"/>
            </a:br>
            <a:r>
              <a:rPr lang="en-US" dirty="0"/>
              <a:t>Run with Endurance</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81819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81160" y="4012082"/>
            <a:ext cx="4955721" cy="64119"/>
          </a:xfrm>
        </p:spPr>
        <p:txBody>
          <a:bodyPr/>
          <a:lstStyle/>
          <a:p>
            <a:endParaRPr lang="en-US" dirty="0"/>
          </a:p>
        </p:txBody>
      </p:sp>
      <p:sp>
        <p:nvSpPr>
          <p:cNvPr id="3" name="AutoShape 4" descr="Solitary Runner High Resolution Stock Photography and Images - Ala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2" name="Picture 4" descr="Back of the Pack Runners Have More Fun | by Michael Horner | Runner's Life  | Jan, 2021 | Mediu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20264" y="-144463"/>
            <a:ext cx="6565111" cy="70024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emale Runner jogger in Silent Forest in spring with beautiful bright sun r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9" y="0"/>
            <a:ext cx="6394025" cy="725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57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Heb. 12:1-3: “Therefore, since </a:t>
            </a:r>
            <a:r>
              <a:rPr lang="en-US" sz="2800" b="1" dirty="0">
                <a:solidFill>
                  <a:srgbClr val="FFFF00"/>
                </a:solidFill>
              </a:rPr>
              <a:t>we</a:t>
            </a:r>
            <a:r>
              <a:rPr lang="en-US" sz="2800" dirty="0"/>
              <a:t> have so great a cloud of witnesses surrounding </a:t>
            </a:r>
            <a:r>
              <a:rPr lang="en-US" sz="2800" b="1" dirty="0">
                <a:solidFill>
                  <a:srgbClr val="FFFF00"/>
                </a:solidFill>
              </a:rPr>
              <a:t>us</a:t>
            </a:r>
            <a:r>
              <a:rPr lang="en-US" sz="2800" dirty="0"/>
              <a:t>, let </a:t>
            </a:r>
            <a:r>
              <a:rPr lang="en-US" sz="2800" b="1" dirty="0">
                <a:solidFill>
                  <a:srgbClr val="FFFF00"/>
                </a:solidFill>
              </a:rPr>
              <a:t>us</a:t>
            </a:r>
            <a:r>
              <a:rPr lang="en-US" sz="2800" dirty="0"/>
              <a:t> also lay aside every encumbrance and the sin which so easily entangles </a:t>
            </a:r>
            <a:r>
              <a:rPr lang="en-US" sz="2800" b="1" dirty="0">
                <a:solidFill>
                  <a:srgbClr val="FFFF00"/>
                </a:solidFill>
              </a:rPr>
              <a:t>us</a:t>
            </a:r>
            <a:r>
              <a:rPr lang="en-US" sz="2800" dirty="0">
                <a:solidFill>
                  <a:srgbClr val="FFFF00"/>
                </a:solidFill>
              </a:rPr>
              <a:t>,</a:t>
            </a:r>
            <a:r>
              <a:rPr lang="en-US" sz="2800" dirty="0"/>
              <a:t> and let </a:t>
            </a:r>
            <a:r>
              <a:rPr lang="en-US" sz="2800" b="1" dirty="0">
                <a:solidFill>
                  <a:srgbClr val="FFFF00"/>
                </a:solidFill>
              </a:rPr>
              <a:t>us </a:t>
            </a:r>
            <a:r>
              <a:rPr lang="en-US" sz="2800" dirty="0"/>
              <a:t>run with endurance the race set before </a:t>
            </a:r>
            <a:r>
              <a:rPr lang="en-US" sz="2800" b="1" dirty="0">
                <a:solidFill>
                  <a:srgbClr val="FFFF00"/>
                </a:solidFill>
              </a:rPr>
              <a:t>us,</a:t>
            </a:r>
            <a:r>
              <a:rPr lang="en-US" sz="2800" dirty="0"/>
              <a:t> fixing </a:t>
            </a:r>
            <a:r>
              <a:rPr lang="en-US" sz="2800" b="1" dirty="0">
                <a:solidFill>
                  <a:srgbClr val="FFFF00"/>
                </a:solidFill>
              </a:rPr>
              <a:t>our</a:t>
            </a:r>
            <a:r>
              <a:rPr lang="en-US" sz="2800" dirty="0"/>
              <a:t> eyes on Jesus, the author and perfecter of faith, who for the joy set before Him endured the cross, despising the shame, and has sat down at the right hand of the throne of God. For consider Him who has endured such hostility by sinners against Himself, so that you will not grow weary or lose heart.” </a:t>
            </a:r>
          </a:p>
        </p:txBody>
      </p:sp>
    </p:spTree>
    <p:extLst>
      <p:ext uri="{BB962C8B-B14F-4D97-AF65-F5344CB8AC3E}">
        <p14:creationId xmlns:p14="http://schemas.microsoft.com/office/powerpoint/2010/main" val="3041823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If flagging, are you trying to run </a:t>
            </a:r>
            <a:r>
              <a:rPr lang="en-US" sz="2800" dirty="0" smtClean="0"/>
              <a:t>your </a:t>
            </a:r>
            <a:r>
              <a:rPr lang="en-US" sz="2800" dirty="0"/>
              <a:t>race on your own?</a:t>
            </a:r>
          </a:p>
        </p:txBody>
      </p:sp>
    </p:spTree>
    <p:extLst>
      <p:ext uri="{BB962C8B-B14F-4D97-AF65-F5344CB8AC3E}">
        <p14:creationId xmlns:p14="http://schemas.microsoft.com/office/powerpoint/2010/main" val="3422545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How to run the race</a:t>
            </a:r>
          </a:p>
          <a:p>
            <a:pPr marL="0" indent="0">
              <a:buNone/>
            </a:pPr>
            <a:r>
              <a:rPr lang="en-US" sz="2800" dirty="0"/>
              <a:t>It will take endurance to run this race. </a:t>
            </a:r>
          </a:p>
        </p:txBody>
      </p:sp>
    </p:spTree>
    <p:extLst>
      <p:ext uri="{BB962C8B-B14F-4D97-AF65-F5344CB8AC3E}">
        <p14:creationId xmlns:p14="http://schemas.microsoft.com/office/powerpoint/2010/main" val="57090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Heb. 12:1-3: “Therefore, since we have so great a cloud of witnesses surrounding us, let us also lay aside every encumbrance and the sin which so easily entangles us, and let us run with </a:t>
            </a:r>
            <a:r>
              <a:rPr lang="en-US" sz="2800" b="1" dirty="0">
                <a:solidFill>
                  <a:srgbClr val="FFFF00"/>
                </a:solidFill>
              </a:rPr>
              <a:t>endurance</a:t>
            </a:r>
            <a:r>
              <a:rPr lang="en-US" sz="2800" dirty="0"/>
              <a:t> the race set before us, fixing our eyes on Jesus, the author and perfecter of faith, who for the joy set before Him </a:t>
            </a:r>
            <a:r>
              <a:rPr lang="en-US" sz="2800" b="1" dirty="0">
                <a:solidFill>
                  <a:srgbClr val="FFFF00"/>
                </a:solidFill>
              </a:rPr>
              <a:t>endured</a:t>
            </a:r>
            <a:r>
              <a:rPr lang="en-US" sz="2800" dirty="0">
                <a:solidFill>
                  <a:srgbClr val="FFFF00"/>
                </a:solidFill>
              </a:rPr>
              <a:t> </a:t>
            </a:r>
            <a:r>
              <a:rPr lang="en-US" sz="2800" dirty="0"/>
              <a:t>the cross, despising the shame, and has sat down at the right hand of the throne of God. For consider Him who has </a:t>
            </a:r>
            <a:r>
              <a:rPr lang="en-US" sz="2800" b="1" dirty="0">
                <a:solidFill>
                  <a:srgbClr val="FFFF00"/>
                </a:solidFill>
              </a:rPr>
              <a:t>endured</a:t>
            </a:r>
            <a:r>
              <a:rPr lang="en-US" sz="2800" dirty="0"/>
              <a:t> such hostility by sinners against Himself, so that you will not grow weary or lose heart.” </a:t>
            </a:r>
          </a:p>
        </p:txBody>
      </p:sp>
    </p:spTree>
    <p:extLst>
      <p:ext uri="{BB962C8B-B14F-4D97-AF65-F5344CB8AC3E}">
        <p14:creationId xmlns:p14="http://schemas.microsoft.com/office/powerpoint/2010/main" val="2579067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It will take endurance</a:t>
            </a:r>
          </a:p>
          <a:p>
            <a:pPr>
              <a:buFont typeface="Wingdings" panose="05000000000000000000" pitchFamily="2" charset="2"/>
              <a:buChar char="v"/>
            </a:pPr>
            <a:r>
              <a:rPr lang="en-US" sz="2800" dirty="0"/>
              <a:t>  patience, fortitude, steadfastness, perseverance</a:t>
            </a:r>
          </a:p>
          <a:p>
            <a:pPr>
              <a:buFont typeface="Wingdings" panose="05000000000000000000" pitchFamily="2" charset="2"/>
              <a:buChar char="v"/>
            </a:pPr>
            <a:r>
              <a:rPr lang="en-US" sz="2800" dirty="0"/>
              <a:t>I like it in other people</a:t>
            </a:r>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254178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pic>
        <p:nvPicPr>
          <p:cNvPr id="3" name="Content Placeholder 2"/>
          <p:cNvPicPr>
            <a:picLocks noGrp="1" noChangeAspect="1"/>
          </p:cNvPicPr>
          <p:nvPr>
            <p:ph idx="1"/>
          </p:nvPr>
        </p:nvPicPr>
        <p:blipFill>
          <a:blip r:embed="rId2"/>
          <a:stretch>
            <a:fillRect/>
          </a:stretch>
        </p:blipFill>
        <p:spPr>
          <a:xfrm>
            <a:off x="481467" y="365824"/>
            <a:ext cx="11393049" cy="6103556"/>
          </a:xfrm>
          <a:prstGeom prst="rect">
            <a:avLst/>
          </a:prstGeom>
        </p:spPr>
      </p:pic>
    </p:spTree>
    <p:extLst>
      <p:ext uri="{BB962C8B-B14F-4D97-AF65-F5344CB8AC3E}">
        <p14:creationId xmlns:p14="http://schemas.microsoft.com/office/powerpoint/2010/main" val="3995981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pic>
        <p:nvPicPr>
          <p:cNvPr id="5" name="Content Placeholder 4"/>
          <p:cNvPicPr>
            <a:picLocks noGrp="1" noChangeAspect="1"/>
          </p:cNvPicPr>
          <p:nvPr>
            <p:ph idx="1"/>
          </p:nvPr>
        </p:nvPicPr>
        <p:blipFill>
          <a:blip r:embed="rId2"/>
          <a:stretch>
            <a:fillRect/>
          </a:stretch>
        </p:blipFill>
        <p:spPr>
          <a:xfrm>
            <a:off x="529623" y="533283"/>
            <a:ext cx="11084906" cy="5767763"/>
          </a:xfrm>
          <a:prstGeom prst="rect">
            <a:avLst/>
          </a:prstGeom>
        </p:spPr>
      </p:pic>
    </p:spTree>
    <p:extLst>
      <p:ext uri="{BB962C8B-B14F-4D97-AF65-F5344CB8AC3E}">
        <p14:creationId xmlns:p14="http://schemas.microsoft.com/office/powerpoint/2010/main" val="2036493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It will take endurance</a:t>
            </a:r>
          </a:p>
          <a:p>
            <a:pPr>
              <a:buFont typeface="Wingdings" panose="05000000000000000000" pitchFamily="2" charset="2"/>
              <a:buChar char="v"/>
            </a:pPr>
            <a:r>
              <a:rPr lang="en-US" sz="2800" dirty="0"/>
              <a:t>  patience, fortitude, steadfastness, perseverance</a:t>
            </a:r>
          </a:p>
          <a:p>
            <a:pPr>
              <a:buFont typeface="Wingdings" panose="05000000000000000000" pitchFamily="2" charset="2"/>
              <a:buChar char="v"/>
            </a:pPr>
            <a:r>
              <a:rPr lang="en-US" sz="2800" dirty="0"/>
              <a:t>We like it in others</a:t>
            </a:r>
          </a:p>
          <a:p>
            <a:pPr>
              <a:buFont typeface="Wingdings" panose="05000000000000000000" pitchFamily="2" charset="2"/>
              <a:buChar char="v"/>
            </a:pPr>
            <a:r>
              <a:rPr lang="en-US" sz="2800" dirty="0"/>
              <a:t>Value God esteems</a:t>
            </a:r>
          </a:p>
          <a:p>
            <a:pPr marL="0" indent="0">
              <a:buNone/>
            </a:pPr>
            <a:endParaRPr lang="en-US" sz="2800" dirty="0"/>
          </a:p>
        </p:txBody>
      </p:sp>
    </p:spTree>
    <p:extLst>
      <p:ext uri="{BB962C8B-B14F-4D97-AF65-F5344CB8AC3E}">
        <p14:creationId xmlns:p14="http://schemas.microsoft.com/office/powerpoint/2010/main" val="51832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3312" y="1280160"/>
            <a:ext cx="8946541" cy="4968239"/>
          </a:xfrm>
        </p:spPr>
        <p:txBody>
          <a:bodyPr>
            <a:normAutofit/>
          </a:bodyPr>
          <a:lstStyle/>
          <a:p>
            <a:pPr>
              <a:buFont typeface="Wingdings" panose="05000000000000000000" pitchFamily="2" charset="2"/>
              <a:buChar char="v"/>
            </a:pPr>
            <a:r>
              <a:rPr lang="en-US" sz="2200" dirty="0"/>
              <a:t>Chap 11:  Hall of Fame of Faith  </a:t>
            </a:r>
          </a:p>
          <a:p>
            <a:pPr lvl="0">
              <a:buFont typeface="Wingdings" panose="05000000000000000000" pitchFamily="2" charset="2"/>
              <a:buChar char="v"/>
            </a:pPr>
            <a:r>
              <a:rPr lang="en-US" sz="2200" dirty="0"/>
              <a:t>Paul prays for it:  strengthened with all power, according to His glorious might, for the attaining of all </a:t>
            </a:r>
            <a:r>
              <a:rPr lang="en-US" sz="2200" b="1" dirty="0"/>
              <a:t>steadfastness and patience </a:t>
            </a:r>
            <a:r>
              <a:rPr lang="en-US" sz="2200" dirty="0"/>
              <a:t>(Col. 1:11) </a:t>
            </a:r>
          </a:p>
          <a:p>
            <a:pPr lvl="0">
              <a:buFont typeface="Wingdings" panose="05000000000000000000" pitchFamily="2" charset="2"/>
              <a:buChar char="v"/>
            </a:pPr>
            <a:r>
              <a:rPr lang="en-US" sz="2200" dirty="0"/>
              <a:t>Called to pursue it: But flee from these things, ...and pursue righteousness...</a:t>
            </a:r>
            <a:r>
              <a:rPr lang="en-US" sz="2200" b="1" dirty="0"/>
              <a:t>perseverance </a:t>
            </a:r>
            <a:r>
              <a:rPr lang="en-US" sz="2200" dirty="0"/>
              <a:t>(Tim 6:11)</a:t>
            </a:r>
          </a:p>
          <a:p>
            <a:pPr lvl="0">
              <a:buFont typeface="Wingdings" panose="05000000000000000000" pitchFamily="2" charset="2"/>
              <a:buChar char="v"/>
            </a:pPr>
            <a:r>
              <a:rPr lang="en-US" sz="2200" dirty="0"/>
              <a:t> It is a noteworthy traits of both people and churches:  therefore, we ourselves speak proudly of you among the churches of God for your </a:t>
            </a:r>
            <a:r>
              <a:rPr lang="en-US" sz="2200" b="1" dirty="0"/>
              <a:t>perseverance and faith</a:t>
            </a:r>
            <a:r>
              <a:rPr lang="en-US" sz="2200" dirty="0"/>
              <a:t> in the midst of all your persecutions and afflictions which you endure (2 </a:t>
            </a:r>
            <a:r>
              <a:rPr lang="en-US" sz="2200" dirty="0"/>
              <a:t>Thes</a:t>
            </a:r>
            <a:r>
              <a:rPr lang="en-US" sz="2200" dirty="0"/>
              <a:t>. 1:4) </a:t>
            </a:r>
          </a:p>
          <a:p>
            <a:pPr>
              <a:buFont typeface="Wingdings" panose="05000000000000000000" pitchFamily="2" charset="2"/>
              <a:buChar char="v"/>
            </a:pPr>
            <a:r>
              <a:rPr lang="en-US" sz="2200" dirty="0"/>
              <a:t>God grants it: Now may the God who gives perseverance and encouragement (Rom 15:5) </a:t>
            </a:r>
          </a:p>
          <a:p>
            <a:pPr lvl="1"/>
            <a:endParaRPr lang="en-US" sz="1600" dirty="0"/>
          </a:p>
          <a:p>
            <a:pPr marL="0" indent="0">
              <a:buNone/>
            </a:pPr>
            <a:endParaRPr lang="en-US" sz="2800" dirty="0"/>
          </a:p>
        </p:txBody>
      </p:sp>
    </p:spTree>
    <p:extLst>
      <p:ext uri="{BB962C8B-B14F-4D97-AF65-F5344CB8AC3E}">
        <p14:creationId xmlns:p14="http://schemas.microsoft.com/office/powerpoint/2010/main" val="4023562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Heb. 12:1-3: “Therefore, since we have so great a cloud of witnesses surrounding us, let us also lay aside every encumbrance and the sin which so easily entangles us, and let us run with endurance the race set before us, fixing our eyes on Jesus, the author and perfecter of faith, who for the joy set before Him endured the cross, despising the shame, and has sat down at the right hand of the throne of God. For consider Him who has endured such hostility by sinners against Himself, so that you will not grow weary or lose heart.” </a:t>
            </a:r>
          </a:p>
        </p:txBody>
      </p:sp>
    </p:spTree>
    <p:extLst>
      <p:ext uri="{BB962C8B-B14F-4D97-AF65-F5344CB8AC3E}">
        <p14:creationId xmlns:p14="http://schemas.microsoft.com/office/powerpoint/2010/main" val="1055146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Run the race with endurance </a:t>
            </a:r>
          </a:p>
          <a:p>
            <a:pPr marL="0" indent="0">
              <a:buNone/>
            </a:pPr>
            <a:r>
              <a:rPr lang="en-US" sz="2800" dirty="0"/>
              <a:t>1.  Remember the cloud of witnesses </a:t>
            </a:r>
          </a:p>
          <a:p>
            <a:pPr>
              <a:buFont typeface="Wingdings" panose="05000000000000000000" pitchFamily="2" charset="2"/>
              <a:buChar char="v"/>
            </a:pPr>
            <a:r>
              <a:rPr lang="en-US" sz="2800" dirty="0"/>
              <a:t>12:1 Therefore, since we have so great a cloud of witnesses surrounding us</a:t>
            </a:r>
          </a:p>
        </p:txBody>
      </p:sp>
    </p:spTree>
    <p:extLst>
      <p:ext uri="{BB962C8B-B14F-4D97-AF65-F5344CB8AC3E}">
        <p14:creationId xmlns:p14="http://schemas.microsoft.com/office/powerpoint/2010/main" val="41373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pic>
        <p:nvPicPr>
          <p:cNvPr id="1026" name="Picture 2" descr="Complex web of security keeps OSU's 'Shoe safe for The Game | The Blad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0035" y="1153929"/>
            <a:ext cx="9548171" cy="509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998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 Remember the cloud of witnesses</a:t>
            </a:r>
          </a:p>
          <a:p>
            <a:pPr>
              <a:buFont typeface="Wingdings" panose="05000000000000000000" pitchFamily="2" charset="2"/>
              <a:buChar char="v"/>
            </a:pPr>
            <a:r>
              <a:rPr lang="en-US" sz="2800" dirty="0"/>
              <a:t>“He was faithful to us and He will be faithful to you.”</a:t>
            </a:r>
          </a:p>
          <a:p>
            <a:pPr>
              <a:buFont typeface="Wingdings" panose="05000000000000000000" pitchFamily="2" charset="2"/>
              <a:buChar char="v"/>
            </a:pPr>
            <a:r>
              <a:rPr lang="en-US" sz="2800" dirty="0"/>
              <a:t>History of God working through and for flawed, sinful people like ourselves</a:t>
            </a:r>
          </a:p>
          <a:p>
            <a:pPr>
              <a:buFont typeface="Wingdings" panose="05000000000000000000" pitchFamily="2" charset="2"/>
              <a:buChar char="v"/>
            </a:pPr>
            <a:r>
              <a:rPr lang="en-US" sz="2800" dirty="0"/>
              <a:t>Google search bar: “Where to you find the story of _______in the Bible? </a:t>
            </a:r>
          </a:p>
        </p:txBody>
      </p:sp>
    </p:spTree>
    <p:extLst>
      <p:ext uri="{BB962C8B-B14F-4D97-AF65-F5344CB8AC3E}">
        <p14:creationId xmlns:p14="http://schemas.microsoft.com/office/powerpoint/2010/main" val="207595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Run the race with endurance </a:t>
            </a:r>
          </a:p>
          <a:p>
            <a:pPr marL="0" indent="0">
              <a:buNone/>
            </a:pPr>
            <a:r>
              <a:rPr lang="en-US" sz="2800" dirty="0"/>
              <a:t>1.  Remember the cloud of witnesses</a:t>
            </a:r>
          </a:p>
          <a:p>
            <a:pPr marL="0" indent="0">
              <a:buNone/>
            </a:pPr>
            <a:r>
              <a:rPr lang="en-US" sz="2800" dirty="0"/>
              <a:t>2.  Get rid of excess baggage</a:t>
            </a:r>
          </a:p>
          <a:p>
            <a:pPr>
              <a:buFont typeface="Wingdings" panose="05000000000000000000" pitchFamily="2" charset="2"/>
              <a:buChar char="v"/>
            </a:pPr>
            <a:r>
              <a:rPr lang="en-US" sz="2800" dirty="0"/>
              <a:t>12:1…let us also lay aside every encumbrance and the sin which so easily entangles us, </a:t>
            </a:r>
          </a:p>
          <a:p>
            <a:pPr>
              <a:buFont typeface="Wingdings" panose="05000000000000000000" pitchFamily="2" charset="2"/>
              <a:buChar char="v"/>
            </a:pPr>
            <a:endParaRPr lang="en-US" sz="2800" dirty="0"/>
          </a:p>
        </p:txBody>
      </p:sp>
    </p:spTree>
    <p:extLst>
      <p:ext uri="{BB962C8B-B14F-4D97-AF65-F5344CB8AC3E}">
        <p14:creationId xmlns:p14="http://schemas.microsoft.com/office/powerpoint/2010/main" val="190676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3312" y="1330036"/>
            <a:ext cx="8946541" cy="4968239"/>
          </a:xfrm>
        </p:spPr>
        <p:txBody>
          <a:bodyPr>
            <a:normAutofit/>
          </a:bodyPr>
          <a:lstStyle/>
          <a:p>
            <a:pPr marL="0" indent="0">
              <a:buNone/>
            </a:pPr>
            <a:r>
              <a:rPr lang="en-US" sz="2800" dirty="0"/>
              <a:t> </a:t>
            </a:r>
          </a:p>
        </p:txBody>
      </p:sp>
      <p:pic>
        <p:nvPicPr>
          <p:cNvPr id="2" name="Picture 1"/>
          <p:cNvPicPr>
            <a:picLocks noChangeAspect="1"/>
          </p:cNvPicPr>
          <p:nvPr/>
        </p:nvPicPr>
        <p:blipFill>
          <a:blip r:embed="rId2"/>
          <a:stretch>
            <a:fillRect/>
          </a:stretch>
        </p:blipFill>
        <p:spPr>
          <a:xfrm>
            <a:off x="5353676" y="-49877"/>
            <a:ext cx="6838323" cy="6907877"/>
          </a:xfrm>
          <a:prstGeom prst="rect">
            <a:avLst/>
          </a:prstGeom>
        </p:spPr>
      </p:pic>
      <p:pic>
        <p:nvPicPr>
          <p:cNvPr id="6" name="Picture 5"/>
          <p:cNvPicPr>
            <a:picLocks noChangeAspect="1"/>
          </p:cNvPicPr>
          <p:nvPr/>
        </p:nvPicPr>
        <p:blipFill>
          <a:blip r:embed="rId3"/>
          <a:stretch>
            <a:fillRect/>
          </a:stretch>
        </p:blipFill>
        <p:spPr>
          <a:xfrm>
            <a:off x="1" y="109173"/>
            <a:ext cx="5602777" cy="3412960"/>
          </a:xfrm>
          <a:prstGeom prst="rect">
            <a:avLst/>
          </a:prstGeom>
        </p:spPr>
      </p:pic>
      <p:pic>
        <p:nvPicPr>
          <p:cNvPr id="7" name="Picture 6"/>
          <p:cNvPicPr>
            <a:picLocks noChangeAspect="1"/>
          </p:cNvPicPr>
          <p:nvPr/>
        </p:nvPicPr>
        <p:blipFill>
          <a:blip r:embed="rId4"/>
          <a:stretch>
            <a:fillRect/>
          </a:stretch>
        </p:blipFill>
        <p:spPr>
          <a:xfrm>
            <a:off x="-980" y="3522133"/>
            <a:ext cx="6379273" cy="3335867"/>
          </a:xfrm>
          <a:prstGeom prst="rect">
            <a:avLst/>
          </a:prstGeom>
        </p:spPr>
      </p:pic>
    </p:spTree>
    <p:extLst>
      <p:ext uri="{BB962C8B-B14F-4D97-AF65-F5344CB8AC3E}">
        <p14:creationId xmlns:p14="http://schemas.microsoft.com/office/powerpoint/2010/main" val="2736028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 12:1  …let us also lay aside every encumbrance and sin which so easily entangles us…</a:t>
            </a:r>
          </a:p>
          <a:p>
            <a:pPr marL="0" indent="0">
              <a:buNone/>
            </a:pPr>
            <a:r>
              <a:rPr lang="en-US" sz="2800" dirty="0"/>
              <a:t>Get rid of excess baggage</a:t>
            </a:r>
          </a:p>
          <a:p>
            <a:pPr marL="0" indent="0">
              <a:buNone/>
            </a:pPr>
            <a:r>
              <a:rPr lang="en-US" sz="2800" dirty="0"/>
              <a:t>Encumbrances: things that make the race more difficult to run</a:t>
            </a:r>
          </a:p>
          <a:p>
            <a:r>
              <a:rPr lang="en-US" sz="2800" dirty="0"/>
              <a:t>Not an issue of right or wrong but is it helpful/detrimental to my spiritual life?</a:t>
            </a:r>
          </a:p>
          <a:p>
            <a:endParaRPr lang="en-US" sz="2800" dirty="0"/>
          </a:p>
          <a:p>
            <a:endParaRPr lang="en-US" sz="2800" dirty="0"/>
          </a:p>
          <a:p>
            <a:endParaRPr lang="en-US" sz="2800" dirty="0"/>
          </a:p>
          <a:p>
            <a:pPr marL="0" indent="0">
              <a:buNone/>
            </a:pPr>
            <a:endParaRPr lang="en-US" sz="2800" dirty="0"/>
          </a:p>
        </p:txBody>
      </p:sp>
    </p:spTree>
    <p:extLst>
      <p:ext uri="{BB962C8B-B14F-4D97-AF65-F5344CB8AC3E}">
        <p14:creationId xmlns:p14="http://schemas.microsoft.com/office/powerpoint/2010/main" val="115623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6111" y="500015"/>
            <a:ext cx="9404723" cy="1400530"/>
          </a:xfrm>
        </p:spPr>
        <p:txBody>
          <a:bodyPr/>
          <a:lstStyle/>
          <a:p>
            <a:r>
              <a:rPr lang="en-US" dirty="0"/>
              <a:t>Hebrews 12:1-3 </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 </a:t>
            </a:r>
          </a:p>
          <a:p>
            <a:pPr marL="0" indent="0">
              <a:buNone/>
            </a:pPr>
            <a:endParaRPr lang="en-US" sz="2800" dirty="0"/>
          </a:p>
        </p:txBody>
      </p:sp>
      <p:sp>
        <p:nvSpPr>
          <p:cNvPr id="2" name="AutoShape 2" descr="Free Free Cell Phone Clipart, Download Free Clip Art, Free Clip Art on  Clip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 name="Picture 2"/>
          <p:cNvPicPr>
            <a:picLocks noChangeAspect="1"/>
          </p:cNvPicPr>
          <p:nvPr/>
        </p:nvPicPr>
        <p:blipFill>
          <a:blip r:embed="rId3"/>
          <a:stretch>
            <a:fillRect/>
          </a:stretch>
        </p:blipFill>
        <p:spPr>
          <a:xfrm>
            <a:off x="5049057" y="543638"/>
            <a:ext cx="2188672" cy="3990688"/>
          </a:xfrm>
          <a:prstGeom prst="rect">
            <a:avLst/>
          </a:prstGeom>
        </p:spPr>
      </p:pic>
      <p:pic>
        <p:nvPicPr>
          <p:cNvPr id="8" name="Picture 7"/>
          <p:cNvPicPr>
            <a:picLocks noChangeAspect="1"/>
          </p:cNvPicPr>
          <p:nvPr/>
        </p:nvPicPr>
        <p:blipFill>
          <a:blip r:embed="rId4"/>
          <a:stretch>
            <a:fillRect/>
          </a:stretch>
        </p:blipFill>
        <p:spPr>
          <a:xfrm>
            <a:off x="7078490" y="343144"/>
            <a:ext cx="4857750" cy="3802764"/>
          </a:xfrm>
          <a:prstGeom prst="rect">
            <a:avLst/>
          </a:prstGeom>
        </p:spPr>
      </p:pic>
      <p:pic>
        <p:nvPicPr>
          <p:cNvPr id="9" name="Picture 8"/>
          <p:cNvPicPr>
            <a:picLocks noChangeAspect="1"/>
          </p:cNvPicPr>
          <p:nvPr/>
        </p:nvPicPr>
        <p:blipFill>
          <a:blip r:embed="rId5"/>
          <a:stretch>
            <a:fillRect/>
          </a:stretch>
        </p:blipFill>
        <p:spPr>
          <a:xfrm>
            <a:off x="645131" y="1164535"/>
            <a:ext cx="4459288" cy="3850377"/>
          </a:xfrm>
          <a:prstGeom prst="rect">
            <a:avLst/>
          </a:prstGeom>
        </p:spPr>
      </p:pic>
      <p:pic>
        <p:nvPicPr>
          <p:cNvPr id="10" name="Picture 9"/>
          <p:cNvPicPr>
            <a:picLocks noChangeAspect="1"/>
          </p:cNvPicPr>
          <p:nvPr/>
        </p:nvPicPr>
        <p:blipFill>
          <a:blip r:embed="rId6"/>
          <a:stretch>
            <a:fillRect/>
          </a:stretch>
        </p:blipFill>
        <p:spPr>
          <a:xfrm>
            <a:off x="155575" y="3977873"/>
            <a:ext cx="5596832" cy="2969451"/>
          </a:xfrm>
          <a:prstGeom prst="rect">
            <a:avLst/>
          </a:prstGeom>
        </p:spPr>
      </p:pic>
      <p:pic>
        <p:nvPicPr>
          <p:cNvPr id="12" name="Picture 11"/>
          <p:cNvPicPr>
            <a:picLocks noChangeAspect="1"/>
          </p:cNvPicPr>
          <p:nvPr/>
        </p:nvPicPr>
        <p:blipFill>
          <a:blip r:embed="rId7"/>
          <a:stretch>
            <a:fillRect/>
          </a:stretch>
        </p:blipFill>
        <p:spPr>
          <a:xfrm>
            <a:off x="5752406" y="3740727"/>
            <a:ext cx="6439593" cy="3287817"/>
          </a:xfrm>
          <a:prstGeom prst="rect">
            <a:avLst/>
          </a:prstGeom>
        </p:spPr>
      </p:pic>
    </p:spTree>
    <p:extLst>
      <p:ext uri="{BB962C8B-B14F-4D97-AF65-F5344CB8AC3E}">
        <p14:creationId xmlns:p14="http://schemas.microsoft.com/office/powerpoint/2010/main" val="4186694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 12:1  …let us also lay aside every encumbrance and sin which so easily entangles us…</a:t>
            </a:r>
          </a:p>
          <a:p>
            <a:pPr marL="0" indent="0">
              <a:buNone/>
            </a:pPr>
            <a:r>
              <a:rPr lang="en-US" sz="2800" dirty="0"/>
              <a:t>Get rid of excess baggage (encumbrances &amp; Sin) </a:t>
            </a:r>
          </a:p>
          <a:p>
            <a:pPr marL="0" indent="0">
              <a:buNone/>
            </a:pPr>
            <a:r>
              <a:rPr lang="en-US" sz="2800" dirty="0"/>
              <a:t>Encumbrances: things that make race more difficult to run</a:t>
            </a:r>
          </a:p>
          <a:p>
            <a:r>
              <a:rPr lang="en-US" sz="2800" dirty="0"/>
              <a:t>Not an issue of right or wrong but is it helpful/detrimental to my spiritual life?</a:t>
            </a:r>
          </a:p>
          <a:p>
            <a:r>
              <a:rPr lang="en-US" sz="2800" dirty="0"/>
              <a:t>Steal time, emotional resources, thought life, and energy needed to run the race</a:t>
            </a:r>
          </a:p>
          <a:p>
            <a:endParaRPr lang="en-US" sz="2800" dirty="0"/>
          </a:p>
          <a:p>
            <a:pPr marL="0" indent="0">
              <a:buNone/>
            </a:pPr>
            <a:endParaRPr lang="en-US" sz="2800" dirty="0"/>
          </a:p>
        </p:txBody>
      </p:sp>
    </p:spTree>
    <p:extLst>
      <p:ext uri="{BB962C8B-B14F-4D97-AF65-F5344CB8AC3E}">
        <p14:creationId xmlns:p14="http://schemas.microsoft.com/office/powerpoint/2010/main" val="63131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2.  Get rid of excess baggage</a:t>
            </a:r>
          </a:p>
          <a:p>
            <a:pPr>
              <a:buFont typeface="Wingdings" panose="05000000000000000000" pitchFamily="2" charset="2"/>
              <a:buChar char="v"/>
            </a:pPr>
            <a:r>
              <a:rPr lang="en-US" sz="2800" dirty="0"/>
              <a:t>Sin:  things that you know God says is wrong and are destructive</a:t>
            </a:r>
          </a:p>
          <a:p>
            <a:pPr>
              <a:buFont typeface="Wingdings" panose="05000000000000000000" pitchFamily="2" charset="2"/>
              <a:buChar char="v"/>
            </a:pPr>
            <a:r>
              <a:rPr lang="en-US" sz="2800" dirty="0"/>
              <a:t>Not mean you can’t run if commit sin </a:t>
            </a:r>
          </a:p>
          <a:p>
            <a:pPr>
              <a:buFont typeface="Wingdings" panose="05000000000000000000" pitchFamily="2" charset="2"/>
              <a:buChar char="v"/>
            </a:pPr>
            <a:r>
              <a:rPr lang="en-US" sz="2800" dirty="0"/>
              <a:t>Clutching onto and rationalizing </a:t>
            </a:r>
          </a:p>
          <a:p>
            <a:pPr>
              <a:buFont typeface="Wingdings" panose="05000000000000000000" pitchFamily="2" charset="2"/>
              <a:buChar char="v"/>
            </a:pPr>
            <a:r>
              <a:rPr lang="en-US" sz="2800" dirty="0"/>
              <a:t>Will sap motivation and stamina</a:t>
            </a:r>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205439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4293" y="1280160"/>
            <a:ext cx="8946541" cy="4968239"/>
          </a:xfrm>
        </p:spPr>
        <p:txBody>
          <a:bodyPr>
            <a:normAutofit/>
          </a:bodyPr>
          <a:lstStyle/>
          <a:p>
            <a:pPr marL="0" indent="0">
              <a:buNone/>
            </a:pPr>
            <a:r>
              <a:rPr lang="en-US" sz="2800" dirty="0"/>
              <a:t>2.  Get rid of excess baggage</a:t>
            </a:r>
          </a:p>
          <a:p>
            <a:pPr>
              <a:buFont typeface="Wingdings" panose="05000000000000000000" pitchFamily="2" charset="2"/>
              <a:buChar char="v"/>
            </a:pPr>
            <a:r>
              <a:rPr lang="en-US" sz="2800" dirty="0"/>
              <a:t>Ask God to identify the baggage</a:t>
            </a:r>
          </a:p>
          <a:p>
            <a:pPr>
              <a:buFont typeface="Wingdings" panose="05000000000000000000" pitchFamily="2" charset="2"/>
              <a:buChar char="v"/>
            </a:pPr>
            <a:r>
              <a:rPr lang="en-US" sz="2800" dirty="0"/>
              <a:t>Talk to him and others</a:t>
            </a:r>
          </a:p>
          <a:p>
            <a:pPr>
              <a:buFont typeface="Wingdings" panose="05000000000000000000" pitchFamily="2" charset="2"/>
              <a:buChar char="v"/>
            </a:pPr>
            <a:r>
              <a:rPr lang="en-US" sz="2800" dirty="0"/>
              <a:t>Take small step </a:t>
            </a:r>
          </a:p>
          <a:p>
            <a:pPr marL="0" indent="0">
              <a:buNone/>
            </a:pPr>
            <a:endParaRPr lang="en-US" sz="2800" dirty="0"/>
          </a:p>
          <a:p>
            <a:endParaRPr lang="en-US" sz="2800" dirty="0"/>
          </a:p>
          <a:p>
            <a:pPr marL="0" indent="0">
              <a:buNone/>
            </a:pPr>
            <a:endParaRPr lang="en-US" sz="2800" dirty="0"/>
          </a:p>
        </p:txBody>
      </p:sp>
    </p:spTree>
    <p:extLst>
      <p:ext uri="{BB962C8B-B14F-4D97-AF65-F5344CB8AC3E}">
        <p14:creationId xmlns:p14="http://schemas.microsoft.com/office/powerpoint/2010/main" val="261415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Basics about the race</a:t>
            </a:r>
          </a:p>
          <a:p>
            <a:pPr marL="0" indent="0">
              <a:buNone/>
            </a:pPr>
            <a:endParaRPr lang="en-US" sz="2800" dirty="0"/>
          </a:p>
        </p:txBody>
      </p:sp>
    </p:spTree>
    <p:extLst>
      <p:ext uri="{BB962C8B-B14F-4D97-AF65-F5344CB8AC3E}">
        <p14:creationId xmlns:p14="http://schemas.microsoft.com/office/powerpoint/2010/main" val="75167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4293" y="1280160"/>
            <a:ext cx="8946541" cy="4968239"/>
          </a:xfrm>
        </p:spPr>
        <p:txBody>
          <a:bodyPr>
            <a:normAutofit/>
          </a:bodyPr>
          <a:lstStyle/>
          <a:p>
            <a:pPr marL="0" indent="0">
              <a:buNone/>
            </a:pPr>
            <a:r>
              <a:rPr lang="en-US" sz="2800" dirty="0"/>
              <a:t> 3.  Focus on Christ </a:t>
            </a:r>
          </a:p>
          <a:p>
            <a:pPr marL="0" indent="0">
              <a:buNone/>
            </a:pPr>
            <a:r>
              <a:rPr lang="en-US" sz="2800" dirty="0"/>
              <a:t>12:2 fixing our eyes on Jesus…</a:t>
            </a:r>
          </a:p>
          <a:p>
            <a:pPr marL="0" indent="0">
              <a:buNone/>
            </a:pPr>
            <a:r>
              <a:rPr lang="en-US" sz="2800" dirty="0"/>
              <a:t>12:3 For consider Him …</a:t>
            </a:r>
          </a:p>
          <a:p>
            <a:pPr marL="0" indent="0">
              <a:buNone/>
            </a:pPr>
            <a:r>
              <a:rPr lang="en-US" sz="2800" dirty="0"/>
              <a:t>Fixing our eyes</a:t>
            </a:r>
          </a:p>
          <a:p>
            <a:pPr>
              <a:buFont typeface="Wingdings" panose="05000000000000000000" pitchFamily="2" charset="2"/>
              <a:buChar char="v"/>
            </a:pPr>
            <a:r>
              <a:rPr lang="en-US" sz="2800" dirty="0"/>
              <a:t>to turn your eyes away from other things and fix them on something</a:t>
            </a:r>
          </a:p>
        </p:txBody>
      </p:sp>
    </p:spTree>
    <p:extLst>
      <p:ext uri="{BB962C8B-B14F-4D97-AF65-F5344CB8AC3E}">
        <p14:creationId xmlns:p14="http://schemas.microsoft.com/office/powerpoint/2010/main" val="330396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4293" y="1280160"/>
            <a:ext cx="8946541" cy="4968239"/>
          </a:xfrm>
        </p:spPr>
        <p:txBody>
          <a:bodyPr>
            <a:normAutofit/>
          </a:bodyPr>
          <a:lstStyle/>
          <a:p>
            <a:pPr marL="0" indent="0">
              <a:buNone/>
            </a:pPr>
            <a:r>
              <a:rPr lang="en-US" sz="2800" dirty="0"/>
              <a:t> </a:t>
            </a:r>
          </a:p>
        </p:txBody>
      </p:sp>
      <p:pic>
        <p:nvPicPr>
          <p:cNvPr id="2" name="Picture 1"/>
          <p:cNvPicPr>
            <a:picLocks noChangeAspect="1"/>
          </p:cNvPicPr>
          <p:nvPr/>
        </p:nvPicPr>
        <p:blipFill>
          <a:blip r:embed="rId2"/>
          <a:stretch>
            <a:fillRect/>
          </a:stretch>
        </p:blipFill>
        <p:spPr>
          <a:xfrm>
            <a:off x="1800226" y="1853248"/>
            <a:ext cx="7972424" cy="3747452"/>
          </a:xfrm>
          <a:prstGeom prst="rect">
            <a:avLst/>
          </a:prstGeom>
        </p:spPr>
      </p:pic>
    </p:spTree>
    <p:extLst>
      <p:ext uri="{BB962C8B-B14F-4D97-AF65-F5344CB8AC3E}">
        <p14:creationId xmlns:p14="http://schemas.microsoft.com/office/powerpoint/2010/main" val="4282626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4293" y="1280160"/>
            <a:ext cx="8946541" cy="4968239"/>
          </a:xfrm>
        </p:spPr>
        <p:txBody>
          <a:bodyPr>
            <a:normAutofit/>
          </a:bodyPr>
          <a:lstStyle/>
          <a:p>
            <a:pPr marL="0" indent="0">
              <a:buNone/>
            </a:pPr>
            <a:r>
              <a:rPr lang="en-US" sz="2800" dirty="0"/>
              <a:t> </a:t>
            </a:r>
          </a:p>
        </p:txBody>
      </p:sp>
      <p:pic>
        <p:nvPicPr>
          <p:cNvPr id="2" name="Picture 1"/>
          <p:cNvPicPr>
            <a:picLocks noChangeAspect="1"/>
          </p:cNvPicPr>
          <p:nvPr/>
        </p:nvPicPr>
        <p:blipFill>
          <a:blip r:embed="rId2"/>
          <a:stretch>
            <a:fillRect/>
          </a:stretch>
        </p:blipFill>
        <p:spPr>
          <a:xfrm>
            <a:off x="706694" y="376456"/>
            <a:ext cx="10486823" cy="6376469"/>
          </a:xfrm>
          <a:prstGeom prst="rect">
            <a:avLst/>
          </a:prstGeom>
        </p:spPr>
      </p:pic>
    </p:spTree>
    <p:extLst>
      <p:ext uri="{BB962C8B-B14F-4D97-AF65-F5344CB8AC3E}">
        <p14:creationId xmlns:p14="http://schemas.microsoft.com/office/powerpoint/2010/main" val="3724281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4293" y="1280160"/>
            <a:ext cx="8946541" cy="4968239"/>
          </a:xfrm>
        </p:spPr>
        <p:txBody>
          <a:bodyPr>
            <a:normAutofit/>
          </a:bodyPr>
          <a:lstStyle/>
          <a:p>
            <a:pPr marL="0" indent="0">
              <a:buNone/>
            </a:pPr>
            <a:r>
              <a:rPr lang="en-US" sz="2800" dirty="0"/>
              <a:t> Focus on Christ </a:t>
            </a:r>
          </a:p>
          <a:p>
            <a:pPr marL="0" indent="0">
              <a:buNone/>
            </a:pPr>
            <a:r>
              <a:rPr lang="en-US" sz="2800" dirty="0"/>
              <a:t>12:2 fixing our eyes on Jesus…</a:t>
            </a:r>
          </a:p>
          <a:p>
            <a:pPr marL="0" indent="0">
              <a:buNone/>
            </a:pPr>
            <a:r>
              <a:rPr lang="en-US" sz="2800" dirty="0"/>
              <a:t>12:3 For consider Him …</a:t>
            </a:r>
          </a:p>
          <a:p>
            <a:pPr marL="0" indent="0">
              <a:buNone/>
            </a:pPr>
            <a:r>
              <a:rPr lang="en-US" sz="2800" dirty="0"/>
              <a:t>Fixing our eyes</a:t>
            </a:r>
          </a:p>
          <a:p>
            <a:pPr>
              <a:buFont typeface="Wingdings" panose="05000000000000000000" pitchFamily="2" charset="2"/>
              <a:buChar char="v"/>
            </a:pPr>
            <a:r>
              <a:rPr lang="en-US" sz="2800" dirty="0"/>
              <a:t>to turn eyes away from other things and fix them on something</a:t>
            </a:r>
          </a:p>
          <a:p>
            <a:pPr>
              <a:buFont typeface="Wingdings" panose="05000000000000000000" pitchFamily="2" charset="2"/>
              <a:buChar char="v"/>
            </a:pPr>
            <a:r>
              <a:rPr lang="en-US" sz="2800" dirty="0"/>
              <a:t>Biggest challenge for most of us</a:t>
            </a:r>
          </a:p>
          <a:p>
            <a:pPr>
              <a:buFont typeface="Wingdings" panose="05000000000000000000" pitchFamily="2" charset="2"/>
              <a:buChar char="v"/>
            </a:pPr>
            <a:r>
              <a:rPr lang="en-US" sz="2800" dirty="0"/>
              <a:t>End result: grow weary and lose heart </a:t>
            </a:r>
          </a:p>
          <a:p>
            <a:pPr marL="0" indent="0">
              <a:buNone/>
            </a:pPr>
            <a:endParaRPr lang="en-US" sz="2800" dirty="0"/>
          </a:p>
        </p:txBody>
      </p:sp>
    </p:spTree>
    <p:extLst>
      <p:ext uri="{BB962C8B-B14F-4D97-AF65-F5344CB8AC3E}">
        <p14:creationId xmlns:p14="http://schemas.microsoft.com/office/powerpoint/2010/main" val="214553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4293" y="1280160"/>
            <a:ext cx="8946541" cy="4968239"/>
          </a:xfrm>
        </p:spPr>
        <p:txBody>
          <a:bodyPr>
            <a:normAutofit/>
          </a:bodyPr>
          <a:lstStyle/>
          <a:p>
            <a:pPr marL="0" indent="0">
              <a:buNone/>
            </a:pPr>
            <a:r>
              <a:rPr lang="en-US" sz="2800" dirty="0"/>
              <a:t> Focus on Christ </a:t>
            </a:r>
          </a:p>
          <a:p>
            <a:pPr marL="0" indent="0">
              <a:buNone/>
            </a:pPr>
            <a:r>
              <a:rPr lang="en-US" sz="2800" dirty="0"/>
              <a:t>12:2 fixing our eyes on Jesus…</a:t>
            </a:r>
          </a:p>
          <a:p>
            <a:pPr marL="0" indent="0">
              <a:buNone/>
            </a:pPr>
            <a:r>
              <a:rPr lang="en-US" sz="2800" dirty="0"/>
              <a:t>12:3 For consider Him …</a:t>
            </a:r>
          </a:p>
          <a:p>
            <a:pPr marL="0" indent="0">
              <a:buNone/>
            </a:pPr>
            <a:r>
              <a:rPr lang="en-US" sz="2800" dirty="0"/>
              <a:t>Fixing our eyes</a:t>
            </a:r>
          </a:p>
          <a:p>
            <a:pPr marL="0" indent="0">
              <a:buNone/>
            </a:pPr>
            <a:r>
              <a:rPr lang="en-US" sz="2800" dirty="0"/>
              <a:t>For consider Him </a:t>
            </a:r>
          </a:p>
          <a:p>
            <a:pPr>
              <a:buFont typeface="Wingdings" panose="05000000000000000000" pitchFamily="2" charset="2"/>
              <a:buChar char="v"/>
            </a:pPr>
            <a:r>
              <a:rPr lang="en-US" sz="2800" dirty="0"/>
              <a:t>Give our utmost attention, </a:t>
            </a:r>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311446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4293" y="1280160"/>
            <a:ext cx="8946541" cy="4968239"/>
          </a:xfrm>
        </p:spPr>
        <p:txBody>
          <a:bodyPr>
            <a:normAutofit/>
          </a:bodyPr>
          <a:lstStyle/>
          <a:p>
            <a:pPr marL="0" indent="0">
              <a:buNone/>
            </a:pPr>
            <a:r>
              <a:rPr lang="en-US" sz="2800" dirty="0"/>
              <a:t>Why?  </a:t>
            </a:r>
          </a:p>
          <a:p>
            <a:pPr>
              <a:buFont typeface="Wingdings" panose="05000000000000000000" pitchFamily="2" charset="2"/>
              <a:buChar char="v"/>
            </a:pPr>
            <a:r>
              <a:rPr lang="en-US" sz="2800" dirty="0"/>
              <a:t>Puts our sufferings in perspective </a:t>
            </a:r>
          </a:p>
          <a:p>
            <a:pPr>
              <a:buFont typeface="Wingdings" panose="05000000000000000000" pitchFamily="2" charset="2"/>
              <a:buChar char="v"/>
            </a:pPr>
            <a:r>
              <a:rPr lang="en-US" sz="2800" dirty="0"/>
              <a:t>Rom 8:18 “For I consider that the sufferings of this present time are not worthy to be compared with the glory that is to be revealed to us.” </a:t>
            </a:r>
          </a:p>
          <a:p>
            <a:pPr marL="514350" indent="-514350">
              <a:buAutoNum type="arabicPeriod" startAt="3"/>
            </a:pPr>
            <a:endParaRPr lang="en-US" sz="2800" dirty="0"/>
          </a:p>
        </p:txBody>
      </p:sp>
    </p:spTree>
    <p:extLst>
      <p:ext uri="{BB962C8B-B14F-4D97-AF65-F5344CB8AC3E}">
        <p14:creationId xmlns:p14="http://schemas.microsoft.com/office/powerpoint/2010/main" val="7722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4293" y="1280160"/>
            <a:ext cx="8946541" cy="4968239"/>
          </a:xfrm>
        </p:spPr>
        <p:txBody>
          <a:bodyPr>
            <a:normAutofit/>
          </a:bodyPr>
          <a:lstStyle/>
          <a:p>
            <a:pPr marL="0" indent="0">
              <a:buNone/>
            </a:pPr>
            <a:r>
              <a:rPr lang="en-US" sz="2800" dirty="0"/>
              <a:t>Why?  </a:t>
            </a:r>
          </a:p>
          <a:p>
            <a:pPr>
              <a:buFont typeface="Wingdings" panose="05000000000000000000" pitchFamily="2" charset="2"/>
              <a:buChar char="v"/>
            </a:pPr>
            <a:r>
              <a:rPr lang="en-US" sz="2800" dirty="0"/>
              <a:t>Puts our sufferings in perspective </a:t>
            </a:r>
          </a:p>
          <a:p>
            <a:pPr>
              <a:buFont typeface="Wingdings" panose="05000000000000000000" pitchFamily="2" charset="2"/>
              <a:buChar char="v"/>
            </a:pPr>
            <a:r>
              <a:rPr lang="en-US" sz="2800" dirty="0"/>
              <a:t>Issue of expectations of this life</a:t>
            </a:r>
          </a:p>
        </p:txBody>
      </p:sp>
    </p:spTree>
    <p:extLst>
      <p:ext uri="{BB962C8B-B14F-4D97-AF65-F5344CB8AC3E}">
        <p14:creationId xmlns:p14="http://schemas.microsoft.com/office/powerpoint/2010/main" val="261642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488731" y="1280160"/>
            <a:ext cx="11303876" cy="4968239"/>
          </a:xfrm>
        </p:spPr>
        <p:txBody>
          <a:bodyPr>
            <a:normAutofit lnSpcReduction="10000"/>
          </a:bodyPr>
          <a:lstStyle/>
          <a:p>
            <a:pPr marL="57150" indent="0">
              <a:buNone/>
            </a:pPr>
            <a:r>
              <a:rPr lang="en-US" sz="3000" dirty="0"/>
              <a:t>“If we are not suffering at the moment, there is a tendency for us to take credit for it in our minds.  It’s not luck or grace – it’s because we are living good and smart lives…(in Christ) …we see the one person in the history of the world who really </a:t>
            </a:r>
            <a:r>
              <a:rPr lang="en-US" sz="3000" i="1" dirty="0"/>
              <a:t>did </a:t>
            </a:r>
            <a:r>
              <a:rPr lang="en-US" sz="3000" dirty="0"/>
              <a:t>live a good life, even a perfect life, and merited the full love of God. He actually earned a pass from suffering and inconvenience. Yet his life went terribly! ...There will be a steady progression of rejection, attempts on his life, betrayal, poverty, grief, loss, torture and finally death.” Timothy Keller, </a:t>
            </a:r>
            <a:r>
              <a:rPr lang="en-US" sz="3000" i="1" dirty="0"/>
              <a:t>Encounters with Jesus (</a:t>
            </a:r>
            <a:r>
              <a:rPr lang="en-US" sz="3000" dirty="0" smtClean="0"/>
              <a:t>New York</a:t>
            </a:r>
            <a:r>
              <a:rPr lang="en-US" sz="3000" dirty="0"/>
              <a:t>: Riverhead Books, 2013) pg. 108. </a:t>
            </a:r>
          </a:p>
          <a:p>
            <a:pPr marL="0" indent="0">
              <a:buNone/>
            </a:pPr>
            <a:endParaRPr lang="en-US" sz="2800" dirty="0"/>
          </a:p>
          <a:p>
            <a:pPr marL="514350" indent="-514350">
              <a:buAutoNum type="arabicPeriod"/>
            </a:pPr>
            <a:endParaRPr lang="en-US" sz="2800" dirty="0"/>
          </a:p>
        </p:txBody>
      </p:sp>
    </p:spTree>
    <p:extLst>
      <p:ext uri="{BB962C8B-B14F-4D97-AF65-F5344CB8AC3E}">
        <p14:creationId xmlns:p14="http://schemas.microsoft.com/office/powerpoint/2010/main" val="2926631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4293" y="1280160"/>
            <a:ext cx="8946541" cy="4968239"/>
          </a:xfrm>
        </p:spPr>
        <p:txBody>
          <a:bodyPr>
            <a:normAutofit/>
          </a:bodyPr>
          <a:lstStyle/>
          <a:p>
            <a:pPr marL="0" indent="0">
              <a:buNone/>
            </a:pPr>
            <a:r>
              <a:rPr lang="en-US" sz="2800" dirty="0"/>
              <a:t>Summary:</a:t>
            </a:r>
          </a:p>
          <a:p>
            <a:pPr marL="0" indent="0">
              <a:buNone/>
            </a:pPr>
            <a:r>
              <a:rPr lang="en-US" sz="2800" dirty="0"/>
              <a:t>God has a race set before you.  By His strength, we can run it with endurance. </a:t>
            </a:r>
          </a:p>
        </p:txBody>
      </p:sp>
    </p:spTree>
    <p:extLst>
      <p:ext uri="{BB962C8B-B14F-4D97-AF65-F5344CB8AC3E}">
        <p14:creationId xmlns:p14="http://schemas.microsoft.com/office/powerpoint/2010/main" val="2139949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 </a:t>
            </a:r>
          </a:p>
        </p:txBody>
      </p:sp>
      <p:sp>
        <p:nvSpPr>
          <p:cNvPr id="5" name="Content Placeholder 4"/>
          <p:cNvSpPr>
            <a:spLocks noGrp="1"/>
          </p:cNvSpPr>
          <p:nvPr>
            <p:ph idx="1"/>
          </p:nvPr>
        </p:nvSpPr>
        <p:spPr>
          <a:xfrm>
            <a:off x="1104293" y="1280160"/>
            <a:ext cx="8946541" cy="4968239"/>
          </a:xfrm>
        </p:spPr>
        <p:txBody>
          <a:bodyPr>
            <a:normAutofit/>
          </a:bodyPr>
          <a:lstStyle/>
          <a:p>
            <a:pPr marL="0" indent="0">
              <a:buNone/>
            </a:pPr>
            <a:r>
              <a:rPr lang="en-US" sz="2800" dirty="0"/>
              <a:t>Questions?</a:t>
            </a:r>
          </a:p>
          <a:p>
            <a:pPr marL="0" indent="0">
              <a:buNone/>
            </a:pPr>
            <a:endParaRPr lang="en-US" sz="2800" dirty="0"/>
          </a:p>
          <a:p>
            <a:pPr marL="0" indent="0">
              <a:buNone/>
            </a:pPr>
            <a:r>
              <a:rPr lang="en-US" sz="2800" dirty="0"/>
              <a:t>Comments</a:t>
            </a:r>
          </a:p>
        </p:txBody>
      </p:sp>
    </p:spTree>
    <p:extLst>
      <p:ext uri="{BB962C8B-B14F-4D97-AF65-F5344CB8AC3E}">
        <p14:creationId xmlns:p14="http://schemas.microsoft.com/office/powerpoint/2010/main" val="1281556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1.  God has given you a race to run  </a:t>
            </a:r>
          </a:p>
          <a:p>
            <a:pPr marL="0" indent="0">
              <a:buNone/>
            </a:pPr>
            <a:r>
              <a:rPr lang="en-US" sz="2800" dirty="0"/>
              <a:t>12:1…let us run with endurance the race that is set before us,…</a:t>
            </a:r>
          </a:p>
          <a:p>
            <a:pPr>
              <a:buFont typeface="Wingdings" panose="05000000000000000000" pitchFamily="2" charset="2"/>
              <a:buChar char="v"/>
            </a:pPr>
            <a:r>
              <a:rPr lang="en-US" sz="2800" dirty="0"/>
              <a:t>It will revolve around showing/sharing love of Christ</a:t>
            </a:r>
          </a:p>
          <a:p>
            <a:pPr>
              <a:buFont typeface="Wingdings" panose="05000000000000000000" pitchFamily="2" charset="2"/>
              <a:buChar char="v"/>
            </a:pPr>
            <a:r>
              <a:rPr lang="en-US" sz="2800" dirty="0"/>
              <a:t>Your life matters </a:t>
            </a:r>
          </a:p>
          <a:p>
            <a:pPr marL="0" indent="0">
              <a:buNone/>
            </a:pPr>
            <a:endParaRPr lang="en-US" sz="2800" dirty="0"/>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343403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endParaRPr lang="en-US" sz="2800" dirty="0"/>
          </a:p>
          <a:p>
            <a:pPr marL="0" indent="0">
              <a:buNone/>
            </a:pPr>
            <a:endParaRPr lang="en-US" sz="2800" dirty="0"/>
          </a:p>
          <a:p>
            <a:pPr marL="0" indent="0">
              <a:buNone/>
            </a:pPr>
            <a:endParaRPr lang="en-US" sz="2800" dirty="0"/>
          </a:p>
        </p:txBody>
      </p:sp>
      <p:pic>
        <p:nvPicPr>
          <p:cNvPr id="2" name="Picture 1"/>
          <p:cNvPicPr>
            <a:picLocks noChangeAspect="1"/>
          </p:cNvPicPr>
          <p:nvPr/>
        </p:nvPicPr>
        <p:blipFill>
          <a:blip r:embed="rId2"/>
          <a:stretch>
            <a:fillRect/>
          </a:stretch>
        </p:blipFill>
        <p:spPr>
          <a:xfrm>
            <a:off x="0" y="747721"/>
            <a:ext cx="5672138" cy="6033114"/>
          </a:xfrm>
          <a:prstGeom prst="rect">
            <a:avLst/>
          </a:prstGeom>
        </p:spPr>
      </p:pic>
      <p:pic>
        <p:nvPicPr>
          <p:cNvPr id="3" name="Picture 2"/>
          <p:cNvPicPr>
            <a:picLocks noChangeAspect="1"/>
          </p:cNvPicPr>
          <p:nvPr/>
        </p:nvPicPr>
        <p:blipFill>
          <a:blip r:embed="rId3"/>
          <a:stretch>
            <a:fillRect/>
          </a:stretch>
        </p:blipFill>
        <p:spPr>
          <a:xfrm>
            <a:off x="5576583" y="810577"/>
            <a:ext cx="6615418" cy="5907403"/>
          </a:xfrm>
          <a:prstGeom prst="rect">
            <a:avLst/>
          </a:prstGeom>
        </p:spPr>
      </p:pic>
    </p:spTree>
    <p:extLst>
      <p:ext uri="{BB962C8B-B14F-4D97-AF65-F5344CB8AC3E}">
        <p14:creationId xmlns:p14="http://schemas.microsoft.com/office/powerpoint/2010/main" val="2306515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1.  God has given you a race to run  </a:t>
            </a:r>
          </a:p>
          <a:p>
            <a:pPr marL="0" indent="0">
              <a:buNone/>
            </a:pPr>
            <a:r>
              <a:rPr lang="en-US" sz="2800" dirty="0"/>
              <a:t>12:1…let us run with endurance the race that is set before us,…</a:t>
            </a:r>
          </a:p>
          <a:p>
            <a:pPr>
              <a:buFont typeface="Wingdings" panose="05000000000000000000" pitchFamily="2" charset="2"/>
              <a:buChar char="v"/>
            </a:pPr>
            <a:r>
              <a:rPr lang="en-US" sz="2800" dirty="0"/>
              <a:t>It will revolve around showing/sharing love of Christ</a:t>
            </a:r>
          </a:p>
          <a:p>
            <a:pPr>
              <a:buFont typeface="Wingdings" panose="05000000000000000000" pitchFamily="2" charset="2"/>
              <a:buChar char="v"/>
            </a:pPr>
            <a:r>
              <a:rPr lang="en-US" sz="2800" dirty="0"/>
              <a:t>Your life matters </a:t>
            </a:r>
          </a:p>
          <a:p>
            <a:pPr marL="0" indent="0">
              <a:buNone/>
            </a:pPr>
            <a:r>
              <a:rPr lang="en-US" sz="2800" dirty="0"/>
              <a:t>2.  Entry into the race is not automatic</a:t>
            </a:r>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42873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Roms. 3:23  “For all have sinned and fall short of the glory of God,”</a:t>
            </a:r>
          </a:p>
          <a:p>
            <a:pPr marL="0" indent="0">
              <a:buNone/>
            </a:pPr>
            <a:endParaRPr lang="en-US" sz="2800" dirty="0"/>
          </a:p>
          <a:p>
            <a:pPr marL="0" indent="0">
              <a:buNone/>
            </a:pPr>
            <a:r>
              <a:rPr lang="en-US" sz="2800" dirty="0"/>
              <a:t>Roms. 5:1 “Therefore, since we have been justified through faith, we have peace with God through our Lord Jesus Christ.”</a:t>
            </a:r>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296987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Roms. 3:23  “For all have sinned and fall short of the glory of God,”</a:t>
            </a:r>
          </a:p>
          <a:p>
            <a:pPr marL="0" indent="0">
              <a:buNone/>
            </a:pPr>
            <a:endParaRPr lang="en-US" sz="2800" dirty="0"/>
          </a:p>
          <a:p>
            <a:pPr marL="0" indent="0">
              <a:buNone/>
            </a:pPr>
            <a:r>
              <a:rPr lang="en-US" sz="2800" dirty="0"/>
              <a:t>Roms. 5:1 “Therefore, since we have been justified through faith, we have peace with God through our Lord Jesus Christ.”</a:t>
            </a:r>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317665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Hebrews 12:1-3</a:t>
            </a:r>
          </a:p>
        </p:txBody>
      </p:sp>
      <p:sp>
        <p:nvSpPr>
          <p:cNvPr id="5" name="Content Placeholder 4"/>
          <p:cNvSpPr>
            <a:spLocks noGrp="1"/>
          </p:cNvSpPr>
          <p:nvPr>
            <p:ph idx="1"/>
          </p:nvPr>
        </p:nvSpPr>
        <p:spPr>
          <a:xfrm>
            <a:off x="1103312" y="1280160"/>
            <a:ext cx="8946541" cy="4968239"/>
          </a:xfrm>
        </p:spPr>
        <p:txBody>
          <a:bodyPr>
            <a:normAutofit/>
          </a:bodyPr>
          <a:lstStyle/>
          <a:p>
            <a:pPr marL="0" indent="0">
              <a:buNone/>
            </a:pPr>
            <a:r>
              <a:rPr lang="en-US" sz="2800" dirty="0"/>
              <a:t>1.  God has given you a race to run</a:t>
            </a:r>
          </a:p>
          <a:p>
            <a:pPr marL="0" indent="0">
              <a:buNone/>
            </a:pPr>
            <a:r>
              <a:rPr lang="en-US" sz="2800" dirty="0"/>
              <a:t>2.  Entry into the race is not automatic</a:t>
            </a:r>
          </a:p>
          <a:p>
            <a:pPr marL="0" indent="0">
              <a:buNone/>
            </a:pPr>
            <a:r>
              <a:rPr lang="en-US" sz="2800" dirty="0"/>
              <a:t>3.  It is not run alone </a:t>
            </a:r>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246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1411</Words>
  <Application>Microsoft Office PowerPoint</Application>
  <PresentationFormat>Widescreen</PresentationFormat>
  <Paragraphs>150</Paragraphs>
  <Slides>39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Century Gothic</vt:lpstr>
      <vt:lpstr>Wingdings</vt:lpstr>
      <vt:lpstr>Wingdings 3</vt:lpstr>
      <vt:lpstr>Ion</vt:lpstr>
      <vt:lpstr>Hebrews 12:1-3  Run with Endurance</vt:lpstr>
      <vt:lpstr>Hebrews 12:1-3 </vt:lpstr>
      <vt:lpstr>Hebrews 12:1-3</vt:lpstr>
      <vt:lpstr>Hebrews 12:1-3</vt:lpstr>
      <vt:lpstr>Hebrews 12:1-3</vt:lpstr>
      <vt:lpstr>Hebrews 12:1-3</vt:lpstr>
      <vt:lpstr>Hebrews 12:1-3</vt:lpstr>
      <vt:lpstr>Hebrews 12:1-3</vt:lpstr>
      <vt:lpstr>Hebrews 12:1-3</vt:lpstr>
      <vt:lpstr>PowerPoint Presentation</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lpstr>Hebrews 12:1-3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2022-02-24T15:45:30Z</dcterms:created>
  <dcterms:modified xsi:type="dcterms:W3CDTF">2022-02-24T15:45:46Z</dcterms:modified>
</cp:coreProperties>
</file>