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0"/>
  </p:notesMasterIdLst>
  <p:sldIdLst>
    <p:sldId id="256" r:id="rId2"/>
    <p:sldId id="257" r:id="rId3"/>
    <p:sldId id="267" r:id="rId4"/>
    <p:sldId id="266" r:id="rId5"/>
    <p:sldId id="269" r:id="rId6"/>
    <p:sldId id="270" r:id="rId7"/>
    <p:sldId id="312" r:id="rId8"/>
    <p:sldId id="313" r:id="rId9"/>
    <p:sldId id="314" r:id="rId10"/>
    <p:sldId id="315" r:id="rId11"/>
    <p:sldId id="316" r:id="rId12"/>
    <p:sldId id="317" r:id="rId13"/>
    <p:sldId id="318" r:id="rId14"/>
    <p:sldId id="319" r:id="rId15"/>
    <p:sldId id="320" r:id="rId16"/>
    <p:sldId id="321" r:id="rId17"/>
    <p:sldId id="271" r:id="rId18"/>
    <p:sldId id="322" r:id="rId19"/>
    <p:sldId id="323" r:id="rId20"/>
    <p:sldId id="272" r:id="rId21"/>
    <p:sldId id="273" r:id="rId22"/>
    <p:sldId id="324" r:id="rId23"/>
    <p:sldId id="274" r:id="rId24"/>
    <p:sldId id="268" r:id="rId25"/>
    <p:sldId id="280" r:id="rId26"/>
    <p:sldId id="281" r:id="rId27"/>
    <p:sldId id="282" r:id="rId28"/>
    <p:sldId id="283" r:id="rId29"/>
    <p:sldId id="284" r:id="rId30"/>
    <p:sldId id="300" r:id="rId31"/>
    <p:sldId id="301" r:id="rId32"/>
    <p:sldId id="302" r:id="rId33"/>
    <p:sldId id="303" r:id="rId34"/>
    <p:sldId id="304" r:id="rId35"/>
    <p:sldId id="305" r:id="rId36"/>
    <p:sldId id="306" r:id="rId37"/>
    <p:sldId id="307" r:id="rId38"/>
    <p:sldId id="325" r:id="rId39"/>
    <p:sldId id="285" r:id="rId40"/>
    <p:sldId id="336" r:id="rId41"/>
    <p:sldId id="337" r:id="rId42"/>
    <p:sldId id="258" r:id="rId43"/>
    <p:sldId id="275" r:id="rId44"/>
    <p:sldId id="286" r:id="rId45"/>
    <p:sldId id="276" r:id="rId46"/>
    <p:sldId id="277" r:id="rId47"/>
    <p:sldId id="327" r:id="rId48"/>
    <p:sldId id="326" r:id="rId49"/>
    <p:sldId id="328" r:id="rId50"/>
    <p:sldId id="329" r:id="rId51"/>
    <p:sldId id="279" r:id="rId52"/>
    <p:sldId id="331" r:id="rId53"/>
    <p:sldId id="330" r:id="rId54"/>
    <p:sldId id="259" r:id="rId55"/>
    <p:sldId id="260" r:id="rId56"/>
    <p:sldId id="261" r:id="rId57"/>
    <p:sldId id="291" r:id="rId58"/>
    <p:sldId id="262" r:id="rId59"/>
    <p:sldId id="308" r:id="rId60"/>
    <p:sldId id="264" r:id="rId61"/>
    <p:sldId id="332" r:id="rId62"/>
    <p:sldId id="333" r:id="rId63"/>
    <p:sldId id="334" r:id="rId64"/>
    <p:sldId id="335" r:id="rId65"/>
    <p:sldId id="265" r:id="rId66"/>
    <p:sldId id="310" r:id="rId67"/>
    <p:sldId id="311" r:id="rId68"/>
    <p:sldId id="263" r:id="rId6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0435"/>
  </p:normalViewPr>
  <p:slideViewPr>
    <p:cSldViewPr snapToGrid="0" snapToObjects="1">
      <p:cViewPr varScale="1">
        <p:scale>
          <a:sx n="42" d="100"/>
          <a:sy n="42" d="100"/>
        </p:scale>
        <p:origin x="129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251BC-7920-1149-85B5-FDE0183BE2B9}" type="datetimeFigureOut">
              <a:rPr lang="en-US" smtClean="0"/>
              <a:t>7/15/2019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29FF6-A486-814D-B37F-07AE46075B02}" type="slidenum">
              <a:rPr lang="en-US" smtClean="0"/>
              <a:t>‹#›</a:t>
            </a:fld>
            <a:endParaRPr lang="en-US"/>
          </a:p>
        </p:txBody>
      </p:sp>
    </p:spTree>
    <p:extLst>
      <p:ext uri="{BB962C8B-B14F-4D97-AF65-F5344CB8AC3E}">
        <p14:creationId xmlns:p14="http://schemas.microsoft.com/office/powerpoint/2010/main" val="1257035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61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34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935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652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698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6568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3007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7114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349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4629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73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1167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3585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710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7693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558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08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5589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907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30653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9228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291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0854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31376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280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92373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1524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792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0827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0782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686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3344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026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067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1646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1062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BB5B4A-3891-4848-A3DC-52B43E845D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7990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BB5B4A-3891-4848-A3DC-52B43E845D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40874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89226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5617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5970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sng"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75700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2441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931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90437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509029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4639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1927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513700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43773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9467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75965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0343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356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6170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50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877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477741-3DE3-B348-85B3-79A20B2E167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157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833553-DAE1-C749-850E-FBF18AD0ACEE}"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303044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33553-DAE1-C749-850E-FBF18AD0ACEE}"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30197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33553-DAE1-C749-850E-FBF18AD0ACEE}"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4118982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833553-DAE1-C749-850E-FBF18AD0ACEE}"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123817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833553-DAE1-C749-850E-FBF18AD0ACEE}"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273276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833553-DAE1-C749-850E-FBF18AD0ACEE}"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2524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833553-DAE1-C749-850E-FBF18AD0ACEE}"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1844582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833553-DAE1-C749-850E-FBF18AD0ACEE}"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92533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33553-DAE1-C749-850E-FBF18AD0ACEE}"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390278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833553-DAE1-C749-850E-FBF18AD0ACEE}"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54324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833553-DAE1-C749-850E-FBF18AD0ACEE}"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FD0B3D-E0AA-9F43-8E32-F5F03EDCAD57}" type="slidenum">
              <a:rPr lang="en-US" smtClean="0"/>
              <a:t>‹#›</a:t>
            </a:fld>
            <a:endParaRPr lang="en-US"/>
          </a:p>
        </p:txBody>
      </p:sp>
    </p:spTree>
    <p:extLst>
      <p:ext uri="{BB962C8B-B14F-4D97-AF65-F5344CB8AC3E}">
        <p14:creationId xmlns:p14="http://schemas.microsoft.com/office/powerpoint/2010/main" val="135460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33553-DAE1-C749-850E-FBF18AD0ACEE}" type="datetimeFigureOut">
              <a:rPr lang="en-US" smtClean="0"/>
              <a:t>7/15/2019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D0B3D-E0AA-9F43-8E32-F5F03EDCAD57}" type="slidenum">
              <a:rPr lang="en-US" smtClean="0"/>
              <a:t>‹#›</a:t>
            </a:fld>
            <a:endParaRPr lang="en-US"/>
          </a:p>
        </p:txBody>
      </p:sp>
    </p:spTree>
    <p:extLst>
      <p:ext uri="{BB962C8B-B14F-4D97-AF65-F5344CB8AC3E}">
        <p14:creationId xmlns:p14="http://schemas.microsoft.com/office/powerpoint/2010/main" val="3659046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object, sky&#10;&#10;Description automatically generated">
            <a:extLst>
              <a:ext uri="{FF2B5EF4-FFF2-40B4-BE49-F238E27FC236}">
                <a16:creationId xmlns:a16="http://schemas.microsoft.com/office/drawing/2014/main" xmlns="" id="{AE4E54BF-13BF-5749-AE8C-0A18B244ABA2}"/>
              </a:ext>
            </a:extLst>
          </p:cNvPr>
          <p:cNvPicPr>
            <a:picLocks noChangeAspect="1"/>
          </p:cNvPicPr>
          <p:nvPr/>
        </p:nvPicPr>
        <p:blipFill rotWithShape="1">
          <a:blip r:embed="rId2">
            <a:alphaModFix amt="50000"/>
          </a:blip>
          <a:srcRect l="16361" r="9305" b="-1"/>
          <a:stretch/>
        </p:blipFill>
        <p:spPr>
          <a:xfrm>
            <a:off x="0" y="-7"/>
            <a:ext cx="9144000" cy="6858014"/>
          </a:xfrm>
          <a:prstGeom prst="rect">
            <a:avLst/>
          </a:prstGeom>
        </p:spPr>
      </p:pic>
      <p:sp>
        <p:nvSpPr>
          <p:cNvPr id="2" name="Title 1">
            <a:extLst>
              <a:ext uri="{FF2B5EF4-FFF2-40B4-BE49-F238E27FC236}">
                <a16:creationId xmlns:a16="http://schemas.microsoft.com/office/drawing/2014/main" xmlns="" id="{D2321AF2-475B-B948-BFC8-2FEDBEDE9E99}"/>
              </a:ext>
            </a:extLst>
          </p:cNvPr>
          <p:cNvSpPr>
            <a:spLocks noGrp="1"/>
          </p:cNvSpPr>
          <p:nvPr>
            <p:ph type="ctrTitle"/>
          </p:nvPr>
        </p:nvSpPr>
        <p:spPr>
          <a:xfrm>
            <a:off x="0" y="2438400"/>
            <a:ext cx="9144000" cy="1584480"/>
          </a:xfrm>
        </p:spPr>
        <p:txBody>
          <a:bodyPr>
            <a:normAutofit fontScale="90000"/>
          </a:bodyPr>
          <a:lstStyle/>
          <a:p>
            <a:r>
              <a:rPr lang="en-US" sz="125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1:17-25</a:t>
            </a:r>
          </a:p>
        </p:txBody>
      </p:sp>
      <p:sp>
        <p:nvSpPr>
          <p:cNvPr id="3" name="Subtitle 2">
            <a:extLst>
              <a:ext uri="{FF2B5EF4-FFF2-40B4-BE49-F238E27FC236}">
                <a16:creationId xmlns:a16="http://schemas.microsoft.com/office/drawing/2014/main" xmlns="" id="{23946DE1-6B0B-2B4E-B4C3-18E47BA303C9}"/>
              </a:ext>
            </a:extLst>
          </p:cNvPr>
          <p:cNvSpPr>
            <a:spLocks noGrp="1"/>
          </p:cNvSpPr>
          <p:nvPr>
            <p:ph type="subTitle" idx="1"/>
          </p:nvPr>
        </p:nvSpPr>
        <p:spPr>
          <a:xfrm>
            <a:off x="250371" y="4159404"/>
            <a:ext cx="8643258" cy="1098395"/>
          </a:xfrm>
        </p:spPr>
        <p:txBody>
          <a:bodyPr>
            <a:normAutofit/>
          </a:bodyPr>
          <a:lstStyle/>
          <a:p>
            <a:r>
              <a:rPr lang="en-US" sz="6000" b="1" dirty="0">
                <a:solidFill>
                  <a:srgbClr val="FFFFFF"/>
                </a:solidFill>
                <a:effectLst>
                  <a:outerShdw blurRad="38100" dist="38100" dir="2700000" algn="tl">
                    <a:srgbClr val="000000">
                      <a:alpha val="43137"/>
                    </a:srgbClr>
                  </a:outerShdw>
                </a:effectLst>
                <a:latin typeface="Baskerville Old Face" panose="02020602080505020303" pitchFamily="18" charset="77"/>
              </a:rPr>
              <a:t>Our </a:t>
            </a:r>
            <a:r>
              <a:rPr lang="en-US" sz="6000" b="1" i="1" dirty="0">
                <a:solidFill>
                  <a:srgbClr val="FFFFFF"/>
                </a:solidFill>
                <a:effectLst>
                  <a:outerShdw blurRad="38100" dist="38100" dir="2700000" algn="tl">
                    <a:srgbClr val="000000">
                      <a:alpha val="43137"/>
                    </a:srgbClr>
                  </a:outerShdw>
                </a:effectLst>
                <a:latin typeface="Baskerville Old Face" panose="02020602080505020303" pitchFamily="18" charset="77"/>
              </a:rPr>
              <a:t>Temporary Residence</a:t>
            </a:r>
            <a:endParaRPr lang="en-US" sz="6000" b="1" dirty="0">
              <a:solidFill>
                <a:srgbClr val="FFFFFF"/>
              </a:solidFill>
              <a:effectLst>
                <a:outerShdw blurRad="38100" dist="38100" dir="2700000" algn="tl">
                  <a:srgbClr val="000000">
                    <a:alpha val="43137"/>
                  </a:srgbClr>
                </a:outerShdw>
              </a:effectLst>
              <a:latin typeface="Baskerville Old Face" panose="02020602080505020303" pitchFamily="18" charset="77"/>
            </a:endParaRPr>
          </a:p>
        </p:txBody>
      </p:sp>
    </p:spTree>
    <p:extLst>
      <p:ext uri="{BB962C8B-B14F-4D97-AF65-F5344CB8AC3E}">
        <p14:creationId xmlns:p14="http://schemas.microsoft.com/office/powerpoint/2010/main" val="5825404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24896 0.24861" pathEditMode="relative" ptsTypes="AA">
                                      <p:cBhvr>
                                        <p:cTn id="6" dur="30000" fill="hold"/>
                                        <p:tgtEl>
                                          <p:spTgt spid="5"/>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5"/>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24896 0.24861 L 0 0" pathEditMode="relative" ptsTypes="AA">
                                      <p:cBhvr>
                                        <p:cTn id="11" dur="30000" fill="hold"/>
                                        <p:tgtEl>
                                          <p:spTgt spid="5"/>
                                        </p:tgtEl>
                                        <p:attrNameLst>
                                          <p:attrName>ppt_x</p:attrName>
                                          <p:attrName>ppt_y</p:attrName>
                                        </p:attrNameLst>
                                      </p:cBhvr>
                                    </p:animMotion>
                                  </p:childTnLst>
                                </p:cTn>
                              </p:par>
                              <p:par>
                                <p:cTn id="12" presetID="6" presetClass="emph" presetSubtype="0" accel="50000" decel="50000" fill="hold" nodeType="withEffect">
                                  <p:stCondLst>
                                    <p:cond delay="5000"/>
                                  </p:stCondLst>
                                  <p:childTnLst>
                                    <p:animScale>
                                      <p:cBhvr>
                                        <p:cTn id="13" dur="30000" fill="hold"/>
                                        <p:tgtEl>
                                          <p:spTgt spid="5"/>
                                        </p:tgtEl>
                                      </p:cBhvr>
                                      <p:by x="150000" y="150000"/>
                                      <p:to x="100000" y="100000"/>
                                    </p:animScale>
                                  </p:childTnLst>
                                </p:cTn>
                              </p:par>
                            </p:childTnLst>
                          </p:cTn>
                        </p:par>
                        <p:par>
                          <p:cTn id="14" fill="hold">
                            <p:stCondLst>
                              <p:cond delay="65000"/>
                            </p:stCondLst>
                            <p:childTnLst>
                              <p:par>
                                <p:cTn id="15" presetID="0" presetClass="path" presetSubtype="0" accel="50000" decel="50000" fill="hold" nodeType="afterEffect">
                                  <p:stCondLst>
                                    <p:cond delay="0"/>
                                  </p:stCondLst>
                                  <p:childTnLst>
                                    <p:animMotion origin="layout" path="M 0 0 L 0 0" pathEditMode="relative" ptsTypes="AA">
                                      <p:cBhvr>
                                        <p:cTn id="16" dur="30000" fill="hold"/>
                                        <p:tgtEl>
                                          <p:spTgt spid="5"/>
                                        </p:tgtEl>
                                        <p:attrNameLst>
                                          <p:attrName>ppt_x</p:attrName>
                                          <p:attrName>ppt_y</p:attrName>
                                        </p:attrNameLst>
                                      </p:cBhvr>
                                    </p:animMotion>
                                  </p:childTnLst>
                                </p:cTn>
                              </p:par>
                            </p:childTnLst>
                          </p:cTn>
                        </p:par>
                      </p:childTnLst>
                    </p:cTn>
                  </p:par>
                </p:childTnLst>
              </p:cTn>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a:t>
            </a: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praying that you may have strength to escape all these things</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220292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 We know that we are from God, and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whole world lies in the power of the evil one</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8616123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fill="hold" grpId="0" nodeType="clickEffect" p14:presetBounceEnd="50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50000">
                                          <p:cBhvr additive="base">
                                            <p:cTn id="7" dur="10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5:19-21)…And we know that the Son of God has come and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has given us insight</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to know him who is true, and we are in him who is true, in his Son Jesus Christ…</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76359237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5:19-21)…Little children,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guard yourselves from idols</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70613208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srgbClr val="FFFF00"/>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5:19-21)…Little children,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guard yourselves from idols</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2" name="Rounded Rectangle 11">
            <a:extLst>
              <a:ext uri="{FF2B5EF4-FFF2-40B4-BE49-F238E27FC236}">
                <a16:creationId xmlns:a16="http://schemas.microsoft.com/office/drawing/2014/main" xmlns="" id="{8DD9FC33-56EA-CC4E-891F-D70EC46980CA}"/>
              </a:ext>
            </a:extLst>
          </p:cNvPr>
          <p:cNvSpPr/>
          <p:nvPr/>
        </p:nvSpPr>
        <p:spPr>
          <a:xfrm>
            <a:off x="240224" y="141419"/>
            <a:ext cx="8789475" cy="4856250"/>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direct connection between </a:t>
            </a:r>
            <a:r>
              <a:rPr kumimoji="0" lang="en-US" sz="66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desiring</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the things of this world and falling into a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trap</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laid by Satan.</a:t>
            </a:r>
          </a:p>
        </p:txBody>
      </p:sp>
    </p:spTree>
    <p:extLst>
      <p:ext uri="{BB962C8B-B14F-4D97-AF65-F5344CB8AC3E}">
        <p14:creationId xmlns:p14="http://schemas.microsoft.com/office/powerpoint/2010/main" val="371901202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5:19-21)…Little children,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guard yourselves from idols</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2" name="Rounded Rectangle 11">
            <a:extLst>
              <a:ext uri="{FF2B5EF4-FFF2-40B4-BE49-F238E27FC236}">
                <a16:creationId xmlns:a16="http://schemas.microsoft.com/office/drawing/2014/main" xmlns="" id="{8DD9FC33-56EA-CC4E-891F-D70EC46980CA}"/>
              </a:ext>
            </a:extLst>
          </p:cNvPr>
          <p:cNvSpPr/>
          <p:nvPr/>
        </p:nvSpPr>
        <p:spPr>
          <a:xfrm>
            <a:off x="240224" y="141419"/>
            <a:ext cx="8789475" cy="4856250"/>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direct connection between </a:t>
            </a:r>
            <a:r>
              <a:rPr kumimoji="0" lang="en-US" sz="66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desiring</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the things of this world and falling into a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trap</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laid by Satan.</a:t>
            </a:r>
          </a:p>
        </p:txBody>
      </p:sp>
      <p:sp>
        <p:nvSpPr>
          <p:cNvPr id="13" name="Rectangle 12">
            <a:extLst>
              <a:ext uri="{FF2B5EF4-FFF2-40B4-BE49-F238E27FC236}">
                <a16:creationId xmlns:a16="http://schemas.microsoft.com/office/drawing/2014/main" xmlns="" id="{B05C12D6-1E47-A840-94E9-6D85BDA70301}"/>
              </a:ext>
            </a:extLst>
          </p:cNvPr>
          <p:cNvSpPr/>
          <p:nvPr/>
        </p:nvSpPr>
        <p:spPr>
          <a:xfrm>
            <a:off x="0" y="2954763"/>
            <a:ext cx="9143980" cy="3891879"/>
          </a:xfrm>
          <a:prstGeom prst="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Tim. 6:9,11) But </a:t>
            </a:r>
            <a:r>
              <a:rPr kumimoji="0" lang="en-US" sz="44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those who want to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get rich fall into temptation and a snare </a:t>
            </a: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and many foolish and harmful desires which plunge men into ruin and destruction…But flee from these things, you man of God</a:t>
            </a:r>
            <a:endPar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1449712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50000">
                                          <p:cBhvr additive="base">
                                            <p:cTn id="7" dur="1000" fill="hold"/>
                                            <p:tgtEl>
                                              <p:spTgt spid="13"/>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5EE245A-2E78-1C48-8F49-CBB6643E01B2}"/>
              </a:ext>
            </a:extLst>
          </p:cNvPr>
          <p:cNvSpPr/>
          <p:nvPr/>
        </p:nvSpPr>
        <p:spPr>
          <a:xfrm>
            <a:off x="20" y="0"/>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Jn. 5:19-21)…Little children,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guard yourselves from idols</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2" name="Rounded Rectangle 11">
            <a:extLst>
              <a:ext uri="{FF2B5EF4-FFF2-40B4-BE49-F238E27FC236}">
                <a16:creationId xmlns:a16="http://schemas.microsoft.com/office/drawing/2014/main" xmlns="" id="{8DD9FC33-56EA-CC4E-891F-D70EC46980CA}"/>
              </a:ext>
            </a:extLst>
          </p:cNvPr>
          <p:cNvSpPr/>
          <p:nvPr/>
        </p:nvSpPr>
        <p:spPr>
          <a:xfrm>
            <a:off x="240224" y="141419"/>
            <a:ext cx="8789475" cy="4856250"/>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direct connection between </a:t>
            </a:r>
            <a:r>
              <a:rPr kumimoji="0" lang="en-US" sz="66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desiring</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the things of this world and falling into a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trap</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laid by Satan.</a:t>
            </a:r>
          </a:p>
        </p:txBody>
      </p:sp>
      <p:sp>
        <p:nvSpPr>
          <p:cNvPr id="13" name="Rectangle 12">
            <a:extLst>
              <a:ext uri="{FF2B5EF4-FFF2-40B4-BE49-F238E27FC236}">
                <a16:creationId xmlns:a16="http://schemas.microsoft.com/office/drawing/2014/main" xmlns="" id="{B05C12D6-1E47-A840-94E9-6D85BDA70301}"/>
              </a:ext>
            </a:extLst>
          </p:cNvPr>
          <p:cNvSpPr/>
          <p:nvPr/>
        </p:nvSpPr>
        <p:spPr>
          <a:xfrm>
            <a:off x="0" y="2954763"/>
            <a:ext cx="9143980" cy="3891879"/>
          </a:xfrm>
          <a:prstGeom prst="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Tim. 6:9,11) But those who want to get rich fall into temptation and a snare and many foolish and harmful desires which plunge men into ruin and destruction…But </a:t>
            </a:r>
            <a:r>
              <a:rPr kumimoji="0" lang="en-US" sz="44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flee</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from these things</a:t>
            </a: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you man of God</a:t>
            </a:r>
            <a:endPar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365287498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dare not take our destiny as a matter of course, but must be </a:t>
            </a:r>
            <a:r>
              <a:rPr kumimoji="0" lang="en-US" sz="487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constantly </a:t>
            </a:r>
            <a:r>
              <a:rPr kumimoji="0" lang="en-US" sz="487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on the alert</a:t>
            </a:r>
            <a:r>
              <a:rPr kumimoji="0" lang="en-US" sz="487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that we be truly disentangled in spirit from the elements of this world</a:t>
            </a: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407356622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dare not take our destiny as a matter of course, but must be </a:t>
            </a:r>
            <a:r>
              <a:rPr kumimoji="0" lang="en-US" sz="487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constantly on the alert that we be truly </a:t>
            </a:r>
            <a:r>
              <a:rPr kumimoji="0" lang="en-US" sz="487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disentangled in spirit</a:t>
            </a:r>
            <a:r>
              <a:rPr kumimoji="0" lang="en-US" sz="487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from the elements of this world</a:t>
            </a: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75430670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dare not take our destiny as a matter of course, but must be constantly on the alert that we be truly disentangled in spirit from the elements of this world. </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are things of the world that are essential to our very existence. To be concerned with them is legitimate, </a:t>
            </a:r>
            <a:r>
              <a:rPr kumimoji="0" lang="en-US" sz="487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but to be weighed down by them is illegitimate and may cause us to forfeit God’s best</a:t>
            </a:r>
            <a:r>
              <a:rPr kumimoji="0" lang="en-US" sz="487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487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7609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17. And if you address as Father the one who impartially judges according to each one’s work, live out the time of your temporary residence here </a:t>
            </a:r>
          </a:p>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in reverence.</a:t>
            </a:r>
          </a:p>
        </p:txBody>
      </p:sp>
    </p:spTree>
    <p:extLst>
      <p:ext uri="{BB962C8B-B14F-4D97-AF65-F5344CB8AC3E}">
        <p14:creationId xmlns:p14="http://schemas.microsoft.com/office/powerpoint/2010/main" val="217507226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…So the problem that confronts us these days is not how to refrain from buying and selling, from eating and drinking, marrying and giving in marriage; </a:t>
            </a:r>
            <a:r>
              <a:rPr kumimoji="0" lang="en-US" sz="55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problem now is to avoid </a:t>
            </a:r>
            <a:r>
              <a:rPr kumimoji="0" lang="en-US" sz="55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power behind these things</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we dare not let that power triumph over us…</a:t>
            </a:r>
            <a:endParaRPr kumimoji="0" lang="en-US" sz="5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238280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…﻿You and I must be perfectly willing to </a:t>
            </a:r>
            <a:r>
              <a:rPr kumimoji="0" lang="en-US" sz="55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part with anything at any moment</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It matters not whether I leave two thousand dollars or merely two. </a:t>
            </a: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6368557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32475" y="154983"/>
            <a:ext cx="8663552" cy="6586780"/>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…﻿You and I must be perfectly willing to part with anything at any moment. It matters not whether I leave two thousand dollars or merely two. </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5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What matters is whether I can leave whatever I have </a:t>
            </a:r>
            <a:r>
              <a:rPr kumimoji="0" lang="en-US" sz="55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without a twinge of regret</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A3740501-51D2-1847-A2AC-E3073F09E705}"/>
              </a:ext>
            </a:extLst>
          </p:cNvPr>
          <p:cNvSpPr/>
          <p:nvPr/>
        </p:nvSpPr>
        <p:spPr>
          <a:xfrm>
            <a:off x="20" y="0"/>
            <a:ext cx="9143980" cy="2853559"/>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(Matt. 6:21) For where your treasure is,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your heart will be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also.</a:t>
            </a:r>
            <a:endPar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9323455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accel="50000" fill="hold" grpId="0" nodeType="clickEffect" p14:presetBounceEnd="50000">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14:bounceEnd="50000">
                                          <p:cBhvr additive="base">
                                            <p:cTn id="12" dur="10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13"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accel="5000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232475" y="1065862"/>
            <a:ext cx="8663552" cy="3506138"/>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7973" y="139485"/>
            <a:ext cx="8648054"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﻿I hold myself in the will of God and am not afraid to give if God asks me to give. I keep nothing because I love it, but let it go </a:t>
            </a:r>
            <a:r>
              <a:rPr kumimoji="0" lang="en-US" sz="55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without regret</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when the call comes to leave it behind. </a:t>
            </a:r>
            <a:r>
              <a:rPr kumimoji="0" lang="en-US" sz="55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That is what it means to be </a:t>
            </a:r>
            <a:r>
              <a:rPr kumimoji="0" lang="en-US" sz="55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detached</a:t>
            </a:r>
            <a:r>
              <a:rPr kumimoji="0" lang="en-US" sz="55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05577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Tree>
    <p:extLst>
      <p:ext uri="{BB962C8B-B14F-4D97-AF65-F5344CB8AC3E}">
        <p14:creationId xmlns:p14="http://schemas.microsoft.com/office/powerpoint/2010/main" val="3854848205"/>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Tree>
    <p:extLst>
      <p:ext uri="{BB962C8B-B14F-4D97-AF65-F5344CB8AC3E}">
        <p14:creationId xmlns:p14="http://schemas.microsoft.com/office/powerpoint/2010/main" val="3780065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9" name="Rounded Rectangle 8">
            <a:extLst>
              <a:ext uri="{FF2B5EF4-FFF2-40B4-BE49-F238E27FC236}">
                <a16:creationId xmlns:a16="http://schemas.microsoft.com/office/drawing/2014/main" xmlns="" id="{AA1EDA95-8645-7645-96D8-3D32A23FA1E0}"/>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2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(Matt. 5:11-12) Blessed are you when people insult you and persecute you and say all kinds of evil things about you falsely on account of me.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Rejoice and be glad because your reward is great in heaven</a:t>
            </a:r>
          </a:p>
        </p:txBody>
      </p:sp>
    </p:spTree>
    <p:extLst>
      <p:ext uri="{BB962C8B-B14F-4D97-AF65-F5344CB8AC3E}">
        <p14:creationId xmlns:p14="http://schemas.microsoft.com/office/powerpoint/2010/main" val="7205972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(Matt. 6:4,6,18) And your Father who sees what is done in secret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will reward you</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3401767684"/>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Cor. 3:8) The one who plants and the one who waters work as one,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each will receive his reward according to his work</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976349673"/>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416814751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And if you address as Father the one who impartially judges according to each one’s work, live out the time of your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temporary residence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Tree>
    <p:extLst>
      <p:ext uri="{BB962C8B-B14F-4D97-AF65-F5344CB8AC3E}">
        <p14:creationId xmlns:p14="http://schemas.microsoft.com/office/powerpoint/2010/main" val="3952051862"/>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9" name="Rectangle 8">
            <a:extLst>
              <a:ext uri="{FF2B5EF4-FFF2-40B4-BE49-F238E27FC236}">
                <a16:creationId xmlns:a16="http://schemas.microsoft.com/office/drawing/2014/main" xmlns="" id="{9D2EACE7-E435-8D4D-BDFA-265A3CF97FA6}"/>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(Schaeffer) We Christians should be asking ourselves, “What must we do to speak effectively to such a world?” I believe with all my heart that in order to speak to this generation </a:t>
            </a:r>
            <a:r>
              <a:rPr kumimoji="0" lang="en-US" sz="48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must act like a Bible-believing people</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We can emphasize a message faithful to the Bible and the purity of the visible church, but if we do not </a:t>
            </a:r>
            <a:r>
              <a:rPr kumimoji="0" lang="en-US" sz="48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practice this truth</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we cannot expect anyone to listen to us… </a:t>
            </a:r>
            <a:endPar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9909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50000">
                                          <p:cBhvr additive="base">
                                            <p:cTn id="7" dur="10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1" name="Rectangle 10">
            <a:extLst>
              <a:ext uri="{FF2B5EF4-FFF2-40B4-BE49-F238E27FC236}">
                <a16:creationId xmlns:a16="http://schemas.microsoft.com/office/drawing/2014/main" xmlns="" id="{49112E6E-B0D1-C449-A9D0-1BBC633E462D}"/>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…Yet we must go on even deeper than this; we must go on to a Bible-centered spirituality… each person sits in one of two chairs — either the naturalist chair or the </a:t>
            </a:r>
            <a:r>
              <a:rPr kumimoji="0" lang="en-US" sz="4800" b="1"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supernaturalist</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chair — and he perceives everything in the universe from the perspective of that chair. When an individual is born again, he moves from the former chair to the latter… </a:t>
            </a:r>
            <a:endPar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7032432"/>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9" name="Rectangle 8">
            <a:extLst>
              <a:ext uri="{FF2B5EF4-FFF2-40B4-BE49-F238E27FC236}">
                <a16:creationId xmlns:a16="http://schemas.microsoft.com/office/drawing/2014/main" xmlns="" id="{EC5953AC-DB57-834A-B831-D246E1B405CC}"/>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tragedy is that even after a Christian has affirmed the supernatural it is perfectly possible for him, in practice, to move back to the naturalist chair and spend most of the rest of his life there, </a:t>
            </a:r>
            <a:r>
              <a:rPr kumimoji="0" lang="en-US" sz="54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seeing things from the same perspective as the world and living on the same basis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094517"/>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1" name="Rectangle 10">
            <a:extLst>
              <a:ext uri="{FF2B5EF4-FFF2-40B4-BE49-F238E27FC236}">
                <a16:creationId xmlns:a16="http://schemas.microsoft.com/office/drawing/2014/main" xmlns="" id="{33DDF174-42E9-E84A-A4E2-A1B3D2F8A715}"/>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…Tragically, all too many of us live out this antithesis of true spirituality. We all tend to live “ash heap lives”; </a:t>
            </a:r>
            <a:r>
              <a:rPr kumimoji="0" lang="en-US" sz="60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spend most of our time and money for things that will end up in the city dump</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6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4817305"/>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9" name="Rectangle 8">
            <a:extLst>
              <a:ext uri="{FF2B5EF4-FFF2-40B4-BE49-F238E27FC236}">
                <a16:creationId xmlns:a16="http://schemas.microsoft.com/office/drawing/2014/main" xmlns="" id="{BEFD3AA2-ECDB-3D46-95B8-8712A2B504CA}"/>
              </a:ext>
            </a:extLst>
          </p:cNvPr>
          <p:cNvSpPr/>
          <p:nvPr/>
        </p:nvSpPr>
        <p:spPr>
          <a:xfrm>
            <a:off x="240224" y="99296"/>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…Imagine a man speaking about his retirement. “When I retire,” he says, “I am going to live in such-and-such a house.” He talks about this house incessantly, so much so that finally you decide to take a look at it. You are surprised to find it a shambles — with its shutters off, its windows broken, and everything grown over…</a:t>
            </a:r>
            <a:endParaRPr kumimoji="0" lang="en-US" sz="5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5858086"/>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1" name="Rectangle 10">
            <a:extLst>
              <a:ext uri="{FF2B5EF4-FFF2-40B4-BE49-F238E27FC236}">
                <a16:creationId xmlns:a16="http://schemas.microsoft.com/office/drawing/2014/main" xmlns="" id="{5E53AE5D-8767-BF44-B14B-7386EDDB2614}"/>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we believe that the man really thought to retire there? </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Well, what about us? We say we are looking forward to Heaven, but </a:t>
            </a:r>
            <a:r>
              <a:rPr kumimoji="0" lang="en-US" sz="48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let our heavenly home fall into ruins while we invest everything we have in a house that is not going to last</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Why should people take us seriously when we claim we really believe we are going to be in Heaven?... </a:t>
            </a:r>
            <a:endPar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70130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left)">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9" name="Rectangle 8">
            <a:extLst>
              <a:ext uri="{FF2B5EF4-FFF2-40B4-BE49-F238E27FC236}">
                <a16:creationId xmlns:a16="http://schemas.microsoft.com/office/drawing/2014/main" xmlns="" id="{7DD9BFDD-18FC-E840-8BCA-B93ECBD64D66}"/>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tragedy is that after we are born again, we can build upon the Rock things that are going to be consumed, so that after we have stood before the Lord Jesus Christ as judge we have little left. This is a danger not only to businessmen but to missionaries and ministers, not only to individuals but to congregations and organizations…</a:t>
            </a:r>
            <a:endParaRPr kumimoji="0" lang="en-US" sz="5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542964"/>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1" name="Rectangle 10">
            <a:extLst>
              <a:ext uri="{FF2B5EF4-FFF2-40B4-BE49-F238E27FC236}">
                <a16:creationId xmlns:a16="http://schemas.microsoft.com/office/drawing/2014/main" xmlns="" id="{E3FC1563-B5B6-C742-8C6A-0CD6024406FE}"/>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By God’s grace,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let us not be </a:t>
            </a:r>
            <a:r>
              <a:rPr kumimoji="0" lang="en-US" sz="54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infiltrated by the values</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of affluence and personal peace</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endPar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396073332"/>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t>
            </a:r>
            <a:r>
              <a:rPr lang="en-US" sz="5400" b="1" dirty="0">
                <a:effectLst>
                  <a:outerShdw blurRad="38100" dist="38100" dir="2700000" algn="tl">
                    <a:srgbClr val="000000">
                      <a:alpha val="43137"/>
                    </a:srgbClr>
                  </a:outerShdw>
                </a:effectLst>
                <a:latin typeface="Baskerville Old Face" panose="02020602080505020303" pitchFamily="18" charset="77"/>
              </a:rPr>
              <a:t>And if you address as Father the one who </a:t>
            </a:r>
            <a:r>
              <a:rPr lang="en-US" sz="5400" b="1" u="sng" dirty="0">
                <a:effectLst>
                  <a:outerShdw blurRad="38100" dist="38100" dir="2700000" algn="tl">
                    <a:srgbClr val="000000">
                      <a:alpha val="43137"/>
                    </a:srgbClr>
                  </a:outerShdw>
                </a:effectLst>
                <a:latin typeface="Baskerville Old Face" panose="02020602080505020303" pitchFamily="18" charset="77"/>
              </a:rPr>
              <a:t>impartially judges according to each one’s work</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 live out the time of your temporary residence here </a:t>
            </a:r>
          </a:p>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 reverence.</a:t>
            </a:r>
          </a:p>
        </p:txBody>
      </p:sp>
      <p:sp>
        <p:nvSpPr>
          <p:cNvPr id="6" name="Rounded Rectangle 5">
            <a:extLst>
              <a:ext uri="{FF2B5EF4-FFF2-40B4-BE49-F238E27FC236}">
                <a16:creationId xmlns:a16="http://schemas.microsoft.com/office/drawing/2014/main" xmlns="" id="{E4DB7F26-41BA-5B49-9894-B8373C0E14C2}"/>
              </a:ext>
            </a:extLst>
          </p:cNvPr>
          <p:cNvSpPr/>
          <p:nvPr/>
        </p:nvSpPr>
        <p:spPr>
          <a:xfrm>
            <a:off x="335746" y="3357563"/>
            <a:ext cx="8186738" cy="1943099"/>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1:</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Our Future Rewards</a:t>
            </a:r>
          </a:p>
        </p:txBody>
      </p:sp>
      <p:sp>
        <p:nvSpPr>
          <p:cNvPr id="3" name="Rectangle 2">
            <a:extLst>
              <a:ext uri="{FF2B5EF4-FFF2-40B4-BE49-F238E27FC236}">
                <a16:creationId xmlns:a16="http://schemas.microsoft.com/office/drawing/2014/main" xmlns="" id="{BB774FE2-E9AC-DD40-BFDD-8F7B8EBAC912}"/>
              </a:ext>
            </a:extLst>
          </p:cNvPr>
          <p:cNvSpPr/>
          <p:nvPr/>
        </p:nvSpPr>
        <p:spPr>
          <a:xfrm>
            <a:off x="0" y="3357563"/>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(2 Jn. 8) Watch out, so that you do not lose the things we have worked for,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receive a full reward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1" name="Rectangle 10">
            <a:extLst>
              <a:ext uri="{FF2B5EF4-FFF2-40B4-BE49-F238E27FC236}">
                <a16:creationId xmlns:a16="http://schemas.microsoft.com/office/drawing/2014/main" xmlns="" id="{E3FC1563-B5B6-C742-8C6A-0CD6024406FE}"/>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By God’s grace, let us not be infiltrated by the values of affluence and personal peace. </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Let us use the treasures God has given us in such a way that when we come to that day we will have </a:t>
            </a:r>
            <a:r>
              <a:rPr kumimoji="0" lang="en-US" sz="54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treasures laid up in Heaven and people eagerly waiting for us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ounded Rectangle 3">
            <a:extLst>
              <a:ext uri="{FF2B5EF4-FFF2-40B4-BE49-F238E27FC236}">
                <a16:creationId xmlns:a16="http://schemas.microsoft.com/office/drawing/2014/main" xmlns="" id="{7362DEE2-D72F-3D49-B106-D8745833ACE6}"/>
              </a:ext>
            </a:extLst>
          </p:cNvPr>
          <p:cNvSpPr/>
          <p:nvPr/>
        </p:nvSpPr>
        <p:spPr>
          <a:xfrm>
            <a:off x="335726" y="283778"/>
            <a:ext cx="8472528" cy="3752193"/>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people who are with us in eternity, who have escaped Hell due to our life work, will be our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real</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everlasting </a:t>
            </a:r>
            <a:r>
              <a:rPr kumimoji="0" lang="en-US" sz="54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reward!</a:t>
            </a:r>
          </a:p>
        </p:txBody>
      </p:sp>
    </p:spTree>
    <p:extLst>
      <p:ext uri="{BB962C8B-B14F-4D97-AF65-F5344CB8AC3E}">
        <p14:creationId xmlns:p14="http://schemas.microsoft.com/office/powerpoint/2010/main" val="25692811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left)">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And if you address as Father the one who impartially judges according to each one’s work, live out the time of your temporary residence here </a:t>
            </a:r>
          </a:p>
          <a:p>
            <a:pPr marL="0" indent="0">
              <a:buNone/>
            </a:pPr>
            <a:r>
              <a:rPr lang="en-US" sz="5400" b="1" u="sng" dirty="0">
                <a:effectLst>
                  <a:outerShdw blurRad="38100" dist="38100" dir="2700000" algn="tl">
                    <a:srgbClr val="000000">
                      <a:alpha val="43137"/>
                    </a:srgbClr>
                  </a:outerShdw>
                </a:effectLst>
                <a:latin typeface="Baskerville Old Face" panose="02020602080505020303" pitchFamily="18" charset="77"/>
              </a:rPr>
              <a:t>in reverence</a:t>
            </a:r>
            <a:r>
              <a:rPr lang="en-US" sz="5400" b="1" dirty="0">
                <a:effectLst>
                  <a:outerShdw blurRad="38100" dist="38100" dir="2700000" algn="tl">
                    <a:srgbClr val="000000">
                      <a:alpha val="43137"/>
                    </a:srgbClr>
                  </a:outerShdw>
                </a:effectLst>
                <a:latin typeface="Baskerville Old Face" panose="02020602080505020303" pitchFamily="18" charset="77"/>
              </a:rPr>
              <a:t>.</a:t>
            </a:r>
          </a:p>
        </p:txBody>
      </p:sp>
      <p:sp>
        <p:nvSpPr>
          <p:cNvPr id="7" name="Rounded Rectangle 6">
            <a:extLst>
              <a:ext uri="{FF2B5EF4-FFF2-40B4-BE49-F238E27FC236}">
                <a16:creationId xmlns:a16="http://schemas.microsoft.com/office/drawing/2014/main" xmlns="" id="{F07438E7-7371-F243-9498-859F185379A6}"/>
              </a:ext>
            </a:extLst>
          </p:cNvPr>
          <p:cNvSpPr/>
          <p:nvPr/>
        </p:nvSpPr>
        <p:spPr>
          <a:xfrm>
            <a:off x="659095" y="1145869"/>
            <a:ext cx="8186738" cy="248942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2:</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Who</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we are working for</a:t>
            </a:r>
          </a:p>
        </p:txBody>
      </p:sp>
      <p:sp>
        <p:nvSpPr>
          <p:cNvPr id="9" name="Rectangle 8">
            <a:extLst>
              <a:ext uri="{FF2B5EF4-FFF2-40B4-BE49-F238E27FC236}">
                <a16:creationId xmlns:a16="http://schemas.microsoft.com/office/drawing/2014/main" xmlns="" id="{5CB8404D-5141-A543-9A9D-81C433D300A7}"/>
              </a:ext>
            </a:extLst>
          </p:cNvPr>
          <p:cNvSpPr/>
          <p:nvPr/>
        </p:nvSpPr>
        <p:spPr>
          <a:xfrm>
            <a:off x="0" y="3096127"/>
            <a:ext cx="9143980" cy="3755752"/>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40:28-31) Do you not know? Have you not heard? The Lord is an eternal God, the creator of the whole earth. He does not get tired or weary; there is no limit to his wisdom…</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0706565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accel="50000" fill="hold" grpId="0" nodeType="clickEffect" p14:presetBounceEnd="50000">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14:bounceEnd="50000">
                                          <p:cBhvr additive="base">
                                            <p:cTn id="22" dur="5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accel="5000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Recreation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Tree>
    <p:extLst>
      <p:ext uri="{BB962C8B-B14F-4D97-AF65-F5344CB8AC3E}">
        <p14:creationId xmlns:p14="http://schemas.microsoft.com/office/powerpoint/2010/main" val="21431351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left)">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wipe(left)">
                                      <p:cBhvr>
                                        <p:cTn id="42" dur="500"/>
                                        <p:tgtEl>
                                          <p:spTgt spid="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wipe(left)">
                                      <p:cBhvr>
                                        <p:cTn id="47" dur="500"/>
                                        <p:tgtEl>
                                          <p:spTgt spid="10">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
                                            <p:txEl>
                                              <p:pRg st="9" end="9"/>
                                            </p:txEl>
                                          </p:spTgt>
                                        </p:tgtEl>
                                        <p:attrNameLst>
                                          <p:attrName>style.visibility</p:attrName>
                                        </p:attrNameLst>
                                      </p:cBhvr>
                                      <p:to>
                                        <p:strVal val="visible"/>
                                      </p:to>
                                    </p:set>
                                    <p:animEffect transition="in" filter="wipe(left)">
                                      <p:cBhvr>
                                        <p:cTn id="52"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And if you address as Father the one who impartially judges according to each one’s work, live out the time of your temporary residence here </a:t>
            </a:r>
          </a:p>
          <a:p>
            <a:pPr marL="0" indent="0">
              <a:buNone/>
            </a:pPr>
            <a:r>
              <a:rPr lang="en-US" sz="5400" b="1" u="sng" dirty="0">
                <a:effectLst>
                  <a:outerShdw blurRad="38100" dist="38100" dir="2700000" algn="tl">
                    <a:srgbClr val="000000">
                      <a:alpha val="43137"/>
                    </a:srgbClr>
                  </a:outerShdw>
                </a:effectLst>
                <a:latin typeface="Baskerville Old Face" panose="02020602080505020303" pitchFamily="18" charset="77"/>
              </a:rPr>
              <a:t>in reverence</a:t>
            </a:r>
            <a:r>
              <a:rPr lang="en-US" sz="5400" b="1" dirty="0">
                <a:effectLst>
                  <a:outerShdw blurRad="38100" dist="38100" dir="2700000" algn="tl">
                    <a:srgbClr val="000000">
                      <a:alpha val="43137"/>
                    </a:srgbClr>
                  </a:outerShdw>
                </a:effectLst>
                <a:latin typeface="Baskerville Old Face" panose="02020602080505020303" pitchFamily="18" charset="77"/>
              </a:rPr>
              <a:t>.</a:t>
            </a:r>
          </a:p>
        </p:txBody>
      </p:sp>
      <p:sp>
        <p:nvSpPr>
          <p:cNvPr id="7" name="Rounded Rectangle 6">
            <a:extLst>
              <a:ext uri="{FF2B5EF4-FFF2-40B4-BE49-F238E27FC236}">
                <a16:creationId xmlns:a16="http://schemas.microsoft.com/office/drawing/2014/main" xmlns="" id="{F07438E7-7371-F243-9498-859F185379A6}"/>
              </a:ext>
            </a:extLst>
          </p:cNvPr>
          <p:cNvSpPr/>
          <p:nvPr/>
        </p:nvSpPr>
        <p:spPr>
          <a:xfrm>
            <a:off x="659095" y="1145869"/>
            <a:ext cx="8186738" cy="248942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2:</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Who</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we are working for</a:t>
            </a:r>
          </a:p>
        </p:txBody>
      </p:sp>
      <p:sp>
        <p:nvSpPr>
          <p:cNvPr id="9" name="Rectangle 8">
            <a:extLst>
              <a:ext uri="{FF2B5EF4-FFF2-40B4-BE49-F238E27FC236}">
                <a16:creationId xmlns:a16="http://schemas.microsoft.com/office/drawing/2014/main" xmlns="" id="{5CB8404D-5141-A543-9A9D-81C433D300A7}"/>
              </a:ext>
            </a:extLst>
          </p:cNvPr>
          <p:cNvSpPr/>
          <p:nvPr/>
        </p:nvSpPr>
        <p:spPr>
          <a:xfrm>
            <a:off x="0" y="3096127"/>
            <a:ext cx="9143980" cy="3755752"/>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40:28-31)…He gives strength to those who are tired; to the ones who lack power, he gives renewed energy. Even youths get tired and weary; even strong young men clumsily stumble…</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1098900913"/>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17. And if you address as Father the one who impartially judges according to each one’s work, live out the time of your temporary residence here </a:t>
            </a:r>
          </a:p>
          <a:p>
            <a:pPr marL="0" indent="0">
              <a:buNone/>
            </a:pPr>
            <a:r>
              <a:rPr lang="en-US" sz="5400" b="1" u="sng" dirty="0">
                <a:effectLst>
                  <a:outerShdw blurRad="38100" dist="38100" dir="2700000" algn="tl">
                    <a:srgbClr val="000000">
                      <a:alpha val="43137"/>
                    </a:srgbClr>
                  </a:outerShdw>
                </a:effectLst>
                <a:latin typeface="Baskerville Old Face" panose="02020602080505020303" pitchFamily="18" charset="77"/>
              </a:rPr>
              <a:t>in reverence</a:t>
            </a:r>
            <a:r>
              <a:rPr lang="en-US" sz="5400" b="1" dirty="0">
                <a:effectLst>
                  <a:outerShdw blurRad="38100" dist="38100" dir="2700000" algn="tl">
                    <a:srgbClr val="000000">
                      <a:alpha val="43137"/>
                    </a:srgbClr>
                  </a:outerShdw>
                </a:effectLst>
                <a:latin typeface="Baskerville Old Face" panose="02020602080505020303" pitchFamily="18" charset="77"/>
              </a:rPr>
              <a:t>.</a:t>
            </a:r>
          </a:p>
        </p:txBody>
      </p:sp>
      <p:sp>
        <p:nvSpPr>
          <p:cNvPr id="7" name="Rounded Rectangle 6">
            <a:extLst>
              <a:ext uri="{FF2B5EF4-FFF2-40B4-BE49-F238E27FC236}">
                <a16:creationId xmlns:a16="http://schemas.microsoft.com/office/drawing/2014/main" xmlns="" id="{F07438E7-7371-F243-9498-859F185379A6}"/>
              </a:ext>
            </a:extLst>
          </p:cNvPr>
          <p:cNvSpPr/>
          <p:nvPr/>
        </p:nvSpPr>
        <p:spPr>
          <a:xfrm>
            <a:off x="659095" y="1145869"/>
            <a:ext cx="8186738" cy="248942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2:</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Who</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we are working for</a:t>
            </a:r>
          </a:p>
        </p:txBody>
      </p:sp>
      <p:sp>
        <p:nvSpPr>
          <p:cNvPr id="9" name="Rectangle 8">
            <a:extLst>
              <a:ext uri="{FF2B5EF4-FFF2-40B4-BE49-F238E27FC236}">
                <a16:creationId xmlns:a16="http://schemas.microsoft.com/office/drawing/2014/main" xmlns="" id="{5CB8404D-5141-A543-9A9D-81C433D300A7}"/>
              </a:ext>
            </a:extLst>
          </p:cNvPr>
          <p:cNvSpPr/>
          <p:nvPr/>
        </p:nvSpPr>
        <p:spPr>
          <a:xfrm>
            <a:off x="0" y="3096127"/>
            <a:ext cx="9143980" cy="3755752"/>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40:28-31)…But those who wait for the Lord’s help find renewed strength; they rise up as if they had eagles’ wings, they run without growing weary, they walk without getting tired.</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3885325668"/>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You know that from your empty way of life inherited from your ancestors you were ransomed—not by perishable things like silver or gold,</a:t>
            </a:r>
          </a:p>
        </p:txBody>
      </p:sp>
    </p:spTree>
    <p:extLst>
      <p:ext uri="{BB962C8B-B14F-4D97-AF65-F5344CB8AC3E}">
        <p14:creationId xmlns:p14="http://schemas.microsoft.com/office/powerpoint/2010/main" val="4275070150"/>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7" name="Rounded Rectangle 6">
            <a:extLst>
              <a:ext uri="{FF2B5EF4-FFF2-40B4-BE49-F238E27FC236}">
                <a16:creationId xmlns:a16="http://schemas.microsoft.com/office/drawing/2014/main" xmlns="" id="{B7905D4A-7CD0-A249-AAC4-7676AA887A76}"/>
              </a:ext>
            </a:extLst>
          </p:cNvPr>
          <p:cNvSpPr/>
          <p:nvPr/>
        </p:nvSpPr>
        <p:spPr>
          <a:xfrm>
            <a:off x="478621" y="4111402"/>
            <a:ext cx="8186738" cy="248942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3:</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Remembering</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what God has saved you from</a:t>
            </a:r>
          </a:p>
        </p:txBody>
      </p:sp>
    </p:spTree>
    <p:extLst>
      <p:ext uri="{BB962C8B-B14F-4D97-AF65-F5344CB8AC3E}">
        <p14:creationId xmlns:p14="http://schemas.microsoft.com/office/powerpoint/2010/main" val="35931758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7" name="Rounded Rectangle 6">
            <a:extLst>
              <a:ext uri="{FF2B5EF4-FFF2-40B4-BE49-F238E27FC236}">
                <a16:creationId xmlns:a16="http://schemas.microsoft.com/office/drawing/2014/main" xmlns="" id="{B1418CBE-FB64-794E-A554-08E7487C820C}"/>
              </a:ext>
            </a:extLst>
          </p:cNvPr>
          <p:cNvSpPr/>
          <p:nvPr/>
        </p:nvSpPr>
        <p:spPr>
          <a:xfrm>
            <a:off x="478621" y="4111402"/>
            <a:ext cx="8186738" cy="248942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3:</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Remembering what God has saved you from</a:t>
            </a:r>
          </a:p>
        </p:txBody>
      </p:sp>
      <p:sp>
        <p:nvSpPr>
          <p:cNvPr id="3" name="Rectangle 2">
            <a:extLst>
              <a:ext uri="{FF2B5EF4-FFF2-40B4-BE49-F238E27FC236}">
                <a16:creationId xmlns:a16="http://schemas.microsoft.com/office/drawing/2014/main" xmlns="" id="{F371DDC0-334C-A64F-9513-6ACF2F226617}"/>
              </a:ext>
            </a:extLst>
          </p:cNvPr>
          <p:cNvSpPr/>
          <p:nvPr/>
        </p:nvSpPr>
        <p:spPr>
          <a:xfrm>
            <a:off x="2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 Some were fools; they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rebelled</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and suffered for their sins. They couldn’t stand the thought of food, and they were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knocking on death’s door</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Tree>
    <p:extLst>
      <p:ext uri="{BB962C8B-B14F-4D97-AF65-F5344CB8AC3E}">
        <p14:creationId xmlns:p14="http://schemas.microsoft.com/office/powerpoint/2010/main" val="20117115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107:17-21)…“Lord, help!” they cried in their trouble, and he saved them from their distress. He sent out his word and healed them,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snatching them from the door of death</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Tree>
    <p:extLst>
      <p:ext uri="{BB962C8B-B14F-4D97-AF65-F5344CB8AC3E}">
        <p14:creationId xmlns:p14="http://schemas.microsoft.com/office/powerpoint/2010/main" val="2255823577"/>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107:17-21)…Let them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praise the Lord for his great love and for the wonderful things he has done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them.</a:t>
            </a:r>
          </a:p>
        </p:txBody>
      </p:sp>
    </p:spTree>
    <p:extLst>
      <p:ext uri="{BB962C8B-B14F-4D97-AF65-F5344CB8AC3E}">
        <p14:creationId xmlns:p14="http://schemas.microsoft.com/office/powerpoint/2010/main" val="600679968"/>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107:17-21)…Let them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praise the Lord for his great love and for the wonderful things he has done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them.</a:t>
            </a:r>
          </a:p>
        </p:txBody>
      </p:sp>
      <p:sp>
        <p:nvSpPr>
          <p:cNvPr id="4" name="Rounded Rectangle 3">
            <a:extLst>
              <a:ext uri="{FF2B5EF4-FFF2-40B4-BE49-F238E27FC236}">
                <a16:creationId xmlns:a16="http://schemas.microsoft.com/office/drawing/2014/main" xmlns="" id="{491AC801-DDE7-0C4D-A6B0-78ECD40C9655}"/>
              </a:ext>
            </a:extLst>
          </p:cNvPr>
          <p:cNvSpPr/>
          <p:nvPr/>
        </p:nvSpPr>
        <p:spPr>
          <a:xfrm>
            <a:off x="0" y="6122"/>
            <a:ext cx="9143980" cy="6845756"/>
          </a:xfrm>
          <a:prstGeom prst="round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 when God saved you.</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 how exciting it was to teach the Bible for the first time.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 the people who worked in your life when you first started walking with God.</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8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 what your life was like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before</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a:ea typeface="+mn-ea"/>
                <a:cs typeface="Baskerville Old Face"/>
              </a:rPr>
              <a:t> you knew God.</a:t>
            </a:r>
            <a:endPar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81378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107:17-21)…Let them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praise the Lord for his great love and for the wonderful things he has done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them.</a:t>
            </a:r>
          </a:p>
        </p:txBody>
      </p:sp>
      <p:sp>
        <p:nvSpPr>
          <p:cNvPr id="4" name="Rounded Rectangle 3">
            <a:extLst>
              <a:ext uri="{FF2B5EF4-FFF2-40B4-BE49-F238E27FC236}">
                <a16:creationId xmlns:a16="http://schemas.microsoft.com/office/drawing/2014/main" xmlns="" id="{491AC801-DDE7-0C4D-A6B0-78ECD40C9655}"/>
              </a:ext>
            </a:extLst>
          </p:cNvPr>
          <p:cNvSpPr/>
          <p:nvPr/>
        </p:nvSpPr>
        <p:spPr>
          <a:xfrm>
            <a:off x="0" y="6122"/>
            <a:ext cx="9143980" cy="6845756"/>
          </a:xfrm>
          <a:prstGeom prst="round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freeing it was when you first understood grace.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powerful it was the first time you shared the Gospel with someone.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what it was like the first time you were encouraged for your faith.</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it felt when you first heard God speaking to you through his Word.</a:t>
            </a:r>
          </a:p>
        </p:txBody>
      </p:sp>
    </p:spTree>
    <p:extLst>
      <p:ext uri="{BB962C8B-B14F-4D97-AF65-F5344CB8AC3E}">
        <p14:creationId xmlns:p14="http://schemas.microsoft.com/office/powerpoint/2010/main" val="20499104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107:17-21)…Let them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praise the Lord for his great love and for the wonderful things he has done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them.</a:t>
            </a:r>
          </a:p>
        </p:txBody>
      </p:sp>
      <p:sp>
        <p:nvSpPr>
          <p:cNvPr id="4" name="Rounded Rectangle 3">
            <a:extLst>
              <a:ext uri="{FF2B5EF4-FFF2-40B4-BE49-F238E27FC236}">
                <a16:creationId xmlns:a16="http://schemas.microsoft.com/office/drawing/2014/main" xmlns="" id="{491AC801-DDE7-0C4D-A6B0-78ECD40C9655}"/>
              </a:ext>
            </a:extLst>
          </p:cNvPr>
          <p:cNvSpPr/>
          <p:nvPr/>
        </p:nvSpPr>
        <p:spPr>
          <a:xfrm>
            <a:off x="0" y="6122"/>
            <a:ext cx="9143980" cy="6845756"/>
          </a:xfrm>
          <a:prstGeom prst="round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freeing it was when you first understood grace.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powerful it was the first time you shared the Gospel with someone.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what it was like the first time you were encouraged for your faith.</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a:t>
            </a: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 how it felt when you first heard God speaking to you through his Word.</a:t>
            </a:r>
          </a:p>
        </p:txBody>
      </p:sp>
      <p:sp>
        <p:nvSpPr>
          <p:cNvPr id="9" name="Rectangle 8">
            <a:extLst>
              <a:ext uri="{FF2B5EF4-FFF2-40B4-BE49-F238E27FC236}">
                <a16:creationId xmlns:a16="http://schemas.microsoft.com/office/drawing/2014/main" xmlns="" id="{248BBB95-6461-4D4B-A36C-E19D190CE755}"/>
              </a:ext>
            </a:extLst>
          </p:cNvPr>
          <p:cNvSpPr/>
          <p:nvPr/>
        </p:nvSpPr>
        <p:spPr>
          <a:xfrm>
            <a:off x="24021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(Billy Graham) We all have a hunger in our hearts for God — an empty place in our souls that only He can fill. The problem is that instead of turning to God and letting Him fill our souls, we turn to other things…</a:t>
            </a: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60661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50000">
                                          <p:cBhvr additive="base">
                                            <p:cTn id="7" dur="10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Recreation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3" name="Rounded Rectangle 2">
            <a:extLst>
              <a:ext uri="{FF2B5EF4-FFF2-40B4-BE49-F238E27FC236}">
                <a16:creationId xmlns:a16="http://schemas.microsoft.com/office/drawing/2014/main" xmlns="" id="{83B9A346-6D12-F54D-95D1-BB6ED65C8593}"/>
              </a:ext>
            </a:extLst>
          </p:cNvPr>
          <p:cNvSpPr/>
          <p:nvPr/>
        </p:nvSpPr>
        <p:spPr>
          <a:xfrm>
            <a:off x="3343274" y="285750"/>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Tree>
    <p:extLst>
      <p:ext uri="{BB962C8B-B14F-4D97-AF65-F5344CB8AC3E}">
        <p14:creationId xmlns:p14="http://schemas.microsoft.com/office/powerpoint/2010/main" val="39981262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fill="hold" grpId="0" nodeType="with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You know that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from your empty way of life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inherited from your ancestors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you were ransomed</a:t>
            </a:r>
            <a:r>
              <a:rPr lang="en-US" sz="5400" b="1" dirty="0">
                <a:solidFill>
                  <a:schemeClr val="bg1">
                    <a:lumMod val="65000"/>
                    <a:lumOff val="35000"/>
                  </a:schemeClr>
                </a:solidFill>
                <a:effectLst>
                  <a:outerShdw blurRad="38100" dist="38100" dir="2700000" algn="tl">
                    <a:srgbClr val="000000">
                      <a:alpha val="43137"/>
                    </a:srgbClr>
                  </a:outerShdw>
                </a:effectLst>
                <a:latin typeface="Baskerville Old Face" panose="02020602080505020303" pitchFamily="18" charset="77"/>
              </a:rPr>
              <a:t>—not by perishable things like silver or gold,</a:t>
            </a:r>
          </a:p>
        </p:txBody>
      </p:sp>
      <p:sp>
        <p:nvSpPr>
          <p:cNvPr id="3" name="Rectangle 2">
            <a:extLst>
              <a:ext uri="{FF2B5EF4-FFF2-40B4-BE49-F238E27FC236}">
                <a16:creationId xmlns:a16="http://schemas.microsoft.com/office/drawing/2014/main" xmlns="" id="{F371DDC0-334C-A64F-9513-6ACF2F226617}"/>
              </a:ext>
            </a:extLst>
          </p:cNvPr>
          <p:cNvSpPr/>
          <p:nvPr/>
        </p:nvSpPr>
        <p:spPr>
          <a:xfrm>
            <a:off x="0" y="2643188"/>
            <a:ext cx="9143980" cy="420869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9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107:17-21)…Let them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praise the Lord for his great love and for the wonderful things he has done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them.</a:t>
            </a:r>
          </a:p>
        </p:txBody>
      </p:sp>
      <p:sp>
        <p:nvSpPr>
          <p:cNvPr id="4" name="Rounded Rectangle 3">
            <a:extLst>
              <a:ext uri="{FF2B5EF4-FFF2-40B4-BE49-F238E27FC236}">
                <a16:creationId xmlns:a16="http://schemas.microsoft.com/office/drawing/2014/main" xmlns="" id="{491AC801-DDE7-0C4D-A6B0-78ECD40C9655}"/>
              </a:ext>
            </a:extLst>
          </p:cNvPr>
          <p:cNvSpPr/>
          <p:nvPr/>
        </p:nvSpPr>
        <p:spPr>
          <a:xfrm>
            <a:off x="0" y="6122"/>
            <a:ext cx="9143980" cy="6845756"/>
          </a:xfrm>
          <a:prstGeom prst="round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 how freeing it was when you first understood grace.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 how powerful it was the first time you shared the Gospel with someone.</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 what it was like the first time you were encouraged for your faith.</a:t>
            </a:r>
          </a:p>
          <a:p>
            <a:pPr marL="571500" marR="0" lvl="0" indent="-571500" algn="l" defTabSz="457200" rtl="0" eaLnBrk="1" fontAlgn="auto" latinLnBrk="0" hangingPunct="1">
              <a:lnSpc>
                <a:spcPct val="80000"/>
              </a:lnSpc>
              <a:spcBef>
                <a:spcPts val="0"/>
              </a:spcBef>
              <a:spcAft>
                <a:spcPts val="0"/>
              </a:spcAft>
              <a:buClrTx/>
              <a:buSzTx/>
              <a:buFont typeface="Arial"/>
              <a:buChar char="•"/>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a:ea typeface="+mn-ea"/>
                <a:cs typeface="Baskerville Old Face"/>
              </a:rPr>
              <a:t>Remember how it felt when you first heard God speaking to you through his Word.</a:t>
            </a:r>
          </a:p>
        </p:txBody>
      </p:sp>
      <p:sp>
        <p:nvSpPr>
          <p:cNvPr id="11" name="Rectangle 10">
            <a:extLst>
              <a:ext uri="{FF2B5EF4-FFF2-40B4-BE49-F238E27FC236}">
                <a16:creationId xmlns:a16="http://schemas.microsoft.com/office/drawing/2014/main" xmlns="" id="{CA5EE123-6674-4241-B429-33E33C1B6841}"/>
              </a:ext>
            </a:extLst>
          </p:cNvPr>
          <p:cNvSpPr/>
          <p:nvPr/>
        </p:nvSpPr>
        <p:spPr>
          <a:xfrm>
            <a:off x="240224" y="127861"/>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…For a time, they may think they’ve found what they were looking for, but in the end, they’re just as empty as they ever were.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Tragically, some will even discover that they’ve almost destroyed their lives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endParaRPr kumimoji="0" lang="en-US" sz="5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3676604"/>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18. </a:t>
            </a:r>
            <a:r>
              <a:rPr lang="en-US" sz="5400" b="1" dirty="0">
                <a:effectLst>
                  <a:outerShdw blurRad="38100" dist="38100" dir="2700000" algn="tl">
                    <a:srgbClr val="000000">
                      <a:alpha val="43137"/>
                    </a:srgbClr>
                  </a:outerShdw>
                </a:effectLst>
                <a:latin typeface="Baskerville Old Face" panose="02020602080505020303" pitchFamily="18" charset="77"/>
              </a:rPr>
              <a:t>You know that from your empty way of life inherited from your ancestors you were ransomed—</a:t>
            </a:r>
            <a:r>
              <a:rPr lang="en-US" sz="5400" b="1" u="sng" dirty="0">
                <a:effectLst>
                  <a:outerShdw blurRad="38100" dist="38100" dir="2700000" algn="tl">
                    <a:srgbClr val="000000">
                      <a:alpha val="43137"/>
                    </a:srgbClr>
                  </a:outerShdw>
                </a:effectLst>
                <a:latin typeface="Baskerville Old Face" panose="02020602080505020303" pitchFamily="18" charset="77"/>
              </a:rPr>
              <a:t>not by perishable things like silver or gold</a:t>
            </a:r>
            <a:r>
              <a:rPr lang="en-US" sz="5400" b="1" dirty="0">
                <a:effectLst>
                  <a:outerShdw blurRad="38100" dist="38100" dir="2700000" algn="tl">
                    <a:srgbClr val="000000">
                      <a:alpha val="43137"/>
                    </a:srgbClr>
                  </a:outerShdw>
                </a:effectLst>
                <a:latin typeface="Baskerville Old Face" panose="02020602080505020303" pitchFamily="18" charset="77"/>
              </a:rPr>
              <a:t>,</a:t>
            </a:r>
          </a:p>
        </p:txBody>
      </p:sp>
    </p:spTree>
    <p:extLst>
      <p:ext uri="{BB962C8B-B14F-4D97-AF65-F5344CB8AC3E}">
        <p14:creationId xmlns:p14="http://schemas.microsoft.com/office/powerpoint/2010/main" val="2280975489"/>
      </p:ext>
    </p:extLst>
  </p:cSld>
  <p:clrMapOvr>
    <a:overrideClrMapping bg1="dk1" tx1="lt1" bg2="dk2" tx2="lt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uilding, floor, indoor, train&#10;&#10;Description automatically generated">
            <a:extLst>
              <a:ext uri="{FF2B5EF4-FFF2-40B4-BE49-F238E27FC236}">
                <a16:creationId xmlns:a16="http://schemas.microsoft.com/office/drawing/2014/main" xmlns="" id="{869DA54A-796E-3A4A-B563-25655A457EF3}"/>
              </a:ext>
            </a:extLst>
          </p:cNvPr>
          <p:cNvPicPr>
            <a:picLocks noChangeAspect="1"/>
          </p:cNvPicPr>
          <p:nvPr/>
        </p:nvPicPr>
        <p:blipFill rotWithShape="1">
          <a:blip r:embed="rId3"/>
          <a:srcRect r="11334"/>
          <a:stretch/>
        </p:blipFill>
        <p:spPr>
          <a:xfrm>
            <a:off x="20" y="10"/>
            <a:ext cx="9143980" cy="6857990"/>
          </a:xfrm>
          <a:prstGeom prst="rect">
            <a:avLst/>
          </a:prstGeom>
        </p:spPr>
      </p:pic>
      <p:sp>
        <p:nvSpPr>
          <p:cNvPr id="6" name="Rounded Rectangle 5">
            <a:extLst>
              <a:ext uri="{FF2B5EF4-FFF2-40B4-BE49-F238E27FC236}">
                <a16:creationId xmlns:a16="http://schemas.microsoft.com/office/drawing/2014/main" xmlns="" id="{9BD0F028-106F-6E44-A4C6-38D2CAEBF207}"/>
              </a:ext>
            </a:extLst>
          </p:cNvPr>
          <p:cNvSpPr/>
          <p:nvPr/>
        </p:nvSpPr>
        <p:spPr>
          <a:xfrm>
            <a:off x="268014" y="189186"/>
            <a:ext cx="8544910" cy="2648607"/>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Fort Knox contains 147.3 million ounces of gold. At the current price of $1776 per ounce, that equals $261.6 billion.</a:t>
            </a:r>
          </a:p>
        </p:txBody>
      </p:sp>
    </p:spTree>
    <p:extLst>
      <p:ext uri="{BB962C8B-B14F-4D97-AF65-F5344CB8AC3E}">
        <p14:creationId xmlns:p14="http://schemas.microsoft.com/office/powerpoint/2010/main" val="96155616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fill="hold" grpId="0" nodeType="clickEffect" p14:presetBounceEnd="5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50000">
                                          <p:cBhvr additive="base">
                                            <p:cTn id="7" dur="1000" fill="hold"/>
                                            <p:tgtEl>
                                              <p:spTgt spid="6"/>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ign above a store&#10;&#10;Description automatically generated">
            <a:extLst>
              <a:ext uri="{FF2B5EF4-FFF2-40B4-BE49-F238E27FC236}">
                <a16:creationId xmlns:a16="http://schemas.microsoft.com/office/drawing/2014/main" xmlns="" id="{41B48AE9-BF77-2A41-B392-C7C2208D9C4C}"/>
              </a:ext>
            </a:extLst>
          </p:cNvPr>
          <p:cNvPicPr>
            <a:picLocks noChangeAspect="1"/>
          </p:cNvPicPr>
          <p:nvPr/>
        </p:nvPicPr>
        <p:blipFill>
          <a:blip r:embed="rId3"/>
          <a:stretch>
            <a:fillRect/>
          </a:stretch>
        </p:blipFill>
        <p:spPr>
          <a:xfrm>
            <a:off x="-6" y="0"/>
            <a:ext cx="9144013" cy="6858000"/>
          </a:xfrm>
          <a:prstGeom prst="rect">
            <a:avLst/>
          </a:prstGeom>
        </p:spPr>
      </p:pic>
    </p:spTree>
    <p:extLst>
      <p:ext uri="{BB962C8B-B14F-4D97-AF65-F5344CB8AC3E}">
        <p14:creationId xmlns:p14="http://schemas.microsoft.com/office/powerpoint/2010/main" val="4217530883"/>
      </p:ext>
    </p:extLst>
  </p:cSld>
  <p:clrMapOvr>
    <a:masterClrMapping/>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24896 0.24861" pathEditMode="relative" ptsTypes="AA">
                                      <p:cBhvr>
                                        <p:cTn id="6" dur="30000" fill="hold"/>
                                        <p:tgtEl>
                                          <p:spTgt spid="4"/>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4"/>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24896 0.24861 L 0 0" pathEditMode="relative" ptsTypes="AA">
                                      <p:cBhvr>
                                        <p:cTn id="11" dur="30000" fill="hold"/>
                                        <p:tgtEl>
                                          <p:spTgt spid="4"/>
                                        </p:tgtEl>
                                        <p:attrNameLst>
                                          <p:attrName>ppt_x</p:attrName>
                                          <p:attrName>ppt_y</p:attrName>
                                        </p:attrNameLst>
                                      </p:cBhvr>
                                    </p:animMotion>
                                  </p:childTnLst>
                                </p:cTn>
                              </p:par>
                              <p:par>
                                <p:cTn id="12" presetID="6" presetClass="emph" presetSubtype="0" accel="50000" decel="50000" fill="hold" nodeType="withEffect">
                                  <p:stCondLst>
                                    <p:cond delay="5000"/>
                                  </p:stCondLst>
                                  <p:childTnLst>
                                    <p:animScale>
                                      <p:cBhvr>
                                        <p:cTn id="13" dur="30000" fill="hold"/>
                                        <p:tgtEl>
                                          <p:spTgt spid="4"/>
                                        </p:tgtEl>
                                      </p:cBhvr>
                                      <p:by x="150000" y="150000"/>
                                      <p:to x="100000" y="100000"/>
                                    </p:animScale>
                                  </p:childTnLst>
                                </p:cTn>
                              </p:par>
                            </p:childTnLst>
                          </p:cTn>
                        </p:par>
                        <p:par>
                          <p:cTn id="14" fill="hold">
                            <p:stCondLst>
                              <p:cond delay="65000"/>
                            </p:stCondLst>
                            <p:childTnLst>
                              <p:par>
                                <p:cTn id="15" presetID="0" presetClass="path" presetSubtype="0" accel="50000" decel="50000" fill="hold" nodeType="afterEffect">
                                  <p:stCondLst>
                                    <p:cond delay="0"/>
                                  </p:stCondLst>
                                  <p:childTnLst>
                                    <p:animMotion origin="layout" path="M 0 0 L 0 0" pathEditMode="relative" ptsTypes="AA">
                                      <p:cBhvr>
                                        <p:cTn id="16" dur="5000" fill="hold"/>
                                        <p:tgtEl>
                                          <p:spTgt spid="4"/>
                                        </p:tgtEl>
                                        <p:attrNameLst>
                                          <p:attrName>ppt_x</p:attrName>
                                          <p:attrName>ppt_y</p:attrName>
                                        </p:attrNameLst>
                                      </p:cBhvr>
                                    </p:animMotion>
                                  </p:childTnLst>
                                </p:cTn>
                              </p:par>
                            </p:childTnLst>
                          </p:cTn>
                        </p:par>
                      </p:childTnLst>
                    </p:cTn>
                  </p:par>
                </p:childTnLst>
              </p:cTn>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19. but by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precious</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blood like that of an unblemished and spotless lamb, namely Christ.</a:t>
            </a:r>
          </a:p>
        </p:txBody>
      </p:sp>
      <p:sp>
        <p:nvSpPr>
          <p:cNvPr id="6" name="Rectangle 5">
            <a:extLst>
              <a:ext uri="{FF2B5EF4-FFF2-40B4-BE49-F238E27FC236}">
                <a16:creationId xmlns:a16="http://schemas.microsoft.com/office/drawing/2014/main" xmlns="" id="{DA118D23-95EF-914D-B2E2-40381765E9F8}"/>
              </a:ext>
            </a:extLst>
          </p:cNvPr>
          <p:cNvSpPr/>
          <p:nvPr/>
        </p:nvSpPr>
        <p:spPr>
          <a:xfrm>
            <a:off x="0" y="3429000"/>
            <a:ext cx="9143980" cy="3422878"/>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(Rev. 5:9) “Worthy is the Lamb… because you were killed, and at the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cost</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of your own blood you have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purchased</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God persons from every tribe, language, people, and nation.”</a:t>
            </a:r>
          </a:p>
        </p:txBody>
      </p:sp>
    </p:spTree>
    <p:extLst>
      <p:ext uri="{BB962C8B-B14F-4D97-AF65-F5344CB8AC3E}">
        <p14:creationId xmlns:p14="http://schemas.microsoft.com/office/powerpoint/2010/main" val="12561998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20. He was foreknown before the foundation of the world but was manifested in these last times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for your sake</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Tree>
    <p:extLst>
      <p:ext uri="{BB962C8B-B14F-4D97-AF65-F5344CB8AC3E}">
        <p14:creationId xmlns:p14="http://schemas.microsoft.com/office/powerpoint/2010/main" val="1824844811"/>
      </p:ext>
    </p:extLst>
  </p:cSld>
  <p:clrMapOvr>
    <a:overrideClrMapping bg1="dk1" tx1="lt1" bg2="dk2" tx2="lt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21.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Through him you now trust in God</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who raised him from the dead and gave him glory, so that your faith and hope are in God.</a:t>
            </a:r>
          </a:p>
        </p:txBody>
      </p:sp>
      <p:sp>
        <p:nvSpPr>
          <p:cNvPr id="6" name="Rounded Rectangle 5">
            <a:extLst>
              <a:ext uri="{FF2B5EF4-FFF2-40B4-BE49-F238E27FC236}">
                <a16:creationId xmlns:a16="http://schemas.microsoft.com/office/drawing/2014/main" xmlns="" id="{6EE8EF22-BCE2-2D45-8EC2-172E2185B352}"/>
              </a:ext>
            </a:extLst>
          </p:cNvPr>
          <p:cNvSpPr/>
          <p:nvPr/>
        </p:nvSpPr>
        <p:spPr>
          <a:xfrm>
            <a:off x="478621" y="4814892"/>
            <a:ext cx="8186738" cy="1900240"/>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4:</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 basis for </a:t>
            </a: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trusting</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God</a:t>
            </a:r>
          </a:p>
        </p:txBody>
      </p:sp>
    </p:spTree>
    <p:extLst>
      <p:ext uri="{BB962C8B-B14F-4D97-AF65-F5344CB8AC3E}">
        <p14:creationId xmlns:p14="http://schemas.microsoft.com/office/powerpoint/2010/main" val="19004603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2">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21.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Through him you now trust in God</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who raised him from the dead and gave him glory, so that your faith and hope are in God.</a:t>
            </a:r>
          </a:p>
        </p:txBody>
      </p:sp>
      <p:sp>
        <p:nvSpPr>
          <p:cNvPr id="6" name="Rounded Rectangle 5">
            <a:extLst>
              <a:ext uri="{FF2B5EF4-FFF2-40B4-BE49-F238E27FC236}">
                <a16:creationId xmlns:a16="http://schemas.microsoft.com/office/drawing/2014/main" xmlns="" id="{6EE8EF22-BCE2-2D45-8EC2-172E2185B352}"/>
              </a:ext>
            </a:extLst>
          </p:cNvPr>
          <p:cNvSpPr/>
          <p:nvPr/>
        </p:nvSpPr>
        <p:spPr>
          <a:xfrm>
            <a:off x="478621" y="4814892"/>
            <a:ext cx="8186738" cy="1900240"/>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4:</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 basis for </a:t>
            </a:r>
            <a:r>
              <a:rPr kumimoji="0" lang="en-US" sz="6000" b="1" i="1"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trusting </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God</a:t>
            </a:r>
          </a:p>
        </p:txBody>
      </p:sp>
      <p:sp>
        <p:nvSpPr>
          <p:cNvPr id="7" name="Rectangle 6">
            <a:extLst>
              <a:ext uri="{FF2B5EF4-FFF2-40B4-BE49-F238E27FC236}">
                <a16:creationId xmlns:a16="http://schemas.microsoft.com/office/drawing/2014/main" xmlns="" id="{6A67340F-71E2-4E4E-9451-496D89672F98}"/>
              </a:ext>
            </a:extLst>
          </p:cNvPr>
          <p:cNvSpPr/>
          <p:nvPr/>
        </p:nvSpPr>
        <p:spPr>
          <a:xfrm>
            <a:off x="0" y="3249356"/>
            <a:ext cx="9143980" cy="3614756"/>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(Ps. 130:3-4) Lord, if you kept a record of our sins, who, O Lord,</a:t>
            </a: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could ever survive?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But you offer forgiveness, that we might learn to fear you</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Tree>
    <p:extLst>
      <p:ext uri="{BB962C8B-B14F-4D97-AF65-F5344CB8AC3E}">
        <p14:creationId xmlns:p14="http://schemas.microsoft.com/office/powerpoint/2010/main" val="18687275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22. You have purified your souls by obeying the truth in order to show sincere mutual love.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So love one another earnestly from a pure heart</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
        <p:nvSpPr>
          <p:cNvPr id="7" name="Rounded Rectangle 6">
            <a:extLst>
              <a:ext uri="{FF2B5EF4-FFF2-40B4-BE49-F238E27FC236}">
                <a16:creationId xmlns:a16="http://schemas.microsoft.com/office/drawing/2014/main" xmlns="" id="{ED853ABA-0A1B-7148-BF7F-01E5A4F6B156}"/>
              </a:ext>
            </a:extLst>
          </p:cNvPr>
          <p:cNvSpPr/>
          <p:nvPr/>
        </p:nvSpPr>
        <p:spPr>
          <a:xfrm>
            <a:off x="478621" y="4814892"/>
            <a:ext cx="8186738" cy="1900240"/>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5:</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Loving others</a:t>
            </a:r>
          </a:p>
        </p:txBody>
      </p:sp>
    </p:spTree>
    <p:extLst>
      <p:ext uri="{BB962C8B-B14F-4D97-AF65-F5344CB8AC3E}">
        <p14:creationId xmlns:p14="http://schemas.microsoft.com/office/powerpoint/2010/main" val="24302757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22. You have purified your souls by obeying the truth in order to show sincere mutual love.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So love one another earnestly from a pure heart</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
        <p:nvSpPr>
          <p:cNvPr id="7" name="Rounded Rectangle 6">
            <a:extLst>
              <a:ext uri="{FF2B5EF4-FFF2-40B4-BE49-F238E27FC236}">
                <a16:creationId xmlns:a16="http://schemas.microsoft.com/office/drawing/2014/main" xmlns="" id="{ED853ABA-0A1B-7148-BF7F-01E5A4F6B156}"/>
              </a:ext>
            </a:extLst>
          </p:cNvPr>
          <p:cNvSpPr/>
          <p:nvPr/>
        </p:nvSpPr>
        <p:spPr>
          <a:xfrm>
            <a:off x="478621" y="4814892"/>
            <a:ext cx="8186738" cy="1900240"/>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5:</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Loving others</a:t>
            </a:r>
          </a:p>
        </p:txBody>
      </p:sp>
      <p:sp>
        <p:nvSpPr>
          <p:cNvPr id="9" name="Rectangle 8">
            <a:extLst>
              <a:ext uri="{FF2B5EF4-FFF2-40B4-BE49-F238E27FC236}">
                <a16:creationId xmlns:a16="http://schemas.microsoft.com/office/drawing/2014/main" xmlns="" id="{C2627045-ACA5-1A45-BDE3-C6C193DA222D}"/>
              </a:ext>
            </a:extLst>
          </p:cNvPr>
          <p:cNvSpPr/>
          <p:nvPr/>
        </p:nvSpPr>
        <p:spPr>
          <a:xfrm>
            <a:off x="20" y="4002370"/>
            <a:ext cx="9143980" cy="2851378"/>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Tim. 1:5) But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aim</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of our instruction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love</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that comes from a pure heart, a good conscience, and a sincere faith.</a:t>
            </a:r>
          </a:p>
        </p:txBody>
      </p:sp>
    </p:spTree>
    <p:extLst>
      <p:ext uri="{BB962C8B-B14F-4D97-AF65-F5344CB8AC3E}">
        <p14:creationId xmlns:p14="http://schemas.microsoft.com/office/powerpoint/2010/main" val="40571044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a:t>
            </a: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but let us not want it, let us not desire it</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Jesus explains, “But stay alert at all times,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3843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23. You have been born anew, not from perishable but from imperishable seed, through the living and enduring word of God.</a:t>
            </a:r>
          </a:p>
        </p:txBody>
      </p:sp>
    </p:spTree>
    <p:extLst>
      <p:ext uri="{BB962C8B-B14F-4D97-AF65-F5344CB8AC3E}">
        <p14:creationId xmlns:p14="http://schemas.microsoft.com/office/powerpoint/2010/main" val="1490545502"/>
      </p:ext>
    </p:extLst>
  </p:cSld>
  <p:clrMapOvr>
    <a:overrideClrMapping bg1="dk1" tx1="lt1" bg2="dk2" tx2="lt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6132"/>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23.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have been born anew</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not from perishable but from imperishable seed, through the living and enduring word of God.</a:t>
            </a:r>
          </a:p>
        </p:txBody>
      </p:sp>
      <p:sp>
        <p:nvSpPr>
          <p:cNvPr id="7" name="Rounded Rectangle 6">
            <a:extLst>
              <a:ext uri="{FF2B5EF4-FFF2-40B4-BE49-F238E27FC236}">
                <a16:creationId xmlns:a16="http://schemas.microsoft.com/office/drawing/2014/main" xmlns="" id="{8B1BB197-AC24-2A45-892B-CE493BF3424A}"/>
              </a:ext>
            </a:extLst>
          </p:cNvPr>
          <p:cNvSpPr/>
          <p:nvPr/>
        </p:nvSpPr>
        <p:spPr>
          <a:xfrm>
            <a:off x="239310" y="2839453"/>
            <a:ext cx="8665359" cy="248001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6:</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reality of our new life</a:t>
            </a:r>
          </a:p>
        </p:txBody>
      </p:sp>
    </p:spTree>
    <p:extLst>
      <p:ext uri="{BB962C8B-B14F-4D97-AF65-F5344CB8AC3E}">
        <p14:creationId xmlns:p14="http://schemas.microsoft.com/office/powerpoint/2010/main" val="42453946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6132"/>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23.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have been born anew</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not from perishable but from imperishable seed, through the living and enduring word of God.</a:t>
            </a:r>
          </a:p>
        </p:txBody>
      </p:sp>
      <p:sp>
        <p:nvSpPr>
          <p:cNvPr id="9" name="Rounded Rectangle 8">
            <a:extLst>
              <a:ext uri="{FF2B5EF4-FFF2-40B4-BE49-F238E27FC236}">
                <a16:creationId xmlns:a16="http://schemas.microsoft.com/office/drawing/2014/main" xmlns="" id="{96477A02-3433-4044-8429-A77A0CFE597D}"/>
              </a:ext>
            </a:extLst>
          </p:cNvPr>
          <p:cNvSpPr/>
          <p:nvPr/>
        </p:nvSpPr>
        <p:spPr>
          <a:xfrm>
            <a:off x="239310" y="2839453"/>
            <a:ext cx="8665359" cy="248001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6:</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reality of our new life</a:t>
            </a:r>
          </a:p>
        </p:txBody>
      </p:sp>
      <p:sp>
        <p:nvSpPr>
          <p:cNvPr id="6" name="Rectangle 5">
            <a:extLst>
              <a:ext uri="{FF2B5EF4-FFF2-40B4-BE49-F238E27FC236}">
                <a16:creationId xmlns:a16="http://schemas.microsoft.com/office/drawing/2014/main" xmlns="" id="{F0723EEE-282E-B044-B18C-D8D25561148C}"/>
              </a:ext>
            </a:extLst>
          </p:cNvPr>
          <p:cNvSpPr/>
          <p:nvPr/>
        </p:nvSpPr>
        <p:spPr>
          <a:xfrm>
            <a:off x="20" y="2566737"/>
            <a:ext cx="9143980" cy="4287011"/>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(1Pt. 1:3) Blessed be the God and Father of our Lord Jesus Christ!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By his great mercy he gave us new birth</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into a living hope through the resurrection of Jesus Christ from the dead</a:t>
            </a:r>
          </a:p>
        </p:txBody>
      </p:sp>
    </p:spTree>
    <p:extLst>
      <p:ext uri="{BB962C8B-B14F-4D97-AF65-F5344CB8AC3E}">
        <p14:creationId xmlns:p14="http://schemas.microsoft.com/office/powerpoint/2010/main" val="2551673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50000">
                                          <p:cBhvr additive="base">
                                            <p:cTn id="7" dur="500" fill="hold"/>
                                            <p:tgtEl>
                                              <p:spTgt spid="6"/>
                                            </p:tgtEl>
                                            <p:attrNameLst>
                                              <p:attrName>ppt_x</p:attrName>
                                            </p:attrNameLst>
                                          </p:cBhvr>
                                          <p:tavLst>
                                            <p:tav tm="0">
                                              <p:val>
                                                <p:strVal val="#ppt_x"/>
                                              </p:val>
                                            </p:tav>
                                            <p:tav tm="100000">
                                              <p:val>
                                                <p:strVal val="#ppt_x"/>
                                              </p:val>
                                            </p:tav>
                                          </p:tavLst>
                                        </p:anim>
                                        <p:anim calcmode="lin" valueType="num" p14:bounceEnd="50000">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23.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have been born anew</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not from perishable but from imperishable seed, through the living and enduring word of God.</a:t>
            </a:r>
          </a:p>
        </p:txBody>
      </p:sp>
      <p:sp>
        <p:nvSpPr>
          <p:cNvPr id="9" name="Rounded Rectangle 8">
            <a:extLst>
              <a:ext uri="{FF2B5EF4-FFF2-40B4-BE49-F238E27FC236}">
                <a16:creationId xmlns:a16="http://schemas.microsoft.com/office/drawing/2014/main" xmlns="" id="{96477A02-3433-4044-8429-A77A0CFE597D}"/>
              </a:ext>
            </a:extLst>
          </p:cNvPr>
          <p:cNvSpPr/>
          <p:nvPr/>
        </p:nvSpPr>
        <p:spPr>
          <a:xfrm>
            <a:off x="239310" y="2839453"/>
            <a:ext cx="8665359" cy="248001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6:</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reality of our new life</a:t>
            </a:r>
          </a:p>
        </p:txBody>
      </p:sp>
      <p:sp>
        <p:nvSpPr>
          <p:cNvPr id="6" name="Rectangle 5">
            <a:extLst>
              <a:ext uri="{FF2B5EF4-FFF2-40B4-BE49-F238E27FC236}">
                <a16:creationId xmlns:a16="http://schemas.microsoft.com/office/drawing/2014/main" xmlns="" id="{F0723EEE-282E-B044-B18C-D8D25561148C}"/>
              </a:ext>
            </a:extLst>
          </p:cNvPr>
          <p:cNvSpPr/>
          <p:nvPr/>
        </p:nvSpPr>
        <p:spPr>
          <a:xfrm>
            <a:off x="20" y="2566737"/>
            <a:ext cx="9143980" cy="4287011"/>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(Eph. 4:22-24) You were taught with reference to your former way of life to l</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ay aside the old man</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who is being corrupted in accordance with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deceitful desires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Tree>
    <p:extLst>
      <p:ext uri="{BB962C8B-B14F-4D97-AF65-F5344CB8AC3E}">
        <p14:creationId xmlns:p14="http://schemas.microsoft.com/office/powerpoint/2010/main" val="2645550245"/>
      </p:ext>
    </p:extLst>
  </p:cSld>
  <p:clrMapOvr>
    <a:overrideClrMapping bg1="dk1" tx1="lt1" bg2="dk2" tx2="lt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23.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You have been born anew</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 not from perishable but from imperishable seed, through the living and enduring word of God.</a:t>
            </a:r>
          </a:p>
        </p:txBody>
      </p:sp>
      <p:sp>
        <p:nvSpPr>
          <p:cNvPr id="9" name="Rounded Rectangle 8">
            <a:extLst>
              <a:ext uri="{FF2B5EF4-FFF2-40B4-BE49-F238E27FC236}">
                <a16:creationId xmlns:a16="http://schemas.microsoft.com/office/drawing/2014/main" xmlns="" id="{96477A02-3433-4044-8429-A77A0CFE597D}"/>
              </a:ext>
            </a:extLst>
          </p:cNvPr>
          <p:cNvSpPr/>
          <p:nvPr/>
        </p:nvSpPr>
        <p:spPr>
          <a:xfrm>
            <a:off x="239310" y="2839453"/>
            <a:ext cx="8665359" cy="2480016"/>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Motivating Factor # 6:</a:t>
            </a:r>
          </a:p>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reality of our new life</a:t>
            </a:r>
          </a:p>
        </p:txBody>
      </p:sp>
      <p:sp>
        <p:nvSpPr>
          <p:cNvPr id="6" name="Rectangle 5">
            <a:extLst>
              <a:ext uri="{FF2B5EF4-FFF2-40B4-BE49-F238E27FC236}">
                <a16:creationId xmlns:a16="http://schemas.microsoft.com/office/drawing/2014/main" xmlns="" id="{F0723EEE-282E-B044-B18C-D8D25561148C}"/>
              </a:ext>
            </a:extLst>
          </p:cNvPr>
          <p:cNvSpPr/>
          <p:nvPr/>
        </p:nvSpPr>
        <p:spPr>
          <a:xfrm>
            <a:off x="20" y="2566737"/>
            <a:ext cx="9143980" cy="4287011"/>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(Eph. 4:22-24)…to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be renewed in the spirit of your mind</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and to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put on the new man</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who has been created in God’s image—in righteousness and holiness that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comes from truth</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
        <p:nvSpPr>
          <p:cNvPr id="3" name="Rounded Rectangle 2">
            <a:extLst>
              <a:ext uri="{FF2B5EF4-FFF2-40B4-BE49-F238E27FC236}">
                <a16:creationId xmlns:a16="http://schemas.microsoft.com/office/drawing/2014/main" xmlns="" id="{6028AA5C-6F0D-6A4F-BE83-AC0AA2D0C429}"/>
              </a:ext>
            </a:extLst>
          </p:cNvPr>
          <p:cNvSpPr/>
          <p:nvPr/>
        </p:nvSpPr>
        <p:spPr>
          <a:xfrm>
            <a:off x="56147" y="1754151"/>
            <a:ext cx="9031684" cy="3425373"/>
          </a:xfrm>
          <a:prstGeom prst="roundRect">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For a Christian to believe that this life is all there is, either in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practice</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or </a:t>
            </a:r>
            <a:r>
              <a:rPr kumimoji="0" lang="en-US" sz="60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concept</a:t>
            </a:r>
            <a:r>
              <a:rPr kumimoji="0" lang="en-US" sz="6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is </a:t>
            </a:r>
            <a:r>
              <a:rPr kumimoji="0" lang="en-US" sz="60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living a lie.</a:t>
            </a:r>
          </a:p>
        </p:txBody>
      </p:sp>
    </p:spTree>
    <p:extLst>
      <p:ext uri="{BB962C8B-B14F-4D97-AF65-F5344CB8AC3E}">
        <p14:creationId xmlns:p14="http://schemas.microsoft.com/office/powerpoint/2010/main" val="6202552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1000" fill="hold"/>
                                            <p:tgtEl>
                                              <p:spTgt spid="3"/>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24-25. For all flesh is like grass and all its glory like the flower of the grass; the grass withers and the flower falls off,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but the word of the Lord endures forever</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Tree>
    <p:extLst>
      <p:ext uri="{BB962C8B-B14F-4D97-AF65-F5344CB8AC3E}">
        <p14:creationId xmlns:p14="http://schemas.microsoft.com/office/powerpoint/2010/main" val="450201057"/>
      </p:ext>
    </p:extLst>
  </p:cSld>
  <p:clrMapOvr>
    <a:overrideClrMapping bg1="dk1" tx1="lt1" bg2="dk2" tx2="lt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24-25. For all flesh is like grass and all its glory like the flower of the grass; the grass withers and the flower falls off,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but the word of the Lord endures forever</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
        <p:nvSpPr>
          <p:cNvPr id="3" name="Rounded Rectangle 2">
            <a:extLst>
              <a:ext uri="{FF2B5EF4-FFF2-40B4-BE49-F238E27FC236}">
                <a16:creationId xmlns:a16="http://schemas.microsoft.com/office/drawing/2014/main" xmlns="" id="{9E647DE9-FCCE-BE49-8CC8-314F8452B9ED}"/>
              </a:ext>
            </a:extLst>
          </p:cNvPr>
          <p:cNvSpPr/>
          <p:nvPr/>
        </p:nvSpPr>
        <p:spPr>
          <a:xfrm>
            <a:off x="4860758" y="4908884"/>
            <a:ext cx="3914274" cy="1299411"/>
          </a:xfrm>
          <a:prstGeom prst="round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40:6-8</a:t>
            </a:r>
          </a:p>
        </p:txBody>
      </p:sp>
      <p:sp>
        <p:nvSpPr>
          <p:cNvPr id="7" name="Rectangle 6">
            <a:extLst>
              <a:ext uri="{FF2B5EF4-FFF2-40B4-BE49-F238E27FC236}">
                <a16:creationId xmlns:a16="http://schemas.microsoft.com/office/drawing/2014/main" xmlns="" id="{1E98066B-C37C-5D40-8118-6CBB3580F1D3}"/>
              </a:ext>
            </a:extLst>
          </p:cNvPr>
          <p:cNvSpPr/>
          <p:nvPr/>
        </p:nvSpPr>
        <p:spPr>
          <a:xfrm>
            <a:off x="20" y="3186113"/>
            <a:ext cx="9143980" cy="366576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40:10) Yes,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 Sovereign Lord is coming in power</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He will rule with a powerful arm. See,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he brings his reward with him as he comes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Tree>
    <p:extLst>
      <p:ext uri="{BB962C8B-B14F-4D97-AF65-F5344CB8AC3E}">
        <p14:creationId xmlns:p14="http://schemas.microsoft.com/office/powerpoint/2010/main" val="3107378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14:presetBounceEnd="50000">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14:bounceEnd="50000">
                                          <p:cBhvr additive="base">
                                            <p:cTn id="13" dur="50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50000" de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9228552E-C8B1-4A80-8448-0787CE0FC7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1" r="9305"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6122"/>
            <a:ext cx="9143980" cy="777649"/>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 17-25</a:t>
            </a:r>
          </a:p>
        </p:txBody>
      </p: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0" y="1034142"/>
            <a:ext cx="9144000" cy="5817736"/>
          </a:xfrm>
        </p:spPr>
        <p:txBody>
          <a:bodyPr>
            <a:normAutofit/>
          </a:bodyPr>
          <a:lstStyle/>
          <a:p>
            <a:pPr marL="0" indent="0">
              <a:buNone/>
            </a:pP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24-25. For all flesh is like grass and all its glory like the flower of the grass; the grass withers and the flower falls off, </a:t>
            </a:r>
            <a:r>
              <a:rPr lang="en-US" sz="5400" b="1" u="sng" dirty="0">
                <a:solidFill>
                  <a:srgbClr val="FFFFFF"/>
                </a:solidFill>
                <a:effectLst>
                  <a:outerShdw blurRad="38100" dist="38100" dir="2700000" algn="tl">
                    <a:srgbClr val="000000">
                      <a:alpha val="43137"/>
                    </a:srgbClr>
                  </a:outerShdw>
                </a:effectLst>
                <a:latin typeface="Baskerville Old Face" panose="02020602080505020303" pitchFamily="18" charset="77"/>
              </a:rPr>
              <a:t>but the word of the Lord endures forever</a:t>
            </a:r>
            <a:r>
              <a:rPr lang="en-US" sz="5400" b="1" dirty="0">
                <a:solidFill>
                  <a:srgbClr val="FFFFFF"/>
                </a:solidFill>
                <a:effectLst>
                  <a:outerShdw blurRad="38100" dist="38100" dir="2700000" algn="tl">
                    <a:srgbClr val="000000">
                      <a:alpha val="43137"/>
                    </a:srgbClr>
                  </a:outerShdw>
                </a:effectLst>
                <a:latin typeface="Baskerville Old Face" panose="02020602080505020303" pitchFamily="18" charset="77"/>
              </a:rPr>
              <a:t>.</a:t>
            </a:r>
          </a:p>
        </p:txBody>
      </p:sp>
      <p:sp>
        <p:nvSpPr>
          <p:cNvPr id="7" name="Rectangle 6">
            <a:extLst>
              <a:ext uri="{FF2B5EF4-FFF2-40B4-BE49-F238E27FC236}">
                <a16:creationId xmlns:a16="http://schemas.microsoft.com/office/drawing/2014/main" xmlns="" id="{1E98066B-C37C-5D40-8118-6CBB3580F1D3}"/>
              </a:ext>
            </a:extLst>
          </p:cNvPr>
          <p:cNvSpPr/>
          <p:nvPr/>
        </p:nvSpPr>
        <p:spPr>
          <a:xfrm>
            <a:off x="20" y="3186113"/>
            <a:ext cx="9143980" cy="366576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(Is. 40:10)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Yes, the Sovereign Lord is coming in power</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He will rule with a powerful arm. See, </a:t>
            </a:r>
            <a:r>
              <a:rPr kumimoji="0" lang="en-US" sz="5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he brings his reward with him as he comes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
        <p:nvSpPr>
          <p:cNvPr id="9" name="Rounded Rectangle 8">
            <a:extLst>
              <a:ext uri="{FF2B5EF4-FFF2-40B4-BE49-F238E27FC236}">
                <a16:creationId xmlns:a16="http://schemas.microsoft.com/office/drawing/2014/main" xmlns="" id="{9BE18207-1539-854B-98ED-023011B1D7FC}"/>
              </a:ext>
            </a:extLst>
          </p:cNvPr>
          <p:cNvSpPr/>
          <p:nvPr/>
        </p:nvSpPr>
        <p:spPr>
          <a:xfrm>
            <a:off x="757227" y="1133814"/>
            <a:ext cx="7629525" cy="2809196"/>
          </a:xfrm>
          <a:prstGeom prst="roundRect">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8000" b="1" i="0" u="none" strike="noStrike" kern="1200" cap="none" spc="0" normalizeH="0" baseline="0" noProof="0" dirty="0">
                <a:ln>
                  <a:noFill/>
                </a:ln>
                <a:solidFill>
                  <a:srgbClr val="4472C4">
                    <a:lumMod val="75000"/>
                  </a:srgbClr>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Which </a:t>
            </a:r>
            <a:r>
              <a:rPr kumimoji="0" lang="en-US" sz="8000" b="1" i="1" u="none" strike="noStrike" kern="1200" cap="none" spc="0" normalizeH="0" baseline="0" noProof="0" dirty="0">
                <a:ln>
                  <a:noFill/>
                </a:ln>
                <a:solidFill>
                  <a:srgbClr val="4472C4">
                    <a:lumMod val="75000"/>
                  </a:srgbClr>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residence</a:t>
            </a:r>
            <a:r>
              <a:rPr kumimoji="0" lang="en-US" sz="8000" b="1" i="0" u="none" strike="noStrike" kern="1200" cap="none" spc="0" normalizeH="0" baseline="0" noProof="0" dirty="0">
                <a:ln>
                  <a:noFill/>
                </a:ln>
                <a:solidFill>
                  <a:srgbClr val="4472C4">
                    <a:lumMod val="75000"/>
                  </a:srgbClr>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will you invest in?</a:t>
            </a:r>
          </a:p>
        </p:txBody>
      </p:sp>
    </p:spTree>
    <p:extLst>
      <p:ext uri="{BB962C8B-B14F-4D97-AF65-F5344CB8AC3E}">
        <p14:creationId xmlns:p14="http://schemas.microsoft.com/office/powerpoint/2010/main" val="2664529800"/>
      </p:ext>
    </p:extLst>
  </p:cSld>
  <p:clrMapOvr>
    <a:overrideClrMapping bg1="dk1" tx1="lt1" bg2="dk2" tx2="lt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object, sky&#10;&#10;Description automatically generated">
            <a:extLst>
              <a:ext uri="{FF2B5EF4-FFF2-40B4-BE49-F238E27FC236}">
                <a16:creationId xmlns:a16="http://schemas.microsoft.com/office/drawing/2014/main" xmlns="" id="{AE4E54BF-13BF-5749-AE8C-0A18B244ABA2}"/>
              </a:ext>
            </a:extLst>
          </p:cNvPr>
          <p:cNvPicPr>
            <a:picLocks noChangeAspect="1"/>
          </p:cNvPicPr>
          <p:nvPr/>
        </p:nvPicPr>
        <p:blipFill rotWithShape="1">
          <a:blip r:embed="rId2">
            <a:alphaModFix amt="50000"/>
          </a:blip>
          <a:srcRect l="16361" r="9305" b="-1"/>
          <a:stretch/>
        </p:blipFill>
        <p:spPr>
          <a:xfrm>
            <a:off x="0" y="-7"/>
            <a:ext cx="9144000" cy="6858014"/>
          </a:xfrm>
          <a:prstGeom prst="rect">
            <a:avLst/>
          </a:prstGeom>
        </p:spPr>
      </p:pic>
      <p:sp>
        <p:nvSpPr>
          <p:cNvPr id="2" name="Title 1">
            <a:extLst>
              <a:ext uri="{FF2B5EF4-FFF2-40B4-BE49-F238E27FC236}">
                <a16:creationId xmlns:a16="http://schemas.microsoft.com/office/drawing/2014/main" xmlns="" id="{D2321AF2-475B-B948-BFC8-2FEDBEDE9E99}"/>
              </a:ext>
            </a:extLst>
          </p:cNvPr>
          <p:cNvSpPr>
            <a:spLocks noGrp="1"/>
          </p:cNvSpPr>
          <p:nvPr>
            <p:ph type="ctrTitle"/>
          </p:nvPr>
        </p:nvSpPr>
        <p:spPr>
          <a:xfrm>
            <a:off x="0" y="2438400"/>
            <a:ext cx="9144000" cy="1584480"/>
          </a:xfrm>
        </p:spPr>
        <p:txBody>
          <a:bodyPr>
            <a:normAutofit fontScale="90000"/>
          </a:bodyPr>
          <a:lstStyle/>
          <a:p>
            <a:r>
              <a:rPr lang="en-US" sz="12500" b="1" dirty="0">
                <a:solidFill>
                  <a:srgbClr val="FFFFFF"/>
                </a:solidFill>
                <a:effectLst>
                  <a:outerShdw blurRad="38100" dist="38100" dir="2700000" algn="tl">
                    <a:srgbClr val="000000">
                      <a:alpha val="43137"/>
                    </a:srgbClr>
                  </a:outerShdw>
                </a:effectLst>
                <a:latin typeface="Baskerville Old Face" panose="02020602080505020303" pitchFamily="18" charset="77"/>
              </a:rPr>
              <a:t>1 Peter 1:17-25</a:t>
            </a:r>
          </a:p>
        </p:txBody>
      </p:sp>
      <p:sp>
        <p:nvSpPr>
          <p:cNvPr id="3" name="Subtitle 2">
            <a:extLst>
              <a:ext uri="{FF2B5EF4-FFF2-40B4-BE49-F238E27FC236}">
                <a16:creationId xmlns:a16="http://schemas.microsoft.com/office/drawing/2014/main" xmlns="" id="{23946DE1-6B0B-2B4E-B4C3-18E47BA303C9}"/>
              </a:ext>
            </a:extLst>
          </p:cNvPr>
          <p:cNvSpPr>
            <a:spLocks noGrp="1"/>
          </p:cNvSpPr>
          <p:nvPr>
            <p:ph type="subTitle" idx="1"/>
          </p:nvPr>
        </p:nvSpPr>
        <p:spPr>
          <a:xfrm>
            <a:off x="250371" y="4159404"/>
            <a:ext cx="8643258" cy="1098395"/>
          </a:xfrm>
        </p:spPr>
        <p:txBody>
          <a:bodyPr>
            <a:normAutofit/>
          </a:bodyPr>
          <a:lstStyle/>
          <a:p>
            <a:r>
              <a:rPr lang="en-US" sz="6000" b="1" dirty="0">
                <a:solidFill>
                  <a:srgbClr val="FFFFFF"/>
                </a:solidFill>
                <a:effectLst>
                  <a:outerShdw blurRad="38100" dist="38100" dir="2700000" algn="tl">
                    <a:srgbClr val="000000">
                      <a:alpha val="43137"/>
                    </a:srgbClr>
                  </a:outerShdw>
                </a:effectLst>
                <a:latin typeface="Baskerville Old Face" panose="02020602080505020303" pitchFamily="18" charset="77"/>
              </a:rPr>
              <a:t>Our </a:t>
            </a:r>
            <a:r>
              <a:rPr lang="en-US" sz="6000" b="1" i="1" dirty="0">
                <a:solidFill>
                  <a:srgbClr val="FFFFFF"/>
                </a:solidFill>
                <a:effectLst>
                  <a:outerShdw blurRad="38100" dist="38100" dir="2700000" algn="tl">
                    <a:srgbClr val="000000">
                      <a:alpha val="43137"/>
                    </a:srgbClr>
                  </a:outerShdw>
                </a:effectLst>
                <a:latin typeface="Baskerville Old Face" panose="02020602080505020303" pitchFamily="18" charset="77"/>
              </a:rPr>
              <a:t>Temporary Residence</a:t>
            </a:r>
            <a:endParaRPr lang="en-US" sz="6000" b="1" dirty="0">
              <a:solidFill>
                <a:srgbClr val="FFFFFF"/>
              </a:solidFill>
              <a:effectLst>
                <a:outerShdw blurRad="38100" dist="38100" dir="2700000" algn="tl">
                  <a:srgbClr val="000000">
                    <a:alpha val="43137"/>
                  </a:srgbClr>
                </a:outerShdw>
              </a:effectLst>
              <a:latin typeface="Baskerville Old Face" panose="02020602080505020303" pitchFamily="18" charset="77"/>
            </a:endParaRPr>
          </a:p>
        </p:txBody>
      </p:sp>
    </p:spTree>
    <p:extLst>
      <p:ext uri="{BB962C8B-B14F-4D97-AF65-F5344CB8AC3E}">
        <p14:creationId xmlns:p14="http://schemas.microsoft.com/office/powerpoint/2010/main" val="36625076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24896 0.24861" pathEditMode="relative" ptsTypes="AA">
                                      <p:cBhvr>
                                        <p:cTn id="6" dur="30000" fill="hold"/>
                                        <p:tgtEl>
                                          <p:spTgt spid="5"/>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5"/>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24896 0.24861 L 0 0" pathEditMode="relative" ptsTypes="AA">
                                      <p:cBhvr>
                                        <p:cTn id="11" dur="30000" fill="hold"/>
                                        <p:tgtEl>
                                          <p:spTgt spid="5"/>
                                        </p:tgtEl>
                                        <p:attrNameLst>
                                          <p:attrName>ppt_x</p:attrName>
                                          <p:attrName>ppt_y</p:attrName>
                                        </p:attrNameLst>
                                      </p:cBhvr>
                                    </p:animMotion>
                                  </p:childTnLst>
                                </p:cTn>
                              </p:par>
                              <p:par>
                                <p:cTn id="12" presetID="6" presetClass="emph" presetSubtype="0" accel="50000" decel="50000" fill="hold" nodeType="withEffect">
                                  <p:stCondLst>
                                    <p:cond delay="5000"/>
                                  </p:stCondLst>
                                  <p:childTnLst>
                                    <p:animScale>
                                      <p:cBhvr>
                                        <p:cTn id="13" dur="30000" fill="hold"/>
                                        <p:tgtEl>
                                          <p:spTgt spid="5"/>
                                        </p:tgtEl>
                                      </p:cBhvr>
                                      <p:by x="150000" y="150000"/>
                                      <p:to x="100000" y="100000"/>
                                    </p:animScale>
                                  </p:childTnLst>
                                </p:cTn>
                              </p:par>
                            </p:childTnLst>
                          </p:cTn>
                        </p:par>
                        <p:par>
                          <p:cTn id="14" fill="hold">
                            <p:stCondLst>
                              <p:cond delay="65000"/>
                            </p:stCondLst>
                            <p:childTnLst>
                              <p:par>
                                <p:cTn id="15" presetID="0" presetClass="path" presetSubtype="0" accel="50000" decel="50000" fill="hold" nodeType="afterEffect">
                                  <p:stCondLst>
                                    <p:cond delay="0"/>
                                  </p:stCondLst>
                                  <p:childTnLst>
                                    <p:animMotion origin="layout" path="M 0 0 L 0 0" pathEditMode="relative" ptsTypes="AA">
                                      <p:cBhvr>
                                        <p:cTn id="16" dur="30000" fill="hold"/>
                                        <p:tgtEl>
                                          <p:spTgt spid="5"/>
                                        </p:tgtEl>
                                        <p:attrNameLst>
                                          <p:attrName>ppt_x</p:attrName>
                                          <p:attrName>ppt_y</p:attrName>
                                        </p:attrNameLst>
                                      </p:cBhvr>
                                    </p:animMotion>
                                  </p:childTnLst>
                                </p:cTn>
                              </p:par>
                            </p:childTnLst>
                          </p:cTn>
                        </p:par>
                      </p:childTnLst>
                    </p:cTn>
                  </p:par>
                </p:childTnLst>
              </p:cTn>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a:t>
            </a: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stay alert at all times</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18AF2FEB-9FDD-2046-B9E4-F7216CA6E667}"/>
              </a:ext>
            </a:extLst>
          </p:cNvPr>
          <p:cNvSpPr/>
          <p:nvPr/>
        </p:nvSpPr>
        <p:spPr>
          <a:xfrm>
            <a:off x="20" y="3336561"/>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(1 Pt. 1:13) Therefore,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get your minds ready for action</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by being fully sober, and set your hope completely on the grace that will be brought to you when Jesus Christ is revealed.</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6092591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a:t>
            </a: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stay alert at all times</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18AF2FEB-9FDD-2046-B9E4-F7216CA6E667}"/>
              </a:ext>
            </a:extLst>
          </p:cNvPr>
          <p:cNvSpPr/>
          <p:nvPr/>
        </p:nvSpPr>
        <p:spPr>
          <a:xfrm>
            <a:off x="20" y="3336561"/>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(Phil. 3:20) But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are citizens of heaven</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where the Lord Jesus Christ lives. And we are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eagerly waiting</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him to return as our Savior.</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62756734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xmlns="" id="{C5E6CFF1-2F42-4E10-9A97-F116F46F53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4" descr="A picture containing object, sky&#10;&#10;Description automatically generated">
            <a:extLst>
              <a:ext uri="{FF2B5EF4-FFF2-40B4-BE49-F238E27FC236}">
                <a16:creationId xmlns:a16="http://schemas.microsoft.com/office/drawing/2014/main" xmlns="" id="{CAB1FD74-5F80-9E43-93A4-4751BAA41AD9}"/>
              </a:ext>
            </a:extLst>
          </p:cNvPr>
          <p:cNvPicPr>
            <a:picLocks noChangeAspect="1"/>
          </p:cNvPicPr>
          <p:nvPr/>
        </p:nvPicPr>
        <p:blipFill rotWithShape="1">
          <a:blip r:embed="rId3">
            <a:alphaModFix amt="35000"/>
          </a:blip>
          <a:srcRect l="16363" r="9303" b="-1"/>
          <a:stretch/>
        </p:blipFill>
        <p:spPr>
          <a:xfrm>
            <a:off x="20" y="10"/>
            <a:ext cx="9143980" cy="6857990"/>
          </a:xfrm>
          <a:prstGeom prst="rect">
            <a:avLst/>
          </a:prstGeom>
        </p:spPr>
      </p:pic>
      <p:sp>
        <p:nvSpPr>
          <p:cNvPr id="2" name="Title 1">
            <a:extLst>
              <a:ext uri="{FF2B5EF4-FFF2-40B4-BE49-F238E27FC236}">
                <a16:creationId xmlns:a16="http://schemas.microsoft.com/office/drawing/2014/main" xmlns="" id="{941202F9-0EB8-4F4E-88B3-25878E4A6227}"/>
              </a:ext>
            </a:extLst>
          </p:cNvPr>
          <p:cNvSpPr>
            <a:spLocks noGrp="1"/>
          </p:cNvSpPr>
          <p:nvPr>
            <p:ph type="title"/>
          </p:nvPr>
        </p:nvSpPr>
        <p:spPr>
          <a:xfrm>
            <a:off x="0" y="1065862"/>
            <a:ext cx="3490026" cy="4726276"/>
          </a:xfrm>
        </p:spPr>
        <p:txBody>
          <a:bodyPr vert="horz" lIns="91440" tIns="45720" rIns="91440" bIns="45720" rtlCol="0">
            <a:noAutofit/>
          </a:bodyPr>
          <a:lstStyle/>
          <a:p>
            <a:pPr>
              <a:lnSpc>
                <a:spcPct val="70000"/>
              </a:lnSpc>
            </a:pPr>
            <a:r>
              <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What if we viewed this life as our </a:t>
            </a:r>
            <a:r>
              <a:rPr lang="en-US" sz="5400" b="1" i="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rPr>
              <a:t>permanent residence?</a:t>
            </a:r>
            <a:endParaRPr lang="en-US" sz="5400" b="1" dirty="0">
              <a:solidFill>
                <a:schemeClr val="accent4">
                  <a:lumMod val="40000"/>
                  <a:lumOff val="60000"/>
                </a:schemeClr>
              </a:solidFill>
              <a:effectLst>
                <a:outerShdw blurRad="38100" dist="38100" dir="2700000" algn="tl">
                  <a:srgbClr val="000000">
                    <a:alpha val="43137"/>
                  </a:srgbClr>
                </a:outerShdw>
              </a:effectLst>
              <a:latin typeface="Baskerville Old Face" panose="02020602080505020303" pitchFamily="18" charset="77"/>
            </a:endParaRPr>
          </a:p>
        </p:txBody>
      </p:sp>
      <p:cxnSp>
        <p:nvCxnSpPr>
          <p:cNvPr id="30" name="Straight Connector 29">
            <a:extLst>
              <a:ext uri="{FF2B5EF4-FFF2-40B4-BE49-F238E27FC236}">
                <a16:creationId xmlns:a16="http://schemas.microsoft.com/office/drawing/2014/main" xmlns="" id="{67182200-4859-4C8D-BCBB-55B245C28BA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029"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xmlns="" id="{702BDC2E-779C-406C-8684-2F99CE9C09D4}"/>
              </a:ext>
            </a:extLst>
          </p:cNvPr>
          <p:cNvSpPr>
            <a:spLocks noGrp="1"/>
          </p:cNvSpPr>
          <p:nvPr>
            <p:ph idx="1"/>
          </p:nvPr>
        </p:nvSpPr>
        <p:spPr>
          <a:xfrm>
            <a:off x="3866534" y="1065862"/>
            <a:ext cx="4308514" cy="4726276"/>
          </a:xfrm>
        </p:spPr>
        <p:txBody>
          <a:bodyPr vert="horz" lIns="91440" tIns="45720" rIns="91440" bIns="45720" rtlCol="0" anchor="ctr">
            <a:noAutofit/>
          </a:bodyPr>
          <a:lstStyle/>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Investment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Dedication</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Involvement</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Sacrifice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Resources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Marriage</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Family</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Relationships</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Leadership</a:t>
            </a:r>
          </a:p>
          <a:p>
            <a:pPr>
              <a:lnSpc>
                <a:spcPct val="70000"/>
              </a:lnSpc>
            </a:pPr>
            <a:r>
              <a:rPr lang="en-US" sz="4800" b="1" dirty="0">
                <a:solidFill>
                  <a:srgbClr val="FFFFFF"/>
                </a:solidFill>
                <a:effectLst>
                  <a:outerShdw blurRad="38100" dist="38100" dir="2700000" algn="tl">
                    <a:srgbClr val="000000">
                      <a:alpha val="43137"/>
                    </a:srgbClr>
                  </a:outerShdw>
                </a:effectLst>
                <a:latin typeface="Baskerville Old Face" panose="02020602080505020303" pitchFamily="18" charset="77"/>
              </a:rPr>
              <a:t>Discipleship</a:t>
            </a:r>
          </a:p>
        </p:txBody>
      </p:sp>
      <p:sp>
        <p:nvSpPr>
          <p:cNvPr id="11" name="Rounded Rectangle 10">
            <a:extLst>
              <a:ext uri="{FF2B5EF4-FFF2-40B4-BE49-F238E27FC236}">
                <a16:creationId xmlns:a16="http://schemas.microsoft.com/office/drawing/2014/main" xmlns="" id="{E1DA5532-4778-E54C-B150-D1FF1CE603C0}"/>
              </a:ext>
            </a:extLst>
          </p:cNvPr>
          <p:cNvSpPr/>
          <p:nvPr/>
        </p:nvSpPr>
        <p:spPr>
          <a:xfrm>
            <a:off x="3371849" y="142875"/>
            <a:ext cx="5657851" cy="6286499"/>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There is a great benefit in learning to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detach</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ourselves from this view! </a:t>
            </a:r>
          </a:p>
        </p:txBody>
      </p:sp>
      <p:sp>
        <p:nvSpPr>
          <p:cNvPr id="5" name="Rectangle 4">
            <a:extLst>
              <a:ext uri="{FF2B5EF4-FFF2-40B4-BE49-F238E27FC236}">
                <a16:creationId xmlns:a16="http://schemas.microsoft.com/office/drawing/2014/main" xmlns="" id="{A40F361B-F174-844D-BEFD-5586EAF94BDB}"/>
              </a:ext>
            </a:extLst>
          </p:cNvPr>
          <p:cNvSpPr/>
          <p:nvPr/>
        </p:nvSpPr>
        <p:spPr>
          <a:xfrm>
            <a:off x="240224" y="114304"/>
            <a:ext cx="8663552" cy="6602278"/>
          </a:xfrm>
          <a:prstGeom prst="rect">
            <a:avLst/>
          </a:prstGeom>
          <a:solidFill>
            <a:schemeClr val="accent1">
              <a:lumMod val="50000"/>
            </a:schemeClr>
          </a:solidFill>
          <a:scene3d>
            <a:camera prst="orthographicFront"/>
            <a:lightRig rig="threePt" dir="t"/>
          </a:scene3d>
          <a:sp3d>
            <a:bevelT/>
          </a:sp3d>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(Nee) ﻿Of course we must use the world, because we need it; but let us not want it, let us not desire it. Jesus explains, “But </a:t>
            </a:r>
            <a:r>
              <a:rPr kumimoji="0" lang="en-US" sz="5200" b="1"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stay alert at all times</a:t>
            </a: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praying that you may have strength to escape all these things…”</a:t>
            </a:r>
            <a:r>
              <a:rPr kumimoji="0" lang="en-US" sz="5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a:t>
            </a: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(Lk. 21:36)</a:t>
            </a:r>
            <a:endPar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a:p>
            <a:pPr marL="0" marR="0" lvl="0" indent="0" algn="ctr" defTabSz="457200" rtl="0" eaLnBrk="1" fontAlgn="auto" latinLnBrk="0" hangingPunct="1">
              <a:lnSpc>
                <a:spcPct val="70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Would God urge us to watch and pray were there not a spiritual force to guard against?...</a:t>
            </a:r>
            <a:endParaRPr kumimoji="0" lang="en-US" sz="5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18AF2FEB-9FDD-2046-B9E4-F7216CA6E667}"/>
              </a:ext>
            </a:extLst>
          </p:cNvPr>
          <p:cNvSpPr/>
          <p:nvPr/>
        </p:nvSpPr>
        <p:spPr>
          <a:xfrm>
            <a:off x="20" y="3336561"/>
            <a:ext cx="9143980" cy="3494315"/>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(Phil. 3:20) But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we are citizens of heaven</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where the Lord Jesus Christ lives. And we are </a:t>
            </a:r>
            <a:r>
              <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eagerly waiting</a:t>
            </a:r>
            <a:r>
              <a:rPr kumimoji="0" lang="en-US" sz="4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for him to return as our Savior.</a:t>
            </a:r>
            <a:endParaRPr kumimoji="0" lang="en-US" sz="48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
        <p:nvSpPr>
          <p:cNvPr id="12" name="Rounded Rectangle 11">
            <a:extLst>
              <a:ext uri="{FF2B5EF4-FFF2-40B4-BE49-F238E27FC236}">
                <a16:creationId xmlns:a16="http://schemas.microsoft.com/office/drawing/2014/main" xmlns="" id="{7016C1E2-89F4-8444-BA35-4AFCF0A4BB09}"/>
              </a:ext>
            </a:extLst>
          </p:cNvPr>
          <p:cNvSpPr/>
          <p:nvPr/>
        </p:nvSpPr>
        <p:spPr>
          <a:xfrm>
            <a:off x="555903" y="197766"/>
            <a:ext cx="8032173" cy="2851587"/>
          </a:xfrm>
          <a:prstGeom prst="roundRect">
            <a:avLst/>
          </a:prstGeom>
          <a:solidFill>
            <a:schemeClr val="accent6">
              <a:lumMod val="75000"/>
            </a:schemeClr>
          </a:solidFill>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In many cases, our </a:t>
            </a:r>
            <a:r>
              <a:rPr kumimoji="0" lang="en-US" sz="6600" b="1" i="1"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desires</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need to be </a:t>
            </a:r>
            <a:r>
              <a:rPr kumimoji="0" lang="en-US" sz="66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transformed</a:t>
            </a:r>
            <a:r>
              <a:rPr kumimoji="0" lang="en-US" sz="6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a:t>
            </a:r>
          </a:p>
        </p:txBody>
      </p:sp>
      <p:sp>
        <p:nvSpPr>
          <p:cNvPr id="13" name="Rectangle 12">
            <a:extLst>
              <a:ext uri="{FF2B5EF4-FFF2-40B4-BE49-F238E27FC236}">
                <a16:creationId xmlns:a16="http://schemas.microsoft.com/office/drawing/2014/main" xmlns="" id="{F6459060-0045-B043-B572-9EF2143A48C2}"/>
              </a:ext>
            </a:extLst>
          </p:cNvPr>
          <p:cNvSpPr/>
          <p:nvPr/>
        </p:nvSpPr>
        <p:spPr>
          <a:xfrm>
            <a:off x="0" y="2968307"/>
            <a:ext cx="9143980" cy="3891879"/>
          </a:xfrm>
          <a:prstGeom prst="rect">
            <a:avLst/>
          </a:prstGeom>
          <a:solidFill>
            <a:schemeClr val="accent1"/>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(Rom. 12:2) Do not be conformed to this present world, but </a:t>
            </a:r>
            <a:r>
              <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be transformed by the renewing of your mind</a:t>
            </a:r>
            <a:r>
              <a:rPr kumimoji="0" lang="en-US" sz="4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 so that you may test and approve what is the will of God—what is good and well-pleasing and perfect.</a:t>
            </a:r>
            <a:endParaRPr kumimoji="0" lang="en-US" sz="4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Baskerville Old Face" panose="02020602080505020303" pitchFamily="18" charset="77"/>
              <a:ea typeface="+mn-ea"/>
              <a:cs typeface="+mn-cs"/>
            </a:endParaRPr>
          </a:p>
        </p:txBody>
      </p:sp>
    </p:spTree>
    <p:extLst>
      <p:ext uri="{BB962C8B-B14F-4D97-AF65-F5344CB8AC3E}">
        <p14:creationId xmlns:p14="http://schemas.microsoft.com/office/powerpoint/2010/main" val="24434926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fill="hold" grpId="0" nodeType="withEffect" p14:presetBounceEnd="50000">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14:bounceEnd="50000">
                                          <p:cBhvr additive="base">
                                            <p:cTn id="7" dur="5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14:presetBounceEnd="50000">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14:bounceEnd="50000">
                                          <p:cBhvr additive="base">
                                            <p:cTn id="13" dur="1000" fill="hold"/>
                                            <p:tgtEl>
                                              <p:spTgt spid="13"/>
                                            </p:tgtEl>
                                            <p:attrNameLst>
                                              <p:attrName>ppt_x</p:attrName>
                                            </p:attrNameLst>
                                          </p:cBhvr>
                                          <p:tavLst>
                                            <p:tav tm="0">
                                              <p:val>
                                                <p:strVal val="#ppt_x"/>
                                              </p:val>
                                            </p:tav>
                                            <p:tav tm="100000">
                                              <p:val>
                                                <p:strVal val="#ppt_x"/>
                                              </p:val>
                                            </p:tav>
                                          </p:tavLst>
                                        </p:anim>
                                        <p:anim calcmode="lin" valueType="num" p14:bounceEnd="50000">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1" fill="hold" grpId="1" nodeType="clickEffect">
                                      <p:stCondLst>
                                        <p:cond delay="0"/>
                                      </p:stCondLst>
                                      <p:childTnLst>
                                        <p:anim calcmode="lin" valueType="num">
                                          <p:cBhvr additive="base">
                                            <p:cTn id="18" dur="500"/>
                                            <p:tgtEl>
                                              <p:spTgt spid="12"/>
                                            </p:tgtEl>
                                            <p:attrNameLst>
                                              <p:attrName>ppt_x</p:attrName>
                                            </p:attrNameLst>
                                          </p:cBhvr>
                                          <p:tavLst>
                                            <p:tav tm="0">
                                              <p:val>
                                                <p:strVal val="ppt_x"/>
                                              </p:val>
                                            </p:tav>
                                            <p:tav tm="100000">
                                              <p:val>
                                                <p:strVal val="ppt_x"/>
                                              </p:val>
                                            </p:tav>
                                          </p:tavLst>
                                        </p:anim>
                                        <p:anim calcmode="lin" valueType="num">
                                          <p:cBhvr additive="base">
                                            <p:cTn id="19" dur="500"/>
                                            <p:tgtEl>
                                              <p:spTgt spid="12"/>
                                            </p:tgtEl>
                                            <p:attrNameLst>
                                              <p:attrName>ppt_y</p:attrName>
                                            </p:attrNameLst>
                                          </p:cBhvr>
                                          <p:tavLst>
                                            <p:tav tm="0">
                                              <p:val>
                                                <p:strVal val="ppt_y"/>
                                              </p:val>
                                            </p:tav>
                                            <p:tav tm="100000">
                                              <p:val>
                                                <p:strVal val="0-ppt_h/2"/>
                                              </p:val>
                                            </p:tav>
                                          </p:tavLst>
                                        </p:anim>
                                        <p:set>
                                          <p:cBhvr>
                                            <p:cTn id="20" dur="1" fill="hold">
                                              <p:stCondLst>
                                                <p:cond delay="499"/>
                                              </p:stCondLst>
                                            </p:cTn>
                                            <p:tgtEl>
                                              <p:spTgt spid="12"/>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13"/>
                                            </p:tgtEl>
                                            <p:attrNameLst>
                                              <p:attrName>ppt_x</p:attrName>
                                            </p:attrNameLst>
                                          </p:cBhvr>
                                          <p:tavLst>
                                            <p:tav tm="0">
                                              <p:val>
                                                <p:strVal val="ppt_x"/>
                                              </p:val>
                                            </p:tav>
                                            <p:tav tm="100000">
                                              <p:val>
                                                <p:strVal val="ppt_x"/>
                                              </p:val>
                                            </p:tav>
                                          </p:tavLst>
                                        </p:anim>
                                        <p:anim calcmode="lin" valueType="num">
                                          <p:cBhvr additive="base">
                                            <p:cTn id="23" dur="500"/>
                                            <p:tgtEl>
                                              <p:spTgt spid="13"/>
                                            </p:tgtEl>
                                            <p:attrNameLst>
                                              <p:attrName>ppt_y</p:attrName>
                                            </p:attrNameLst>
                                          </p:cBhvr>
                                          <p:tavLst>
                                            <p:tav tm="0">
                                              <p:val>
                                                <p:strVal val="ppt_y"/>
                                              </p:val>
                                            </p:tav>
                                            <p:tav tm="100000">
                                              <p:val>
                                                <p:strVal val="1+ppt_h/2"/>
                                              </p:val>
                                            </p:tav>
                                          </p:tavLst>
                                        </p:anim>
                                        <p:set>
                                          <p:cBhvr>
                                            <p:cTn id="24" dur="1" fill="hold">
                                              <p:stCondLst>
                                                <p:cond delay="499"/>
                                              </p:stCondLst>
                                            </p:cTn>
                                            <p:tgtEl>
                                              <p:spTgt spid="13"/>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9"/>
                                            </p:tgtEl>
                                            <p:attrNameLst>
                                              <p:attrName>ppt_x</p:attrName>
                                            </p:attrNameLst>
                                          </p:cBhvr>
                                          <p:tavLst>
                                            <p:tav tm="0">
                                              <p:val>
                                                <p:strVal val="ppt_x"/>
                                              </p:val>
                                            </p:tav>
                                            <p:tav tm="100000">
                                              <p:val>
                                                <p:strVal val="ppt_x"/>
                                              </p:val>
                                            </p:tav>
                                          </p:tavLst>
                                        </p:anim>
                                        <p:anim calcmode="lin" valueType="num">
                                          <p:cBhvr additive="base">
                                            <p:cTn id="27" dur="500"/>
                                            <p:tgtEl>
                                              <p:spTgt spid="9"/>
                                            </p:tgtEl>
                                            <p:attrNameLst>
                                              <p:attrName>ppt_y</p:attrName>
                                            </p:attrNameLst>
                                          </p:cBhvr>
                                          <p:tavLst>
                                            <p:tav tm="0">
                                              <p:val>
                                                <p:strVal val="ppt_y"/>
                                              </p:val>
                                            </p:tav>
                                            <p:tav tm="100000">
                                              <p:val>
                                                <p:strVal val="1+ppt_h/2"/>
                                              </p:val>
                                            </p:tav>
                                          </p:tavLst>
                                        </p:anim>
                                        <p:set>
                                          <p:cBhvr>
                                            <p:cTn id="2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2" grpId="1" animBg="1"/>
          <p:bldP spid="13" grpId="0" animBg="1"/>
          <p:bldP spid="13"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1000" fill="hold"/>
                                            <p:tgtEl>
                                              <p:spTgt spid="13"/>
                                            </p:tgtEl>
                                            <p:attrNameLst>
                                              <p:attrName>ppt_x</p:attrName>
                                            </p:attrNameLst>
                                          </p:cBhvr>
                                          <p:tavLst>
                                            <p:tav tm="0">
                                              <p:val>
                                                <p:strVal val="#ppt_x"/>
                                              </p:val>
                                            </p:tav>
                                            <p:tav tm="100000">
                                              <p:val>
                                                <p:strVal val="#ppt_x"/>
                                              </p:val>
                                            </p:tav>
                                          </p:tavLst>
                                        </p:anim>
                                        <p:anim calcmode="lin" valueType="num">
                                          <p:cBhvr additive="base">
                                            <p:cTn id="1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1" fill="hold" grpId="1" nodeType="clickEffect">
                                      <p:stCondLst>
                                        <p:cond delay="0"/>
                                      </p:stCondLst>
                                      <p:childTnLst>
                                        <p:anim calcmode="lin" valueType="num">
                                          <p:cBhvr additive="base">
                                            <p:cTn id="18" dur="500"/>
                                            <p:tgtEl>
                                              <p:spTgt spid="12"/>
                                            </p:tgtEl>
                                            <p:attrNameLst>
                                              <p:attrName>ppt_x</p:attrName>
                                            </p:attrNameLst>
                                          </p:cBhvr>
                                          <p:tavLst>
                                            <p:tav tm="0">
                                              <p:val>
                                                <p:strVal val="ppt_x"/>
                                              </p:val>
                                            </p:tav>
                                            <p:tav tm="100000">
                                              <p:val>
                                                <p:strVal val="ppt_x"/>
                                              </p:val>
                                            </p:tav>
                                          </p:tavLst>
                                        </p:anim>
                                        <p:anim calcmode="lin" valueType="num">
                                          <p:cBhvr additive="base">
                                            <p:cTn id="19" dur="500"/>
                                            <p:tgtEl>
                                              <p:spTgt spid="12"/>
                                            </p:tgtEl>
                                            <p:attrNameLst>
                                              <p:attrName>ppt_y</p:attrName>
                                            </p:attrNameLst>
                                          </p:cBhvr>
                                          <p:tavLst>
                                            <p:tav tm="0">
                                              <p:val>
                                                <p:strVal val="ppt_y"/>
                                              </p:val>
                                            </p:tav>
                                            <p:tav tm="100000">
                                              <p:val>
                                                <p:strVal val="0-ppt_h/2"/>
                                              </p:val>
                                            </p:tav>
                                          </p:tavLst>
                                        </p:anim>
                                        <p:set>
                                          <p:cBhvr>
                                            <p:cTn id="20" dur="1" fill="hold">
                                              <p:stCondLst>
                                                <p:cond delay="499"/>
                                              </p:stCondLst>
                                            </p:cTn>
                                            <p:tgtEl>
                                              <p:spTgt spid="12"/>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13"/>
                                            </p:tgtEl>
                                            <p:attrNameLst>
                                              <p:attrName>ppt_x</p:attrName>
                                            </p:attrNameLst>
                                          </p:cBhvr>
                                          <p:tavLst>
                                            <p:tav tm="0">
                                              <p:val>
                                                <p:strVal val="ppt_x"/>
                                              </p:val>
                                            </p:tav>
                                            <p:tav tm="100000">
                                              <p:val>
                                                <p:strVal val="ppt_x"/>
                                              </p:val>
                                            </p:tav>
                                          </p:tavLst>
                                        </p:anim>
                                        <p:anim calcmode="lin" valueType="num">
                                          <p:cBhvr additive="base">
                                            <p:cTn id="23" dur="500"/>
                                            <p:tgtEl>
                                              <p:spTgt spid="13"/>
                                            </p:tgtEl>
                                            <p:attrNameLst>
                                              <p:attrName>ppt_y</p:attrName>
                                            </p:attrNameLst>
                                          </p:cBhvr>
                                          <p:tavLst>
                                            <p:tav tm="0">
                                              <p:val>
                                                <p:strVal val="ppt_y"/>
                                              </p:val>
                                            </p:tav>
                                            <p:tav tm="100000">
                                              <p:val>
                                                <p:strVal val="1+ppt_h/2"/>
                                              </p:val>
                                            </p:tav>
                                          </p:tavLst>
                                        </p:anim>
                                        <p:set>
                                          <p:cBhvr>
                                            <p:cTn id="24" dur="1" fill="hold">
                                              <p:stCondLst>
                                                <p:cond delay="499"/>
                                              </p:stCondLst>
                                            </p:cTn>
                                            <p:tgtEl>
                                              <p:spTgt spid="13"/>
                                            </p:tgtEl>
                                            <p:attrNameLst>
                                              <p:attrName>style.visibility</p:attrName>
                                            </p:attrNameLst>
                                          </p:cBhvr>
                                          <p:to>
                                            <p:strVal val="hidden"/>
                                          </p:to>
                                        </p:set>
                                      </p:childTnLst>
                                    </p:cTn>
                                  </p:par>
                                  <p:par>
                                    <p:cTn id="25" presetID="2" presetClass="exit" presetSubtype="4" fill="hold" grpId="0" nodeType="withEffect">
                                      <p:stCondLst>
                                        <p:cond delay="0"/>
                                      </p:stCondLst>
                                      <p:childTnLst>
                                        <p:anim calcmode="lin" valueType="num">
                                          <p:cBhvr additive="base">
                                            <p:cTn id="26" dur="500"/>
                                            <p:tgtEl>
                                              <p:spTgt spid="9"/>
                                            </p:tgtEl>
                                            <p:attrNameLst>
                                              <p:attrName>ppt_x</p:attrName>
                                            </p:attrNameLst>
                                          </p:cBhvr>
                                          <p:tavLst>
                                            <p:tav tm="0">
                                              <p:val>
                                                <p:strVal val="ppt_x"/>
                                              </p:val>
                                            </p:tav>
                                            <p:tav tm="100000">
                                              <p:val>
                                                <p:strVal val="ppt_x"/>
                                              </p:val>
                                            </p:tav>
                                          </p:tavLst>
                                        </p:anim>
                                        <p:anim calcmode="lin" valueType="num">
                                          <p:cBhvr additive="base">
                                            <p:cTn id="27" dur="500"/>
                                            <p:tgtEl>
                                              <p:spTgt spid="9"/>
                                            </p:tgtEl>
                                            <p:attrNameLst>
                                              <p:attrName>ppt_y</p:attrName>
                                            </p:attrNameLst>
                                          </p:cBhvr>
                                          <p:tavLst>
                                            <p:tav tm="0">
                                              <p:val>
                                                <p:strVal val="ppt_y"/>
                                              </p:val>
                                            </p:tav>
                                            <p:tav tm="100000">
                                              <p:val>
                                                <p:strVal val="1+ppt_h/2"/>
                                              </p:val>
                                            </p:tav>
                                          </p:tavLst>
                                        </p:anim>
                                        <p:set>
                                          <p:cBhvr>
                                            <p:cTn id="2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2" grpId="1" animBg="1"/>
          <p:bldP spid="13" grpId="0" animBg="1"/>
          <p:bldP spid="13" grpId="1" animBg="1"/>
        </p:bldLst>
      </p:timing>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4708</Words>
  <Application>Microsoft Office PowerPoint</Application>
  <PresentationFormat>On-screen Show (4:3)</PresentationFormat>
  <Paragraphs>593</Paragraphs>
  <Slides>68</Slides>
  <Notes>58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Baskerville Old Face</vt:lpstr>
      <vt:lpstr>Calibri</vt:lpstr>
      <vt:lpstr>Calibri Light</vt:lpstr>
      <vt:lpstr>Office Theme</vt:lpstr>
      <vt:lpstr>1 Peter 1:17-25</vt:lpstr>
      <vt:lpstr>1 Peter 1: 17-25</vt:lpstr>
      <vt:lpstr>1 Peter 1: 17-25</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What if we viewed this life as our permanent residence?</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PowerPoint Presentation</vt:lpstr>
      <vt:lpstr>PowerPoint Presentation</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 17-25</vt:lpstr>
      <vt:lpstr>1 Peter 1:17-25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Peter 1:17-25</dc:title>
  <dc:creator>HeartyC</dc:creator>
  <cp:lastModifiedBy>McguireD</cp:lastModifiedBy>
  <cp:revision>4</cp:revision>
  <dcterms:created xsi:type="dcterms:W3CDTF">2019-07-12T18:34:32Z</dcterms:created>
  <dcterms:modified xsi:type="dcterms:W3CDTF">2019-07-15T18:24:51Z</dcterms:modified>
</cp:coreProperties>
</file>