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Lst>
  <p:notesMasterIdLst>
    <p:notesMasterId r:id="rId58"/>
  </p:notesMasterIdLst>
  <p:sldIdLst>
    <p:sldId id="1399" r:id="rId2"/>
    <p:sldId id="1421" r:id="rId3"/>
    <p:sldId id="1422" r:id="rId4"/>
    <p:sldId id="1423" r:id="rId5"/>
    <p:sldId id="1424" r:id="rId6"/>
    <p:sldId id="1425" r:id="rId7"/>
    <p:sldId id="1426" r:id="rId8"/>
    <p:sldId id="1427" r:id="rId9"/>
    <p:sldId id="1432" r:id="rId10"/>
    <p:sldId id="1373" r:id="rId11"/>
    <p:sldId id="1402" r:id="rId12"/>
    <p:sldId id="1430" r:id="rId13"/>
    <p:sldId id="1403" r:id="rId14"/>
    <p:sldId id="1431" r:id="rId15"/>
    <p:sldId id="1433" r:id="rId16"/>
    <p:sldId id="1404" r:id="rId17"/>
    <p:sldId id="1428" r:id="rId18"/>
    <p:sldId id="1429" r:id="rId19"/>
    <p:sldId id="1448" r:id="rId20"/>
    <p:sldId id="1449" r:id="rId21"/>
    <p:sldId id="1450" r:id="rId22"/>
    <p:sldId id="1458" r:id="rId23"/>
    <p:sldId id="1405" r:id="rId24"/>
    <p:sldId id="1406" r:id="rId25"/>
    <p:sldId id="1438" r:id="rId26"/>
    <p:sldId id="1444" r:id="rId27"/>
    <p:sldId id="1445" r:id="rId28"/>
    <p:sldId id="1446" r:id="rId29"/>
    <p:sldId id="1407" r:id="rId30"/>
    <p:sldId id="1408" r:id="rId31"/>
    <p:sldId id="1441" r:id="rId32"/>
    <p:sldId id="1409" r:id="rId33"/>
    <p:sldId id="1410" r:id="rId34"/>
    <p:sldId id="1411" r:id="rId35"/>
    <p:sldId id="1412" r:id="rId36"/>
    <p:sldId id="1413" r:id="rId37"/>
    <p:sldId id="1414" r:id="rId38"/>
    <p:sldId id="1456" r:id="rId39"/>
    <p:sldId id="1457" r:id="rId40"/>
    <p:sldId id="1459" r:id="rId41"/>
    <p:sldId id="1453" r:id="rId42"/>
    <p:sldId id="1435" r:id="rId43"/>
    <p:sldId id="1451" r:id="rId44"/>
    <p:sldId id="1415" r:id="rId45"/>
    <p:sldId id="1416" r:id="rId46"/>
    <p:sldId id="1436" r:id="rId47"/>
    <p:sldId id="1437" r:id="rId48"/>
    <p:sldId id="1417" r:id="rId49"/>
    <p:sldId id="1452" r:id="rId50"/>
    <p:sldId id="1418" r:id="rId51"/>
    <p:sldId id="1419" r:id="rId52"/>
    <p:sldId id="1454" r:id="rId53"/>
    <p:sldId id="1443" r:id="rId54"/>
    <p:sldId id="1420" r:id="rId55"/>
    <p:sldId id="1455" r:id="rId56"/>
    <p:sldId id="140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10"/>
    <p:restoredTop sz="80051"/>
  </p:normalViewPr>
  <p:slideViewPr>
    <p:cSldViewPr snapToGrid="0" snapToObjects="1">
      <p:cViewPr varScale="1">
        <p:scale>
          <a:sx n="93" d="100"/>
          <a:sy n="93" d="100"/>
        </p:scale>
        <p:origin x="732" y="-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2D890F-CD42-AC4D-B20F-17913A453FA4}" type="datetimeFigureOut">
              <a:rPr lang="en-US" smtClean="0"/>
              <a:t>10/27/2020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EE2189-3707-7241-A6A6-2997B143DC8C}" type="slidenum">
              <a:rPr lang="en-US" smtClean="0"/>
              <a:t>‹#›</a:t>
            </a:fld>
            <a:endParaRPr lang="en-US" dirty="0"/>
          </a:p>
        </p:txBody>
      </p:sp>
    </p:spTree>
    <p:extLst>
      <p:ext uri="{BB962C8B-B14F-4D97-AF65-F5344CB8AC3E}">
        <p14:creationId xmlns:p14="http://schemas.microsoft.com/office/powerpoint/2010/main" val="3985591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EE2189-3707-7241-A6A6-2997B143DC8C}" type="slidenum">
              <a:rPr lang="en-US" smtClean="0"/>
              <a:t>2</a:t>
            </a:fld>
            <a:endParaRPr lang="en-US" dirty="0"/>
          </a:p>
        </p:txBody>
      </p:sp>
    </p:spTree>
    <p:extLst>
      <p:ext uri="{BB962C8B-B14F-4D97-AF65-F5344CB8AC3E}">
        <p14:creationId xmlns:p14="http://schemas.microsoft.com/office/powerpoint/2010/main" val="3020437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256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556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EE2189-3707-7241-A6A6-2997B143DC8C}" type="slidenum">
              <a:rPr lang="en-US" smtClean="0"/>
              <a:t>20</a:t>
            </a:fld>
            <a:endParaRPr lang="en-US" dirty="0"/>
          </a:p>
        </p:txBody>
      </p:sp>
    </p:spTree>
    <p:extLst>
      <p:ext uri="{BB962C8B-B14F-4D97-AF65-F5344CB8AC3E}">
        <p14:creationId xmlns:p14="http://schemas.microsoft.com/office/powerpoint/2010/main" val="3073249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E2189-3707-7241-A6A6-2997B143DC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82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E2189-3707-7241-A6A6-2997B143DC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63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619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113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545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661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926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EE2189-3707-7241-A6A6-2997B143DC8C}" type="slidenum">
              <a:rPr lang="en-US" smtClean="0"/>
              <a:t>9</a:t>
            </a:fld>
            <a:endParaRPr lang="en-US" dirty="0"/>
          </a:p>
        </p:txBody>
      </p:sp>
    </p:spTree>
    <p:extLst>
      <p:ext uri="{BB962C8B-B14F-4D97-AF65-F5344CB8AC3E}">
        <p14:creationId xmlns:p14="http://schemas.microsoft.com/office/powerpoint/2010/main" val="1016656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403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764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243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378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91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723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6300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047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E2189-3707-7241-A6A6-2997B143DC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355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370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271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EE2189-3707-7241-A6A6-2997B143DC8C}" type="slidenum">
              <a:rPr lang="en-US" smtClean="0"/>
              <a:t>42</a:t>
            </a:fld>
            <a:endParaRPr lang="en-US" dirty="0"/>
          </a:p>
        </p:txBody>
      </p:sp>
    </p:spTree>
    <p:extLst>
      <p:ext uri="{BB962C8B-B14F-4D97-AF65-F5344CB8AC3E}">
        <p14:creationId xmlns:p14="http://schemas.microsoft.com/office/powerpoint/2010/main" val="3241718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EE2189-3707-7241-A6A6-2997B143DC8C}" type="slidenum">
              <a:rPr lang="en-US" smtClean="0"/>
              <a:t>43</a:t>
            </a:fld>
            <a:endParaRPr lang="en-US" dirty="0"/>
          </a:p>
        </p:txBody>
      </p:sp>
    </p:spTree>
    <p:extLst>
      <p:ext uri="{BB962C8B-B14F-4D97-AF65-F5344CB8AC3E}">
        <p14:creationId xmlns:p14="http://schemas.microsoft.com/office/powerpoint/2010/main" val="3326742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3659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949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6219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873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9052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8849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57704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978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427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8476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272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EE2189-3707-7241-A6A6-2997B143DC8C}" type="slidenum">
              <a:rPr lang="en-US" smtClean="0"/>
              <a:t>12</a:t>
            </a:fld>
            <a:endParaRPr lang="en-US" dirty="0"/>
          </a:p>
        </p:txBody>
      </p:sp>
    </p:spTree>
    <p:extLst>
      <p:ext uri="{BB962C8B-B14F-4D97-AF65-F5344CB8AC3E}">
        <p14:creationId xmlns:p14="http://schemas.microsoft.com/office/powerpoint/2010/main" val="3029342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672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612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323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EADB5A-DC03-1640-BA66-8D3EC89B9A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770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6A4B53A7-3209-46A6-9454-F38EAC8F11E7}" type="datetimeFigureOut">
              <a:rPr lang="en-US" smtClean="0"/>
              <a:t>10/27/2020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CE633F-9882-4A5C-83A2-1109D0C73261}" type="slidenum">
              <a:rPr lang="en-US" smtClean="0"/>
              <a:t>‹#›</a:t>
            </a:fld>
            <a:endParaRPr lang="en-US" dirty="0"/>
          </a:p>
        </p:txBody>
      </p:sp>
    </p:spTree>
    <p:extLst>
      <p:ext uri="{BB962C8B-B14F-4D97-AF65-F5344CB8AC3E}">
        <p14:creationId xmlns:p14="http://schemas.microsoft.com/office/powerpoint/2010/main" val="291443009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4B53A7-3209-46A6-9454-F38EAC8F11E7}" type="datetimeFigureOut">
              <a:rPr lang="en-US" smtClean="0"/>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CE633F-9882-4A5C-83A2-1109D0C73261}" type="slidenum">
              <a:rPr lang="en-US" smtClean="0"/>
              <a:t>‹#›</a:t>
            </a:fld>
            <a:endParaRPr lang="en-US" dirty="0"/>
          </a:p>
        </p:txBody>
      </p:sp>
    </p:spTree>
    <p:extLst>
      <p:ext uri="{BB962C8B-B14F-4D97-AF65-F5344CB8AC3E}">
        <p14:creationId xmlns:p14="http://schemas.microsoft.com/office/powerpoint/2010/main" val="2382843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4B53A7-3209-46A6-9454-F38EAC8F11E7}" type="datetimeFigureOut">
              <a:rPr lang="en-US" smtClean="0"/>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CE633F-9882-4A5C-83A2-1109D0C73261}" type="slidenum">
              <a:rPr lang="en-US" smtClean="0"/>
              <a:t>‹#›</a:t>
            </a:fld>
            <a:endParaRPr lang="en-US" dirty="0"/>
          </a:p>
        </p:txBody>
      </p:sp>
    </p:spTree>
    <p:extLst>
      <p:ext uri="{BB962C8B-B14F-4D97-AF65-F5344CB8AC3E}">
        <p14:creationId xmlns:p14="http://schemas.microsoft.com/office/powerpoint/2010/main" val="3020634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4B53A7-3209-46A6-9454-F38EAC8F11E7}" type="datetimeFigureOut">
              <a:rPr lang="en-US" smtClean="0"/>
              <a:t>10/27/2020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CE633F-9882-4A5C-83A2-1109D0C73261}" type="slidenum">
              <a:rPr lang="en-US" smtClean="0"/>
              <a:t>‹#›</a:t>
            </a:fld>
            <a:endParaRPr lang="en-US" dirty="0"/>
          </a:p>
        </p:txBody>
      </p:sp>
    </p:spTree>
    <p:extLst>
      <p:ext uri="{BB962C8B-B14F-4D97-AF65-F5344CB8AC3E}">
        <p14:creationId xmlns:p14="http://schemas.microsoft.com/office/powerpoint/2010/main" val="2957951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6A4B53A7-3209-46A6-9454-F38EAC8F11E7}" type="datetimeFigureOut">
              <a:rPr lang="en-US" smtClean="0"/>
              <a:t>10/27/2020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CE633F-9882-4A5C-83A2-1109D0C73261}" type="slidenum">
              <a:rPr lang="en-US" smtClean="0"/>
              <a:t>‹#›</a:t>
            </a:fld>
            <a:endParaRPr lang="en-US" dirty="0"/>
          </a:p>
        </p:txBody>
      </p:sp>
    </p:spTree>
    <p:extLst>
      <p:ext uri="{BB962C8B-B14F-4D97-AF65-F5344CB8AC3E}">
        <p14:creationId xmlns:p14="http://schemas.microsoft.com/office/powerpoint/2010/main" val="3920560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6A4B53A7-3209-46A6-9454-F38EAC8F11E7}" type="datetimeFigureOut">
              <a:rPr lang="en-US" smtClean="0"/>
              <a:t>10/27/2020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27CE633F-9882-4A5C-83A2-1109D0C73261}" type="slidenum">
              <a:rPr lang="en-US" smtClean="0"/>
              <a:t>‹#›</a:t>
            </a:fld>
            <a:endParaRPr lang="en-US" dirty="0"/>
          </a:p>
        </p:txBody>
      </p:sp>
    </p:spTree>
    <p:extLst>
      <p:ext uri="{BB962C8B-B14F-4D97-AF65-F5344CB8AC3E}">
        <p14:creationId xmlns:p14="http://schemas.microsoft.com/office/powerpoint/2010/main" val="1331725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A4B53A7-3209-46A6-9454-F38EAC8F11E7}" type="datetimeFigureOut">
              <a:rPr lang="en-US" smtClean="0"/>
              <a:pPr/>
              <a:t>10/27/2020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CE633F-9882-4A5C-83A2-1109D0C73261}"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331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4B53A7-3209-46A6-9454-F38EAC8F11E7}" type="datetimeFigureOut">
              <a:rPr lang="en-US" smtClean="0"/>
              <a:t>10/27/2020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7CE633F-9882-4A5C-83A2-1109D0C73261}" type="slidenum">
              <a:rPr lang="en-US" smtClean="0"/>
              <a:t>‹#›</a:t>
            </a:fld>
            <a:endParaRPr lang="en-US" dirty="0"/>
          </a:p>
        </p:txBody>
      </p:sp>
    </p:spTree>
    <p:extLst>
      <p:ext uri="{BB962C8B-B14F-4D97-AF65-F5344CB8AC3E}">
        <p14:creationId xmlns:p14="http://schemas.microsoft.com/office/powerpoint/2010/main" val="854035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4B53A7-3209-46A6-9454-F38EAC8F11E7}" type="datetimeFigureOut">
              <a:rPr lang="en-US" smtClean="0"/>
              <a:t>10/27/2020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CE633F-9882-4A5C-83A2-1109D0C73261}" type="slidenum">
              <a:rPr lang="en-US" smtClean="0"/>
              <a:t>‹#›</a:t>
            </a:fld>
            <a:endParaRPr lang="en-US" dirty="0"/>
          </a:p>
        </p:txBody>
      </p:sp>
    </p:spTree>
    <p:extLst>
      <p:ext uri="{BB962C8B-B14F-4D97-AF65-F5344CB8AC3E}">
        <p14:creationId xmlns:p14="http://schemas.microsoft.com/office/powerpoint/2010/main" val="2705237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6A4B53A7-3209-46A6-9454-F38EAC8F11E7}" type="datetimeFigureOut">
              <a:rPr lang="en-US" smtClean="0"/>
              <a:t>10/27/2020</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27CE633F-9882-4A5C-83A2-1109D0C73261}" type="slidenum">
              <a:rPr lang="en-US" smtClean="0"/>
              <a:t>‹#›</a:t>
            </a:fld>
            <a:endParaRPr lang="en-US" dirty="0"/>
          </a:p>
        </p:txBody>
      </p:sp>
    </p:spTree>
    <p:extLst>
      <p:ext uri="{BB962C8B-B14F-4D97-AF65-F5344CB8AC3E}">
        <p14:creationId xmlns:p14="http://schemas.microsoft.com/office/powerpoint/2010/main" val="368827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6A4B53A7-3209-46A6-9454-F38EAC8F11E7}" type="datetimeFigureOut">
              <a:rPr lang="en-US" smtClean="0"/>
              <a:t>10/27/2020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27CE633F-9882-4A5C-83A2-1109D0C73261}" type="slidenum">
              <a:rPr lang="en-US" smtClean="0"/>
              <a:t>‹#›</a:t>
            </a:fld>
            <a:endParaRPr lang="en-US" dirty="0"/>
          </a:p>
        </p:txBody>
      </p:sp>
    </p:spTree>
    <p:extLst>
      <p:ext uri="{BB962C8B-B14F-4D97-AF65-F5344CB8AC3E}">
        <p14:creationId xmlns:p14="http://schemas.microsoft.com/office/powerpoint/2010/main" val="2538487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6A4B53A7-3209-46A6-9454-F38EAC8F11E7}" type="datetimeFigureOut">
              <a:rPr lang="en-US" smtClean="0"/>
              <a:pPr/>
              <a:t>10/27/2020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27CE633F-9882-4A5C-83A2-1109D0C73261}" type="slidenum">
              <a:rPr lang="en-US" smtClean="0"/>
              <a:pPr/>
              <a:t>‹#›</a:t>
            </a:fld>
            <a:endParaRPr lang="en-US" dirty="0"/>
          </a:p>
        </p:txBody>
      </p:sp>
    </p:spTree>
    <p:extLst>
      <p:ext uri="{BB962C8B-B14F-4D97-AF65-F5344CB8AC3E}">
        <p14:creationId xmlns:p14="http://schemas.microsoft.com/office/powerpoint/2010/main" val="2456759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9.wdp"/></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9.wdp"/></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9.wdp"/></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5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7.wdp"/></Relationships>
</file>

<file path=ppt/slides/_rels/slide5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mall boat in a body of water&#10;&#10;Description automatically generated">
            <a:extLst>
              <a:ext uri="{FF2B5EF4-FFF2-40B4-BE49-F238E27FC236}">
                <a16:creationId xmlns="" xmlns:a16="http://schemas.microsoft.com/office/drawing/2014/main" id="{77C93EFB-E6DA-3F44-B9D3-43365F32AD1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1998" cy="6858000"/>
          </a:xfrm>
          <a:prstGeom prst="rect">
            <a:avLst/>
          </a:prstGeom>
        </p:spPr>
      </p:pic>
      <p:sp>
        <p:nvSpPr>
          <p:cNvPr id="10" name="TextBox 9">
            <a:extLst>
              <a:ext uri="{FF2B5EF4-FFF2-40B4-BE49-F238E27FC236}">
                <a16:creationId xmlns="" xmlns:a16="http://schemas.microsoft.com/office/drawing/2014/main" id="{C3A9723B-6DB0-D44A-AB37-8607CA93A3CF}"/>
              </a:ext>
            </a:extLst>
          </p:cNvPr>
          <p:cNvSpPr txBox="1"/>
          <p:nvPr/>
        </p:nvSpPr>
        <p:spPr>
          <a:xfrm>
            <a:off x="162606" y="142874"/>
            <a:ext cx="7952694" cy="5572125"/>
          </a:xfrm>
          <a:prstGeom prst="rect">
            <a:avLst/>
          </a:prstGeom>
          <a:solidFill>
            <a:schemeClr val="bg1">
              <a:alpha val="60000"/>
            </a:schemeClr>
          </a:solidFill>
          <a:ln w="38100" cap="sq">
            <a:solidFill>
              <a:schemeClr val="tx1"/>
            </a:solidFill>
            <a:miter lim="800000"/>
          </a:ln>
        </p:spPr>
        <p:txBody>
          <a:bodyPr vert="horz" lIns="274320" tIns="182880" rIns="274320" bIns="182880" rtlCol="0" anchor="ctr" anchorCtr="1">
            <a:normAutofit/>
          </a:bodyPr>
          <a:lstStyle/>
          <a:p>
            <a:pPr marL="0" marR="0" lvl="0" indent="0" algn="l" defTabSz="914400" rtl="0" eaLnBrk="1" fontAlgn="auto" latinLnBrk="0" hangingPunct="1">
              <a:lnSpc>
                <a:spcPct val="85000"/>
              </a:lnSpc>
              <a:spcBef>
                <a:spcPct val="0"/>
              </a:spcBef>
              <a:spcAft>
                <a:spcPts val="600"/>
              </a:spcAft>
              <a:buClrTx/>
              <a:buSzTx/>
              <a:buFontTx/>
              <a:buNone/>
              <a:tabLst/>
              <a:defRPr/>
            </a:pPr>
            <a:r>
              <a:rPr kumimoji="0" lang="en-US" sz="11500" b="1" i="0" u="none" strike="noStrike" kern="1200" cap="all" spc="200" normalizeH="0" baseline="0" noProof="0" dirty="0">
                <a:ln>
                  <a:noFill/>
                </a:ln>
                <a:solidFill>
                  <a:srgbClr val="F0A8DB"/>
                </a:solidFill>
                <a:effectLst>
                  <a:outerShdw blurRad="38100" dist="38100" dir="2700000" algn="tl">
                    <a:srgbClr val="000000">
                      <a:alpha val="43137"/>
                    </a:srgbClr>
                  </a:outerShdw>
                </a:effectLst>
                <a:uLnTx/>
                <a:uFillTx/>
                <a:latin typeface="Gill Sans MT" panose="020B0502020104020203"/>
                <a:ea typeface="+mn-ea"/>
                <a:cs typeface="+mn-cs"/>
              </a:rPr>
              <a:t>The </a:t>
            </a:r>
          </a:p>
          <a:p>
            <a:pPr marL="0" marR="0" lvl="0" indent="0" algn="l" defTabSz="914400" rtl="0" eaLnBrk="1" fontAlgn="auto" latinLnBrk="0" hangingPunct="1">
              <a:lnSpc>
                <a:spcPct val="85000"/>
              </a:lnSpc>
              <a:spcBef>
                <a:spcPct val="0"/>
              </a:spcBef>
              <a:spcAft>
                <a:spcPts val="600"/>
              </a:spcAft>
              <a:buClrTx/>
              <a:buSzTx/>
              <a:buFontTx/>
              <a:buNone/>
              <a:tabLst/>
              <a:defRPr/>
            </a:pPr>
            <a:r>
              <a:rPr kumimoji="0" lang="en-US" sz="11500" b="1" i="0" u="none" strike="noStrike" kern="1200" cap="all" spc="200" normalizeH="0" baseline="0" noProof="0" dirty="0">
                <a:ln>
                  <a:noFill/>
                </a:ln>
                <a:solidFill>
                  <a:srgbClr val="F0A8DB"/>
                </a:solidFill>
                <a:effectLst>
                  <a:outerShdw blurRad="38100" dist="38100" dir="2700000" algn="tl">
                    <a:srgbClr val="000000">
                      <a:alpha val="43137"/>
                    </a:srgbClr>
                  </a:outerShdw>
                </a:effectLst>
                <a:uLnTx/>
                <a:uFillTx/>
                <a:latin typeface="Gill Sans MT" panose="020B0502020104020203"/>
                <a:ea typeface="+mn-ea"/>
                <a:cs typeface="+mn-cs"/>
              </a:rPr>
              <a:t>Gospel</a:t>
            </a:r>
          </a:p>
          <a:p>
            <a:pPr marL="0" marR="0" lvl="0" indent="0" algn="l" defTabSz="914400" rtl="0" eaLnBrk="1" fontAlgn="auto" latinLnBrk="0" hangingPunct="1">
              <a:lnSpc>
                <a:spcPct val="85000"/>
              </a:lnSpc>
              <a:spcBef>
                <a:spcPct val="0"/>
              </a:spcBef>
              <a:spcAft>
                <a:spcPts val="600"/>
              </a:spcAft>
              <a:buClrTx/>
              <a:buSzTx/>
              <a:buFontTx/>
              <a:buNone/>
              <a:tabLst/>
              <a:defRPr/>
            </a:pPr>
            <a:r>
              <a:rPr kumimoji="0" lang="en-US" sz="11500" b="1" i="0" u="none" strike="noStrike" kern="1200" cap="all" spc="200" normalizeH="0" baseline="0" noProof="0" dirty="0">
                <a:ln>
                  <a:noFill/>
                </a:ln>
                <a:solidFill>
                  <a:srgbClr val="F0A8DB"/>
                </a:solidFill>
                <a:effectLst>
                  <a:outerShdw blurRad="38100" dist="38100" dir="2700000" algn="tl">
                    <a:srgbClr val="000000">
                      <a:alpha val="43137"/>
                    </a:srgbClr>
                  </a:outerShdw>
                </a:effectLst>
                <a:uLnTx/>
                <a:uFillTx/>
                <a:latin typeface="Gill Sans MT" panose="020B0502020104020203"/>
                <a:ea typeface="+mn-ea"/>
                <a:cs typeface="+mn-cs"/>
              </a:rPr>
              <a:t>of Mark</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all" spc="200" normalizeH="0" baseline="0" noProof="0" dirty="0">
              <a:ln>
                <a:noFill/>
              </a:ln>
              <a:solidFill>
                <a:srgbClr val="FFD5F4"/>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3" name="Subtitle 2">
            <a:extLst>
              <a:ext uri="{FF2B5EF4-FFF2-40B4-BE49-F238E27FC236}">
                <a16:creationId xmlns="" xmlns:a16="http://schemas.microsoft.com/office/drawing/2014/main" id="{F9314053-0F4B-BE4B-85E6-6F9B22F84BE0}"/>
              </a:ext>
            </a:extLst>
          </p:cNvPr>
          <p:cNvSpPr>
            <a:spLocks noGrp="1"/>
          </p:cNvSpPr>
          <p:nvPr>
            <p:ph type="subTitle" idx="1"/>
          </p:nvPr>
        </p:nvSpPr>
        <p:spPr>
          <a:xfrm>
            <a:off x="162606" y="4803718"/>
            <a:ext cx="7952694" cy="850959"/>
          </a:xfrm>
        </p:spPr>
        <p:txBody>
          <a:bodyPr vert="horz" lIns="91440" tIns="45720" rIns="91440" bIns="45720" rtlCol="0">
            <a:normAutofit/>
          </a:bodyPr>
          <a:lstStyle/>
          <a:p>
            <a:r>
              <a:rPr lang="en-US" sz="4800" dirty="0">
                <a:solidFill>
                  <a:srgbClr val="FFFFFF"/>
                </a:solidFill>
                <a:effectLst>
                  <a:outerShdw blurRad="38100" dist="38100" dir="2700000" algn="tl">
                    <a:srgbClr val="000000">
                      <a:alpha val="43137"/>
                    </a:srgbClr>
                  </a:outerShdw>
                </a:effectLst>
              </a:rPr>
              <a:t>Chapter 13: </a:t>
            </a:r>
            <a:r>
              <a:rPr lang="en-US" sz="4800" i="1" dirty="0">
                <a:solidFill>
                  <a:srgbClr val="FFFFFF"/>
                </a:solidFill>
                <a:effectLst>
                  <a:outerShdw blurRad="38100" dist="38100" dir="2700000" algn="tl">
                    <a:srgbClr val="000000">
                      <a:alpha val="43137"/>
                    </a:srgbClr>
                  </a:outerShdw>
                </a:effectLst>
              </a:rPr>
              <a:t>Signs of the End</a:t>
            </a:r>
            <a:endParaRPr lang="en-US" sz="4800" dirty="0">
              <a:solidFill>
                <a:srgbClr val="FFFFFF"/>
              </a:solidFill>
              <a:effectLst>
                <a:outerShdw blurRad="38100" dist="38100" dir="2700000" algn="tl">
                  <a:srgbClr val="000000">
                    <a:alpha val="43137"/>
                  </a:srgbClr>
                </a:outerShdw>
              </a:effectLst>
            </a:endParaRPr>
          </a:p>
        </p:txBody>
      </p:sp>
      <p:pic>
        <p:nvPicPr>
          <p:cNvPr id="8" name="Picture 7" descr="A picture containing drawing, plate&#10;&#10;Description automatically generated">
            <a:extLst>
              <a:ext uri="{FF2B5EF4-FFF2-40B4-BE49-F238E27FC236}">
                <a16:creationId xmlns="" xmlns:a16="http://schemas.microsoft.com/office/drawing/2014/main" id="{E2F1A8B3-1274-0346-BEA3-5A168841CF11}"/>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9886949" y="6240462"/>
            <a:ext cx="2262187" cy="584880"/>
          </a:xfrm>
          <a:prstGeom prst="rect">
            <a:avLst/>
          </a:prstGeom>
          <a:effectLst>
            <a:softEdge rad="12700"/>
          </a:effectLst>
        </p:spPr>
      </p:pic>
    </p:spTree>
    <p:extLst>
      <p:ext uri="{BB962C8B-B14F-4D97-AF65-F5344CB8AC3E}">
        <p14:creationId xmlns:p14="http://schemas.microsoft.com/office/powerpoint/2010/main" val="18857533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24922 0.24861" pathEditMode="relative" ptsTypes="AA">
                                      <p:cBhvr>
                                        <p:cTn id="6" dur="15000" fill="hold"/>
                                        <p:tgtEl>
                                          <p:spTgt spid="5"/>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15000" fill="hold"/>
                                        <p:tgtEl>
                                          <p:spTgt spid="5"/>
                                        </p:tgtEl>
                                      </p:cBhvr>
                                      <p:by x="150000" y="150000"/>
                                    </p:animScale>
                                  </p:childTnLst>
                                </p:cTn>
                              </p:par>
                            </p:childTnLst>
                          </p:cTn>
                        </p:par>
                        <p:par>
                          <p:cTn id="9" fill="hold">
                            <p:stCondLst>
                              <p:cond delay="15000"/>
                            </p:stCondLst>
                            <p:childTnLst>
                              <p:par>
                                <p:cTn id="10" presetID="0" presetClass="path" presetSubtype="0" accel="50000" decel="50000" fill="hold" nodeType="afterEffect">
                                  <p:stCondLst>
                                    <p:cond delay="3000"/>
                                  </p:stCondLst>
                                  <p:childTnLst>
                                    <p:animMotion origin="layout" path="M -0.24922 0.24861 L 0 0" pathEditMode="relative" ptsTypes="AA">
                                      <p:cBhvr>
                                        <p:cTn id="11" dur="15000" fill="hold"/>
                                        <p:tgtEl>
                                          <p:spTgt spid="5"/>
                                        </p:tgtEl>
                                        <p:attrNameLst>
                                          <p:attrName>ppt_x</p:attrName>
                                          <p:attrName>ppt_y</p:attrName>
                                        </p:attrNameLst>
                                      </p:cBhvr>
                                    </p:animMotion>
                                  </p:childTnLst>
                                </p:cTn>
                              </p:par>
                              <p:par>
                                <p:cTn id="12" presetID="6" presetClass="emph" presetSubtype="0" accel="50000" decel="50000" fill="hold" nodeType="withEffect">
                                  <p:stCondLst>
                                    <p:cond delay="3000"/>
                                  </p:stCondLst>
                                  <p:childTnLst>
                                    <p:animScale>
                                      <p:cBhvr>
                                        <p:cTn id="13" dur="15000" fill="hold"/>
                                        <p:tgtEl>
                                          <p:spTgt spid="5"/>
                                        </p:tgtEl>
                                      </p:cBhvr>
                                      <p:by x="150000" y="150000"/>
                                      <p:to x="100000" y="100000"/>
                                    </p:animScale>
                                  </p:childTnLst>
                                </p:cTn>
                              </p:par>
                            </p:childTnLst>
                          </p:cTn>
                        </p:par>
                        <p:par>
                          <p:cTn id="14" fill="hold">
                            <p:stCondLst>
                              <p:cond delay="33000"/>
                            </p:stCondLst>
                            <p:childTnLst>
                              <p:par>
                                <p:cTn id="15" presetID="0" presetClass="path" presetSubtype="0" accel="50000" decel="50000" fill="hold" nodeType="afterEffect">
                                  <p:stCondLst>
                                    <p:cond delay="0"/>
                                  </p:stCondLst>
                                  <p:childTnLst>
                                    <p:animMotion origin="layout" path="M 0 0 L 0 0" pathEditMode="relative" ptsTypes="AA">
                                      <p:cBhvr>
                                        <p:cTn id="16" dur="3000" fill="hold"/>
                                        <p:tgtEl>
                                          <p:spTgt spid="5"/>
                                        </p:tgtEl>
                                        <p:attrNameLst>
                                          <p:attrName>ppt_x</p:attrName>
                                          <p:attrName>ppt_y</p:attrName>
                                        </p:attrNameLst>
                                      </p:cBhvr>
                                    </p:animMotion>
                                  </p:childTnLst>
                                </p:cTn>
                              </p:par>
                            </p:childTnLst>
                          </p:cTn>
                        </p:par>
                      </p:childTnLst>
                    </p:cTn>
                  </p:par>
                </p:childTnLst>
              </p:cTn>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3418436"/>
          </a:xfrm>
          <a:prstGeom prst="rect">
            <a:avLst/>
          </a:prstGeom>
          <a:noFill/>
        </p:spPr>
        <p:txBody>
          <a:bodyPr wrap="square" rtlCol="0">
            <a:spAutoFit/>
          </a:bodyPr>
          <a:lstStyle/>
          <a:p>
            <a:pPr algn="ctr" defTabSz="457200">
              <a:lnSpc>
                <a:spcPct val="90000"/>
              </a:lnSpc>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1. </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Now as Jesus was going out of the temple courts, one of his disciples said to him, “Teacher, </a:t>
            </a:r>
            <a:r>
              <a:rPr lang="en-US" sz="60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look at these tremendous stones and buildings</a:t>
            </a:r>
            <a:r>
              <a:rPr lang="en-US" sz="60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Tree>
    <p:extLst>
      <p:ext uri="{BB962C8B-B14F-4D97-AF65-F5344CB8AC3E}">
        <p14:creationId xmlns:p14="http://schemas.microsoft.com/office/powerpoint/2010/main" val="334725572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2587440"/>
          </a:xfrm>
          <a:prstGeom prst="rect">
            <a:avLst/>
          </a:prstGeom>
          <a:noFill/>
        </p:spPr>
        <p:txBody>
          <a:bodyPr wrap="square" rtlCol="0">
            <a:spAutoFit/>
          </a:bodyPr>
          <a:lstStyle/>
          <a:p>
            <a:pPr algn="ctr" defTabSz="457200">
              <a:lnSpc>
                <a:spcPct val="90000"/>
              </a:lnSpc>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2</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 Jesus said to him, “Do you see these great buildings? </a:t>
            </a:r>
            <a:r>
              <a:rPr lang="en-US" sz="60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Not one stone will be left on another</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 </a:t>
            </a:r>
            <a:r>
              <a:rPr lang="en-US" sz="60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All will be torn down</a:t>
            </a:r>
            <a:r>
              <a:rPr lang="en-US" sz="60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Tree>
    <p:extLst>
      <p:ext uri="{BB962C8B-B14F-4D97-AF65-F5344CB8AC3E}">
        <p14:creationId xmlns:p14="http://schemas.microsoft.com/office/powerpoint/2010/main" val="363955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picture containing building, wooden, table, train&#10;&#10;Description automatically generated">
            <a:extLst>
              <a:ext uri="{FF2B5EF4-FFF2-40B4-BE49-F238E27FC236}">
                <a16:creationId xmlns="" xmlns:a16="http://schemas.microsoft.com/office/drawing/2014/main" id="{C53A538C-117F-F74F-9C93-CC71DEE145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7" name="Picture 6" descr="A pile of rocks&#10;&#10;Description automatically generated">
            <a:extLst>
              <a:ext uri="{FF2B5EF4-FFF2-40B4-BE49-F238E27FC236}">
                <a16:creationId xmlns="" xmlns:a16="http://schemas.microsoft.com/office/drawing/2014/main" id="{979B5554-FD31-5E4D-B881-BB30047749FE}"/>
              </a:ext>
            </a:extLst>
          </p:cNvPr>
          <p:cNvPicPr>
            <a:picLocks noChangeAspect="1"/>
          </p:cNvPicPr>
          <p:nvPr/>
        </p:nvPicPr>
        <p:blipFill>
          <a:blip r:embed="rId4"/>
          <a:stretch>
            <a:fillRect/>
          </a:stretch>
        </p:blipFill>
        <p:spPr>
          <a:xfrm>
            <a:off x="0" y="0"/>
            <a:ext cx="12191980" cy="6857989"/>
          </a:xfrm>
          <a:prstGeom prst="rect">
            <a:avLst/>
          </a:prstGeom>
        </p:spPr>
      </p:pic>
    </p:spTree>
    <p:extLst>
      <p:ext uri="{BB962C8B-B14F-4D97-AF65-F5344CB8AC3E}">
        <p14:creationId xmlns:p14="http://schemas.microsoft.com/office/powerpoint/2010/main" val="1584585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3418436"/>
          </a:xfrm>
          <a:prstGeom prst="rect">
            <a:avLst/>
          </a:prstGeom>
          <a:noFill/>
        </p:spPr>
        <p:txBody>
          <a:bodyPr wrap="square" rtlCol="0">
            <a:spAutoFit/>
          </a:bodyPr>
          <a:lstStyle/>
          <a:p>
            <a:pPr algn="ctr" defTabSz="457200">
              <a:lnSpc>
                <a:spcPct val="90000"/>
              </a:lnSpc>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3</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 So while he was sitting on the Mount of Olives opposite the temple, Peter, James, John, and Andrew asked him privately,</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Tree>
    <p:extLst>
      <p:ext uri="{BB962C8B-B14F-4D97-AF65-F5344CB8AC3E}">
        <p14:creationId xmlns:p14="http://schemas.microsoft.com/office/powerpoint/2010/main" val="306175671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3418436"/>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3. So while he was sitting on the </a:t>
            </a:r>
            <a:r>
              <a:rPr kumimoji="0" lang="en-US" sz="6000" b="1"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Mount of Olives</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opposite the temple, Peter, James, John, and Andrew asked him privately,</a:t>
            </a: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Tree>
    <p:extLst>
      <p:ext uri="{BB962C8B-B14F-4D97-AF65-F5344CB8AC3E}">
        <p14:creationId xmlns:p14="http://schemas.microsoft.com/office/powerpoint/2010/main" val="238483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3418436"/>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3. So while he was sitting on the </a:t>
            </a:r>
            <a:r>
              <a:rPr kumimoji="0" lang="en-US" sz="6000" b="1" i="0" strike="noStrike" kern="1200" cap="none" spc="0" normalizeH="0" baseline="0" noProof="0" dirty="0">
                <a:ln>
                  <a:noFill/>
                </a:ln>
                <a:effectLst>
                  <a:outerShdw blurRad="38100" dist="38100" dir="2700000" algn="tl">
                    <a:srgbClr val="000000">
                      <a:alpha val="43137"/>
                    </a:srgbClr>
                  </a:outerShdw>
                </a:effectLst>
                <a:uLnTx/>
                <a:uFillTx/>
                <a:latin typeface="Baskerville Old Face" panose="02020602080505020303" pitchFamily="18" charset="77"/>
                <a:ea typeface="+mn-ea"/>
                <a:cs typeface="+mn-cs"/>
              </a:rPr>
              <a:t>Mount of Olives</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opposite the temple, </a:t>
            </a:r>
            <a:r>
              <a:rPr kumimoji="0" lang="en-US" sz="6000" b="1" i="0"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Peter, James, John, and Andrew </a:t>
            </a:r>
            <a:r>
              <a:rPr kumimoji="0" lang="en-US" sz="6000" b="1" i="0" u="sng" strike="noStrike" kern="1200" cap="none" spc="0" normalizeH="0" baseline="0" noProof="0" dirty="0">
                <a:ln>
                  <a:noFill/>
                </a:ln>
                <a:effectLst>
                  <a:outerShdw blurRad="38100" dist="38100" dir="2700000" algn="tl">
                    <a:srgbClr val="000000">
                      <a:alpha val="43137"/>
                    </a:srgbClr>
                  </a:outerShdw>
                </a:effectLst>
                <a:uLnTx/>
                <a:uFillTx/>
                <a:latin typeface="Baskerville Old Face" panose="02020602080505020303" pitchFamily="18" charset="77"/>
                <a:ea typeface="+mn-ea"/>
                <a:cs typeface="+mn-cs"/>
              </a:rPr>
              <a:t>asked him privately</a:t>
            </a:r>
            <a:r>
              <a:rPr kumimoji="0" lang="en-US" sz="6000" b="1" i="0" u="none" strike="noStrike" kern="1200" cap="none" spc="0" normalizeH="0" baseline="0" noProof="0" dirty="0">
                <a:ln>
                  <a:noFill/>
                </a:ln>
                <a:effectLst>
                  <a:outerShdw blurRad="38100" dist="38100" dir="2700000" algn="tl">
                    <a:srgbClr val="000000">
                      <a:alpha val="43137"/>
                    </a:srgbClr>
                  </a:outerShdw>
                </a:effectLst>
                <a:uLnTx/>
                <a:uFillTx/>
                <a:latin typeface="Baskerville Old Face" panose="02020602080505020303" pitchFamily="18" charset="77"/>
                <a:ea typeface="+mn-ea"/>
                <a:cs typeface="+mn-cs"/>
              </a:rPr>
              <a:t>,</a:t>
            </a: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Tree>
    <p:extLst>
      <p:ext uri="{BB962C8B-B14F-4D97-AF65-F5344CB8AC3E}">
        <p14:creationId xmlns:p14="http://schemas.microsoft.com/office/powerpoint/2010/main" val="129781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3418436"/>
          </a:xfrm>
          <a:prstGeom prst="rect">
            <a:avLst/>
          </a:prstGeom>
          <a:noFill/>
        </p:spPr>
        <p:txBody>
          <a:bodyPr wrap="square" rtlCol="0">
            <a:spAutoFit/>
          </a:bodyPr>
          <a:lstStyle/>
          <a:p>
            <a:pPr algn="ctr" defTabSz="457200">
              <a:lnSpc>
                <a:spcPct val="90000"/>
              </a:lnSpc>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4</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 “Tell us, when will these things happen? And what will be the sign that all these things are about to take place?”</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
        <p:nvSpPr>
          <p:cNvPr id="4" name="Rectangle 3">
            <a:extLst>
              <a:ext uri="{FF2B5EF4-FFF2-40B4-BE49-F238E27FC236}">
                <a16:creationId xmlns="" xmlns:a16="http://schemas.microsoft.com/office/drawing/2014/main" id="{4228ACC2-9B8D-0E45-8416-CD64F8D83DBF}"/>
              </a:ext>
            </a:extLst>
          </p:cNvPr>
          <p:cNvSpPr/>
          <p:nvPr/>
        </p:nvSpPr>
        <p:spPr>
          <a:xfrm>
            <a:off x="160421" y="3015916"/>
            <a:ext cx="11855116" cy="3725699"/>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6000" b="1" dirty="0">
                <a:effectLst>
                  <a:outerShdw blurRad="38100" dist="38100" dir="2700000" algn="tl">
                    <a:srgbClr val="000000">
                      <a:alpha val="43137"/>
                    </a:srgbClr>
                  </a:outerShdw>
                </a:effectLst>
                <a:latin typeface="Baskerville Old Face" panose="02020602080505020303" pitchFamily="18" charset="77"/>
              </a:rPr>
              <a:t>(Matt. 24: 3) “Tell us, when will these things happen? And what will be the sign of your coming and of the end of the age?”</a:t>
            </a:r>
          </a:p>
        </p:txBody>
      </p:sp>
    </p:spTree>
    <p:extLst>
      <p:ext uri="{BB962C8B-B14F-4D97-AF65-F5344CB8AC3E}">
        <p14:creationId xmlns:p14="http://schemas.microsoft.com/office/powerpoint/2010/main" val="65633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3418436"/>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4. “Tell us, </a:t>
            </a:r>
            <a:r>
              <a:rPr kumimoji="0" lang="en-US" sz="6000" b="1"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when will these things happen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And what will be the sign that all these things are about to take place?”</a:t>
            </a: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
        <p:nvSpPr>
          <p:cNvPr id="4" name="Rectangle 3">
            <a:extLst>
              <a:ext uri="{FF2B5EF4-FFF2-40B4-BE49-F238E27FC236}">
                <a16:creationId xmlns="" xmlns:a16="http://schemas.microsoft.com/office/drawing/2014/main" id="{4228ACC2-9B8D-0E45-8416-CD64F8D83DBF}"/>
              </a:ext>
            </a:extLst>
          </p:cNvPr>
          <p:cNvSpPr/>
          <p:nvPr/>
        </p:nvSpPr>
        <p:spPr>
          <a:xfrm>
            <a:off x="160421" y="3015916"/>
            <a:ext cx="11855116" cy="3725699"/>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(Matt. 24: 3) “Tell us, </a:t>
            </a:r>
            <a:r>
              <a:rPr kumimoji="0" lang="en-US" sz="6000" b="1"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when will these things happen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And what will be the sign of your coming and of the end of the age?”</a:t>
            </a:r>
          </a:p>
        </p:txBody>
      </p:sp>
      <p:sp>
        <p:nvSpPr>
          <p:cNvPr id="8" name="Rounded Rectangle 7">
            <a:extLst>
              <a:ext uri="{FF2B5EF4-FFF2-40B4-BE49-F238E27FC236}">
                <a16:creationId xmlns="" xmlns:a16="http://schemas.microsoft.com/office/drawing/2014/main" id="{DF16BD35-732E-2640-8A9F-6A6A064BF302}"/>
              </a:ext>
            </a:extLst>
          </p:cNvPr>
          <p:cNvSpPr/>
          <p:nvPr/>
        </p:nvSpPr>
        <p:spPr>
          <a:xfrm>
            <a:off x="41109" y="256674"/>
            <a:ext cx="12093740" cy="2951748"/>
          </a:xfrm>
          <a:prstGeom prst="round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0" b="1" dirty="0">
                <a:effectLst>
                  <a:outerShdw blurRad="38100" dist="38100" dir="2700000" algn="tl">
                    <a:srgbClr val="000000">
                      <a:alpha val="43137"/>
                    </a:srgbClr>
                  </a:outerShdw>
                </a:effectLst>
                <a:latin typeface="Baskerville Old Face" panose="02020602080505020303" pitchFamily="18" charset="77"/>
              </a:rPr>
              <a:t>For the disciples, it was </a:t>
            </a:r>
            <a:r>
              <a:rPr lang="en-US" sz="6000" b="1" u="sng" dirty="0">
                <a:effectLst>
                  <a:outerShdw blurRad="38100" dist="38100" dir="2700000" algn="tl">
                    <a:srgbClr val="000000">
                      <a:alpha val="43137"/>
                    </a:srgbClr>
                  </a:outerShdw>
                </a:effectLst>
                <a:latin typeface="Baskerville Old Face" panose="02020602080505020303" pitchFamily="18" charset="77"/>
              </a:rPr>
              <a:t>inconceivable</a:t>
            </a:r>
            <a:r>
              <a:rPr lang="en-US" sz="6000" b="1" dirty="0">
                <a:effectLst>
                  <a:outerShdw blurRad="38100" dist="38100" dir="2700000" algn="tl">
                    <a:srgbClr val="000000">
                      <a:alpha val="43137"/>
                    </a:srgbClr>
                  </a:outerShdw>
                </a:effectLst>
                <a:latin typeface="Baskerville Old Face" panose="02020602080505020303" pitchFamily="18" charset="77"/>
              </a:rPr>
              <a:t> that the end of the Temple would </a:t>
            </a:r>
            <a:r>
              <a:rPr lang="en-US" sz="6000" b="1" i="1" dirty="0">
                <a:effectLst>
                  <a:outerShdw blurRad="38100" dist="38100" dir="2700000" algn="tl">
                    <a:srgbClr val="000000">
                      <a:alpha val="43137"/>
                    </a:srgbClr>
                  </a:outerShdw>
                </a:effectLst>
                <a:latin typeface="Baskerville Old Face" panose="02020602080505020303" pitchFamily="18" charset="77"/>
              </a:rPr>
              <a:t>not</a:t>
            </a:r>
            <a:r>
              <a:rPr lang="en-US" sz="6000" b="1" dirty="0">
                <a:effectLst>
                  <a:outerShdw blurRad="38100" dist="38100" dir="2700000" algn="tl">
                    <a:srgbClr val="000000">
                      <a:alpha val="43137"/>
                    </a:srgbClr>
                  </a:outerShdw>
                </a:effectLst>
                <a:latin typeface="Baskerville Old Face" panose="02020602080505020303" pitchFamily="18" charset="77"/>
              </a:rPr>
              <a:t> accompany </a:t>
            </a:r>
            <a:r>
              <a:rPr lang="en-US" sz="6000" b="1" i="1" dirty="0">
                <a:effectLst>
                  <a:outerShdw blurRad="38100" dist="38100" dir="2700000" algn="tl">
                    <a:srgbClr val="000000">
                      <a:alpha val="43137"/>
                    </a:srgbClr>
                  </a:outerShdw>
                </a:effectLst>
                <a:latin typeface="Baskerville Old Face" panose="02020602080505020303" pitchFamily="18" charset="77"/>
              </a:rPr>
              <a:t>the end of all things!</a:t>
            </a:r>
          </a:p>
        </p:txBody>
      </p:sp>
    </p:spTree>
    <p:extLst>
      <p:ext uri="{BB962C8B-B14F-4D97-AF65-F5344CB8AC3E}">
        <p14:creationId xmlns:p14="http://schemas.microsoft.com/office/powerpoint/2010/main" val="162779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3418436"/>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4. “Tell us, when will these things happen? And what will be the sign that all these things are about to take place?”</a:t>
            </a: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
        <p:nvSpPr>
          <p:cNvPr id="4" name="Rectangle 3">
            <a:extLst>
              <a:ext uri="{FF2B5EF4-FFF2-40B4-BE49-F238E27FC236}">
                <a16:creationId xmlns="" xmlns:a16="http://schemas.microsoft.com/office/drawing/2014/main" id="{4228ACC2-9B8D-0E45-8416-CD64F8D83DBF}"/>
              </a:ext>
            </a:extLst>
          </p:cNvPr>
          <p:cNvSpPr/>
          <p:nvPr/>
        </p:nvSpPr>
        <p:spPr>
          <a:xfrm>
            <a:off x="160421" y="3015916"/>
            <a:ext cx="11855116" cy="3725699"/>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(Matt. 24: 3) “Tell us, </a:t>
            </a:r>
            <a:r>
              <a:rPr kumimoji="0" lang="en-US" sz="6000" b="1"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when will these things happen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And </a:t>
            </a:r>
            <a:r>
              <a:rPr kumimoji="0" lang="en-US" sz="6000" b="1"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what will be the sign of your coming and of the end of the age</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a:t>
            </a:r>
          </a:p>
        </p:txBody>
      </p:sp>
    </p:spTree>
    <p:extLst>
      <p:ext uri="{BB962C8B-B14F-4D97-AF65-F5344CB8AC3E}">
        <p14:creationId xmlns:p14="http://schemas.microsoft.com/office/powerpoint/2010/main" val="149607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AA3A769-2D13-BE4D-90D7-0D1E7B239637}"/>
              </a:ext>
            </a:extLst>
          </p:cNvPr>
          <p:cNvSpPr txBox="1"/>
          <p:nvPr/>
        </p:nvSpPr>
        <p:spPr>
          <a:xfrm>
            <a:off x="163286" y="-48987"/>
            <a:ext cx="11870871" cy="1107996"/>
          </a:xfrm>
          <a:prstGeom prst="rect">
            <a:avLst/>
          </a:prstGeom>
          <a:noFill/>
        </p:spPr>
        <p:txBody>
          <a:bodyPr wrap="square" rtlCol="0">
            <a:spAutoFit/>
          </a:bodyPr>
          <a:lstStyle/>
          <a:p>
            <a:pPr algn="ctr"/>
            <a:r>
              <a:rPr lang="en-US" sz="66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Why do </a:t>
            </a:r>
            <a:r>
              <a:rPr lang="en-US" sz="6600" b="1" i="1" dirty="0">
                <a:solidFill>
                  <a:schemeClr val="accent4"/>
                </a:solidFill>
                <a:effectLst>
                  <a:outerShdw blurRad="38100" dist="38100" dir="2700000" algn="tl">
                    <a:srgbClr val="000000">
                      <a:alpha val="43137"/>
                    </a:srgbClr>
                  </a:outerShdw>
                </a:effectLst>
                <a:latin typeface="Baskerville Old Face" panose="02020602080505020303" pitchFamily="18" charset="77"/>
              </a:rPr>
              <a:t>signs</a:t>
            </a:r>
            <a:r>
              <a:rPr lang="en-US" sz="66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 </a:t>
            </a:r>
            <a:r>
              <a:rPr lang="en-US" sz="6600" b="1" i="1" dirty="0">
                <a:solidFill>
                  <a:schemeClr val="accent4"/>
                </a:solidFill>
                <a:effectLst>
                  <a:outerShdw blurRad="38100" dist="38100" dir="2700000" algn="tl">
                    <a:srgbClr val="000000">
                      <a:alpha val="43137"/>
                    </a:srgbClr>
                  </a:outerShdw>
                </a:effectLst>
                <a:latin typeface="Baskerville Old Face" panose="02020602080505020303" pitchFamily="18" charset="77"/>
              </a:rPr>
              <a:t>of the end</a:t>
            </a:r>
            <a:r>
              <a:rPr lang="en-US" sz="66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 matter?</a:t>
            </a:r>
          </a:p>
        </p:txBody>
      </p:sp>
      <p:sp>
        <p:nvSpPr>
          <p:cNvPr id="5" name="TextBox 4">
            <a:extLst>
              <a:ext uri="{FF2B5EF4-FFF2-40B4-BE49-F238E27FC236}">
                <a16:creationId xmlns="" xmlns:a16="http://schemas.microsoft.com/office/drawing/2014/main" id="{D9C36BF4-C645-AD40-8C80-2E305C44863D}"/>
              </a:ext>
            </a:extLst>
          </p:cNvPr>
          <p:cNvSpPr txBox="1"/>
          <p:nvPr/>
        </p:nvSpPr>
        <p:spPr>
          <a:xfrm>
            <a:off x="157843" y="912048"/>
            <a:ext cx="11870871" cy="5909310"/>
          </a:xfrm>
          <a:prstGeom prst="rect">
            <a:avLst/>
          </a:prstGeom>
          <a:noFill/>
        </p:spPr>
        <p:txBody>
          <a:bodyPr wrap="square" rtlCol="0">
            <a:spAutoFit/>
          </a:bodyPr>
          <a:lstStyle/>
          <a:p>
            <a:pPr marL="285750" indent="-285750">
              <a:buFont typeface="Arial" panose="020B0604020202020204" pitchFamily="34" charset="0"/>
              <a:buChar char="•"/>
            </a:pPr>
            <a:r>
              <a:rPr lang="en-US" sz="4200" b="1" spc="-150" dirty="0">
                <a:solidFill>
                  <a:schemeClr val="bg1"/>
                </a:solidFill>
                <a:effectLst>
                  <a:outerShdw blurRad="38100" dist="38100" dir="2700000" algn="tl">
                    <a:srgbClr val="000000">
                      <a:alpha val="43137"/>
                    </a:srgbClr>
                  </a:outerShdw>
                </a:effectLst>
                <a:latin typeface="Baskerville Old Face" panose="02020602080505020303" pitchFamily="18" charset="77"/>
              </a:rPr>
              <a:t>Like a shadow, as the world is approaching its end, signs signal that the </a:t>
            </a:r>
            <a:r>
              <a:rPr lang="en-US" sz="4200" b="1" i="1" spc="-150" dirty="0">
                <a:solidFill>
                  <a:schemeClr val="bg1"/>
                </a:solidFill>
                <a:effectLst>
                  <a:outerShdw blurRad="38100" dist="38100" dir="2700000" algn="tl">
                    <a:srgbClr val="000000">
                      <a:alpha val="43137"/>
                    </a:srgbClr>
                  </a:outerShdw>
                </a:effectLst>
                <a:latin typeface="Baskerville Old Face" panose="02020602080505020303" pitchFamily="18" charset="77"/>
              </a:rPr>
              <a:t>substance is approaching</a:t>
            </a:r>
            <a:r>
              <a:rPr lang="en-US" sz="4200" b="1" spc="-150" dirty="0">
                <a:solidFill>
                  <a:schemeClr val="bg1"/>
                </a:solidFill>
                <a:effectLst>
                  <a:outerShdw blurRad="38100" dist="38100" dir="2700000" algn="tl">
                    <a:srgbClr val="000000">
                      <a:alpha val="43137"/>
                    </a:srgbClr>
                  </a:outerShdw>
                </a:effectLst>
                <a:latin typeface="Baskerville Old Face" panose="02020602080505020303" pitchFamily="18" charset="77"/>
              </a:rPr>
              <a:t>.</a:t>
            </a:r>
          </a:p>
          <a:p>
            <a:pPr marL="285750" indent="-285750">
              <a:buFont typeface="Arial" panose="020B0604020202020204" pitchFamily="34" charset="0"/>
              <a:buChar char="•"/>
            </a:pPr>
            <a:r>
              <a:rPr lang="en-US" sz="4200" b="1" spc="-150" dirty="0">
                <a:solidFill>
                  <a:schemeClr val="bg1"/>
                </a:solidFill>
                <a:effectLst>
                  <a:outerShdw blurRad="38100" dist="38100" dir="2700000" algn="tl">
                    <a:srgbClr val="000000">
                      <a:alpha val="43137"/>
                    </a:srgbClr>
                  </a:outerShdw>
                </a:effectLst>
                <a:latin typeface="Baskerville Old Face" panose="02020602080505020303" pitchFamily="18" charset="77"/>
              </a:rPr>
              <a:t>The climatic end, that the Bible tells us is to come, will </a:t>
            </a:r>
            <a:r>
              <a:rPr lang="en-US" sz="4200" b="1" u="sng" spc="-150" dirty="0">
                <a:solidFill>
                  <a:schemeClr val="bg1"/>
                </a:solidFill>
                <a:effectLst>
                  <a:outerShdw blurRad="38100" dist="38100" dir="2700000" algn="tl">
                    <a:srgbClr val="000000">
                      <a:alpha val="43137"/>
                    </a:srgbClr>
                  </a:outerShdw>
                </a:effectLst>
                <a:latin typeface="Baskerville Old Face" panose="02020602080505020303" pitchFamily="18" charset="77"/>
              </a:rPr>
              <a:t>not</a:t>
            </a:r>
            <a:r>
              <a:rPr lang="en-US" sz="4200" b="1" spc="-150" dirty="0">
                <a:solidFill>
                  <a:schemeClr val="bg1"/>
                </a:solidFill>
                <a:effectLst>
                  <a:outerShdw blurRad="38100" dist="38100" dir="2700000" algn="tl">
                    <a:srgbClr val="000000">
                      <a:alpha val="43137"/>
                    </a:srgbClr>
                  </a:outerShdw>
                </a:effectLst>
                <a:latin typeface="Baskerville Old Face" panose="02020602080505020303" pitchFamily="18" charset="77"/>
              </a:rPr>
              <a:t> pop up out of nowhere.</a:t>
            </a:r>
          </a:p>
          <a:p>
            <a:pPr marL="285750" indent="-285750">
              <a:buFont typeface="Arial" panose="020B0604020202020204" pitchFamily="34" charset="0"/>
              <a:buChar char="•"/>
            </a:pPr>
            <a:r>
              <a:rPr lang="en-US" sz="4200" b="1" spc="-150" dirty="0">
                <a:solidFill>
                  <a:schemeClr val="bg1"/>
                </a:solidFill>
                <a:effectLst>
                  <a:outerShdw blurRad="38100" dist="38100" dir="2700000" algn="tl">
                    <a:srgbClr val="000000">
                      <a:alpha val="43137"/>
                    </a:srgbClr>
                  </a:outerShdw>
                </a:effectLst>
                <a:latin typeface="Baskerville Old Face" panose="02020602080505020303" pitchFamily="18" charset="77"/>
              </a:rPr>
              <a:t>Jesus and his disciples taught on these signs of the end throughout the New Testament.</a:t>
            </a:r>
          </a:p>
          <a:p>
            <a:pPr marL="285750" indent="-285750">
              <a:buFont typeface="Arial" panose="020B0604020202020204" pitchFamily="34" charset="0"/>
              <a:buChar char="•"/>
            </a:pPr>
            <a:r>
              <a:rPr lang="en-US" sz="4200" b="1" spc="-150" dirty="0">
                <a:solidFill>
                  <a:schemeClr val="bg1"/>
                </a:solidFill>
                <a:effectLst>
                  <a:outerShdw blurRad="38100" dist="38100" dir="2700000" algn="tl">
                    <a:srgbClr val="000000">
                      <a:alpha val="43137"/>
                    </a:srgbClr>
                  </a:outerShdw>
                </a:effectLst>
                <a:latin typeface="Baskerville Old Face" panose="02020602080505020303" pitchFamily="18" charset="77"/>
              </a:rPr>
              <a:t>Large sections of scripture and the </a:t>
            </a:r>
            <a:r>
              <a:rPr lang="en-US" sz="4200" b="1" i="1" spc="-150" dirty="0">
                <a:solidFill>
                  <a:schemeClr val="bg1"/>
                </a:solidFill>
                <a:effectLst>
                  <a:outerShdw blurRad="38100" dist="38100" dir="2700000" algn="tl">
                    <a:srgbClr val="000000">
                      <a:alpha val="43137"/>
                    </a:srgbClr>
                  </a:outerShdw>
                </a:effectLst>
                <a:latin typeface="Baskerville Old Face" panose="02020602080505020303" pitchFamily="18" charset="77"/>
              </a:rPr>
              <a:t>entirety</a:t>
            </a:r>
            <a:r>
              <a:rPr lang="en-US" sz="4200" b="1" spc="-150" dirty="0">
                <a:solidFill>
                  <a:schemeClr val="bg1"/>
                </a:solidFill>
                <a:effectLst>
                  <a:outerShdw blurRad="38100" dist="38100" dir="2700000" algn="tl">
                    <a:srgbClr val="000000">
                      <a:alpha val="43137"/>
                    </a:srgbClr>
                  </a:outerShdw>
                </a:effectLst>
                <a:latin typeface="Baskerville Old Face" panose="02020602080505020303" pitchFamily="18" charset="77"/>
              </a:rPr>
              <a:t> of the last book of the Bible, are devoted to this end time.</a:t>
            </a:r>
          </a:p>
          <a:p>
            <a:pPr marL="285750" indent="-285750">
              <a:buFont typeface="Arial" panose="020B0604020202020204" pitchFamily="34" charset="0"/>
              <a:buChar char="•"/>
            </a:pPr>
            <a:r>
              <a:rPr lang="en-US" sz="4200" b="1" spc="-150" dirty="0">
                <a:solidFill>
                  <a:schemeClr val="bg1"/>
                </a:solidFill>
                <a:effectLst>
                  <a:outerShdw blurRad="38100" dist="38100" dir="2700000" algn="tl">
                    <a:srgbClr val="000000">
                      <a:alpha val="43137"/>
                    </a:srgbClr>
                  </a:outerShdw>
                </a:effectLst>
                <a:latin typeface="Baskerville Old Face" panose="02020602080505020303" pitchFamily="18" charset="77"/>
              </a:rPr>
              <a:t>We have </a:t>
            </a:r>
            <a:r>
              <a:rPr lang="en-US" sz="4200" b="1" u="sng" spc="-150" dirty="0">
                <a:solidFill>
                  <a:schemeClr val="bg1"/>
                </a:solidFill>
                <a:effectLst>
                  <a:outerShdw blurRad="38100" dist="38100" dir="2700000" algn="tl">
                    <a:srgbClr val="000000">
                      <a:alpha val="43137"/>
                    </a:srgbClr>
                  </a:outerShdw>
                </a:effectLst>
                <a:latin typeface="Baskerville Old Face" panose="02020602080505020303" pitchFamily="18" charset="77"/>
              </a:rPr>
              <a:t>urgent</a:t>
            </a:r>
            <a:r>
              <a:rPr lang="en-US" sz="4200" b="1" spc="-150" dirty="0">
                <a:solidFill>
                  <a:schemeClr val="bg1"/>
                </a:solidFill>
                <a:effectLst>
                  <a:outerShdw blurRad="38100" dist="38100" dir="2700000" algn="tl">
                    <a:srgbClr val="000000">
                      <a:alpha val="43137"/>
                    </a:srgbClr>
                  </a:outerShdw>
                </a:effectLst>
                <a:latin typeface="Baskerville Old Face" panose="02020602080505020303" pitchFamily="18" charset="77"/>
              </a:rPr>
              <a:t> business to attend to before closing time!</a:t>
            </a:r>
          </a:p>
        </p:txBody>
      </p:sp>
    </p:spTree>
    <p:extLst>
      <p:ext uri="{BB962C8B-B14F-4D97-AF65-F5344CB8AC3E}">
        <p14:creationId xmlns:p14="http://schemas.microsoft.com/office/powerpoint/2010/main" val="27699301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dissolv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10" name="Picture 9" descr="A close up of a newspaper&#10;&#10;Description automatically generated">
            <a:extLst>
              <a:ext uri="{FF2B5EF4-FFF2-40B4-BE49-F238E27FC236}">
                <a16:creationId xmlns="" xmlns:a16="http://schemas.microsoft.com/office/drawing/2014/main" id="{1B0C50A6-62BA-4442-9D87-8F4547B576B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0" y="0"/>
            <a:ext cx="12192000" cy="6858000"/>
          </a:xfrm>
          <a:prstGeom prst="rect">
            <a:avLst/>
          </a:prstGeom>
        </p:spPr>
      </p:pic>
      <p:pic>
        <p:nvPicPr>
          <p:cNvPr id="5" name="Picture 4" descr="A picture containing drawing&#10;&#10;Description automatically generated">
            <a:extLst>
              <a:ext uri="{FF2B5EF4-FFF2-40B4-BE49-F238E27FC236}">
                <a16:creationId xmlns="" xmlns:a16="http://schemas.microsoft.com/office/drawing/2014/main" id="{1A25983E-D63F-0D41-B12C-DB5F3E32D79B}"/>
              </a:ext>
            </a:extLst>
          </p:cNvPr>
          <p:cNvPicPr>
            <a:picLocks noChangeAspect="1"/>
          </p:cNvPicPr>
          <p:nvPr/>
        </p:nvPicPr>
        <p:blipFill>
          <a:blip r:embed="rId5"/>
          <a:stretch>
            <a:fillRect/>
          </a:stretch>
        </p:blipFill>
        <p:spPr>
          <a:xfrm>
            <a:off x="314706" y="292100"/>
            <a:ext cx="3771900" cy="787400"/>
          </a:xfrm>
          <a:prstGeom prst="rect">
            <a:avLst/>
          </a:prstGeom>
        </p:spPr>
      </p:pic>
      <p:pic>
        <p:nvPicPr>
          <p:cNvPr id="7" name="Picture 6" descr="Text&#10;&#10;Description automatically generated">
            <a:extLst>
              <a:ext uri="{FF2B5EF4-FFF2-40B4-BE49-F238E27FC236}">
                <a16:creationId xmlns="" xmlns:a16="http://schemas.microsoft.com/office/drawing/2014/main" id="{EE2BD5C6-DB85-5F4B-94AF-CF7CC7FE015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4706" y="1243584"/>
            <a:ext cx="11572494" cy="4146563"/>
          </a:xfrm>
          <a:prstGeom prst="rect">
            <a:avLst/>
          </a:prstGeom>
        </p:spPr>
      </p:pic>
      <p:pic>
        <p:nvPicPr>
          <p:cNvPr id="14" name="Picture 13" descr="Text&#10;&#10;Description automatically generated">
            <a:extLst>
              <a:ext uri="{FF2B5EF4-FFF2-40B4-BE49-F238E27FC236}">
                <a16:creationId xmlns="" xmlns:a16="http://schemas.microsoft.com/office/drawing/2014/main" id="{7751BDF6-B638-E247-8D16-71BF1C73EFA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01312" y="390075"/>
            <a:ext cx="2887578" cy="622299"/>
          </a:xfrm>
          <a:prstGeom prst="rect">
            <a:avLst/>
          </a:prstGeom>
        </p:spPr>
      </p:pic>
      <p:sp>
        <p:nvSpPr>
          <p:cNvPr id="15" name="Frame 14">
            <a:extLst>
              <a:ext uri="{FF2B5EF4-FFF2-40B4-BE49-F238E27FC236}">
                <a16:creationId xmlns="" xmlns:a16="http://schemas.microsoft.com/office/drawing/2014/main" id="{72126DB4-0ED9-1940-8749-8C4F3306C15A}"/>
              </a:ext>
            </a:extLst>
          </p:cNvPr>
          <p:cNvSpPr/>
          <p:nvPr/>
        </p:nvSpPr>
        <p:spPr>
          <a:xfrm>
            <a:off x="4235116" y="293822"/>
            <a:ext cx="3085858" cy="787400"/>
          </a:xfrm>
          <a:prstGeom prst="frame">
            <a:avLst>
              <a:gd name="adj1" fmla="val 20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705586118"/>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close up of a curtain&#10;&#10;Description automatically generated">
            <a:extLst>
              <a:ext uri="{FF2B5EF4-FFF2-40B4-BE49-F238E27FC236}">
                <a16:creationId xmlns="" xmlns:a16="http://schemas.microsoft.com/office/drawing/2014/main" id="{97198C6F-F5C9-3B46-993D-ABB0219086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42024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close up of a curtain&#10;&#10;Description automatically generated">
            <a:extLst>
              <a:ext uri="{FF2B5EF4-FFF2-40B4-BE49-F238E27FC236}">
                <a16:creationId xmlns="" xmlns:a16="http://schemas.microsoft.com/office/drawing/2014/main" id="{97198C6F-F5C9-3B46-993D-ABB02190864C}"/>
              </a:ext>
            </a:extLst>
          </p:cNvPr>
          <p:cNvPicPr>
            <a:picLocks noChangeAspect="1"/>
          </p:cNvPicPr>
          <p:nvPr/>
        </p:nvPicPr>
        <p:blipFill rotWithShape="1">
          <a:blip r:embed="rId3" cstate="screen">
            <a:graysc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extBox 1">
            <a:extLst>
              <a:ext uri="{FF2B5EF4-FFF2-40B4-BE49-F238E27FC236}">
                <a16:creationId xmlns="" xmlns:a16="http://schemas.microsoft.com/office/drawing/2014/main" id="{9BC6BE62-E955-9B47-BF3E-794F54399E9C}"/>
              </a:ext>
            </a:extLst>
          </p:cNvPr>
          <p:cNvSpPr txBox="1"/>
          <p:nvPr/>
        </p:nvSpPr>
        <p:spPr>
          <a:xfrm>
            <a:off x="0" y="408218"/>
            <a:ext cx="12191979" cy="6017160"/>
          </a:xfrm>
          <a:prstGeom prst="rect">
            <a:avLst/>
          </a:prstGeom>
          <a:noFill/>
        </p:spPr>
        <p:txBody>
          <a:bodyPr wrap="square" rtlCol="0">
            <a:spAutoFit/>
          </a:bodyPr>
          <a:lstStyle/>
          <a:p>
            <a:pPr algn="ctr">
              <a:lnSpc>
                <a:spcPct val="80000"/>
              </a:lnSpc>
            </a:pPr>
            <a:r>
              <a:rPr lang="en-US" sz="4800" b="1" dirty="0">
                <a:solidFill>
                  <a:schemeClr val="accent4">
                    <a:lumMod val="60000"/>
                    <a:lumOff val="40000"/>
                  </a:schemeClr>
                </a:solidFill>
                <a:effectLst>
                  <a:outerShdw blurRad="38100" dist="38100" dir="2700000" algn="tl">
                    <a:srgbClr val="000000">
                      <a:alpha val="43137"/>
                    </a:srgbClr>
                  </a:outerShdw>
                </a:effectLst>
                <a:latin typeface="Baskerville Old Face" panose="02020602080505020303" pitchFamily="18" charset="77"/>
              </a:rPr>
              <a:t>(Mark Hitchcock) ﻿Another way to picture this is to imagine that you’re at a play. You have taken your seat in the audience, and before the curtain goes up for Act One you can hear sounds behind the curtain. The stage is being set for the beginning of the play. The props are put in place, and the actors take their positions. These events are not the play itself but are a natural, </a:t>
            </a:r>
            <a:r>
              <a:rPr lang="en-US" sz="4800" b="1" u="sng" dirty="0">
                <a:solidFill>
                  <a:schemeClr val="accent4">
                    <a:lumMod val="60000"/>
                    <a:lumOff val="40000"/>
                  </a:schemeClr>
                </a:solidFill>
                <a:effectLst>
                  <a:outerShdw blurRad="38100" dist="38100" dir="2700000" algn="tl">
                    <a:srgbClr val="000000">
                      <a:alpha val="43137"/>
                    </a:srgbClr>
                  </a:outerShdw>
                </a:effectLst>
                <a:latin typeface="Baskerville Old Face" panose="02020602080505020303" pitchFamily="18" charset="77"/>
              </a:rPr>
              <a:t>necessary preparation for it</a:t>
            </a:r>
            <a:r>
              <a:rPr lang="en-US" sz="4800" b="1" dirty="0">
                <a:solidFill>
                  <a:schemeClr val="accent4">
                    <a:lumMod val="60000"/>
                    <a:lumOff val="40000"/>
                  </a:schemeClr>
                </a:solidFill>
                <a:effectLst>
                  <a:outerShdw blurRad="38100" dist="38100" dir="2700000" algn="tl">
                    <a:srgbClr val="000000">
                      <a:alpha val="43137"/>
                    </a:srgbClr>
                  </a:outerShdw>
                </a:effectLst>
                <a:latin typeface="Baskerville Old Face" panose="02020602080505020303" pitchFamily="18" charset="77"/>
              </a:rPr>
              <a:t>. The setting of the stage creates </a:t>
            </a:r>
            <a:r>
              <a:rPr lang="en-US" sz="4800" b="1" i="1" dirty="0">
                <a:solidFill>
                  <a:schemeClr val="accent4">
                    <a:lumMod val="60000"/>
                    <a:lumOff val="40000"/>
                  </a:schemeClr>
                </a:solidFill>
                <a:effectLst>
                  <a:outerShdw blurRad="38100" dist="38100" dir="2700000" algn="tl">
                    <a:srgbClr val="000000">
                      <a:alpha val="43137"/>
                    </a:srgbClr>
                  </a:outerShdw>
                </a:effectLst>
                <a:latin typeface="Baskerville Old Face" panose="02020602080505020303" pitchFamily="18" charset="77"/>
              </a:rPr>
              <a:t>anticipation</a:t>
            </a:r>
            <a:r>
              <a:rPr lang="en-US" sz="4800" b="1" dirty="0">
                <a:solidFill>
                  <a:schemeClr val="accent4">
                    <a:lumMod val="60000"/>
                    <a:lumOff val="40000"/>
                  </a:schemeClr>
                </a:solidFill>
                <a:effectLst>
                  <a:outerShdw blurRad="38100" dist="38100" dir="2700000" algn="tl">
                    <a:srgbClr val="000000">
                      <a:alpha val="43137"/>
                    </a:srgbClr>
                  </a:outerShdw>
                </a:effectLst>
                <a:latin typeface="Baskerville Old Face" panose="02020602080505020303" pitchFamily="18" charset="77"/>
              </a:rPr>
              <a:t> for the raising of the curtain… </a:t>
            </a:r>
            <a:endParaRPr lang="en-US" sz="4800" dirty="0"/>
          </a:p>
        </p:txBody>
      </p:sp>
    </p:spTree>
    <p:extLst>
      <p:ext uri="{BB962C8B-B14F-4D97-AF65-F5344CB8AC3E}">
        <p14:creationId xmlns:p14="http://schemas.microsoft.com/office/powerpoint/2010/main" val="6743178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close up of a curtain&#10;&#10;Description automatically generated">
            <a:extLst>
              <a:ext uri="{FF2B5EF4-FFF2-40B4-BE49-F238E27FC236}">
                <a16:creationId xmlns="" xmlns:a16="http://schemas.microsoft.com/office/drawing/2014/main" id="{97198C6F-F5C9-3B46-993D-ABB02190864C}"/>
              </a:ext>
            </a:extLst>
          </p:cNvPr>
          <p:cNvPicPr>
            <a:picLocks noChangeAspect="1"/>
          </p:cNvPicPr>
          <p:nvPr/>
        </p:nvPicPr>
        <p:blipFill rotWithShape="1">
          <a:blip r:embed="rId3" cstate="screen">
            <a:graysc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extBox 1">
            <a:extLst>
              <a:ext uri="{FF2B5EF4-FFF2-40B4-BE49-F238E27FC236}">
                <a16:creationId xmlns="" xmlns:a16="http://schemas.microsoft.com/office/drawing/2014/main" id="{9BC6BE62-E955-9B47-BF3E-794F54399E9C}"/>
              </a:ext>
            </a:extLst>
          </p:cNvPr>
          <p:cNvSpPr txBox="1"/>
          <p:nvPr/>
        </p:nvSpPr>
        <p:spPr>
          <a:xfrm>
            <a:off x="0" y="408218"/>
            <a:ext cx="12191979" cy="3693319"/>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normalizeH="0" baseline="0" noProof="0" dirty="0">
                <a:ln>
                  <a:noFill/>
                </a:ln>
                <a:solidFill>
                  <a:srgbClr val="FFC000">
                    <a:lumMod val="60000"/>
                    <a:lumOff val="40000"/>
                  </a:srgbClr>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…In the same way, God is preparing the world stage for His drama of the ages. The curtain is still down. But God is allowing world events to take place and players to assume their roles for the drama to begin.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8978605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1756443"/>
          </a:xfrm>
          <a:prstGeom prst="rect">
            <a:avLst/>
          </a:prstGeom>
          <a:noFill/>
        </p:spPr>
        <p:txBody>
          <a:bodyPr wrap="square" rtlCol="0">
            <a:spAutoFit/>
          </a:bodyPr>
          <a:lstStyle/>
          <a:p>
            <a:pPr algn="ctr" defTabSz="457200">
              <a:lnSpc>
                <a:spcPct val="90000"/>
              </a:lnSpc>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5</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 Jesus began to say to them, “Watch out that no one misleads you.</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Tree>
    <p:extLst>
      <p:ext uri="{BB962C8B-B14F-4D97-AF65-F5344CB8AC3E}">
        <p14:creationId xmlns:p14="http://schemas.microsoft.com/office/powerpoint/2010/main" val="105250726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1756443"/>
          </a:xfrm>
          <a:prstGeom prst="rect">
            <a:avLst/>
          </a:prstGeom>
          <a:noFill/>
        </p:spPr>
        <p:txBody>
          <a:bodyPr wrap="square" rtlCol="0">
            <a:spAutoFit/>
          </a:bodyPr>
          <a:lstStyle/>
          <a:p>
            <a:pPr algn="ctr" defTabSz="457200">
              <a:lnSpc>
                <a:spcPct val="90000"/>
              </a:lnSpc>
              <a:defRPr/>
            </a:pP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6. Many will come in my name, saying, ‘I am he,’ and </a:t>
            </a:r>
            <a:r>
              <a:rPr lang="en-US" sz="60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they will mislead many</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Tree>
    <p:extLst>
      <p:ext uri="{BB962C8B-B14F-4D97-AF65-F5344CB8AC3E}">
        <p14:creationId xmlns:p14="http://schemas.microsoft.com/office/powerpoint/2010/main" val="201676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picture containing water, sky, dark, person&#10;&#10;Description automatically generated">
            <a:extLst>
              <a:ext uri="{FF2B5EF4-FFF2-40B4-BE49-F238E27FC236}">
                <a16:creationId xmlns="" xmlns:a16="http://schemas.microsoft.com/office/drawing/2014/main" id="{B8E93C94-F164-3040-B70D-AD7A4B6F13DA}"/>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b="-1"/>
          <a:stretch/>
        </p:blipFill>
        <p:spPr>
          <a:xfrm>
            <a:off x="20" y="10"/>
            <a:ext cx="12191980" cy="6857990"/>
          </a:xfrm>
          <a:prstGeom prst="rect">
            <a:avLst/>
          </a:prstGeom>
        </p:spPr>
      </p:pic>
      <p:sp>
        <p:nvSpPr>
          <p:cNvPr id="6" name="TextBox 5">
            <a:extLst>
              <a:ext uri="{FF2B5EF4-FFF2-40B4-BE49-F238E27FC236}">
                <a16:creationId xmlns="" xmlns:a16="http://schemas.microsoft.com/office/drawing/2014/main" id="{D4BFE05F-E124-1743-BB87-CBD4240ABA70}"/>
              </a:ext>
            </a:extLst>
          </p:cNvPr>
          <p:cNvSpPr txBox="1"/>
          <p:nvPr/>
        </p:nvSpPr>
        <p:spPr>
          <a:xfrm>
            <a:off x="240632" y="0"/>
            <a:ext cx="1172677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Matthew </a:t>
            </a:r>
            <a:r>
              <a:rPr lang="en-US" sz="9600" dirty="0">
                <a:solidFill>
                  <a:srgbClr val="FFC000"/>
                </a:solidFill>
                <a:effectLst>
                  <a:outerShdw blurRad="38100" dist="38100" dir="2700000" algn="tl">
                    <a:srgbClr val="000000">
                      <a:alpha val="43137"/>
                    </a:srgbClr>
                  </a:outerShdw>
                </a:effectLst>
                <a:latin typeface="Baskerville Old Face" panose="02020602080505020303" pitchFamily="18" charset="77"/>
              </a:rPr>
              <a:t>24:11-12</a:t>
            </a:r>
            <a:endParaRPr kumimoji="0" lang="en-US" sz="1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7" name="TextBox 6">
            <a:extLst>
              <a:ext uri="{FF2B5EF4-FFF2-40B4-BE49-F238E27FC236}">
                <a16:creationId xmlns="" xmlns:a16="http://schemas.microsoft.com/office/drawing/2014/main" id="{4745F3FB-E516-CA42-A816-5A0CBE3C7646}"/>
              </a:ext>
            </a:extLst>
          </p:cNvPr>
          <p:cNvSpPr txBox="1"/>
          <p:nvPr/>
        </p:nvSpPr>
        <p:spPr>
          <a:xfrm>
            <a:off x="0" y="1569660"/>
            <a:ext cx="12192000" cy="3072188"/>
          </a:xfrm>
          <a:prstGeom prst="rect">
            <a:avLst/>
          </a:prstGeom>
          <a:noFill/>
        </p:spPr>
        <p:txBody>
          <a:bodyPr wrap="square" rtlCol="0">
            <a:spAutoFit/>
          </a:bodyPr>
          <a:lstStyle/>
          <a:p>
            <a:pPr lvl="0" algn="ctr">
              <a:lnSpc>
                <a:spcPct val="80000"/>
              </a:lnSpc>
            </a:pP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And many false prophets will appear and </a:t>
            </a:r>
            <a:r>
              <a:rPr lang="en-US" sz="60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deceive many</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 and because lawlessness will increase so much, the love of many will grow cold.</a:t>
            </a:r>
          </a:p>
        </p:txBody>
      </p:sp>
    </p:spTree>
    <p:extLst>
      <p:ext uri="{BB962C8B-B14F-4D97-AF65-F5344CB8AC3E}">
        <p14:creationId xmlns:p14="http://schemas.microsoft.com/office/powerpoint/2010/main" val="3341456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picture containing water, sky, dark, person&#10;&#10;Description automatically generated">
            <a:extLst>
              <a:ext uri="{FF2B5EF4-FFF2-40B4-BE49-F238E27FC236}">
                <a16:creationId xmlns="" xmlns:a16="http://schemas.microsoft.com/office/drawing/2014/main" id="{B8E93C94-F164-3040-B70D-AD7A4B6F13DA}"/>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b="-1"/>
          <a:stretch/>
        </p:blipFill>
        <p:spPr>
          <a:xfrm>
            <a:off x="20" y="10"/>
            <a:ext cx="12191980" cy="6857990"/>
          </a:xfrm>
          <a:prstGeom prst="rect">
            <a:avLst/>
          </a:prstGeom>
        </p:spPr>
      </p:pic>
      <p:sp>
        <p:nvSpPr>
          <p:cNvPr id="6" name="TextBox 5">
            <a:extLst>
              <a:ext uri="{FF2B5EF4-FFF2-40B4-BE49-F238E27FC236}">
                <a16:creationId xmlns="" xmlns:a16="http://schemas.microsoft.com/office/drawing/2014/main" id="{D4BFE05F-E124-1743-BB87-CBD4240ABA70}"/>
              </a:ext>
            </a:extLst>
          </p:cNvPr>
          <p:cNvSpPr txBox="1"/>
          <p:nvPr/>
        </p:nvSpPr>
        <p:spPr>
          <a:xfrm>
            <a:off x="240632" y="0"/>
            <a:ext cx="1172677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Acts 20:29-30</a:t>
            </a:r>
            <a:endParaRPr kumimoji="0" lang="en-US" sz="1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7" name="TextBox 6">
            <a:extLst>
              <a:ext uri="{FF2B5EF4-FFF2-40B4-BE49-F238E27FC236}">
                <a16:creationId xmlns="" xmlns:a16="http://schemas.microsoft.com/office/drawing/2014/main" id="{4745F3FB-E516-CA42-A816-5A0CBE3C7646}"/>
              </a:ext>
            </a:extLst>
          </p:cNvPr>
          <p:cNvSpPr txBox="1"/>
          <p:nvPr/>
        </p:nvSpPr>
        <p:spPr>
          <a:xfrm>
            <a:off x="0" y="1569660"/>
            <a:ext cx="12192000" cy="4549515"/>
          </a:xfrm>
          <a:prstGeom prst="rect">
            <a:avLst/>
          </a:prstGeom>
          <a:noFill/>
        </p:spPr>
        <p:txBody>
          <a:bodyPr wrap="square" rtlCol="0">
            <a:spAutoFit/>
          </a:bodyPr>
          <a:lstStyle/>
          <a:p>
            <a:pPr lvl="0" algn="ctr">
              <a:lnSpc>
                <a:spcPct val="80000"/>
              </a:lnSpc>
            </a:pP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I know that after I am gone fierce wolves will come in among you, not sparing the flock. Even from among your own group men will arise, </a:t>
            </a:r>
            <a:r>
              <a:rPr lang="en-US" sz="60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teaching perversions of the truth</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 to draw the disciples away after them.</a:t>
            </a:r>
          </a:p>
        </p:txBody>
      </p:sp>
    </p:spTree>
    <p:extLst>
      <p:ext uri="{BB962C8B-B14F-4D97-AF65-F5344CB8AC3E}">
        <p14:creationId xmlns:p14="http://schemas.microsoft.com/office/powerpoint/2010/main" val="25815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0D2DFE8-DDBF-404C-874B-C68199A71677}"/>
              </a:ext>
            </a:extLst>
          </p:cNvPr>
          <p:cNvSpPr txBox="1"/>
          <p:nvPr/>
        </p:nvSpPr>
        <p:spPr>
          <a:xfrm>
            <a:off x="163286" y="-81645"/>
            <a:ext cx="11870871" cy="1200329"/>
          </a:xfrm>
          <a:prstGeom prst="rect">
            <a:avLst/>
          </a:prstGeom>
          <a:noFill/>
        </p:spPr>
        <p:txBody>
          <a:bodyPr wrap="square" rtlCol="0">
            <a:spAutoFit/>
          </a:bodyPr>
          <a:lstStyle/>
          <a:p>
            <a:pPr algn="ctr"/>
            <a:r>
              <a:rPr lang="en-US" sz="72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The Dangers of Deception</a:t>
            </a:r>
          </a:p>
        </p:txBody>
      </p:sp>
      <p:sp>
        <p:nvSpPr>
          <p:cNvPr id="5" name="TextBox 4">
            <a:extLst>
              <a:ext uri="{FF2B5EF4-FFF2-40B4-BE49-F238E27FC236}">
                <a16:creationId xmlns="" xmlns:a16="http://schemas.microsoft.com/office/drawing/2014/main" id="{A7282BFC-96B1-CC43-AED0-8DE034E1874C}"/>
              </a:ext>
            </a:extLst>
          </p:cNvPr>
          <p:cNvSpPr txBox="1"/>
          <p:nvPr/>
        </p:nvSpPr>
        <p:spPr>
          <a:xfrm>
            <a:off x="0" y="971723"/>
            <a:ext cx="12192000" cy="6021841"/>
          </a:xfrm>
          <a:prstGeom prst="rect">
            <a:avLst/>
          </a:prstGeom>
          <a:noFill/>
        </p:spPr>
        <p:txBody>
          <a:bodyPr wrap="square" rtlCol="0">
            <a:spAutoFit/>
          </a:bodyPr>
          <a:lstStyle/>
          <a:p>
            <a:pPr marL="285750" indent="-285750">
              <a:lnSpc>
                <a:spcPct val="80000"/>
              </a:lnSpc>
              <a:buFont typeface="Arial" panose="020B0604020202020204" pitchFamily="34" charset="0"/>
              <a:buChar char="•"/>
            </a:pPr>
            <a:r>
              <a:rPr lang="en-US" sz="4800" b="1" spc="-150" dirty="0">
                <a:solidFill>
                  <a:schemeClr val="bg1"/>
                </a:solidFill>
                <a:effectLst>
                  <a:outerShdw blurRad="38100" dist="38100" dir="2700000" algn="tl">
                    <a:srgbClr val="000000">
                      <a:alpha val="43137"/>
                    </a:srgbClr>
                  </a:outerShdw>
                </a:effectLst>
                <a:latin typeface="Baskerville Old Face" panose="02020602080505020303" pitchFamily="18" charset="77"/>
              </a:rPr>
              <a:t>Nobody becomes deceived on purpose.</a:t>
            </a:r>
          </a:p>
          <a:p>
            <a:pPr marL="285750" indent="-285750">
              <a:lnSpc>
                <a:spcPct val="80000"/>
              </a:lnSpc>
              <a:buFont typeface="Arial" panose="020B0604020202020204" pitchFamily="34" charset="0"/>
              <a:buChar char="•"/>
            </a:pPr>
            <a:r>
              <a:rPr lang="en-US" sz="4800" b="1" spc="-150" dirty="0">
                <a:solidFill>
                  <a:schemeClr val="bg1"/>
                </a:solidFill>
                <a:effectLst>
                  <a:outerShdw blurRad="38100" dist="38100" dir="2700000" algn="tl">
                    <a:srgbClr val="000000">
                      <a:alpha val="43137"/>
                    </a:srgbClr>
                  </a:outerShdw>
                </a:effectLst>
                <a:latin typeface="Baskerville Old Face" panose="02020602080505020303" pitchFamily="18" charset="77"/>
              </a:rPr>
              <a:t>Typically it happens in small steps over long periods of time and begins with falsely believing that ‘it could never happen to me’.</a:t>
            </a:r>
          </a:p>
          <a:p>
            <a:pPr marL="285750" indent="-285750">
              <a:lnSpc>
                <a:spcPct val="80000"/>
              </a:lnSpc>
              <a:buFont typeface="Arial" panose="020B0604020202020204" pitchFamily="34" charset="0"/>
              <a:buChar char="•"/>
            </a:pPr>
            <a:r>
              <a:rPr lang="en-US" sz="4800" b="1" spc="-150" dirty="0">
                <a:solidFill>
                  <a:schemeClr val="bg1"/>
                </a:solidFill>
                <a:effectLst>
                  <a:outerShdw blurRad="38100" dist="38100" dir="2700000" algn="tl">
                    <a:srgbClr val="000000">
                      <a:alpha val="43137"/>
                    </a:srgbClr>
                  </a:outerShdw>
                </a:effectLst>
                <a:latin typeface="Baskerville Old Face" panose="02020602080505020303" pitchFamily="18" charset="77"/>
              </a:rPr>
              <a:t>The promise of the deception sounds really good.</a:t>
            </a:r>
          </a:p>
          <a:p>
            <a:pPr marL="285750" indent="-285750">
              <a:lnSpc>
                <a:spcPct val="80000"/>
              </a:lnSpc>
              <a:buFont typeface="Arial" panose="020B0604020202020204" pitchFamily="34" charset="0"/>
              <a:buChar char="•"/>
            </a:pPr>
            <a:r>
              <a:rPr lang="en-US" sz="4800" b="1" spc="-150" dirty="0">
                <a:solidFill>
                  <a:schemeClr val="bg1"/>
                </a:solidFill>
                <a:effectLst>
                  <a:outerShdw blurRad="38100" dist="38100" dir="2700000" algn="tl">
                    <a:srgbClr val="000000">
                      <a:alpha val="43137"/>
                    </a:srgbClr>
                  </a:outerShdw>
                </a:effectLst>
                <a:latin typeface="Baskerville Old Face" panose="02020602080505020303" pitchFamily="18" charset="77"/>
              </a:rPr>
              <a:t>Attempts to provide something desired. (i.e. security, fulfillment, pleasure)</a:t>
            </a:r>
          </a:p>
          <a:p>
            <a:pPr marL="285750" indent="-285750">
              <a:lnSpc>
                <a:spcPct val="80000"/>
              </a:lnSpc>
              <a:buFont typeface="Arial" panose="020B0604020202020204" pitchFamily="34" charset="0"/>
              <a:buChar char="•"/>
            </a:pPr>
            <a:r>
              <a:rPr lang="en-US" sz="4800" b="1" spc="-150" dirty="0">
                <a:solidFill>
                  <a:schemeClr val="bg1"/>
                </a:solidFill>
                <a:effectLst>
                  <a:outerShdw blurRad="38100" dist="38100" dir="2700000" algn="tl">
                    <a:srgbClr val="000000">
                      <a:alpha val="43137"/>
                    </a:srgbClr>
                  </a:outerShdw>
                </a:effectLst>
                <a:latin typeface="Baskerville Old Face" panose="02020602080505020303" pitchFamily="18" charset="77"/>
              </a:rPr>
              <a:t>Many times comes from someone “trusted”.</a:t>
            </a:r>
          </a:p>
          <a:p>
            <a:pPr marL="285750" indent="-285750">
              <a:lnSpc>
                <a:spcPct val="80000"/>
              </a:lnSpc>
              <a:buFont typeface="Arial" panose="020B0604020202020204" pitchFamily="34" charset="0"/>
              <a:buChar char="•"/>
            </a:pPr>
            <a:r>
              <a:rPr lang="en-US" sz="4800" b="1" spc="-150" dirty="0">
                <a:solidFill>
                  <a:schemeClr val="bg1"/>
                </a:solidFill>
                <a:effectLst>
                  <a:outerShdw blurRad="38100" dist="38100" dir="2700000" algn="tl">
                    <a:srgbClr val="000000">
                      <a:alpha val="43137"/>
                    </a:srgbClr>
                  </a:outerShdw>
                </a:effectLst>
                <a:latin typeface="Baskerville Old Face" panose="02020602080505020303" pitchFamily="18" charset="77"/>
              </a:rPr>
              <a:t>The Bible warns that as time goes on deception will </a:t>
            </a:r>
            <a:r>
              <a:rPr lang="en-US" sz="4800" b="1" i="1" spc="-150" dirty="0">
                <a:solidFill>
                  <a:schemeClr val="bg1"/>
                </a:solidFill>
                <a:effectLst>
                  <a:outerShdw blurRad="38100" dist="38100" dir="2700000" algn="tl">
                    <a:srgbClr val="000000">
                      <a:alpha val="43137"/>
                    </a:srgbClr>
                  </a:outerShdw>
                </a:effectLst>
                <a:latin typeface="Baskerville Old Face" panose="02020602080505020303" pitchFamily="18" charset="77"/>
              </a:rPr>
              <a:t>increase</a:t>
            </a:r>
            <a:r>
              <a:rPr lang="en-US" sz="4800" b="1" spc="-150" dirty="0">
                <a:solidFill>
                  <a:schemeClr val="bg1"/>
                </a:solidFill>
                <a:effectLst>
                  <a:outerShdw blurRad="38100" dist="38100" dir="2700000" algn="tl">
                    <a:srgbClr val="000000">
                      <a:alpha val="43137"/>
                    </a:srgbClr>
                  </a:outerShdw>
                </a:effectLst>
                <a:latin typeface="Baskerville Old Face" panose="02020602080505020303" pitchFamily="18" charset="77"/>
              </a:rPr>
              <a:t>.</a:t>
            </a:r>
          </a:p>
        </p:txBody>
      </p:sp>
    </p:spTree>
    <p:extLst>
      <p:ext uri="{BB962C8B-B14F-4D97-AF65-F5344CB8AC3E}">
        <p14:creationId xmlns:p14="http://schemas.microsoft.com/office/powerpoint/2010/main" val="7277937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dissolv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dissolv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F99388A6-96EA-5440-BD53-C090BB1EB06C}"/>
              </a:ext>
            </a:extLst>
          </p:cNvPr>
          <p:cNvSpPr txBox="1"/>
          <p:nvPr/>
        </p:nvSpPr>
        <p:spPr>
          <a:xfrm>
            <a:off x="0" y="971723"/>
            <a:ext cx="12192000" cy="6021841"/>
          </a:xfrm>
          <a:prstGeom prst="rect">
            <a:avLst/>
          </a:prstGeom>
          <a:noFill/>
        </p:spPr>
        <p:txBody>
          <a:bodyPr wrap="square" rtlCol="0">
            <a:spAutoFit/>
          </a:bodyPr>
          <a:lstStyle/>
          <a:p>
            <a:pPr marL="285750" indent="-285750">
              <a:lnSpc>
                <a:spcPct val="80000"/>
              </a:lnSpc>
              <a:buFont typeface="Arial" panose="020B0604020202020204" pitchFamily="34" charset="0"/>
              <a:buChar char="•"/>
            </a:pPr>
            <a:r>
              <a:rPr lang="en-US" sz="4800" b="1" spc="-150" dirty="0">
                <a:solidFill>
                  <a:schemeClr val="bg1"/>
                </a:solidFill>
                <a:effectLst>
                  <a:outerShdw blurRad="38100" dist="38100" dir="2700000" algn="tl">
                    <a:srgbClr val="000000">
                      <a:alpha val="43137"/>
                    </a:srgbClr>
                  </a:outerShdw>
                </a:effectLst>
                <a:latin typeface="Baskerville Old Face" panose="02020602080505020303" pitchFamily="18" charset="77"/>
              </a:rPr>
              <a:t>Nobody becomes deceived on purpose.</a:t>
            </a:r>
          </a:p>
          <a:p>
            <a:pPr marL="285750" indent="-285750">
              <a:lnSpc>
                <a:spcPct val="80000"/>
              </a:lnSpc>
              <a:buFont typeface="Arial" panose="020B0604020202020204" pitchFamily="34" charset="0"/>
              <a:buChar char="•"/>
            </a:pPr>
            <a:r>
              <a:rPr lang="en-US" sz="4800" b="1" spc="-150" dirty="0">
                <a:solidFill>
                  <a:schemeClr val="bg1"/>
                </a:solidFill>
                <a:effectLst>
                  <a:outerShdw blurRad="38100" dist="38100" dir="2700000" algn="tl">
                    <a:srgbClr val="000000">
                      <a:alpha val="43137"/>
                    </a:srgbClr>
                  </a:outerShdw>
                </a:effectLst>
                <a:latin typeface="Baskerville Old Face" panose="02020602080505020303" pitchFamily="18" charset="77"/>
              </a:rPr>
              <a:t>Typically it happens in small steps over long periods of time and begins with falsely believing that ‘it could never happen to me’.</a:t>
            </a:r>
          </a:p>
          <a:p>
            <a:pPr marL="285750" indent="-285750">
              <a:lnSpc>
                <a:spcPct val="80000"/>
              </a:lnSpc>
              <a:buFont typeface="Arial" panose="020B0604020202020204" pitchFamily="34" charset="0"/>
              <a:buChar char="•"/>
            </a:pPr>
            <a:r>
              <a:rPr lang="en-US" sz="4800" b="1" spc="-150" dirty="0">
                <a:solidFill>
                  <a:schemeClr val="bg1"/>
                </a:solidFill>
                <a:effectLst>
                  <a:outerShdw blurRad="38100" dist="38100" dir="2700000" algn="tl">
                    <a:srgbClr val="000000">
                      <a:alpha val="43137"/>
                    </a:srgbClr>
                  </a:outerShdw>
                </a:effectLst>
                <a:latin typeface="Baskerville Old Face" panose="02020602080505020303" pitchFamily="18" charset="77"/>
              </a:rPr>
              <a:t>The promise of the deception sounds really good.</a:t>
            </a:r>
          </a:p>
          <a:p>
            <a:pPr marL="285750" indent="-285750">
              <a:lnSpc>
                <a:spcPct val="80000"/>
              </a:lnSpc>
              <a:buFont typeface="Arial" panose="020B0604020202020204" pitchFamily="34" charset="0"/>
              <a:buChar char="•"/>
            </a:pPr>
            <a:r>
              <a:rPr lang="en-US" sz="4800" b="1" spc="-150" dirty="0">
                <a:solidFill>
                  <a:schemeClr val="bg1"/>
                </a:solidFill>
                <a:effectLst>
                  <a:outerShdw blurRad="38100" dist="38100" dir="2700000" algn="tl">
                    <a:srgbClr val="000000">
                      <a:alpha val="43137"/>
                    </a:srgbClr>
                  </a:outerShdw>
                </a:effectLst>
                <a:latin typeface="Baskerville Old Face" panose="02020602080505020303" pitchFamily="18" charset="77"/>
              </a:rPr>
              <a:t>Attempts to provide something desired. (i.e. security, fulfillment, pleasure)</a:t>
            </a:r>
          </a:p>
          <a:p>
            <a:pPr marL="285750" indent="-285750">
              <a:lnSpc>
                <a:spcPct val="80000"/>
              </a:lnSpc>
              <a:buFont typeface="Arial" panose="020B0604020202020204" pitchFamily="34" charset="0"/>
              <a:buChar char="•"/>
            </a:pPr>
            <a:r>
              <a:rPr lang="en-US" sz="4800" b="1" spc="-150" dirty="0">
                <a:solidFill>
                  <a:schemeClr val="bg1"/>
                </a:solidFill>
                <a:effectLst>
                  <a:outerShdw blurRad="38100" dist="38100" dir="2700000" algn="tl">
                    <a:srgbClr val="000000">
                      <a:alpha val="43137"/>
                    </a:srgbClr>
                  </a:outerShdw>
                </a:effectLst>
                <a:latin typeface="Baskerville Old Face" panose="02020602080505020303" pitchFamily="18" charset="77"/>
              </a:rPr>
              <a:t>Many times comes from someone “trusted”.</a:t>
            </a:r>
          </a:p>
          <a:p>
            <a:pPr marL="285750" indent="-285750">
              <a:lnSpc>
                <a:spcPct val="80000"/>
              </a:lnSpc>
              <a:buFont typeface="Arial" panose="020B0604020202020204" pitchFamily="34" charset="0"/>
              <a:buChar char="•"/>
            </a:pPr>
            <a:r>
              <a:rPr lang="en-US" sz="4800" b="1" spc="-150" dirty="0">
                <a:solidFill>
                  <a:schemeClr val="bg1"/>
                </a:solidFill>
                <a:effectLst>
                  <a:outerShdw blurRad="38100" dist="38100" dir="2700000" algn="tl">
                    <a:srgbClr val="000000">
                      <a:alpha val="43137"/>
                    </a:srgbClr>
                  </a:outerShdw>
                </a:effectLst>
                <a:latin typeface="Baskerville Old Face" panose="02020602080505020303" pitchFamily="18" charset="77"/>
              </a:rPr>
              <a:t>The Bible warns that as time goes on deception will </a:t>
            </a:r>
            <a:r>
              <a:rPr lang="en-US" sz="4800" b="1" i="1" spc="-150" dirty="0">
                <a:solidFill>
                  <a:schemeClr val="bg1"/>
                </a:solidFill>
                <a:effectLst>
                  <a:outerShdw blurRad="38100" dist="38100" dir="2700000" algn="tl">
                    <a:srgbClr val="000000">
                      <a:alpha val="43137"/>
                    </a:srgbClr>
                  </a:outerShdw>
                </a:effectLst>
                <a:latin typeface="Baskerville Old Face" panose="02020602080505020303" pitchFamily="18" charset="77"/>
              </a:rPr>
              <a:t>increase</a:t>
            </a:r>
            <a:r>
              <a:rPr lang="en-US" sz="4800" b="1" spc="-150" dirty="0">
                <a:solidFill>
                  <a:schemeClr val="bg1"/>
                </a:solidFill>
                <a:effectLst>
                  <a:outerShdw blurRad="38100" dist="38100" dir="2700000" algn="tl">
                    <a:srgbClr val="000000">
                      <a:alpha val="43137"/>
                    </a:srgbClr>
                  </a:outerShdw>
                </a:effectLst>
                <a:latin typeface="Baskerville Old Face" panose="02020602080505020303" pitchFamily="18" charset="77"/>
              </a:rPr>
              <a:t>.</a:t>
            </a:r>
          </a:p>
        </p:txBody>
      </p:sp>
      <p:sp>
        <p:nvSpPr>
          <p:cNvPr id="4" name="TextBox 3">
            <a:extLst>
              <a:ext uri="{FF2B5EF4-FFF2-40B4-BE49-F238E27FC236}">
                <a16:creationId xmlns="" xmlns:a16="http://schemas.microsoft.com/office/drawing/2014/main" id="{C0D2DFE8-DDBF-404C-874B-C68199A71677}"/>
              </a:ext>
            </a:extLst>
          </p:cNvPr>
          <p:cNvSpPr txBox="1"/>
          <p:nvPr/>
        </p:nvSpPr>
        <p:spPr>
          <a:xfrm>
            <a:off x="163286" y="-81645"/>
            <a:ext cx="118708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The Dangers of Deception</a:t>
            </a:r>
          </a:p>
        </p:txBody>
      </p:sp>
      <p:sp>
        <p:nvSpPr>
          <p:cNvPr id="2" name="Rectangle 1">
            <a:extLst>
              <a:ext uri="{FF2B5EF4-FFF2-40B4-BE49-F238E27FC236}">
                <a16:creationId xmlns="" xmlns:a16="http://schemas.microsoft.com/office/drawing/2014/main" id="{56DE8224-4EE0-F344-9D9C-E045DCF03D04}"/>
              </a:ext>
            </a:extLst>
          </p:cNvPr>
          <p:cNvSpPr/>
          <p:nvPr/>
        </p:nvSpPr>
        <p:spPr>
          <a:xfrm>
            <a:off x="157843" y="1012371"/>
            <a:ext cx="11870871" cy="4343400"/>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5400" b="1" dirty="0">
                <a:effectLst>
                  <a:outerShdw blurRad="38100" dist="38100" dir="2700000" algn="tl">
                    <a:srgbClr val="000000">
                      <a:alpha val="43137"/>
                    </a:srgbClr>
                  </a:outerShdw>
                </a:effectLst>
                <a:latin typeface="Baskerville Old Face" panose="02020602080505020303" pitchFamily="18" charset="77"/>
              </a:rPr>
              <a:t>(2 Tim. 3:13-14)  But evil people and charlatans will go from bad to worse, deceiving others and being deceived themselves. </a:t>
            </a:r>
            <a:r>
              <a:rPr lang="en-US" sz="54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You, however, must continue in the things you have learned and are confident about</a:t>
            </a:r>
            <a:r>
              <a:rPr lang="en-US" sz="54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a:t>
            </a:r>
          </a:p>
        </p:txBody>
      </p:sp>
    </p:spTree>
    <p:extLst>
      <p:ext uri="{BB962C8B-B14F-4D97-AF65-F5344CB8AC3E}">
        <p14:creationId xmlns:p14="http://schemas.microsoft.com/office/powerpoint/2010/main" val="51857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3418436"/>
          </a:xfrm>
          <a:prstGeom prst="rect">
            <a:avLst/>
          </a:prstGeom>
          <a:noFill/>
        </p:spPr>
        <p:txBody>
          <a:bodyPr wrap="square" rtlCol="0">
            <a:spAutoFit/>
          </a:bodyPr>
          <a:lstStyle/>
          <a:p>
            <a:pPr algn="ctr" defTabSz="457200">
              <a:lnSpc>
                <a:spcPct val="90000"/>
              </a:lnSpc>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7</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 When you hear of wars and rumors of wars, do not be alarmed. These things must happen, but the end is still to come.</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Tree>
    <p:extLst>
      <p:ext uri="{BB962C8B-B14F-4D97-AF65-F5344CB8AC3E}">
        <p14:creationId xmlns:p14="http://schemas.microsoft.com/office/powerpoint/2010/main" val="363161345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930BC020-BDBF-49EB-9898-BAB5BF5593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newspaper&#10;&#10;Description automatically generated">
            <a:extLst>
              <a:ext uri="{FF2B5EF4-FFF2-40B4-BE49-F238E27FC236}">
                <a16:creationId xmlns="" xmlns:a16="http://schemas.microsoft.com/office/drawing/2014/main" id="{BEBBFA87-806A-1147-9550-6AB35A6237A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0"/>
            <a:ext cx="12192000" cy="3428999"/>
          </a:xfrm>
          <a:prstGeom prst="rect">
            <a:avLst/>
          </a:prstGeom>
        </p:spPr>
      </p:pic>
      <p:sp>
        <p:nvSpPr>
          <p:cNvPr id="12" name="Rectangle 11">
            <a:extLst>
              <a:ext uri="{FF2B5EF4-FFF2-40B4-BE49-F238E27FC236}">
                <a16:creationId xmlns="" xmlns:a16="http://schemas.microsoft.com/office/drawing/2014/main" id="{64950C64-5D81-40F1-9601-8BA0D63BAE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429000"/>
            <a:ext cx="12192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5" name="Picture 4" descr="A picture containing drawing&#10;&#10;Description automatically generated">
            <a:extLst>
              <a:ext uri="{FF2B5EF4-FFF2-40B4-BE49-F238E27FC236}">
                <a16:creationId xmlns="" xmlns:a16="http://schemas.microsoft.com/office/drawing/2014/main" id="{1A25983E-D63F-0D41-B12C-DB5F3E32D79B}"/>
              </a:ext>
            </a:extLst>
          </p:cNvPr>
          <p:cNvPicPr>
            <a:picLocks noChangeAspect="1"/>
          </p:cNvPicPr>
          <p:nvPr/>
        </p:nvPicPr>
        <p:blipFill>
          <a:blip r:embed="rId4"/>
          <a:stretch>
            <a:fillRect/>
          </a:stretch>
        </p:blipFill>
        <p:spPr>
          <a:xfrm>
            <a:off x="2392018" y="1153684"/>
            <a:ext cx="7407964" cy="1555670"/>
          </a:xfrm>
          <a:prstGeom prst="rect">
            <a:avLst/>
          </a:prstGeom>
        </p:spPr>
      </p:pic>
      <p:sp>
        <p:nvSpPr>
          <p:cNvPr id="2" name="TextBox 1">
            <a:extLst>
              <a:ext uri="{FF2B5EF4-FFF2-40B4-BE49-F238E27FC236}">
                <a16:creationId xmlns="" xmlns:a16="http://schemas.microsoft.com/office/drawing/2014/main" id="{A6A7601C-37FA-1140-A4CC-0309B34DD9F8}"/>
              </a:ext>
            </a:extLst>
          </p:cNvPr>
          <p:cNvSpPr txBox="1"/>
          <p:nvPr/>
        </p:nvSpPr>
        <p:spPr>
          <a:xfrm>
            <a:off x="146304" y="3621024"/>
            <a:ext cx="11905488" cy="3072384"/>
          </a:xfrm>
          <a:prstGeom prst="rect">
            <a:avLst/>
          </a:prstGeom>
        </p:spPr>
        <p:txBody>
          <a:bodyPr vert="horz" lIns="91440" tIns="45720" rIns="91440" bIns="45720" rtlCol="0">
            <a:normAutofit/>
          </a:bodyPr>
          <a:lstStyle/>
          <a:p>
            <a:pPr>
              <a:lnSpc>
                <a:spcPct val="90000"/>
              </a:lnSpc>
              <a:spcBef>
                <a:spcPts val="1000"/>
              </a:spcBef>
              <a:buClr>
                <a:schemeClr val="accent2"/>
              </a:buClr>
            </a:pPr>
            <a:r>
              <a:rPr lang="en-US" sz="4400" dirty="0">
                <a:solidFill>
                  <a:schemeClr val="bg1"/>
                </a:solidFill>
                <a:effectLst>
                  <a:outerShdw blurRad="38100" dist="38100" dir="2700000" algn="tl">
                    <a:srgbClr val="000000">
                      <a:alpha val="43137"/>
                    </a:srgbClr>
                  </a:outerShdw>
                </a:effectLst>
              </a:rPr>
              <a:t>“When the month began, a confluence of hurricanes, floods, earthquakes, wildfires and a brewing international nuclear confrontation already had some Americans </a:t>
            </a:r>
            <a:r>
              <a:rPr lang="en-US" sz="4400" u="sng" dirty="0">
                <a:solidFill>
                  <a:schemeClr val="accent4"/>
                </a:solidFill>
                <a:effectLst>
                  <a:outerShdw blurRad="38100" dist="38100" dir="2700000" algn="tl">
                    <a:srgbClr val="000000">
                      <a:alpha val="43137"/>
                    </a:srgbClr>
                  </a:outerShdw>
                </a:effectLst>
              </a:rPr>
              <a:t>thinking about End Times</a:t>
            </a:r>
            <a:r>
              <a:rPr lang="en-US" sz="4400" dirty="0">
                <a:solidFill>
                  <a:schemeClr val="bg1"/>
                </a:solidFill>
                <a:effectLst>
                  <a:outerShdw blurRad="38100" dist="38100" dir="2700000" algn="tl">
                    <a:srgbClr val="000000">
                      <a:alpha val="43137"/>
                    </a:srgbClr>
                  </a:outerShdw>
                </a:effectLst>
              </a:rPr>
              <a:t>…</a:t>
            </a:r>
            <a:r>
              <a:rPr lang="en-US" sz="1500" dirty="0">
                <a:solidFill>
                  <a:schemeClr val="bg1"/>
                </a:solidFill>
              </a:rPr>
              <a:t/>
            </a:r>
            <a:br>
              <a:rPr lang="en-US" sz="1500" dirty="0">
                <a:solidFill>
                  <a:schemeClr val="bg1"/>
                </a:solidFill>
              </a:rPr>
            </a:br>
            <a:endParaRPr lang="en-US" sz="1500" dirty="0">
              <a:solidFill>
                <a:schemeClr val="bg1"/>
              </a:solidFill>
            </a:endParaRPr>
          </a:p>
        </p:txBody>
      </p:sp>
    </p:spTree>
    <p:extLst>
      <p:ext uri="{BB962C8B-B14F-4D97-AF65-F5344CB8AC3E}">
        <p14:creationId xmlns:p14="http://schemas.microsoft.com/office/powerpoint/2010/main" val="3660773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3418436"/>
          </a:xfrm>
          <a:prstGeom prst="rect">
            <a:avLst/>
          </a:prstGeom>
          <a:noFill/>
        </p:spPr>
        <p:txBody>
          <a:bodyPr wrap="square" rtlCol="0">
            <a:spAutoFit/>
          </a:bodyPr>
          <a:lstStyle/>
          <a:p>
            <a:pPr algn="ctr" defTabSz="457200">
              <a:lnSpc>
                <a:spcPct val="90000"/>
              </a:lnSpc>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8</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 For nation will rise up in arms against nation, and kingdom against kingdom. There will be earthquakes in various places, and there will be famines…</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Tree>
    <p:extLst>
      <p:ext uri="{BB962C8B-B14F-4D97-AF65-F5344CB8AC3E}">
        <p14:creationId xmlns:p14="http://schemas.microsoft.com/office/powerpoint/2010/main" val="304453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1756443"/>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8…These are but the beginning of birth pains.</a:t>
            </a: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
        <p:nvSpPr>
          <p:cNvPr id="4" name="Rounded Rectangle 3">
            <a:extLst>
              <a:ext uri="{FF2B5EF4-FFF2-40B4-BE49-F238E27FC236}">
                <a16:creationId xmlns="" xmlns:a16="http://schemas.microsoft.com/office/drawing/2014/main" id="{C69B58EF-9DF6-F346-8364-8EDDEA2DDAF1}"/>
              </a:ext>
            </a:extLst>
          </p:cNvPr>
          <p:cNvSpPr/>
          <p:nvPr/>
        </p:nvSpPr>
        <p:spPr>
          <a:xfrm>
            <a:off x="636813" y="2256506"/>
            <a:ext cx="8931729" cy="3164579"/>
          </a:xfrm>
          <a:prstGeom prst="round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0" b="1" dirty="0">
                <a:effectLst>
                  <a:outerShdw blurRad="38100" dist="38100" dir="2700000" algn="tl">
                    <a:srgbClr val="000000">
                      <a:alpha val="43137"/>
                    </a:srgbClr>
                  </a:outerShdw>
                </a:effectLst>
                <a:latin typeface="Baskerville Old Face" panose="02020602080505020303" pitchFamily="18" charset="77"/>
              </a:rPr>
              <a:t>Birth pains don’t start at the beginning of the pregnancy, but </a:t>
            </a:r>
            <a:r>
              <a:rPr lang="en-US" sz="6000" b="1" i="1" dirty="0">
                <a:effectLst>
                  <a:outerShdw blurRad="38100" dist="38100" dir="2700000" algn="tl">
                    <a:srgbClr val="000000">
                      <a:alpha val="43137"/>
                    </a:srgbClr>
                  </a:outerShdw>
                </a:effectLst>
                <a:latin typeface="Baskerville Old Face" panose="02020602080505020303" pitchFamily="18" charset="77"/>
              </a:rPr>
              <a:t>near the end.</a:t>
            </a:r>
          </a:p>
        </p:txBody>
      </p:sp>
    </p:spTree>
    <p:extLst>
      <p:ext uri="{BB962C8B-B14F-4D97-AF65-F5344CB8AC3E}">
        <p14:creationId xmlns:p14="http://schemas.microsoft.com/office/powerpoint/2010/main" val="43987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4249433"/>
          </a:xfrm>
          <a:prstGeom prst="rect">
            <a:avLst/>
          </a:prstGeom>
          <a:noFill/>
        </p:spPr>
        <p:txBody>
          <a:bodyPr wrap="square" rtlCol="0">
            <a:spAutoFit/>
          </a:bodyPr>
          <a:lstStyle/>
          <a:p>
            <a:pPr algn="ctr" defTabSz="457200">
              <a:lnSpc>
                <a:spcPct val="90000"/>
              </a:lnSpc>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9</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 You must watch out for yourselves. You will be handed over to councils and beaten in the synagogues. You will stand before governors and kings because of me, as a witness to them.</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Tree>
    <p:extLst>
      <p:ext uri="{BB962C8B-B14F-4D97-AF65-F5344CB8AC3E}">
        <p14:creationId xmlns:p14="http://schemas.microsoft.com/office/powerpoint/2010/main" val="260238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1756443"/>
          </a:xfrm>
          <a:prstGeom prst="rect">
            <a:avLst/>
          </a:prstGeom>
          <a:noFill/>
        </p:spPr>
        <p:txBody>
          <a:bodyPr wrap="square" rtlCol="0">
            <a:spAutoFit/>
          </a:bodyPr>
          <a:lstStyle/>
          <a:p>
            <a:pPr algn="ctr" defTabSz="457200">
              <a:lnSpc>
                <a:spcPct val="90000"/>
              </a:lnSpc>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10</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 First the gospel must be preached to all nations.</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
        <p:nvSpPr>
          <p:cNvPr id="6" name="Rounded Rectangle 5">
            <a:extLst>
              <a:ext uri="{FF2B5EF4-FFF2-40B4-BE49-F238E27FC236}">
                <a16:creationId xmlns="" xmlns:a16="http://schemas.microsoft.com/office/drawing/2014/main" id="{371F4C41-3959-3D40-8A8A-C74C4E895BB1}"/>
              </a:ext>
            </a:extLst>
          </p:cNvPr>
          <p:cNvSpPr/>
          <p:nvPr/>
        </p:nvSpPr>
        <p:spPr>
          <a:xfrm>
            <a:off x="503463" y="2416629"/>
            <a:ext cx="11185073" cy="2547256"/>
          </a:xfrm>
          <a:prstGeom prst="roundRect">
            <a:avLst/>
          </a:prstGeom>
          <a:solidFill>
            <a:schemeClr val="accent2"/>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000" b="1" dirty="0">
                <a:effectLst>
                  <a:outerShdw blurRad="38100" dist="38100" dir="2700000" algn="tl">
                    <a:srgbClr val="000000">
                      <a:alpha val="43137"/>
                    </a:srgbClr>
                  </a:outerShdw>
                </a:effectLst>
                <a:latin typeface="Baskerville Old Face" panose="02020602080505020303" pitchFamily="18" charset="77"/>
              </a:rPr>
              <a:t>In context, Jesus is saying that as a </a:t>
            </a:r>
            <a:r>
              <a:rPr lang="en-US" sz="6000" b="1" i="1" dirty="0">
                <a:effectLst>
                  <a:outerShdw blurRad="38100" dist="38100" dir="2700000" algn="tl">
                    <a:srgbClr val="000000">
                      <a:alpha val="43137"/>
                    </a:srgbClr>
                  </a:outerShdw>
                </a:effectLst>
                <a:latin typeface="Baskerville Old Face" panose="02020602080505020303" pitchFamily="18" charset="77"/>
              </a:rPr>
              <a:t>result of persecution</a:t>
            </a:r>
            <a:r>
              <a:rPr lang="en-US" sz="6000" b="1" dirty="0">
                <a:effectLst>
                  <a:outerShdw blurRad="38100" dist="38100" dir="2700000" algn="tl">
                    <a:srgbClr val="000000">
                      <a:alpha val="43137"/>
                    </a:srgbClr>
                  </a:outerShdw>
                </a:effectLst>
                <a:latin typeface="Baskerville Old Face" panose="02020602080505020303" pitchFamily="18" charset="77"/>
              </a:rPr>
              <a:t>, </a:t>
            </a:r>
            <a:r>
              <a:rPr lang="en-US" sz="6000" b="1" u="sng" dirty="0">
                <a:effectLst>
                  <a:outerShdw blurRad="38100" dist="38100" dir="2700000" algn="tl">
                    <a:srgbClr val="000000">
                      <a:alpha val="43137"/>
                    </a:srgbClr>
                  </a:outerShdw>
                </a:effectLst>
                <a:latin typeface="Baskerville Old Face" panose="02020602080505020303" pitchFamily="18" charset="77"/>
              </a:rPr>
              <a:t>the truth of the gospel</a:t>
            </a:r>
            <a:r>
              <a:rPr lang="en-US" sz="6000" b="1" dirty="0">
                <a:effectLst>
                  <a:outerShdw blurRad="38100" dist="38100" dir="2700000" algn="tl">
                    <a:srgbClr val="000000">
                      <a:alpha val="43137"/>
                    </a:srgbClr>
                  </a:outerShdw>
                </a:effectLst>
                <a:latin typeface="Baskerville Old Face" panose="02020602080505020303" pitchFamily="18" charset="77"/>
              </a:rPr>
              <a:t> will span the world.</a:t>
            </a:r>
          </a:p>
        </p:txBody>
      </p:sp>
    </p:spTree>
    <p:extLst>
      <p:ext uri="{BB962C8B-B14F-4D97-AF65-F5344CB8AC3E}">
        <p14:creationId xmlns:p14="http://schemas.microsoft.com/office/powerpoint/2010/main" val="324965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4249433"/>
          </a:xfrm>
          <a:prstGeom prst="rect">
            <a:avLst/>
          </a:prstGeom>
          <a:noFill/>
        </p:spPr>
        <p:txBody>
          <a:bodyPr wrap="square" rtlCol="0">
            <a:spAutoFit/>
          </a:bodyPr>
          <a:lstStyle/>
          <a:p>
            <a:pPr algn="ctr" defTabSz="457200">
              <a:lnSpc>
                <a:spcPct val="90000"/>
              </a:lnSpc>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11</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 When they arrest you and hand you over for trial, do not worry about what to speak. But say whatever is given you at that time, for it is not you speaking, but the Holy Spirit.</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Tree>
    <p:extLst>
      <p:ext uri="{BB962C8B-B14F-4D97-AF65-F5344CB8AC3E}">
        <p14:creationId xmlns:p14="http://schemas.microsoft.com/office/powerpoint/2010/main" val="43475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3418436"/>
          </a:xfrm>
          <a:prstGeom prst="rect">
            <a:avLst/>
          </a:prstGeom>
          <a:noFill/>
        </p:spPr>
        <p:txBody>
          <a:bodyPr wrap="square" rtlCol="0">
            <a:spAutoFit/>
          </a:bodyPr>
          <a:lstStyle/>
          <a:p>
            <a:pPr algn="ctr" defTabSz="457200">
              <a:lnSpc>
                <a:spcPct val="90000"/>
              </a:lnSpc>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12</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 Brother will hand over brother to death, and a father his child. Children will rise against parents and have them put to death.</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Tree>
    <p:extLst>
      <p:ext uri="{BB962C8B-B14F-4D97-AF65-F5344CB8AC3E}">
        <p14:creationId xmlns:p14="http://schemas.microsoft.com/office/powerpoint/2010/main" val="350730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2587440"/>
          </a:xfrm>
          <a:prstGeom prst="rect">
            <a:avLst/>
          </a:prstGeom>
          <a:noFill/>
        </p:spPr>
        <p:txBody>
          <a:bodyPr wrap="square" rtlCol="0">
            <a:spAutoFit/>
          </a:bodyPr>
          <a:lstStyle/>
          <a:p>
            <a:pPr algn="ctr" defTabSz="457200">
              <a:lnSpc>
                <a:spcPct val="90000"/>
              </a:lnSpc>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13</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 You will be hated by everyone because of my name. But the one who endures to the end will be saved.</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Tree>
    <p:extLst>
      <p:ext uri="{BB962C8B-B14F-4D97-AF65-F5344CB8AC3E}">
        <p14:creationId xmlns:p14="http://schemas.microsoft.com/office/powerpoint/2010/main" val="152149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4249433"/>
          </a:xfrm>
          <a:prstGeom prst="rect">
            <a:avLst/>
          </a:prstGeom>
          <a:noFill/>
        </p:spPr>
        <p:txBody>
          <a:bodyPr wrap="square" rtlCol="0">
            <a:spAutoFit/>
          </a:bodyPr>
          <a:lstStyle/>
          <a:p>
            <a:pPr algn="ctr" defTabSz="457200">
              <a:lnSpc>
                <a:spcPct val="90000"/>
              </a:lnSpc>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14</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 But when you see the abomination of desolation standing where it should not be </a:t>
            </a:r>
            <a:r>
              <a:rPr lang="en-US" sz="6000" b="1" dirty="0">
                <a:effectLst>
                  <a:outerShdw blurRad="38100" dist="38100" dir="2700000" algn="tl">
                    <a:srgbClr val="000000">
                      <a:alpha val="43137"/>
                    </a:srgbClr>
                  </a:outerShdw>
                </a:effectLst>
                <a:latin typeface="Baskerville Old Face" panose="02020602080505020303" pitchFamily="18" charset="77"/>
              </a:rPr>
              <a:t>(let the reader understand), </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then those in Judea must flee to the mountains.</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Tree>
    <p:extLst>
      <p:ext uri="{BB962C8B-B14F-4D97-AF65-F5344CB8AC3E}">
        <p14:creationId xmlns:p14="http://schemas.microsoft.com/office/powerpoint/2010/main" val="236526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4249433"/>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14. But when you see the abomination of desolation standing where it should not be </a:t>
            </a:r>
            <a:r>
              <a:rPr kumimoji="0" lang="en-US" sz="6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a:t>
            </a:r>
            <a:r>
              <a:rPr kumimoji="0" lang="en-US" sz="6000" b="1"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let the reader understand</a:t>
            </a:r>
            <a:r>
              <a:rPr kumimoji="0" lang="en-US" sz="6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then those in Judea must flee to the mountains.</a:t>
            </a: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Tree>
    <p:extLst>
      <p:ext uri="{BB962C8B-B14F-4D97-AF65-F5344CB8AC3E}">
        <p14:creationId xmlns:p14="http://schemas.microsoft.com/office/powerpoint/2010/main" val="148409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4249433"/>
          </a:xfrm>
          <a:prstGeom prst="rect">
            <a:avLst/>
          </a:prstGeom>
          <a:noFill/>
        </p:spPr>
        <p:txBody>
          <a:bodyPr wrap="square" rtlCol="0">
            <a:spAutoFit/>
          </a:bodyPr>
          <a:lstStyle/>
          <a:p>
            <a:pPr algn="ctr" defTabSz="457200">
              <a:lnSpc>
                <a:spcPct val="90000"/>
              </a:lnSpc>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14</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 But when you see </a:t>
            </a:r>
            <a:r>
              <a:rPr lang="en-US" sz="60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the abomination of desolation</a:t>
            </a:r>
            <a:r>
              <a:rPr lang="en-US" sz="6000" b="1" dirty="0">
                <a:effectLst>
                  <a:outerShdw blurRad="38100" dist="38100" dir="2700000" algn="tl">
                    <a:srgbClr val="000000">
                      <a:alpha val="43137"/>
                    </a:srgbClr>
                  </a:outerShdw>
                </a:effectLst>
                <a:latin typeface="Baskerville Old Face" panose="02020602080505020303" pitchFamily="18" charset="77"/>
              </a:rPr>
              <a:t> standing where it should not be</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 </a:t>
            </a:r>
            <a:r>
              <a:rPr lang="en-US" sz="6000" b="1" dirty="0">
                <a:effectLst>
                  <a:outerShdw blurRad="38100" dist="38100" dir="2700000" algn="tl">
                    <a:srgbClr val="000000">
                      <a:alpha val="43137"/>
                    </a:srgbClr>
                  </a:outerShdw>
                </a:effectLst>
                <a:latin typeface="Baskerville Old Face" panose="02020602080505020303" pitchFamily="18" charset="77"/>
              </a:rPr>
              <a:t>(let the reader understand), </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then those in Judea must flee to the mountains.</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
        <p:nvSpPr>
          <p:cNvPr id="6" name="Rectangle 5">
            <a:extLst>
              <a:ext uri="{FF2B5EF4-FFF2-40B4-BE49-F238E27FC236}">
                <a16:creationId xmlns="" xmlns:a16="http://schemas.microsoft.com/office/drawing/2014/main" id="{81897409-3FB2-8749-9317-A51F9C2D1DCA}"/>
              </a:ext>
            </a:extLst>
          </p:cNvPr>
          <p:cNvSpPr/>
          <p:nvPr/>
        </p:nvSpPr>
        <p:spPr>
          <a:xfrm>
            <a:off x="160421" y="3015916"/>
            <a:ext cx="11855116" cy="3725699"/>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(Matt. 24: 15) So when you see the abomination of desolation</a:t>
            </a:r>
            <a:r>
              <a:rPr kumimoji="0" lang="en-US" sz="5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a:t>
            </a:r>
            <a:r>
              <a:rPr kumimoji="0" lang="en-US" sz="5800" b="1"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spoken about by Daniel the prophet</a:t>
            </a:r>
            <a:r>
              <a:rPr kumimoji="0" lang="en-US" sz="5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a:t>
            </a:r>
            <a:r>
              <a:rPr kumimoji="0" lang="en-US" sz="5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standing in the holy place </a:t>
            </a:r>
            <a:r>
              <a:rPr kumimoji="0" lang="en-US" sz="5800" b="1" i="0"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(let the reader understand)</a:t>
            </a:r>
          </a:p>
        </p:txBody>
      </p:sp>
    </p:spTree>
    <p:extLst>
      <p:ext uri="{BB962C8B-B14F-4D97-AF65-F5344CB8AC3E}">
        <p14:creationId xmlns:p14="http://schemas.microsoft.com/office/powerpoint/2010/main" val="228131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930BC020-BDBF-49EB-9898-BAB5BF5593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2" name="Rectangle 11">
            <a:extLst>
              <a:ext uri="{FF2B5EF4-FFF2-40B4-BE49-F238E27FC236}">
                <a16:creationId xmlns="" xmlns:a16="http://schemas.microsoft.com/office/drawing/2014/main" id="{64950C64-5D81-40F1-9601-8BA0D63BAE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429000"/>
            <a:ext cx="12192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6" name="Picture 5" descr="A close up of a newspaper&#10;&#10;Description automatically generated">
            <a:extLst>
              <a:ext uri="{FF2B5EF4-FFF2-40B4-BE49-F238E27FC236}">
                <a16:creationId xmlns="" xmlns:a16="http://schemas.microsoft.com/office/drawing/2014/main" id="{8F73BFBA-FFBC-6943-AA8D-47EF42B1558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0"/>
            <a:ext cx="12192000" cy="3428999"/>
          </a:xfrm>
          <a:prstGeom prst="rect">
            <a:avLst/>
          </a:prstGeom>
        </p:spPr>
      </p:pic>
      <p:pic>
        <p:nvPicPr>
          <p:cNvPr id="5" name="Picture 4" descr="A picture containing drawing&#10;&#10;Description automatically generated">
            <a:extLst>
              <a:ext uri="{FF2B5EF4-FFF2-40B4-BE49-F238E27FC236}">
                <a16:creationId xmlns="" xmlns:a16="http://schemas.microsoft.com/office/drawing/2014/main" id="{1A25983E-D63F-0D41-B12C-DB5F3E32D79B}"/>
              </a:ext>
            </a:extLst>
          </p:cNvPr>
          <p:cNvPicPr>
            <a:picLocks noChangeAspect="1"/>
          </p:cNvPicPr>
          <p:nvPr/>
        </p:nvPicPr>
        <p:blipFill>
          <a:blip r:embed="rId4"/>
          <a:stretch>
            <a:fillRect/>
          </a:stretch>
        </p:blipFill>
        <p:spPr>
          <a:xfrm>
            <a:off x="2392018" y="1153684"/>
            <a:ext cx="7407964" cy="1555670"/>
          </a:xfrm>
          <a:prstGeom prst="rect">
            <a:avLst/>
          </a:prstGeom>
        </p:spPr>
      </p:pic>
      <p:sp>
        <p:nvSpPr>
          <p:cNvPr id="2" name="TextBox 1">
            <a:extLst>
              <a:ext uri="{FF2B5EF4-FFF2-40B4-BE49-F238E27FC236}">
                <a16:creationId xmlns="" xmlns:a16="http://schemas.microsoft.com/office/drawing/2014/main" id="{A6A7601C-37FA-1140-A4CC-0309B34DD9F8}"/>
              </a:ext>
            </a:extLst>
          </p:cNvPr>
          <p:cNvSpPr txBox="1"/>
          <p:nvPr/>
        </p:nvSpPr>
        <p:spPr>
          <a:xfrm>
            <a:off x="146304" y="3621024"/>
            <a:ext cx="11905488" cy="3072384"/>
          </a:xfrm>
          <a:prstGeom prst="rect">
            <a:avLst/>
          </a:prstGeom>
        </p:spPr>
        <p:txBody>
          <a:bodyPr vert="horz" lIns="91440" tIns="45720" rIns="91440" bIns="45720" rtlCol="0">
            <a:normAutofit/>
          </a:bodyPr>
          <a:lstStyle/>
          <a:p>
            <a:pPr>
              <a:lnSpc>
                <a:spcPct val="90000"/>
              </a:lnSpc>
              <a:spcBef>
                <a:spcPts val="1000"/>
              </a:spcBef>
              <a:buClr>
                <a:srgbClr val="ED7D31"/>
              </a:buClr>
            </a:pPr>
            <a:r>
              <a:rPr lang="en-US" sz="4400" dirty="0">
                <a:solidFill>
                  <a:prstClr val="white"/>
                </a:solidFill>
                <a:effectLst>
                  <a:outerShdw blurRad="38100" dist="38100" dir="2700000" algn="tl">
                    <a:srgbClr val="000000">
                      <a:alpha val="43137"/>
                    </a:srgbClr>
                  </a:outerShdw>
                </a:effectLst>
              </a:rPr>
              <a:t>… A summer that seemed destined to be remembered for its magnificent solar eclipse had lurched suddenly toward the eve of destruction. And autumn hasn’t been much better…</a:t>
            </a:r>
            <a:r>
              <a:rPr kumimoji="0" lang="en-US" sz="1500" b="0" i="0" u="none" strike="noStrike" kern="1200" cap="none" spc="0" normalizeH="0" baseline="0" noProof="0" dirty="0">
                <a:ln>
                  <a:noFill/>
                </a:ln>
                <a:solidFill>
                  <a:prstClr val="white"/>
                </a:solidFill>
                <a:effectLst/>
                <a:uLnTx/>
                <a:uFillTx/>
                <a:latin typeface="Gill Sans MT" panose="020B0502020104020203"/>
                <a:ea typeface="+mn-ea"/>
                <a:cs typeface="+mn-cs"/>
              </a:rPr>
              <a:t/>
            </a:r>
            <a:br>
              <a:rPr kumimoji="0" lang="en-US" sz="1500" b="0" i="0" u="none" strike="noStrike" kern="1200" cap="none" spc="0" normalizeH="0" baseline="0" noProof="0" dirty="0">
                <a:ln>
                  <a:noFill/>
                </a:ln>
                <a:solidFill>
                  <a:prstClr val="white"/>
                </a:solidFill>
                <a:effectLst/>
                <a:uLnTx/>
                <a:uFillTx/>
                <a:latin typeface="Gill Sans MT" panose="020B0502020104020203"/>
                <a:ea typeface="+mn-ea"/>
                <a:cs typeface="+mn-cs"/>
              </a:rPr>
            </a:br>
            <a:endParaRPr kumimoji="0" lang="en-US" sz="15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01783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picture containing water, sky, dark, person&#10;&#10;Description automatically generated">
            <a:extLst>
              <a:ext uri="{FF2B5EF4-FFF2-40B4-BE49-F238E27FC236}">
                <a16:creationId xmlns="" xmlns:a16="http://schemas.microsoft.com/office/drawing/2014/main" id="{B8E93C94-F164-3040-B70D-AD7A4B6F13D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b="-1"/>
          <a:stretch/>
        </p:blipFill>
        <p:spPr>
          <a:xfrm>
            <a:off x="20" y="10"/>
            <a:ext cx="12191980" cy="6857990"/>
          </a:xfrm>
          <a:prstGeom prst="rect">
            <a:avLst/>
          </a:prstGeom>
        </p:spPr>
      </p:pic>
      <p:sp>
        <p:nvSpPr>
          <p:cNvPr id="6" name="TextBox 5">
            <a:extLst>
              <a:ext uri="{FF2B5EF4-FFF2-40B4-BE49-F238E27FC236}">
                <a16:creationId xmlns="" xmlns:a16="http://schemas.microsoft.com/office/drawing/2014/main" id="{D4BFE05F-E124-1743-BB87-CBD4240ABA70}"/>
              </a:ext>
            </a:extLst>
          </p:cNvPr>
          <p:cNvSpPr txBox="1"/>
          <p:nvPr/>
        </p:nvSpPr>
        <p:spPr>
          <a:xfrm>
            <a:off x="240632" y="0"/>
            <a:ext cx="1172677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Daniel 9:27</a:t>
            </a:r>
            <a:endParaRPr kumimoji="0" lang="en-US" sz="1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7" name="TextBox 6">
            <a:extLst>
              <a:ext uri="{FF2B5EF4-FFF2-40B4-BE49-F238E27FC236}">
                <a16:creationId xmlns="" xmlns:a16="http://schemas.microsoft.com/office/drawing/2014/main" id="{4745F3FB-E516-CA42-A816-5A0CBE3C7646}"/>
              </a:ext>
            </a:extLst>
          </p:cNvPr>
          <p:cNvSpPr txBox="1"/>
          <p:nvPr/>
        </p:nvSpPr>
        <p:spPr>
          <a:xfrm>
            <a:off x="0" y="1569660"/>
            <a:ext cx="12192000" cy="476861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He will confirm a covenant with many for one ‘seven.’ In the middle of the ‘seven’ he will put an end to sacrifice and offering. And at </a:t>
            </a:r>
            <a:r>
              <a:rPr kumimoji="0" lang="en-US" sz="5400" b="1" i="0"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the temple </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he will set up an </a:t>
            </a:r>
            <a:r>
              <a:rPr kumimoji="0" lang="en-US" sz="5400" b="1"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abomination that causes desolation</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until the end that is decreed is poured out on him.</a:t>
            </a:r>
          </a:p>
        </p:txBody>
      </p:sp>
    </p:spTree>
    <p:extLst>
      <p:ext uri="{BB962C8B-B14F-4D97-AF65-F5344CB8AC3E}">
        <p14:creationId xmlns:p14="http://schemas.microsoft.com/office/powerpoint/2010/main" val="2454855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4249433"/>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14. But when you see the abomination of desolation </a:t>
            </a:r>
            <a:r>
              <a:rPr kumimoji="0" lang="en-US" sz="6000" b="1"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standing where it should not be</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(let the reader understand), then those in Judea must flee to the mountains.</a:t>
            </a: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
        <p:nvSpPr>
          <p:cNvPr id="6" name="Rectangle 5">
            <a:extLst>
              <a:ext uri="{FF2B5EF4-FFF2-40B4-BE49-F238E27FC236}">
                <a16:creationId xmlns="" xmlns:a16="http://schemas.microsoft.com/office/drawing/2014/main" id="{9A7AF7C5-D27A-3D4F-9E72-2850EF6134F0}"/>
              </a:ext>
            </a:extLst>
          </p:cNvPr>
          <p:cNvSpPr/>
          <p:nvPr/>
        </p:nvSpPr>
        <p:spPr>
          <a:xfrm>
            <a:off x="160421" y="3015916"/>
            <a:ext cx="11855116" cy="3725699"/>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rPr>
              <a:t>(Matt. 24: 15) So when you see the abomination of desolation</a:t>
            </a:r>
            <a:r>
              <a:rPr kumimoji="0" lang="en-US" sz="5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Baskerville Old Face" panose="02020602080505020303" pitchFamily="18" charset="77"/>
              </a:rPr>
              <a:t>(</a:t>
            </a:r>
            <a:r>
              <a:rPr kumimoji="0" lang="en-US" sz="5800" b="1" i="0"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Baskerville Old Face" panose="02020602080505020303" pitchFamily="18" charset="77"/>
              </a:rPr>
              <a:t>spoken about by Daniel the prophet</a:t>
            </a:r>
            <a:r>
              <a:rPr kumimoji="0" lang="en-US" sz="5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Baskerville Old Face" panose="02020602080505020303" pitchFamily="18" charset="77"/>
              </a:rPr>
              <a:t>)</a:t>
            </a:r>
            <a:r>
              <a:rPr lang="en-US" sz="5800" b="1" dirty="0">
                <a:solidFill>
                  <a:prstClr val="white"/>
                </a:solidFill>
                <a:effectLst>
                  <a:outerShdw blurRad="38100" dist="38100" dir="2700000" algn="tl">
                    <a:srgbClr val="000000">
                      <a:alpha val="43137"/>
                    </a:srgbClr>
                  </a:outerShdw>
                </a:effectLst>
                <a:latin typeface="Baskerville Old Face" panose="02020602080505020303" pitchFamily="18" charset="77"/>
              </a:rPr>
              <a:t> </a:t>
            </a:r>
            <a:r>
              <a:rPr kumimoji="0" lang="en-US" sz="5800" b="1" i="0" u="none"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Baskerville Old Face" panose="02020602080505020303" pitchFamily="18" charset="77"/>
              </a:rPr>
              <a:t>standing in the </a:t>
            </a:r>
            <a:r>
              <a:rPr kumimoji="0" lang="en-US" sz="5800" b="1"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Baskerville Old Face" panose="02020602080505020303" pitchFamily="18" charset="77"/>
              </a:rPr>
              <a:t>holy place</a:t>
            </a:r>
            <a:r>
              <a:rPr kumimoji="0" lang="en-US" sz="5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rPr>
              <a:t> </a:t>
            </a:r>
            <a:r>
              <a:rPr kumimoji="0" lang="en-US" sz="5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Baskerville Old Face" panose="02020602080505020303" pitchFamily="18" charset="77"/>
              </a:rPr>
              <a:t>(</a:t>
            </a:r>
            <a:r>
              <a:rPr kumimoji="0" lang="en-US" sz="5800" b="1" i="0"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Baskerville Old Face" panose="02020602080505020303" pitchFamily="18" charset="77"/>
              </a:rPr>
              <a:t>let the reader understand</a:t>
            </a:r>
            <a:r>
              <a:rPr kumimoji="0" lang="en-US" sz="5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Baskerville Old Face" panose="02020602080505020303" pitchFamily="18" charset="77"/>
              </a:rPr>
              <a:t>)</a:t>
            </a:r>
          </a:p>
        </p:txBody>
      </p:sp>
    </p:spTree>
    <p:extLst>
      <p:ext uri="{BB962C8B-B14F-4D97-AF65-F5344CB8AC3E}">
        <p14:creationId xmlns:p14="http://schemas.microsoft.com/office/powerpoint/2010/main" val="142862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picture containing water, sky, dark, person&#10;&#10;Description automatically generated">
            <a:extLst>
              <a:ext uri="{FF2B5EF4-FFF2-40B4-BE49-F238E27FC236}">
                <a16:creationId xmlns="" xmlns:a16="http://schemas.microsoft.com/office/drawing/2014/main" id="{B8E93C94-F164-3040-B70D-AD7A4B6F13D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b="-1"/>
          <a:stretch/>
        </p:blipFill>
        <p:spPr>
          <a:xfrm>
            <a:off x="20" y="10"/>
            <a:ext cx="12191980" cy="6857990"/>
          </a:xfrm>
          <a:prstGeom prst="rect">
            <a:avLst/>
          </a:prstGeom>
        </p:spPr>
      </p:pic>
      <p:sp>
        <p:nvSpPr>
          <p:cNvPr id="6" name="TextBox 5">
            <a:extLst>
              <a:ext uri="{FF2B5EF4-FFF2-40B4-BE49-F238E27FC236}">
                <a16:creationId xmlns="" xmlns:a16="http://schemas.microsoft.com/office/drawing/2014/main" id="{D4BFE05F-E124-1743-BB87-CBD4240ABA70}"/>
              </a:ext>
            </a:extLst>
          </p:cNvPr>
          <p:cNvSpPr txBox="1"/>
          <p:nvPr/>
        </p:nvSpPr>
        <p:spPr>
          <a:xfrm>
            <a:off x="240632" y="0"/>
            <a:ext cx="11726779" cy="1569660"/>
          </a:xfrm>
          <a:prstGeom prst="rect">
            <a:avLst/>
          </a:prstGeom>
          <a:noFill/>
        </p:spPr>
        <p:txBody>
          <a:bodyPr wrap="square" rtlCol="0">
            <a:spAutoFit/>
          </a:bodyPr>
          <a:lstStyle/>
          <a:p>
            <a:pPr algn="ctr"/>
            <a:r>
              <a:rPr lang="en-US" sz="9600" dirty="0">
                <a:solidFill>
                  <a:schemeClr val="accent4"/>
                </a:solidFill>
                <a:effectLst>
                  <a:outerShdw blurRad="38100" dist="38100" dir="2700000" algn="tl">
                    <a:srgbClr val="000000">
                      <a:alpha val="43137"/>
                    </a:srgbClr>
                  </a:outerShdw>
                </a:effectLst>
                <a:latin typeface="Baskerville Old Face" panose="02020602080505020303" pitchFamily="18" charset="77"/>
              </a:rPr>
              <a:t>Daniel 9:27</a:t>
            </a:r>
            <a:endParaRPr lang="en-US" dirty="0">
              <a:solidFill>
                <a:schemeClr val="accent4"/>
              </a:solidFill>
              <a:effectLst>
                <a:outerShdw blurRad="38100" dist="38100" dir="2700000" algn="tl">
                  <a:srgbClr val="000000">
                    <a:alpha val="43137"/>
                  </a:srgbClr>
                </a:outerShdw>
              </a:effectLst>
              <a:latin typeface="Baskerville Old Face" panose="02020602080505020303" pitchFamily="18" charset="77"/>
            </a:endParaRPr>
          </a:p>
        </p:txBody>
      </p:sp>
      <p:sp>
        <p:nvSpPr>
          <p:cNvPr id="7" name="TextBox 6">
            <a:extLst>
              <a:ext uri="{FF2B5EF4-FFF2-40B4-BE49-F238E27FC236}">
                <a16:creationId xmlns="" xmlns:a16="http://schemas.microsoft.com/office/drawing/2014/main" id="{4745F3FB-E516-CA42-A816-5A0CBE3C7646}"/>
              </a:ext>
            </a:extLst>
          </p:cNvPr>
          <p:cNvSpPr txBox="1"/>
          <p:nvPr/>
        </p:nvSpPr>
        <p:spPr>
          <a:xfrm>
            <a:off x="0" y="1569660"/>
            <a:ext cx="12192000" cy="4768613"/>
          </a:xfrm>
          <a:prstGeom prst="rect">
            <a:avLst/>
          </a:prstGeom>
          <a:noFill/>
        </p:spPr>
        <p:txBody>
          <a:bodyPr wrap="square" rtlCol="0">
            <a:spAutoFit/>
          </a:bodyPr>
          <a:lstStyle/>
          <a:p>
            <a:pPr algn="ctr">
              <a:lnSpc>
                <a:spcPct val="80000"/>
              </a:lnSpc>
            </a:pPr>
            <a:r>
              <a:rPr lang="en-US" sz="5400" b="1" dirty="0">
                <a:solidFill>
                  <a:schemeClr val="bg1"/>
                </a:solidFill>
                <a:effectLst>
                  <a:outerShdw blurRad="38100" dist="38100" dir="2700000" algn="tl">
                    <a:srgbClr val="000000">
                      <a:alpha val="43137"/>
                    </a:srgbClr>
                  </a:outerShdw>
                </a:effectLst>
                <a:latin typeface="Baskerville Old Face" panose="02020602080505020303" pitchFamily="18" charset="77"/>
              </a:rPr>
              <a:t>He will confirm a covenant with many for one ‘seven.’ In the middle of the ‘seven’ he will put an end to sacrifice and offering. And at </a:t>
            </a:r>
            <a:r>
              <a:rPr lang="en-US" sz="54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the temple</a:t>
            </a:r>
            <a:r>
              <a:rPr lang="en-US" sz="5400" b="1" dirty="0">
                <a:solidFill>
                  <a:schemeClr val="bg1"/>
                </a:solidFill>
                <a:effectLst>
                  <a:outerShdw blurRad="38100" dist="38100" dir="2700000" algn="tl">
                    <a:srgbClr val="000000">
                      <a:alpha val="43137"/>
                    </a:srgbClr>
                  </a:outerShdw>
                </a:effectLst>
                <a:latin typeface="Baskerville Old Face" panose="02020602080505020303" pitchFamily="18" charset="77"/>
              </a:rPr>
              <a:t> he will set up an abomination that causes desolation, until the end that is decreed is poured out on him.</a:t>
            </a:r>
          </a:p>
        </p:txBody>
      </p:sp>
    </p:spTree>
    <p:extLst>
      <p:ext uri="{BB962C8B-B14F-4D97-AF65-F5344CB8AC3E}">
        <p14:creationId xmlns:p14="http://schemas.microsoft.com/office/powerpoint/2010/main" val="187189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picture containing water, sky, dark, person&#10;&#10;Description automatically generated">
            <a:extLst>
              <a:ext uri="{FF2B5EF4-FFF2-40B4-BE49-F238E27FC236}">
                <a16:creationId xmlns="" xmlns:a16="http://schemas.microsoft.com/office/drawing/2014/main" id="{B8E93C94-F164-3040-B70D-AD7A4B6F13D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b="-1"/>
          <a:stretch/>
        </p:blipFill>
        <p:spPr>
          <a:xfrm>
            <a:off x="20" y="10"/>
            <a:ext cx="12191980" cy="6857990"/>
          </a:xfrm>
          <a:prstGeom prst="rect">
            <a:avLst/>
          </a:prstGeom>
        </p:spPr>
      </p:pic>
      <p:sp>
        <p:nvSpPr>
          <p:cNvPr id="6" name="TextBox 5">
            <a:extLst>
              <a:ext uri="{FF2B5EF4-FFF2-40B4-BE49-F238E27FC236}">
                <a16:creationId xmlns="" xmlns:a16="http://schemas.microsoft.com/office/drawing/2014/main" id="{D4BFE05F-E124-1743-BB87-CBD4240ABA70}"/>
              </a:ext>
            </a:extLst>
          </p:cNvPr>
          <p:cNvSpPr txBox="1"/>
          <p:nvPr/>
        </p:nvSpPr>
        <p:spPr>
          <a:xfrm>
            <a:off x="240632" y="0"/>
            <a:ext cx="1172677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Daniel 9:27</a:t>
            </a:r>
            <a:endParaRPr kumimoji="0" lang="en-US" sz="1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7" name="TextBox 6">
            <a:extLst>
              <a:ext uri="{FF2B5EF4-FFF2-40B4-BE49-F238E27FC236}">
                <a16:creationId xmlns="" xmlns:a16="http://schemas.microsoft.com/office/drawing/2014/main" id="{4745F3FB-E516-CA42-A816-5A0CBE3C7646}"/>
              </a:ext>
            </a:extLst>
          </p:cNvPr>
          <p:cNvSpPr txBox="1"/>
          <p:nvPr/>
        </p:nvSpPr>
        <p:spPr>
          <a:xfrm>
            <a:off x="0" y="1569660"/>
            <a:ext cx="12192000" cy="476861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He will confirm a covenant with many for one ‘seven.’ </a:t>
            </a:r>
            <a:r>
              <a:rPr kumimoji="0" lang="en-US" sz="5400" b="1"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In the middle of the ‘seven</a:t>
            </a:r>
            <a:r>
              <a:rPr kumimoji="0" lang="en-US" sz="5400" b="1" i="0"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a:t>
            </a:r>
            <a:r>
              <a:rPr kumimoji="0" lang="en-US" sz="5400" b="1" i="0"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he will put an end to sacrifice and offering</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a:t>
            </a:r>
            <a:r>
              <a:rPr kumimoji="0" lang="en-US" sz="5400" b="1" i="0"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And at the temple he will set up an abomination that causes desolation</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until the end that is decreed is poured out on him.</a:t>
            </a:r>
          </a:p>
        </p:txBody>
      </p:sp>
    </p:spTree>
    <p:extLst>
      <p:ext uri="{BB962C8B-B14F-4D97-AF65-F5344CB8AC3E}">
        <p14:creationId xmlns:p14="http://schemas.microsoft.com/office/powerpoint/2010/main" val="257498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6026843"/>
          </a:xfrm>
          <a:prstGeom prst="rect">
            <a:avLst/>
          </a:prstGeom>
          <a:noFill/>
        </p:spPr>
        <p:txBody>
          <a:bodyPr wrap="square" rtlCol="0">
            <a:spAutoFit/>
          </a:bodyPr>
          <a:lstStyle/>
          <a:p>
            <a:pPr algn="ctr" defTabSz="457200">
              <a:lnSpc>
                <a:spcPct val="80000"/>
              </a:lnSpc>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15-18</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 The one on the roof must not come down or go inside to take anything out of his house. The one in the field must not turn back to get his cloak. Woe to those who are pregnant and to those who are nursing their babies in those days! Pray that it may not be in winter.</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Tree>
    <p:extLst>
      <p:ext uri="{BB962C8B-B14F-4D97-AF65-F5344CB8AC3E}">
        <p14:creationId xmlns:p14="http://schemas.microsoft.com/office/powerpoint/2010/main" val="1159067194"/>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4249433"/>
          </a:xfrm>
          <a:prstGeom prst="rect">
            <a:avLst/>
          </a:prstGeom>
          <a:noFill/>
        </p:spPr>
        <p:txBody>
          <a:bodyPr wrap="square" rtlCol="0">
            <a:spAutoFit/>
          </a:bodyPr>
          <a:lstStyle/>
          <a:p>
            <a:pPr algn="ctr" defTabSz="457200">
              <a:lnSpc>
                <a:spcPct val="90000"/>
              </a:lnSpc>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19</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 For in those days there will be suffering unlike anything that has happened from the beginning of the creation that God created until now, </a:t>
            </a:r>
          </a:p>
          <a:p>
            <a:pPr algn="ctr" defTabSz="457200">
              <a:lnSpc>
                <a:spcPct val="90000"/>
              </a:lnSpc>
              <a:defRPr/>
            </a:pP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or ever will happen.</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Tree>
    <p:extLst>
      <p:ext uri="{BB962C8B-B14F-4D97-AF65-F5344CB8AC3E}">
        <p14:creationId xmlns:p14="http://schemas.microsoft.com/office/powerpoint/2010/main" val="386711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4249433"/>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19. For in those days </a:t>
            </a:r>
            <a:r>
              <a:rPr kumimoji="0" lang="en-US" sz="6000" b="1"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there will be suffering</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unlike anything that has happened from the beginning of the creation that God created until now, </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or ever will happen.</a:t>
            </a: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
        <p:nvSpPr>
          <p:cNvPr id="6" name="Rectangle 5">
            <a:extLst>
              <a:ext uri="{FF2B5EF4-FFF2-40B4-BE49-F238E27FC236}">
                <a16:creationId xmlns="" xmlns:a16="http://schemas.microsoft.com/office/drawing/2014/main" id="{5A6E153C-8A9E-8545-B54F-7E42596F6292}"/>
              </a:ext>
            </a:extLst>
          </p:cNvPr>
          <p:cNvSpPr/>
          <p:nvPr/>
        </p:nvSpPr>
        <p:spPr>
          <a:xfrm>
            <a:off x="168442" y="2252122"/>
            <a:ext cx="11855116" cy="4488272"/>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6600" b="1" dirty="0">
                <a:solidFill>
                  <a:prstClr val="white"/>
                </a:solidFill>
                <a:effectLst>
                  <a:outerShdw blurRad="38100" dist="38100" dir="2700000" algn="tl">
                    <a:srgbClr val="000000">
                      <a:alpha val="43137"/>
                    </a:srgbClr>
                  </a:outerShdw>
                </a:effectLst>
                <a:latin typeface="Baskerville Old Face" panose="02020602080505020303" pitchFamily="18" charset="77"/>
              </a:rPr>
              <a:t>(Matt. 24:21) For then there will be a </a:t>
            </a:r>
            <a:r>
              <a:rPr lang="en-US" sz="66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great tribulation</a:t>
            </a:r>
            <a:r>
              <a:rPr lang="en-US" sz="6600" b="1" dirty="0">
                <a:solidFill>
                  <a:prstClr val="white"/>
                </a:solidFill>
                <a:effectLst>
                  <a:outerShdw blurRad="38100" dist="38100" dir="2700000" algn="tl">
                    <a:srgbClr val="000000">
                      <a:alpha val="43137"/>
                    </a:srgbClr>
                  </a:outerShdw>
                </a:effectLst>
                <a:latin typeface="Baskerville Old Face" panose="02020602080505020303" pitchFamily="18" charset="77"/>
              </a:rPr>
              <a:t>, such as has not occurred since the beginning of the world until now, nor ever will.</a:t>
            </a: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ndParaRPr>
          </a:p>
        </p:txBody>
      </p:sp>
    </p:spTree>
    <p:extLst>
      <p:ext uri="{BB962C8B-B14F-4D97-AF65-F5344CB8AC3E}">
        <p14:creationId xmlns:p14="http://schemas.microsoft.com/office/powerpoint/2010/main" val="196298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4249433"/>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19. For in those days there will be suffering </a:t>
            </a:r>
            <a:r>
              <a:rPr kumimoji="0" lang="en-US" sz="6000" b="1"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unlike anything</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that has happened </a:t>
            </a:r>
            <a:r>
              <a:rPr kumimoji="0" lang="en-US" sz="6000" b="1"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from the beginning of the creation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that God created until now, </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1"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or ever will happen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a:t>
            </a: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Tree>
    <p:extLst>
      <p:ext uri="{BB962C8B-B14F-4D97-AF65-F5344CB8AC3E}">
        <p14:creationId xmlns:p14="http://schemas.microsoft.com/office/powerpoint/2010/main" val="128082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3418436"/>
          </a:xfrm>
          <a:prstGeom prst="rect">
            <a:avLst/>
          </a:prstGeom>
          <a:noFill/>
        </p:spPr>
        <p:txBody>
          <a:bodyPr wrap="square" rtlCol="0">
            <a:spAutoFit/>
          </a:bodyPr>
          <a:lstStyle/>
          <a:p>
            <a:pPr algn="ctr" defTabSz="457200">
              <a:lnSpc>
                <a:spcPct val="90000"/>
              </a:lnSpc>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20</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 And if the Lord had not cut short those days, no one would be saved. But because of the elect, whom he chose, he has cut them short.</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Tree>
    <p:extLst>
      <p:ext uri="{BB962C8B-B14F-4D97-AF65-F5344CB8AC3E}">
        <p14:creationId xmlns:p14="http://schemas.microsoft.com/office/powerpoint/2010/main" val="253744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3418436"/>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20. And </a:t>
            </a:r>
            <a:r>
              <a:rPr kumimoji="0" lang="en-US" sz="6000" b="1"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if the Lord had not cut short those days, no one would be saved</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But because of the elect, whom he chose, he has cut them short.</a:t>
            </a: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Tree>
    <p:extLst>
      <p:ext uri="{BB962C8B-B14F-4D97-AF65-F5344CB8AC3E}">
        <p14:creationId xmlns:p14="http://schemas.microsoft.com/office/powerpoint/2010/main" val="420321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930BC020-BDBF-49EB-9898-BAB5BF5593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2" name="Rectangle 11">
            <a:extLst>
              <a:ext uri="{FF2B5EF4-FFF2-40B4-BE49-F238E27FC236}">
                <a16:creationId xmlns="" xmlns:a16="http://schemas.microsoft.com/office/drawing/2014/main" id="{64950C64-5D81-40F1-9601-8BA0D63BAE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429000"/>
            <a:ext cx="12192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6" name="Picture 5" descr="A close up of a newspaper&#10;&#10;Description automatically generated">
            <a:extLst>
              <a:ext uri="{FF2B5EF4-FFF2-40B4-BE49-F238E27FC236}">
                <a16:creationId xmlns="" xmlns:a16="http://schemas.microsoft.com/office/drawing/2014/main" id="{DAA7CFB5-5056-C54A-AD0E-71FA9C6EDEE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0"/>
            <a:ext cx="12192000" cy="3428999"/>
          </a:xfrm>
          <a:prstGeom prst="rect">
            <a:avLst/>
          </a:prstGeom>
        </p:spPr>
      </p:pic>
      <p:pic>
        <p:nvPicPr>
          <p:cNvPr id="5" name="Picture 4" descr="A picture containing drawing&#10;&#10;Description automatically generated">
            <a:extLst>
              <a:ext uri="{FF2B5EF4-FFF2-40B4-BE49-F238E27FC236}">
                <a16:creationId xmlns="" xmlns:a16="http://schemas.microsoft.com/office/drawing/2014/main" id="{1A25983E-D63F-0D41-B12C-DB5F3E32D79B}"/>
              </a:ext>
            </a:extLst>
          </p:cNvPr>
          <p:cNvPicPr>
            <a:picLocks noChangeAspect="1"/>
          </p:cNvPicPr>
          <p:nvPr/>
        </p:nvPicPr>
        <p:blipFill>
          <a:blip r:embed="rId4"/>
          <a:stretch>
            <a:fillRect/>
          </a:stretch>
        </p:blipFill>
        <p:spPr>
          <a:xfrm>
            <a:off x="2392018" y="1153684"/>
            <a:ext cx="7407964" cy="1555670"/>
          </a:xfrm>
          <a:prstGeom prst="rect">
            <a:avLst/>
          </a:prstGeom>
        </p:spPr>
      </p:pic>
      <p:sp>
        <p:nvSpPr>
          <p:cNvPr id="2" name="TextBox 1">
            <a:extLst>
              <a:ext uri="{FF2B5EF4-FFF2-40B4-BE49-F238E27FC236}">
                <a16:creationId xmlns="" xmlns:a16="http://schemas.microsoft.com/office/drawing/2014/main" id="{A6A7601C-37FA-1140-A4CC-0309B34DD9F8}"/>
              </a:ext>
            </a:extLst>
          </p:cNvPr>
          <p:cNvSpPr txBox="1"/>
          <p:nvPr/>
        </p:nvSpPr>
        <p:spPr>
          <a:xfrm>
            <a:off x="146304" y="3621024"/>
            <a:ext cx="11905488" cy="3072384"/>
          </a:xfrm>
          <a:prstGeom prst="rect">
            <a:avLst/>
          </a:prstGeom>
        </p:spPr>
        <p:txBody>
          <a:bodyPr vert="horz" lIns="91440" tIns="45720" rIns="91440" bIns="45720" rtlCol="0">
            <a:normAutofit/>
          </a:bodyPr>
          <a:lstStyle/>
          <a:p>
            <a:pPr>
              <a:lnSpc>
                <a:spcPct val="90000"/>
              </a:lnSpc>
              <a:spcBef>
                <a:spcPts val="1000"/>
              </a:spcBef>
              <a:buClr>
                <a:srgbClr val="ED7D31"/>
              </a:buClr>
            </a:pPr>
            <a:r>
              <a:rPr lang="en-US" sz="4400" dirty="0">
                <a:solidFill>
                  <a:prstClr val="white"/>
                </a:solidFill>
                <a:effectLst>
                  <a:outerShdw blurRad="38100" dist="38100" dir="2700000" algn="tl">
                    <a:srgbClr val="000000">
                      <a:alpha val="43137"/>
                    </a:srgbClr>
                  </a:outerShdw>
                </a:effectLst>
              </a:rPr>
              <a:t>…So much has gone wrong so fast it’s fair to review the overlapping calamities:</a:t>
            </a:r>
            <a:r>
              <a:rPr kumimoji="0" lang="en-US" sz="1500" b="0" i="0" u="none" strike="noStrike" kern="1200" cap="none" spc="0" normalizeH="0" baseline="0" noProof="0" dirty="0">
                <a:ln>
                  <a:noFill/>
                </a:ln>
                <a:solidFill>
                  <a:prstClr val="white"/>
                </a:solidFill>
                <a:effectLst/>
                <a:uLnTx/>
                <a:uFillTx/>
                <a:latin typeface="Gill Sans MT" panose="020B0502020104020203"/>
                <a:ea typeface="+mn-ea"/>
                <a:cs typeface="+mn-cs"/>
              </a:rPr>
              <a:t/>
            </a:r>
            <a:br>
              <a:rPr kumimoji="0" lang="en-US" sz="1500" b="0" i="0" u="none" strike="noStrike" kern="1200" cap="none" spc="0" normalizeH="0" baseline="0" noProof="0" dirty="0">
                <a:ln>
                  <a:noFill/>
                </a:ln>
                <a:solidFill>
                  <a:prstClr val="white"/>
                </a:solidFill>
                <a:effectLst/>
                <a:uLnTx/>
                <a:uFillTx/>
                <a:latin typeface="Gill Sans MT" panose="020B0502020104020203"/>
                <a:ea typeface="+mn-ea"/>
                <a:cs typeface="+mn-cs"/>
              </a:rPr>
            </a:br>
            <a:endParaRPr kumimoji="0" lang="en-US" sz="15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8831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2587440"/>
          </a:xfrm>
          <a:prstGeom prst="rect">
            <a:avLst/>
          </a:prstGeom>
          <a:noFill/>
        </p:spPr>
        <p:txBody>
          <a:bodyPr wrap="square" rtlCol="0">
            <a:spAutoFit/>
          </a:bodyPr>
          <a:lstStyle/>
          <a:p>
            <a:pPr algn="ctr" defTabSz="457200">
              <a:lnSpc>
                <a:spcPct val="90000"/>
              </a:lnSpc>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21</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 Then if anyone says to you, ‘Look, here is the Christ!’ or ‘Look, there he is!’ do not believe him.</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Tree>
    <p:extLst>
      <p:ext uri="{BB962C8B-B14F-4D97-AF65-F5344CB8AC3E}">
        <p14:creationId xmlns:p14="http://schemas.microsoft.com/office/powerpoint/2010/main" val="191601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3418436"/>
          </a:xfrm>
          <a:prstGeom prst="rect">
            <a:avLst/>
          </a:prstGeom>
          <a:noFill/>
        </p:spPr>
        <p:txBody>
          <a:bodyPr wrap="square" rtlCol="0">
            <a:spAutoFit/>
          </a:bodyPr>
          <a:lstStyle/>
          <a:p>
            <a:pPr algn="ctr" defTabSz="457200">
              <a:lnSpc>
                <a:spcPct val="90000"/>
              </a:lnSpc>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22</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 For false messiahs and false prophets will appear and perform signs and wonders to deceive, if possible, the elect.</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Tree>
    <p:extLst>
      <p:ext uri="{BB962C8B-B14F-4D97-AF65-F5344CB8AC3E}">
        <p14:creationId xmlns:p14="http://schemas.microsoft.com/office/powerpoint/2010/main" val="41232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3418436"/>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22. For false messiahs and false prophets will appear and </a:t>
            </a:r>
            <a:r>
              <a:rPr kumimoji="0" lang="en-US" sz="6000" b="1" i="0" u="sng" strike="noStrike" kern="1200" cap="none" spc="0" normalizeH="0" baseline="0" noProof="0" dirty="0">
                <a:ln>
                  <a:noFill/>
                </a:ln>
                <a:solidFill>
                  <a:schemeClr val="accent4"/>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perform signs and wonders to deceive</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if possible, the elect.</a:t>
            </a: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Tree>
    <p:extLst>
      <p:ext uri="{BB962C8B-B14F-4D97-AF65-F5344CB8AC3E}">
        <p14:creationId xmlns:p14="http://schemas.microsoft.com/office/powerpoint/2010/main" val="82317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picture containing water, sky, dark, person&#10;&#10;Description automatically generated">
            <a:extLst>
              <a:ext uri="{FF2B5EF4-FFF2-40B4-BE49-F238E27FC236}">
                <a16:creationId xmlns="" xmlns:a16="http://schemas.microsoft.com/office/drawing/2014/main" id="{B8E93C94-F164-3040-B70D-AD7A4B6F13DA}"/>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b="-1"/>
          <a:stretch/>
        </p:blipFill>
        <p:spPr>
          <a:xfrm>
            <a:off x="20" y="10"/>
            <a:ext cx="12191980" cy="6857990"/>
          </a:xfrm>
          <a:prstGeom prst="rect">
            <a:avLst/>
          </a:prstGeom>
        </p:spPr>
      </p:pic>
      <p:sp>
        <p:nvSpPr>
          <p:cNvPr id="6" name="TextBox 5">
            <a:extLst>
              <a:ext uri="{FF2B5EF4-FFF2-40B4-BE49-F238E27FC236}">
                <a16:creationId xmlns="" xmlns:a16="http://schemas.microsoft.com/office/drawing/2014/main" id="{D4BFE05F-E124-1743-BB87-CBD4240ABA70}"/>
              </a:ext>
            </a:extLst>
          </p:cNvPr>
          <p:cNvSpPr txBox="1"/>
          <p:nvPr/>
        </p:nvSpPr>
        <p:spPr>
          <a:xfrm>
            <a:off x="240632" y="0"/>
            <a:ext cx="1172677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Matthew 24:25-2</a:t>
            </a:r>
            <a:r>
              <a:rPr lang="en-US" sz="9600" dirty="0">
                <a:solidFill>
                  <a:srgbClr val="FFC000"/>
                </a:solidFill>
                <a:effectLst>
                  <a:outerShdw blurRad="38100" dist="38100" dir="2700000" algn="tl">
                    <a:srgbClr val="000000">
                      <a:alpha val="43137"/>
                    </a:srgbClr>
                  </a:outerShdw>
                </a:effectLst>
                <a:latin typeface="Baskerville Old Face" panose="02020602080505020303" pitchFamily="18" charset="77"/>
              </a:rPr>
              <a:t>6</a:t>
            </a:r>
            <a:endParaRPr kumimoji="0" lang="en-US" sz="1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7" name="TextBox 6">
            <a:extLst>
              <a:ext uri="{FF2B5EF4-FFF2-40B4-BE49-F238E27FC236}">
                <a16:creationId xmlns="" xmlns:a16="http://schemas.microsoft.com/office/drawing/2014/main" id="{4745F3FB-E516-CA42-A816-5A0CBE3C7646}"/>
              </a:ext>
            </a:extLst>
          </p:cNvPr>
          <p:cNvSpPr txBox="1"/>
          <p:nvPr/>
        </p:nvSpPr>
        <p:spPr>
          <a:xfrm>
            <a:off x="0" y="1569660"/>
            <a:ext cx="12192000" cy="3810851"/>
          </a:xfrm>
          <a:prstGeom prst="rect">
            <a:avLst/>
          </a:prstGeom>
          <a:noFill/>
        </p:spPr>
        <p:txBody>
          <a:bodyPr wrap="square" rtlCol="0">
            <a:spAutoFit/>
          </a:bodyPr>
          <a:lstStyle/>
          <a:p>
            <a:pPr lvl="0" algn="ctr">
              <a:lnSpc>
                <a:spcPct val="80000"/>
              </a:lnSpc>
            </a:pP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Remember, I have told you ahead of time. So then, if someone says to you, ‘Look, he is in the wilderness,’ do not go out, or ‘Look, he is in the inner rooms,’ </a:t>
            </a:r>
            <a:r>
              <a:rPr lang="en-US" sz="60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do not believe him</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a:t>
            </a:r>
          </a:p>
        </p:txBody>
      </p:sp>
    </p:spTree>
    <p:extLst>
      <p:ext uri="{BB962C8B-B14F-4D97-AF65-F5344CB8AC3E}">
        <p14:creationId xmlns:p14="http://schemas.microsoft.com/office/powerpoint/2010/main" val="8020422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at floating on a rocky shore next to a body of water&#10;&#10;Description automatically generated">
            <a:extLst>
              <a:ext uri="{FF2B5EF4-FFF2-40B4-BE49-F238E27FC236}">
                <a16:creationId xmlns="" xmlns:a16="http://schemas.microsoft.com/office/drawing/2014/main" id="{A94D4768-AFEF-A940-816C-43629570971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0000"/>
                    </a14:imgEffect>
                    <a14:imgEffect>
                      <a14:brightnessContrast bright="-5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43B7D728-7CA2-B14A-B89B-9ED19A0A33F2}"/>
              </a:ext>
            </a:extLst>
          </p:cNvPr>
          <p:cNvSpPr txBox="1"/>
          <p:nvPr/>
        </p:nvSpPr>
        <p:spPr>
          <a:xfrm>
            <a:off x="1" y="500063"/>
            <a:ext cx="12191999" cy="1756443"/>
          </a:xfrm>
          <a:prstGeom prst="rect">
            <a:avLst/>
          </a:prstGeom>
          <a:noFill/>
        </p:spPr>
        <p:txBody>
          <a:bodyPr wrap="square" rtlCol="0">
            <a:spAutoFit/>
          </a:bodyPr>
          <a:lstStyle/>
          <a:p>
            <a:pPr algn="ctr" defTabSz="457200">
              <a:lnSpc>
                <a:spcPct val="90000"/>
              </a:lnSpc>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23</a:t>
            </a:r>
            <a:r>
              <a:rPr lang="en-US" sz="6000" b="1" dirty="0">
                <a:solidFill>
                  <a:prstClr val="white"/>
                </a:solidFill>
                <a:effectLst>
                  <a:outerShdw blurRad="38100" dist="38100" dir="2700000" algn="tl">
                    <a:srgbClr val="000000">
                      <a:alpha val="43137"/>
                    </a:srgbClr>
                  </a:outerShdw>
                </a:effectLst>
                <a:latin typeface="Baskerville Old Face" panose="02020602080505020303" pitchFamily="18" charset="77"/>
              </a:rPr>
              <a:t>. Be careful! I have told you everything ahead of time.”</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3" name="TextBox 2">
            <a:extLst>
              <a:ext uri="{FF2B5EF4-FFF2-40B4-BE49-F238E27FC236}">
                <a16:creationId xmlns="" xmlns:a16="http://schemas.microsoft.com/office/drawing/2014/main" id="{74C27E88-8F36-074A-80FC-B2386A80117C}"/>
              </a:ext>
            </a:extLst>
          </p:cNvPr>
          <p:cNvSpPr txBox="1"/>
          <p:nvPr/>
        </p:nvSpPr>
        <p:spPr>
          <a:xfrm>
            <a:off x="-1" y="5972174"/>
            <a:ext cx="520065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A8DB"/>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Mark 13</a:t>
            </a:r>
          </a:p>
        </p:txBody>
      </p:sp>
      <p:pic>
        <p:nvPicPr>
          <p:cNvPr id="9" name="Picture 8" descr="A picture containing drawing, plate&#10;&#10;Description automatically generated">
            <a:extLst>
              <a:ext uri="{FF2B5EF4-FFF2-40B4-BE49-F238E27FC236}">
                <a16:creationId xmlns="" xmlns:a16="http://schemas.microsoft.com/office/drawing/2014/main" id="{545DDC69-80AC-284B-BE79-30080D2E85F5}"/>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10043431" y="6156735"/>
            <a:ext cx="2091418" cy="584880"/>
          </a:xfrm>
          <a:prstGeom prst="rect">
            <a:avLst/>
          </a:prstGeom>
        </p:spPr>
      </p:pic>
    </p:spTree>
    <p:extLst>
      <p:ext uri="{BB962C8B-B14F-4D97-AF65-F5344CB8AC3E}">
        <p14:creationId xmlns:p14="http://schemas.microsoft.com/office/powerpoint/2010/main" val="4213600332"/>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Clouds in the sky at sunset&#10;&#10;Description automatically generated">
            <a:extLst>
              <a:ext uri="{FF2B5EF4-FFF2-40B4-BE49-F238E27FC236}">
                <a16:creationId xmlns="" xmlns:a16="http://schemas.microsoft.com/office/drawing/2014/main" id="{F89F3DFC-DE6A-B54B-BC98-CE67602FC2AB}"/>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6" name="TextBox 5">
            <a:extLst>
              <a:ext uri="{FF2B5EF4-FFF2-40B4-BE49-F238E27FC236}">
                <a16:creationId xmlns="" xmlns:a16="http://schemas.microsoft.com/office/drawing/2014/main" id="{00C10545-E401-1A4E-BA89-47D8F791F2CB}"/>
              </a:ext>
            </a:extLst>
          </p:cNvPr>
          <p:cNvSpPr txBox="1"/>
          <p:nvPr/>
        </p:nvSpPr>
        <p:spPr>
          <a:xfrm>
            <a:off x="1" y="-195948"/>
            <a:ext cx="12192000" cy="1569660"/>
          </a:xfrm>
          <a:prstGeom prst="rect">
            <a:avLst/>
          </a:prstGeom>
          <a:noFill/>
        </p:spPr>
        <p:txBody>
          <a:bodyPr wrap="square" rtlCol="0">
            <a:spAutoFit/>
          </a:bodyPr>
          <a:lstStyle/>
          <a:p>
            <a:pPr algn="ctr"/>
            <a:r>
              <a:rPr lang="en-US" sz="96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John 14:1-3</a:t>
            </a:r>
          </a:p>
        </p:txBody>
      </p:sp>
      <p:sp>
        <p:nvSpPr>
          <p:cNvPr id="8" name="TextBox 7">
            <a:extLst>
              <a:ext uri="{FF2B5EF4-FFF2-40B4-BE49-F238E27FC236}">
                <a16:creationId xmlns="" xmlns:a16="http://schemas.microsoft.com/office/drawing/2014/main" id="{B2996786-1EC9-6A48-BC20-6753D3A253CF}"/>
              </a:ext>
            </a:extLst>
          </p:cNvPr>
          <p:cNvSpPr txBox="1"/>
          <p:nvPr/>
        </p:nvSpPr>
        <p:spPr>
          <a:xfrm>
            <a:off x="1" y="1338940"/>
            <a:ext cx="12192000" cy="5334474"/>
          </a:xfrm>
          <a:prstGeom prst="rect">
            <a:avLst/>
          </a:prstGeom>
          <a:noFill/>
        </p:spPr>
        <p:txBody>
          <a:bodyPr wrap="square" rtlCol="0">
            <a:spAutoFit/>
          </a:bodyPr>
          <a:lstStyle/>
          <a:p>
            <a:pPr algn="ctr">
              <a:lnSpc>
                <a:spcPct val="80000"/>
              </a:lnSpc>
            </a:pPr>
            <a:r>
              <a:rPr lang="en-US" sz="5300" b="1" spc="-150" dirty="0">
                <a:solidFill>
                  <a:prstClr val="white"/>
                </a:solidFill>
                <a:effectLst>
                  <a:outerShdw blurRad="38100" dist="38100" dir="2700000" algn="tl">
                    <a:srgbClr val="000000">
                      <a:alpha val="43137"/>
                    </a:srgbClr>
                  </a:outerShdw>
                </a:effectLst>
                <a:latin typeface="Baskerville Old Face" panose="02020602080505020303" pitchFamily="18" charset="77"/>
              </a:rPr>
              <a:t>Jesus told them, “</a:t>
            </a:r>
            <a:r>
              <a:rPr lang="en-US" sz="5300" b="1" u="sng" spc="-150" dirty="0">
                <a:solidFill>
                  <a:schemeClr val="accent4"/>
                </a:solidFill>
                <a:effectLst>
                  <a:outerShdw blurRad="38100" dist="38100" dir="2700000" algn="tl">
                    <a:srgbClr val="000000">
                      <a:alpha val="43137"/>
                    </a:srgbClr>
                  </a:outerShdw>
                </a:effectLst>
                <a:latin typeface="Baskerville Old Face" panose="02020602080505020303" pitchFamily="18" charset="77"/>
              </a:rPr>
              <a:t>Do not let your hearts be distressed</a:t>
            </a:r>
            <a:r>
              <a:rPr lang="en-US" sz="5300" b="1" spc="-150" dirty="0">
                <a:solidFill>
                  <a:schemeClr val="accent4"/>
                </a:solidFill>
                <a:effectLst>
                  <a:outerShdw blurRad="38100" dist="38100" dir="2700000" algn="tl">
                    <a:srgbClr val="000000">
                      <a:alpha val="43137"/>
                    </a:srgbClr>
                  </a:outerShdw>
                </a:effectLst>
                <a:latin typeface="Baskerville Old Face" panose="02020602080505020303" pitchFamily="18" charset="77"/>
              </a:rPr>
              <a:t>!</a:t>
            </a:r>
            <a:r>
              <a:rPr lang="en-US" sz="5300" b="1" spc="-150" dirty="0">
                <a:solidFill>
                  <a:prstClr val="white"/>
                </a:solidFill>
                <a:effectLst>
                  <a:outerShdw blurRad="38100" dist="38100" dir="2700000" algn="tl">
                    <a:srgbClr val="000000">
                      <a:alpha val="43137"/>
                    </a:srgbClr>
                  </a:outerShdw>
                </a:effectLst>
                <a:latin typeface="Baskerville Old Face" panose="02020602080505020303" pitchFamily="18" charset="77"/>
              </a:rPr>
              <a:t> You believe in God; believe also in me. There are many dwelling places in my Father’s house. Otherwise, I would have told you, because I am going away to make ready a place for you. And if I go and make ready a place for you, I will come again and take you to be with me, so that where I am you may be too.”</a:t>
            </a:r>
          </a:p>
        </p:txBody>
      </p:sp>
      <p:sp>
        <p:nvSpPr>
          <p:cNvPr id="9" name="Rounded Rectangle 8">
            <a:extLst>
              <a:ext uri="{FF2B5EF4-FFF2-40B4-BE49-F238E27FC236}">
                <a16:creationId xmlns="" xmlns:a16="http://schemas.microsoft.com/office/drawing/2014/main" id="{4D237FD5-4ED6-9149-B61F-B956E1171828}"/>
              </a:ext>
            </a:extLst>
          </p:cNvPr>
          <p:cNvSpPr/>
          <p:nvPr/>
        </p:nvSpPr>
        <p:spPr>
          <a:xfrm>
            <a:off x="2952750" y="2198679"/>
            <a:ext cx="9095014" cy="3167743"/>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8000" b="1" dirty="0">
                <a:effectLst>
                  <a:outerShdw blurRad="38100" dist="38100" dir="2700000" algn="tl">
                    <a:srgbClr val="000000">
                      <a:alpha val="43137"/>
                    </a:srgbClr>
                  </a:outerShdw>
                </a:effectLst>
                <a:latin typeface="Baskerville Old Face" panose="02020602080505020303" pitchFamily="18" charset="77"/>
              </a:rPr>
              <a:t>Next week, we’ll study Jesus’ return…</a:t>
            </a:r>
          </a:p>
        </p:txBody>
      </p:sp>
    </p:spTree>
    <p:extLst>
      <p:ext uri="{BB962C8B-B14F-4D97-AF65-F5344CB8AC3E}">
        <p14:creationId xmlns:p14="http://schemas.microsoft.com/office/powerpoint/2010/main" val="7625869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5"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style.rotation</p:attrName>
                                        </p:attrNameLst>
                                      </p:cBhvr>
                                      <p:tavLst>
                                        <p:tav tm="0">
                                          <p:val>
                                            <p:fltVal val="720"/>
                                          </p:val>
                                        </p:tav>
                                        <p:tav tm="100000">
                                          <p:val>
                                            <p:fltVal val="0"/>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mall boat in a body of water&#10;&#10;Description automatically generated">
            <a:extLst>
              <a:ext uri="{FF2B5EF4-FFF2-40B4-BE49-F238E27FC236}">
                <a16:creationId xmlns="" xmlns:a16="http://schemas.microsoft.com/office/drawing/2014/main" id="{77C93EFB-E6DA-3F44-B9D3-43365F32AD1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0" name="TextBox 9">
            <a:extLst>
              <a:ext uri="{FF2B5EF4-FFF2-40B4-BE49-F238E27FC236}">
                <a16:creationId xmlns="" xmlns:a16="http://schemas.microsoft.com/office/drawing/2014/main" id="{C3A9723B-6DB0-D44A-AB37-8607CA93A3CF}"/>
              </a:ext>
            </a:extLst>
          </p:cNvPr>
          <p:cNvSpPr txBox="1"/>
          <p:nvPr/>
        </p:nvSpPr>
        <p:spPr>
          <a:xfrm>
            <a:off x="162605" y="142875"/>
            <a:ext cx="9397031" cy="6386513"/>
          </a:xfrm>
          <a:prstGeom prst="rect">
            <a:avLst/>
          </a:prstGeom>
          <a:solidFill>
            <a:schemeClr val="bg1">
              <a:alpha val="60000"/>
            </a:schemeClr>
          </a:solidFill>
          <a:ln w="38100" cap="sq">
            <a:solidFill>
              <a:schemeClr val="tx1"/>
            </a:solidFill>
            <a:miter lim="800000"/>
          </a:ln>
        </p:spPr>
        <p:txBody>
          <a:bodyPr vert="horz" lIns="274320" tIns="182880" rIns="274320" bIns="182880" rtlCol="0" anchor="ctr" anchorCtr="1">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all" spc="200" normalizeH="0" baseline="0" noProof="0" dirty="0">
                <a:ln>
                  <a:noFill/>
                </a:ln>
                <a:solidFill>
                  <a:srgbClr val="F0A8DB"/>
                </a:solidFill>
                <a:effectLst>
                  <a:outerShdw blurRad="38100" dist="38100" dir="2700000" algn="tl">
                    <a:srgbClr val="000000">
                      <a:alpha val="43137"/>
                    </a:srgbClr>
                  </a:outerShdw>
                </a:effectLst>
                <a:uLnTx/>
                <a:uFillTx/>
                <a:latin typeface="Gill Sans MT" panose="020B0502020104020203"/>
                <a:ea typeface="+mn-ea"/>
                <a:cs typeface="+mn-cs"/>
              </a:rPr>
              <a:t>Questions for Consideration:</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6000" b="1" i="0" u="none" strike="noStrike" kern="1200" cap="all" spc="200" normalizeH="0" baseline="0" noProof="0" dirty="0">
              <a:ln>
                <a:noFill/>
              </a:ln>
              <a:solidFill>
                <a:srgbClr val="FFD5F4"/>
              </a:solidFill>
              <a:effectLst>
                <a:outerShdw blurRad="38100" dist="38100" dir="2700000" algn="tl">
                  <a:srgbClr val="000000">
                    <a:alpha val="43137"/>
                  </a:srgbClr>
                </a:outerShdw>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6000" b="1" i="0" u="none" strike="noStrike" kern="1200" cap="all" spc="200" normalizeH="0" baseline="0" noProof="0" dirty="0">
              <a:ln>
                <a:noFill/>
              </a:ln>
              <a:solidFill>
                <a:srgbClr val="FFD5F4"/>
              </a:solidFill>
              <a:effectLst>
                <a:outerShdw blurRad="38100" dist="38100" dir="2700000" algn="tl">
                  <a:srgbClr val="000000">
                    <a:alpha val="43137"/>
                  </a:srgbClr>
                </a:outerShdw>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6000" b="1" i="0" u="none" strike="noStrike" kern="1200" cap="all" spc="200" normalizeH="0" baseline="0" noProof="0" dirty="0">
              <a:ln>
                <a:noFill/>
              </a:ln>
              <a:solidFill>
                <a:srgbClr val="FFD5F4"/>
              </a:solidFill>
              <a:effectLst>
                <a:outerShdw blurRad="38100" dist="38100" dir="2700000" algn="tl">
                  <a:srgbClr val="000000">
                    <a:alpha val="43137"/>
                  </a:srgbClr>
                </a:outerShdw>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6000" b="1" i="0" u="none" strike="noStrike" kern="1200" cap="all" spc="200" normalizeH="0" baseline="0" noProof="0" dirty="0">
              <a:ln>
                <a:noFill/>
              </a:ln>
              <a:solidFill>
                <a:srgbClr val="FFD5F4"/>
              </a:solidFill>
              <a:effectLst>
                <a:outerShdw blurRad="38100" dist="38100" dir="2700000" algn="tl">
                  <a:srgbClr val="000000">
                    <a:alpha val="43137"/>
                  </a:srgbClr>
                </a:outerShdw>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6000" b="1" i="0" u="none" strike="noStrike" kern="1200" cap="all" spc="200" normalizeH="0" baseline="0" noProof="0" dirty="0">
              <a:ln>
                <a:noFill/>
              </a:ln>
              <a:solidFill>
                <a:srgbClr val="FFD5F4"/>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3" name="Subtitle 2">
            <a:extLst>
              <a:ext uri="{FF2B5EF4-FFF2-40B4-BE49-F238E27FC236}">
                <a16:creationId xmlns="" xmlns:a16="http://schemas.microsoft.com/office/drawing/2014/main" id="{F9314053-0F4B-BE4B-85E6-6F9B22F84BE0}"/>
              </a:ext>
            </a:extLst>
          </p:cNvPr>
          <p:cNvSpPr>
            <a:spLocks noGrp="1"/>
          </p:cNvSpPr>
          <p:nvPr>
            <p:ph type="subTitle" idx="1"/>
          </p:nvPr>
        </p:nvSpPr>
        <p:spPr>
          <a:xfrm>
            <a:off x="162604" y="1895302"/>
            <a:ext cx="9397031" cy="4634086"/>
          </a:xfrm>
        </p:spPr>
        <p:txBody>
          <a:bodyPr vert="horz" lIns="91440" tIns="45720" rIns="91440" bIns="45720" rtlCol="0">
            <a:normAutofit/>
          </a:bodyPr>
          <a:lstStyle/>
          <a:p>
            <a:r>
              <a:rPr lang="en-US" sz="3200" dirty="0">
                <a:solidFill>
                  <a:srgbClr val="FFFFFF"/>
                </a:solidFill>
                <a:effectLst>
                  <a:outerShdw blurRad="38100" dist="38100" dir="2700000" algn="tl">
                    <a:srgbClr val="000000">
                      <a:alpha val="43137"/>
                    </a:srgbClr>
                  </a:outerShdw>
                </a:effectLst>
              </a:rPr>
              <a:t>Does the current state of our world cause you to consider the end of all things?</a:t>
            </a:r>
          </a:p>
          <a:p>
            <a:r>
              <a:rPr lang="en-US" sz="3200" dirty="0">
                <a:solidFill>
                  <a:srgbClr val="FFFFFF"/>
                </a:solidFill>
                <a:effectLst>
                  <a:outerShdw blurRad="38100" dist="38100" dir="2700000" algn="tl">
                    <a:srgbClr val="000000">
                      <a:alpha val="43137"/>
                    </a:srgbClr>
                  </a:outerShdw>
                </a:effectLst>
              </a:rPr>
              <a:t>What does it say about the character of God, that he would reveal these things to us ahead of time?</a:t>
            </a:r>
          </a:p>
          <a:p>
            <a:r>
              <a:rPr lang="en-US" sz="3200" dirty="0">
                <a:solidFill>
                  <a:srgbClr val="FFFFFF"/>
                </a:solidFill>
                <a:effectLst>
                  <a:outerShdw blurRad="38100" dist="38100" dir="2700000" algn="tl">
                    <a:srgbClr val="000000">
                      <a:alpha val="43137"/>
                    </a:srgbClr>
                  </a:outerShdw>
                </a:effectLst>
              </a:rPr>
              <a:t>How might we best prepare ourselves to avoid being deceived?</a:t>
            </a:r>
          </a:p>
          <a:p>
            <a:r>
              <a:rPr lang="en-US" sz="3200" dirty="0">
                <a:solidFill>
                  <a:srgbClr val="FFFFFF"/>
                </a:solidFill>
                <a:effectLst>
                  <a:outerShdw blurRad="38100" dist="38100" dir="2700000" algn="tl">
                    <a:srgbClr val="000000">
                      <a:alpha val="43137"/>
                    </a:srgbClr>
                  </a:outerShdw>
                </a:effectLst>
              </a:rPr>
              <a:t>How should or does having a relationship with Christ bring </a:t>
            </a:r>
            <a:r>
              <a:rPr lang="en-US" sz="3200" i="1" dirty="0">
                <a:solidFill>
                  <a:srgbClr val="FFFFFF"/>
                </a:solidFill>
                <a:effectLst>
                  <a:outerShdw blurRad="38100" dist="38100" dir="2700000" algn="tl">
                    <a:srgbClr val="000000">
                      <a:alpha val="43137"/>
                    </a:srgbClr>
                  </a:outerShdw>
                </a:effectLst>
              </a:rPr>
              <a:t>real</a:t>
            </a:r>
            <a:r>
              <a:rPr lang="en-US" sz="3200" dirty="0">
                <a:solidFill>
                  <a:srgbClr val="FFFFFF"/>
                </a:solidFill>
                <a:effectLst>
                  <a:outerShdw blurRad="38100" dist="38100" dir="2700000" algn="tl">
                    <a:srgbClr val="000000">
                      <a:alpha val="43137"/>
                    </a:srgbClr>
                  </a:outerShdw>
                </a:effectLst>
              </a:rPr>
              <a:t> comfort and security?</a:t>
            </a:r>
          </a:p>
          <a:p>
            <a:endParaRPr lang="en-US" sz="3200" dirty="0">
              <a:solidFill>
                <a:srgbClr val="FFFFFF"/>
              </a:solidFill>
              <a:effectLst>
                <a:outerShdw blurRad="38100" dist="38100" dir="2700000" algn="tl">
                  <a:srgbClr val="000000">
                    <a:alpha val="43137"/>
                  </a:srgbClr>
                </a:outerShdw>
              </a:effectLst>
            </a:endParaRPr>
          </a:p>
          <a:p>
            <a:endParaRPr lang="en-US" sz="3200" dirty="0">
              <a:solidFill>
                <a:srgbClr val="FFFFFF"/>
              </a:solidFill>
              <a:effectLst>
                <a:outerShdw blurRad="38100" dist="38100" dir="2700000" algn="tl">
                  <a:srgbClr val="000000">
                    <a:alpha val="43137"/>
                  </a:srgbClr>
                </a:outerShdw>
              </a:effectLst>
            </a:endParaRPr>
          </a:p>
        </p:txBody>
      </p:sp>
      <p:pic>
        <p:nvPicPr>
          <p:cNvPr id="8" name="Picture 7" descr="A picture containing drawing, plate&#10;&#10;Description automatically generated">
            <a:extLst>
              <a:ext uri="{FF2B5EF4-FFF2-40B4-BE49-F238E27FC236}">
                <a16:creationId xmlns="" xmlns:a16="http://schemas.microsoft.com/office/drawing/2014/main" id="{E2F1A8B3-1274-0346-BEA3-5A168841CF11}"/>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9886949" y="6240462"/>
            <a:ext cx="2262187" cy="584880"/>
          </a:xfrm>
          <a:prstGeom prst="rect">
            <a:avLst/>
          </a:prstGeom>
          <a:effectLst>
            <a:softEdge rad="12700"/>
          </a:effectLst>
        </p:spPr>
      </p:pic>
    </p:spTree>
    <p:extLst>
      <p:ext uri="{BB962C8B-B14F-4D97-AF65-F5344CB8AC3E}">
        <p14:creationId xmlns:p14="http://schemas.microsoft.com/office/powerpoint/2010/main" val="911043718"/>
      </p:ext>
    </p:extLst>
  </p:cSld>
  <p:clrMapOvr>
    <a:masterClrMapping/>
  </p:clrMapOvr>
  <p:transition spd="slow">
    <p:wheel spokes="1"/>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930BC020-BDBF-49EB-9898-BAB5BF5593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2" name="Rectangle 11">
            <a:extLst>
              <a:ext uri="{FF2B5EF4-FFF2-40B4-BE49-F238E27FC236}">
                <a16:creationId xmlns="" xmlns:a16="http://schemas.microsoft.com/office/drawing/2014/main" id="{64950C64-5D81-40F1-9601-8BA0D63BAE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429000"/>
            <a:ext cx="12192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6" name="Picture 5" descr="A close up of a newspaper&#10;&#10;Description automatically generated">
            <a:extLst>
              <a:ext uri="{FF2B5EF4-FFF2-40B4-BE49-F238E27FC236}">
                <a16:creationId xmlns="" xmlns:a16="http://schemas.microsoft.com/office/drawing/2014/main" id="{BB4BBF62-4D63-3749-8A39-F85DF003693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0"/>
            <a:ext cx="12192000" cy="3428999"/>
          </a:xfrm>
          <a:prstGeom prst="rect">
            <a:avLst/>
          </a:prstGeom>
        </p:spPr>
      </p:pic>
      <p:pic>
        <p:nvPicPr>
          <p:cNvPr id="5" name="Picture 4" descr="A picture containing drawing&#10;&#10;Description automatically generated">
            <a:extLst>
              <a:ext uri="{FF2B5EF4-FFF2-40B4-BE49-F238E27FC236}">
                <a16:creationId xmlns="" xmlns:a16="http://schemas.microsoft.com/office/drawing/2014/main" id="{1A25983E-D63F-0D41-B12C-DB5F3E32D79B}"/>
              </a:ext>
            </a:extLst>
          </p:cNvPr>
          <p:cNvPicPr>
            <a:picLocks noChangeAspect="1"/>
          </p:cNvPicPr>
          <p:nvPr/>
        </p:nvPicPr>
        <p:blipFill>
          <a:blip r:embed="rId4"/>
          <a:stretch>
            <a:fillRect/>
          </a:stretch>
        </p:blipFill>
        <p:spPr>
          <a:xfrm>
            <a:off x="2392018" y="1153684"/>
            <a:ext cx="7407964" cy="1555670"/>
          </a:xfrm>
          <a:prstGeom prst="rect">
            <a:avLst/>
          </a:prstGeom>
        </p:spPr>
      </p:pic>
      <p:sp>
        <p:nvSpPr>
          <p:cNvPr id="2" name="TextBox 1">
            <a:extLst>
              <a:ext uri="{FF2B5EF4-FFF2-40B4-BE49-F238E27FC236}">
                <a16:creationId xmlns="" xmlns:a16="http://schemas.microsoft.com/office/drawing/2014/main" id="{A6A7601C-37FA-1140-A4CC-0309B34DD9F8}"/>
              </a:ext>
            </a:extLst>
          </p:cNvPr>
          <p:cNvSpPr txBox="1"/>
          <p:nvPr/>
        </p:nvSpPr>
        <p:spPr>
          <a:xfrm>
            <a:off x="146304" y="3621024"/>
            <a:ext cx="11905488" cy="3072384"/>
          </a:xfrm>
          <a:prstGeom prst="rect">
            <a:avLst/>
          </a:prstGeom>
        </p:spPr>
        <p:txBody>
          <a:bodyPr vert="horz" lIns="91440" tIns="45720" rIns="91440" bIns="45720" rtlCol="0">
            <a:normAutofit/>
          </a:bodyPr>
          <a:lstStyle/>
          <a:p>
            <a:pPr marL="285750" indent="-285750">
              <a:buFont typeface="Arial" panose="020B0604020202020204" pitchFamily="34" charset="0"/>
              <a:buChar char="•"/>
            </a:pPr>
            <a:r>
              <a:rPr lang="en-US" sz="3600" dirty="0">
                <a:solidFill>
                  <a:schemeClr val="bg1"/>
                </a:solidFill>
                <a:effectLst>
                  <a:outerShdw blurRad="38100" dist="38100" dir="2700000" algn="tl">
                    <a:srgbClr val="000000">
                      <a:alpha val="43137"/>
                    </a:srgbClr>
                  </a:outerShdw>
                </a:effectLst>
              </a:rPr>
              <a:t>In the span of two weeks, two major hurricanes, Harvey and Irma, hit the continental U.S., the first time two category 4 storms have ever done so in a single season.</a:t>
            </a:r>
          </a:p>
          <a:p>
            <a:pPr marL="285750" indent="-285750">
              <a:buFont typeface="Arial" panose="020B0604020202020204" pitchFamily="34" charset="0"/>
              <a:buChar char="•"/>
            </a:pPr>
            <a:r>
              <a:rPr lang="en-US" sz="3600" dirty="0">
                <a:solidFill>
                  <a:schemeClr val="bg1"/>
                </a:solidFill>
                <a:effectLst>
                  <a:outerShdw blurRad="38100" dist="38100" dir="2700000" algn="tl">
                    <a:srgbClr val="000000">
                      <a:alpha val="43137"/>
                    </a:srgbClr>
                  </a:outerShdw>
                </a:effectLst>
              </a:rPr>
              <a:t>Mexico was shaken by two earthquakes 12 days apart that killed hundreds of people. </a:t>
            </a:r>
          </a:p>
        </p:txBody>
      </p:sp>
    </p:spTree>
    <p:extLst>
      <p:ext uri="{BB962C8B-B14F-4D97-AF65-F5344CB8AC3E}">
        <p14:creationId xmlns:p14="http://schemas.microsoft.com/office/powerpoint/2010/main" val="241898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930BC020-BDBF-49EB-9898-BAB5BF5593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2" name="Rectangle 11">
            <a:extLst>
              <a:ext uri="{FF2B5EF4-FFF2-40B4-BE49-F238E27FC236}">
                <a16:creationId xmlns="" xmlns:a16="http://schemas.microsoft.com/office/drawing/2014/main" id="{64950C64-5D81-40F1-9601-8BA0D63BAE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429000"/>
            <a:ext cx="12192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6" name="Picture 5" descr="A close up of a newspaper&#10;&#10;Description automatically generated">
            <a:extLst>
              <a:ext uri="{FF2B5EF4-FFF2-40B4-BE49-F238E27FC236}">
                <a16:creationId xmlns="" xmlns:a16="http://schemas.microsoft.com/office/drawing/2014/main" id="{714B9659-4BAF-C14B-B992-A7AC329044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0"/>
            <a:ext cx="12192000" cy="3428999"/>
          </a:xfrm>
          <a:prstGeom prst="rect">
            <a:avLst/>
          </a:prstGeom>
        </p:spPr>
      </p:pic>
      <p:pic>
        <p:nvPicPr>
          <p:cNvPr id="5" name="Picture 4" descr="A picture containing drawing&#10;&#10;Description automatically generated">
            <a:extLst>
              <a:ext uri="{FF2B5EF4-FFF2-40B4-BE49-F238E27FC236}">
                <a16:creationId xmlns="" xmlns:a16="http://schemas.microsoft.com/office/drawing/2014/main" id="{1A25983E-D63F-0D41-B12C-DB5F3E32D79B}"/>
              </a:ext>
            </a:extLst>
          </p:cNvPr>
          <p:cNvPicPr>
            <a:picLocks noChangeAspect="1"/>
          </p:cNvPicPr>
          <p:nvPr/>
        </p:nvPicPr>
        <p:blipFill>
          <a:blip r:embed="rId4"/>
          <a:stretch>
            <a:fillRect/>
          </a:stretch>
        </p:blipFill>
        <p:spPr>
          <a:xfrm>
            <a:off x="2392018" y="1153684"/>
            <a:ext cx="7407964" cy="1555670"/>
          </a:xfrm>
          <a:prstGeom prst="rect">
            <a:avLst/>
          </a:prstGeom>
        </p:spPr>
      </p:pic>
      <p:sp>
        <p:nvSpPr>
          <p:cNvPr id="2" name="TextBox 1">
            <a:extLst>
              <a:ext uri="{FF2B5EF4-FFF2-40B4-BE49-F238E27FC236}">
                <a16:creationId xmlns="" xmlns:a16="http://schemas.microsoft.com/office/drawing/2014/main" id="{A6A7601C-37FA-1140-A4CC-0309B34DD9F8}"/>
              </a:ext>
            </a:extLst>
          </p:cNvPr>
          <p:cNvSpPr txBox="1"/>
          <p:nvPr/>
        </p:nvSpPr>
        <p:spPr>
          <a:xfrm>
            <a:off x="146304" y="3621023"/>
            <a:ext cx="11905488" cy="3236975"/>
          </a:xfrm>
          <a:prstGeom prst="rect">
            <a:avLst/>
          </a:prstGeom>
        </p:spPr>
        <p:txBody>
          <a:bodyPr vert="horz" lIns="91440" tIns="45720" rIns="91440" bIns="45720" rtlCol="0">
            <a:noAutofit/>
          </a:bodyPr>
          <a:lstStyle/>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rPr>
              <a:t>Wildfires, spurred by some of the driest, hottest late summer weather on record…air quality plummeted…the governor declared a state of emergency and told everyone…to stay indoors.</a:t>
            </a:r>
          </a:p>
          <a:p>
            <a:pPr marL="285750"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rPr>
              <a:t>The leaders of the U.S. and North Korea traded insults and threats. </a:t>
            </a:r>
            <a:endParaRPr kumimoji="0" lang="en-US" sz="36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59154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930BC020-BDBF-49EB-9898-BAB5BF5593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2" name="Rectangle 11">
            <a:extLst>
              <a:ext uri="{FF2B5EF4-FFF2-40B4-BE49-F238E27FC236}">
                <a16:creationId xmlns="" xmlns:a16="http://schemas.microsoft.com/office/drawing/2014/main" id="{64950C64-5D81-40F1-9601-8BA0D63BAE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429000"/>
            <a:ext cx="12192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6" name="Picture 5" descr="A close up of a newspaper&#10;&#10;Description automatically generated">
            <a:extLst>
              <a:ext uri="{FF2B5EF4-FFF2-40B4-BE49-F238E27FC236}">
                <a16:creationId xmlns="" xmlns:a16="http://schemas.microsoft.com/office/drawing/2014/main" id="{3FA5AC09-AFE7-A44E-B436-D5DDD4C59B5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0"/>
            <a:ext cx="12192000" cy="3428999"/>
          </a:xfrm>
          <a:prstGeom prst="rect">
            <a:avLst/>
          </a:prstGeom>
        </p:spPr>
      </p:pic>
      <p:pic>
        <p:nvPicPr>
          <p:cNvPr id="5" name="Picture 4" descr="A picture containing drawing&#10;&#10;Description automatically generated">
            <a:extLst>
              <a:ext uri="{FF2B5EF4-FFF2-40B4-BE49-F238E27FC236}">
                <a16:creationId xmlns="" xmlns:a16="http://schemas.microsoft.com/office/drawing/2014/main" id="{1A25983E-D63F-0D41-B12C-DB5F3E32D79B}"/>
              </a:ext>
            </a:extLst>
          </p:cNvPr>
          <p:cNvPicPr>
            <a:picLocks noChangeAspect="1"/>
          </p:cNvPicPr>
          <p:nvPr/>
        </p:nvPicPr>
        <p:blipFill>
          <a:blip r:embed="rId4"/>
          <a:stretch>
            <a:fillRect/>
          </a:stretch>
        </p:blipFill>
        <p:spPr>
          <a:xfrm>
            <a:off x="2392018" y="1153684"/>
            <a:ext cx="7407964" cy="1555670"/>
          </a:xfrm>
          <a:prstGeom prst="rect">
            <a:avLst/>
          </a:prstGeom>
        </p:spPr>
      </p:pic>
      <p:sp>
        <p:nvSpPr>
          <p:cNvPr id="2" name="TextBox 1">
            <a:extLst>
              <a:ext uri="{FF2B5EF4-FFF2-40B4-BE49-F238E27FC236}">
                <a16:creationId xmlns="" xmlns:a16="http://schemas.microsoft.com/office/drawing/2014/main" id="{A6A7601C-37FA-1140-A4CC-0309B34DD9F8}"/>
              </a:ext>
            </a:extLst>
          </p:cNvPr>
          <p:cNvSpPr txBox="1"/>
          <p:nvPr/>
        </p:nvSpPr>
        <p:spPr>
          <a:xfrm>
            <a:off x="146304" y="3621024"/>
            <a:ext cx="11905488" cy="3072384"/>
          </a:xfrm>
          <a:prstGeom prst="rect">
            <a:avLst/>
          </a:prstGeom>
        </p:spPr>
        <p:txBody>
          <a:bodyPr vert="horz" lIns="91440" tIns="45720" rIns="91440" bIns="45720" rtlCol="0">
            <a:normAutofit/>
          </a:bodyPr>
          <a:lstStyle/>
          <a:p>
            <a:r>
              <a:rPr lang="en-US" sz="4000" dirty="0">
                <a:solidFill>
                  <a:prstClr val="white"/>
                </a:solidFill>
                <a:effectLst>
                  <a:outerShdw blurRad="38100" dist="38100" dir="2700000" algn="tl">
                    <a:srgbClr val="000000">
                      <a:alpha val="43137"/>
                    </a:srgbClr>
                  </a:outerShdw>
                </a:effectLst>
              </a:rPr>
              <a:t>A 15-year-old with the Twitter handle of Mickel made a similar point: ‘I don't like the general direction of where the world is going.’</a:t>
            </a:r>
          </a:p>
          <a:p>
            <a:pPr algn="ctr"/>
            <a:r>
              <a:rPr lang="en-US" sz="5400" dirty="0">
                <a:solidFill>
                  <a:prstClr val="white"/>
                </a:solidFill>
                <a:effectLst>
                  <a:outerShdw blurRad="38100" dist="38100" dir="2700000" algn="tl">
                    <a:srgbClr val="000000">
                      <a:alpha val="43137"/>
                    </a:srgbClr>
                  </a:outerShdw>
                </a:effectLst>
              </a:rPr>
              <a:t>The question was </a:t>
            </a:r>
            <a:r>
              <a:rPr lang="en-US" sz="5400" u="sng" dirty="0">
                <a:solidFill>
                  <a:prstClr val="white"/>
                </a:solidFill>
                <a:effectLst>
                  <a:outerShdw blurRad="38100" dist="38100" dir="2700000" algn="tl">
                    <a:srgbClr val="000000">
                      <a:alpha val="43137"/>
                    </a:srgbClr>
                  </a:outerShdw>
                </a:effectLst>
              </a:rPr>
              <a:t>why</a:t>
            </a:r>
            <a:r>
              <a:rPr lang="en-US" sz="5400" dirty="0">
                <a:solidFill>
                  <a:prstClr val="white"/>
                </a:solidFill>
                <a:effectLst>
                  <a:outerShdw blurRad="38100" dist="38100" dir="2700000" algn="tl">
                    <a:srgbClr val="000000">
                      <a:alpha val="43137"/>
                    </a:srgbClr>
                  </a:outerShdw>
                </a:effectLst>
              </a:rPr>
              <a:t>…?”</a:t>
            </a:r>
          </a:p>
          <a:p>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59302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group of people standing in a rocky area&#10;&#10;Description automatically generated">
            <a:extLst>
              <a:ext uri="{FF2B5EF4-FFF2-40B4-BE49-F238E27FC236}">
                <a16:creationId xmlns="" xmlns:a16="http://schemas.microsoft.com/office/drawing/2014/main" id="{74E07B4D-3AC1-384B-A080-E6FFC37C95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090417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theme/theme1.xml><?xml version="1.0" encoding="utf-8"?>
<a:theme xmlns:a="http://schemas.openxmlformats.org/drawingml/2006/main" name="Parce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2292</Words>
  <Application>Microsoft Office PowerPoint</Application>
  <PresentationFormat>Widescreen</PresentationFormat>
  <Paragraphs>176</Paragraphs>
  <Slides>56</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Baskerville Old Face</vt:lpstr>
      <vt:lpstr>Calibri</vt:lpstr>
      <vt:lpstr>Gill Sans MT</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2020-10-27T14:16:24Z</dcterms:created>
  <dcterms:modified xsi:type="dcterms:W3CDTF">2020-10-27T14:16:34Z</dcterms:modified>
</cp:coreProperties>
</file>