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5" r:id="rId1"/>
  </p:sldMasterIdLst>
  <p:sldIdLst>
    <p:sldId id="256" r:id="rId2"/>
    <p:sldId id="303" r:id="rId3"/>
    <p:sldId id="318" r:id="rId4"/>
    <p:sldId id="338" r:id="rId5"/>
    <p:sldId id="340" r:id="rId6"/>
    <p:sldId id="358" r:id="rId7"/>
    <p:sldId id="359" r:id="rId8"/>
    <p:sldId id="299" r:id="rId9"/>
    <p:sldId id="345" r:id="rId10"/>
    <p:sldId id="341" r:id="rId11"/>
    <p:sldId id="346" r:id="rId12"/>
    <p:sldId id="356" r:id="rId13"/>
    <p:sldId id="357" r:id="rId14"/>
    <p:sldId id="343" r:id="rId15"/>
    <p:sldId id="336" r:id="rId16"/>
    <p:sldId id="350" r:id="rId17"/>
    <p:sldId id="351" r:id="rId18"/>
    <p:sldId id="344" r:id="rId19"/>
    <p:sldId id="352" r:id="rId20"/>
    <p:sldId id="337" r:id="rId21"/>
    <p:sldId id="354" r:id="rId22"/>
    <p:sldId id="355" r:id="rId23"/>
    <p:sldId id="361" r:id="rId24"/>
    <p:sldId id="362" r:id="rId25"/>
    <p:sldId id="36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DB2B"/>
    <a:srgbClr val="55AB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FC7FD8-FE53-4A9A-858F-4111C7F0D645}" v="364" dt="2020-09-08T21:40:36.8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651" autoAdjust="0"/>
    <p:restoredTop sz="94660"/>
  </p:normalViewPr>
  <p:slideViewPr>
    <p:cSldViewPr snapToGrid="0">
      <p:cViewPr varScale="1">
        <p:scale>
          <a:sx n="89" d="100"/>
          <a:sy n="89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0433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FEF0AC-57F3-46C3-A067-AF9767D0141E}"/>
              </a:ext>
            </a:extLst>
          </p:cNvPr>
          <p:cNvSpPr/>
          <p:nvPr/>
        </p:nvSpPr>
        <p:spPr>
          <a:xfrm>
            <a:off x="982436" y="2008415"/>
            <a:ext cx="7581900" cy="2906486"/>
          </a:xfrm>
          <a:prstGeom prst="rect">
            <a:avLst/>
          </a:prstGeom>
          <a:solidFill>
            <a:srgbClr val="000000">
              <a:alpha val="21176"/>
            </a:srgbClr>
          </a:solidFill>
          <a:ln>
            <a:solidFill>
              <a:srgbClr val="03402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C4E82F-64D4-4769-BE3C-6E5329F7A79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6057" y="1231220"/>
            <a:ext cx="8599714" cy="2387600"/>
          </a:xfrm>
        </p:spPr>
        <p:txBody>
          <a:bodyPr anchor="b">
            <a:normAutofit/>
          </a:bodyPr>
          <a:lstStyle>
            <a:lvl1pPr algn="ctr">
              <a:defRPr sz="72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613C1D05-4FCF-4AE8-B4DD-1BA6EC2A196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6057" y="3710895"/>
            <a:ext cx="8599714" cy="1655762"/>
          </a:xfrm>
        </p:spPr>
        <p:txBody>
          <a:bodyPr>
            <a:normAutofit/>
          </a:bodyPr>
          <a:lstStyle>
            <a:lvl1pPr marL="0" indent="0" algn="ctr">
              <a:buNone/>
              <a:defRPr sz="48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 Title</a:t>
            </a:r>
          </a:p>
        </p:txBody>
      </p:sp>
    </p:spTree>
    <p:extLst>
      <p:ext uri="{BB962C8B-B14F-4D97-AF65-F5344CB8AC3E}">
        <p14:creationId xmlns:p14="http://schemas.microsoft.com/office/powerpoint/2010/main" val="385619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2143" y="136525"/>
            <a:ext cx="11506200" cy="1325563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defRPr sz="50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2143" y="1597024"/>
            <a:ext cx="11506200" cy="4945289"/>
          </a:xfrm>
        </p:spPr>
        <p:txBody>
          <a:bodyPr/>
          <a:lstStyle>
            <a:lvl1pPr>
              <a:lnSpc>
                <a:spcPct val="100000"/>
              </a:lnSpc>
              <a:defRPr sz="46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4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  <a:lvl5pPr>
              <a:lnSpc>
                <a:spcPct val="100000"/>
              </a:lnSpc>
              <a:defRPr sz="38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544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5400" b="1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 sz="44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6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lnSpc>
                <a:spcPct val="100000"/>
              </a:lnSpc>
              <a:defRPr sz="4400" b="1">
                <a:solidFill>
                  <a:srgbClr val="72DB2B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1pPr>
            <a:lvl2pPr>
              <a:lnSpc>
                <a:spcPct val="100000"/>
              </a:lnSpc>
              <a:defRPr sz="42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2pPr>
            <a:lvl3pPr>
              <a:lnSpc>
                <a:spcPct val="100000"/>
              </a:lnSpc>
              <a:defRPr sz="40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3pPr>
            <a:lvl4pPr>
              <a:lnSpc>
                <a:spcPct val="100000"/>
              </a:lnSpc>
              <a:defRPr sz="3600">
                <a:solidFill>
                  <a:schemeClr val="bg1"/>
                </a:solidFill>
                <a:latin typeface="Lao UI" panose="020B0502040204020203" pitchFamily="34" charset="0"/>
                <a:cs typeface="Lao UI" panose="020B0502040204020203" pitchFamily="34" charset="0"/>
              </a:defRPr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3A01C-E34D-4C3C-8E2D-FB95F254D7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63B559-7634-44D8-AA3A-E62B6CDF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23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0"/>
            <a:ext cx="8092357" cy="2058870"/>
          </a:xfrm>
        </p:spPr>
        <p:txBody>
          <a:bodyPr>
            <a:noAutofit/>
          </a:bodyPr>
          <a:lstStyle>
            <a:lvl1pPr algn="ctr">
              <a:defRPr sz="72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876" y="3956539"/>
            <a:ext cx="9115571" cy="1433146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5086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3272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3A01C-E34D-4C3C-8E2D-FB95F254D7DE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63B559-7634-44D8-AA3A-E62B6CDF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98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468C9D8-CCFC-427D-B0BA-2E5D4AD1CD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6057" y="1231220"/>
            <a:ext cx="8599714" cy="2387600"/>
          </a:xfrm>
        </p:spPr>
        <p:txBody>
          <a:bodyPr anchor="b">
            <a:normAutofit/>
          </a:bodyPr>
          <a:lstStyle/>
          <a:p>
            <a:r>
              <a:rPr lang="en-US" sz="6000" dirty="0"/>
              <a:t>The Book of James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D03B749-EB9A-4519-9119-BCBFC922F6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6057" y="3710895"/>
            <a:ext cx="8599714" cy="1655762"/>
          </a:xfrm>
        </p:spPr>
        <p:txBody>
          <a:bodyPr>
            <a:normAutofit/>
          </a:bodyPr>
          <a:lstStyle/>
          <a:p>
            <a:r>
              <a:rPr lang="en-US" sz="2800" dirty="0"/>
              <a:t>3:13-4:3 The Backward Wisdom of God</a:t>
            </a:r>
          </a:p>
        </p:txBody>
      </p:sp>
    </p:spTree>
    <p:extLst>
      <p:ext uri="{BB962C8B-B14F-4D97-AF65-F5344CB8AC3E}">
        <p14:creationId xmlns:p14="http://schemas.microsoft.com/office/powerpoint/2010/main" val="87303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James 3:13–4:17 (NASB95)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000" b="1" u="none" strike="noStrike" dirty="0">
                <a:solidFill>
                  <a:schemeClr val="bg1"/>
                </a:solidFill>
                <a:effectLst/>
              </a:rPr>
              <a:t>14</a:t>
            </a:r>
            <a:r>
              <a:rPr lang="en-US" sz="40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</a:rPr>
              <a:t>But if you have bitter jealousy and selfish ambition in your heart, do not be arrogant and so lie against the truth. </a:t>
            </a:r>
            <a:r>
              <a:rPr lang="en-US" sz="4000" b="1" u="none" strike="noStrike" dirty="0">
                <a:solidFill>
                  <a:schemeClr val="bg1"/>
                </a:solidFill>
                <a:effectLst/>
              </a:rPr>
              <a:t>15</a:t>
            </a:r>
            <a:r>
              <a:rPr lang="en-US" sz="40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</a:rPr>
              <a:t>This wisdom is not that which comes down from above, but is earthly, natural, demonic. </a:t>
            </a:r>
            <a:r>
              <a:rPr lang="en-US" sz="4000" b="1" u="none" strike="noStrike" dirty="0">
                <a:solidFill>
                  <a:schemeClr val="bg1"/>
                </a:solidFill>
                <a:effectLst/>
              </a:rPr>
              <a:t>16</a:t>
            </a:r>
            <a:r>
              <a:rPr lang="en-US" sz="40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</a:rPr>
              <a:t>For where jealousy and selfish ambition exist, there is disorder and every evil thing.</a:t>
            </a:r>
          </a:p>
        </p:txBody>
      </p:sp>
    </p:spTree>
    <p:extLst>
      <p:ext uri="{BB962C8B-B14F-4D97-AF65-F5344CB8AC3E}">
        <p14:creationId xmlns:p14="http://schemas.microsoft.com/office/powerpoint/2010/main" val="3614192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55AB2C"/>
                </a:solidFill>
              </a:rPr>
              <a:t>Man’s wisdom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B623AC-0C2E-4C17-B48C-7227D8F0755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Bitter jealousy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Pungent/cutting desire for what others have. Not 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Not rejoicing in other’s successes 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Selfish ambition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Putting yourself forward to the harm of others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Corporate Ladder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Arrogance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Boasting superiority over others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Pride at one’s own wisdom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Lying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Being fake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Pretending you are spiritual when you are not</a:t>
            </a:r>
          </a:p>
          <a:p>
            <a:pPr marL="0" indent="0">
              <a:buNone/>
            </a:pP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2168852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55AB2C"/>
                </a:solidFill>
              </a:rPr>
              <a:t>Man’s wisdom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B623AC-0C2E-4C17-B48C-7227D8F0755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Bitter jealousy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Pungent/cutting desire for what others have. Not 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Not rejoicing in other’s successes 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Selfish ambition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Putting yourself forward to the harm of others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Corporate Ladder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Arrogance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Boasting superiority over others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Pride at one’s own wisdom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Lying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Being fake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Pretending you are spiritual when you are not</a:t>
            </a:r>
          </a:p>
          <a:p>
            <a:pPr marL="0" indent="0">
              <a:buNone/>
            </a:pPr>
            <a:endParaRPr lang="en-US" sz="3600" u="sng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7D574422-CBF5-48CC-BD69-26CA791F08C3}"/>
              </a:ext>
            </a:extLst>
          </p:cNvPr>
          <p:cNvSpPr txBox="1"/>
          <p:nvPr/>
        </p:nvSpPr>
        <p:spPr>
          <a:xfrm>
            <a:off x="6908145" y="3067665"/>
            <a:ext cx="4330125" cy="175432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This is what comes naturally to man when apart from God</a:t>
            </a:r>
          </a:p>
        </p:txBody>
      </p:sp>
    </p:spTree>
    <p:extLst>
      <p:ext uri="{BB962C8B-B14F-4D97-AF65-F5344CB8AC3E}">
        <p14:creationId xmlns:p14="http://schemas.microsoft.com/office/powerpoint/2010/main" val="39473360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55AB2C"/>
                </a:solidFill>
              </a:rPr>
              <a:t>Man’s wisdom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B623AC-0C2E-4C17-B48C-7227D8F0755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Bitter jealousy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Pungent/cutting desire for what others have. Not 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Not rejoicing in other’s successes 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Selfish ambition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Putting yourself forward to the harm of others</a:t>
            </a:r>
          </a:p>
          <a:p>
            <a:pPr lvl="1"/>
            <a:r>
              <a:rPr lang="en-US" sz="2200" dirty="0">
                <a:solidFill>
                  <a:schemeClr val="bg1">
                    <a:lumMod val="95000"/>
                  </a:schemeClr>
                </a:solidFill>
              </a:rPr>
              <a:t>Corporate Ladder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Arrogance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Boasting superiority over others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Pride at one’s own wisdom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Lying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Being fake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Pretending you are spiritual when you are not</a:t>
            </a:r>
          </a:p>
          <a:p>
            <a:pPr marL="0" indent="0">
              <a:buNone/>
            </a:pPr>
            <a:endParaRPr lang="en-US" sz="3600" u="sng" dirty="0"/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B09B7753-C5E4-47C9-943F-782C87F38903}"/>
              </a:ext>
            </a:extLst>
          </p:cNvPr>
          <p:cNvSpPr txBox="1"/>
          <p:nvPr/>
        </p:nvSpPr>
        <p:spPr>
          <a:xfrm>
            <a:off x="7728154" y="3038168"/>
            <a:ext cx="3610405" cy="120032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bg1"/>
                </a:solidFill>
              </a:rPr>
              <a:t>The results are chaos and evil</a:t>
            </a:r>
          </a:p>
        </p:txBody>
      </p:sp>
    </p:spTree>
    <p:extLst>
      <p:ext uri="{BB962C8B-B14F-4D97-AF65-F5344CB8AC3E}">
        <p14:creationId xmlns:p14="http://schemas.microsoft.com/office/powerpoint/2010/main" val="24177058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Comparing God’s wisdom to man’s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B623AC-0C2E-4C17-B48C-7227D8F07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God’s wisdom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60C18689-99CA-4C60-AC47-21E235F50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55AB2C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Man’s wisdom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Bitter jealousy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Selfish ambition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Arrogance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Lying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8641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55AB2C"/>
                </a:solidFill>
                <a:effectLst/>
                <a:latin typeface="Calibri" panose="020F0502020204030204" pitchFamily="34" charset="0"/>
              </a:rPr>
              <a:t>James 3:13–4:17 (NASB95)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000" b="1" u="none" strike="noStrike" dirty="0">
                <a:solidFill>
                  <a:schemeClr val="bg1"/>
                </a:solidFill>
                <a:effectLst/>
              </a:rPr>
              <a:t>17</a:t>
            </a:r>
            <a:r>
              <a:rPr lang="en-US" sz="40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</a:rPr>
              <a:t>But the wisdom from above is first pure, then peaceable, gentle, reasonable, full of mercy and good fruits, unwavering, without hypocrisy. </a:t>
            </a:r>
            <a:r>
              <a:rPr lang="en-US" sz="4000" b="1" u="none" strike="noStrike" dirty="0">
                <a:solidFill>
                  <a:schemeClr val="bg1"/>
                </a:solidFill>
                <a:effectLst/>
              </a:rPr>
              <a:t>18</a:t>
            </a:r>
            <a:r>
              <a:rPr lang="en-US" sz="40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</a:rPr>
              <a:t>And the seed whose fruit is righteousness is sown in peace by those who make peace. </a:t>
            </a:r>
          </a:p>
        </p:txBody>
      </p:sp>
    </p:spTree>
    <p:extLst>
      <p:ext uri="{BB962C8B-B14F-4D97-AF65-F5344CB8AC3E}">
        <p14:creationId xmlns:p14="http://schemas.microsoft.com/office/powerpoint/2010/main" val="1002649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55AB2C"/>
                </a:solidFill>
              </a:rPr>
              <a:t>God’s wisdom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B623AC-0C2E-4C17-B48C-7227D8F0755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en-US" sz="14400" dirty="0">
                <a:solidFill>
                  <a:schemeClr val="bg1">
                    <a:lumMod val="95000"/>
                  </a:schemeClr>
                </a:solidFill>
              </a:rPr>
              <a:t>Pure (v.17)</a:t>
            </a:r>
          </a:p>
          <a:p>
            <a:pPr lvl="1"/>
            <a:r>
              <a:rPr lang="en-US" sz="11100" dirty="0">
                <a:solidFill>
                  <a:schemeClr val="bg1">
                    <a:lumMod val="95000"/>
                  </a:schemeClr>
                </a:solidFill>
              </a:rPr>
              <a:t>Ritually Clean</a:t>
            </a:r>
          </a:p>
          <a:p>
            <a:pPr lvl="1"/>
            <a:r>
              <a:rPr lang="en-US" sz="11100" dirty="0">
                <a:solidFill>
                  <a:schemeClr val="bg1">
                    <a:lumMod val="95000"/>
                  </a:schemeClr>
                </a:solidFill>
              </a:rPr>
              <a:t>In harmony with God</a:t>
            </a:r>
          </a:p>
          <a:p>
            <a:r>
              <a:rPr lang="en-US" sz="14400" dirty="0">
                <a:solidFill>
                  <a:schemeClr val="bg1">
                    <a:lumMod val="95000"/>
                  </a:schemeClr>
                </a:solidFill>
              </a:rPr>
              <a:t>Peaceable (v.17)</a:t>
            </a:r>
          </a:p>
          <a:p>
            <a:pPr lvl="1"/>
            <a:r>
              <a:rPr lang="en-US" sz="11100" dirty="0">
                <a:solidFill>
                  <a:schemeClr val="bg1">
                    <a:lumMod val="95000"/>
                  </a:schemeClr>
                </a:solidFill>
              </a:rPr>
              <a:t>Being kind to those who are in opposition</a:t>
            </a:r>
          </a:p>
          <a:p>
            <a:pPr lvl="1"/>
            <a:r>
              <a:rPr lang="en-US" sz="11100" dirty="0">
                <a:solidFill>
                  <a:schemeClr val="bg1">
                    <a:lumMod val="95000"/>
                  </a:schemeClr>
                </a:solidFill>
              </a:rPr>
              <a:t>De-escalating conflict instead of inflaming it</a:t>
            </a:r>
          </a:p>
          <a:p>
            <a:r>
              <a:rPr lang="en-US" sz="14400" dirty="0">
                <a:solidFill>
                  <a:schemeClr val="bg1">
                    <a:lumMod val="95000"/>
                  </a:schemeClr>
                </a:solidFill>
              </a:rPr>
              <a:t>Gentle (v.17)</a:t>
            </a:r>
          </a:p>
          <a:p>
            <a:pPr lvl="1"/>
            <a:r>
              <a:rPr lang="en-US" sz="10900" b="0" dirty="0">
                <a:solidFill>
                  <a:schemeClr val="bg1"/>
                </a:solidFill>
              </a:rPr>
              <a:t>“The weak are always anxiously trying to defend their power and dignity. He who has heavenly authority can display saving, forgiving and redeeming clemency even to His personal enemies.”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err="1"/>
              <a:t>Preisker</a:t>
            </a:r>
            <a:r>
              <a:rPr lang="en-US" dirty="0"/>
              <a:t>, H. (1964). . G. Kittel, G. W. Bromiley, &amp; G. Friedrich (Eds.), Theological dictionary of the New Testament (electronic ed., Vol. 2, p. 589). Grand Rapids, MI: Eerdmans.</a:t>
            </a:r>
          </a:p>
          <a:p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  <a:p>
            <a:pPr marL="0" indent="0">
              <a:buNone/>
            </a:pPr>
            <a:endParaRPr lang="en-US" sz="3600" u="sng" dirty="0"/>
          </a:p>
        </p:txBody>
      </p:sp>
    </p:spTree>
    <p:extLst>
      <p:ext uri="{BB962C8B-B14F-4D97-AF65-F5344CB8AC3E}">
        <p14:creationId xmlns:p14="http://schemas.microsoft.com/office/powerpoint/2010/main" val="3888942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55AB2C"/>
                </a:solidFill>
              </a:rPr>
              <a:t>God’s wisdom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B623AC-0C2E-4C17-B48C-7227D8F07551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Reasonable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(v.17)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Open minded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Flexible </a:t>
            </a:r>
          </a:p>
          <a:p>
            <a:pPr lvl="1"/>
            <a:r>
              <a:rPr lang="en-US" sz="2600" dirty="0">
                <a:solidFill>
                  <a:schemeClr val="bg1">
                    <a:lumMod val="95000"/>
                  </a:schemeClr>
                </a:solidFill>
              </a:rPr>
              <a:t>Able to be persuaded by strong argument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Merciful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(v.17)</a:t>
            </a:r>
          </a:p>
          <a:p>
            <a:pPr lvl="1"/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Good will toward the miserable and afflicted</a:t>
            </a:r>
          </a:p>
          <a:p>
            <a:endParaRPr lang="en-US" sz="28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264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Comparing God’s wisdom to man’s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B623AC-0C2E-4C17-B48C-7227D8F07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God’s wisdom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Pure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(v.17)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Peaceable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(v.17)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Gentle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(v.17) 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Reasonable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(v.17)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Full of mercy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(v.17)</a:t>
            </a:r>
          </a:p>
          <a:p>
            <a:pPr marL="0" indent="0">
              <a:buNone/>
            </a:pP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60C18689-99CA-4C60-AC47-21E235F50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55AB2C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Man’s wisdom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Bitter jealousy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Selfish ambition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Arrogance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Lying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5577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Comparing God’s wisdom to man’s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B623AC-0C2E-4C17-B48C-7227D8F07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God’s wisdom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Pure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(v.17)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Peaceable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(v.17)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Gentle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(v.17) 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Reasonable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 (v.17)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Full of mercy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(v.17)</a:t>
            </a:r>
          </a:p>
          <a:p>
            <a:pPr marL="0" indent="0">
              <a:buNone/>
            </a:pP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60C18689-99CA-4C60-AC47-21E235F50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55AB2C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Man’s wisdom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Bitter jealousy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Selfish ambition </a:t>
            </a:r>
            <a:r>
              <a:rPr lang="en-US" sz="24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Arrogance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r>
              <a:rPr lang="en-US" sz="3600" dirty="0">
                <a:solidFill>
                  <a:schemeClr val="bg1">
                    <a:lumMod val="95000"/>
                  </a:schemeClr>
                </a:solidFill>
              </a:rPr>
              <a:t>Lying </a:t>
            </a:r>
            <a:r>
              <a:rPr lang="en-US" sz="2800" dirty="0">
                <a:solidFill>
                  <a:schemeClr val="bg1">
                    <a:lumMod val="95000"/>
                  </a:schemeClr>
                </a:solidFill>
              </a:rPr>
              <a:t>(v.14)</a:t>
            </a:r>
          </a:p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CE9E200E-BA22-469B-9E53-1AC7E1F249BC}"/>
              </a:ext>
            </a:extLst>
          </p:cNvPr>
          <p:cNvSpPr txBox="1"/>
          <p:nvPr/>
        </p:nvSpPr>
        <p:spPr>
          <a:xfrm>
            <a:off x="3933394" y="2893298"/>
            <a:ext cx="4477611" cy="110799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latin typeface="Lao UI" panose="020B0502040204020203" pitchFamily="34" charset="0"/>
                <a:cs typeface="Lao UI" panose="020B0502040204020203" pitchFamily="34" charset="0"/>
              </a:rPr>
              <a:t>Two Paths</a:t>
            </a:r>
          </a:p>
        </p:txBody>
      </p:sp>
    </p:spTree>
    <p:extLst>
      <p:ext uri="{BB962C8B-B14F-4D97-AF65-F5344CB8AC3E}">
        <p14:creationId xmlns:p14="http://schemas.microsoft.com/office/powerpoint/2010/main" val="3379794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55AB2C"/>
                </a:solidFill>
              </a:rPr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Mature Christian</a:t>
            </a:r>
          </a:p>
          <a:p>
            <a:r>
              <a:rPr lang="en-US" dirty="0">
                <a:solidFill>
                  <a:schemeClr val="bg1"/>
                </a:solidFill>
              </a:rPr>
              <a:t>Trusts God during suffering and temptation</a:t>
            </a:r>
          </a:p>
          <a:p>
            <a:r>
              <a:rPr lang="en-US" dirty="0">
                <a:solidFill>
                  <a:schemeClr val="bg1"/>
                </a:solidFill>
              </a:rPr>
              <a:t>Treats all people impartially </a:t>
            </a:r>
          </a:p>
          <a:p>
            <a:r>
              <a:rPr lang="en-US" dirty="0">
                <a:solidFill>
                  <a:schemeClr val="bg1"/>
                </a:solidFill>
              </a:rPr>
              <a:t>Lives out their faith in action</a:t>
            </a:r>
          </a:p>
          <a:p>
            <a:r>
              <a:rPr lang="en-US" dirty="0">
                <a:solidFill>
                  <a:schemeClr val="bg1"/>
                </a:solidFill>
              </a:rPr>
              <a:t>Tames the tongue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15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James 3:13–4:3 (NASB95)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b="1" u="none" strike="noStrike" dirty="0">
                <a:solidFill>
                  <a:schemeClr val="bg1"/>
                </a:solidFill>
                <a:effectLst/>
              </a:rPr>
              <a:t>1</a:t>
            </a:r>
            <a:r>
              <a:rPr lang="en-US" sz="36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</a:rPr>
              <a:t>What is the source of quarrels and conflicts among you? Is not the source your pleasures that wage war in your members? </a:t>
            </a:r>
            <a:r>
              <a:rPr lang="en-US" sz="3600" b="1" u="none" strike="noStrike" dirty="0">
                <a:solidFill>
                  <a:schemeClr val="bg1"/>
                </a:solidFill>
                <a:effectLst/>
              </a:rPr>
              <a:t>2</a:t>
            </a:r>
            <a:r>
              <a:rPr lang="en-US" sz="36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</a:rPr>
              <a:t>You lust and do not have; so you commit murder. You are envious and cannot obtain; so you fight and quarrel. You do not have because you do not ask. </a:t>
            </a:r>
            <a:r>
              <a:rPr lang="en-US" sz="3600" b="1" u="none" strike="noStrike" dirty="0">
                <a:solidFill>
                  <a:schemeClr val="bg1"/>
                </a:solidFill>
                <a:effectLst/>
              </a:rPr>
              <a:t>3</a:t>
            </a:r>
            <a:r>
              <a:rPr lang="en-US" sz="36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</a:rPr>
              <a:t>You ask and do not receive, because you ask with wrong motives, so that you may spend it on your pleasures. </a:t>
            </a:r>
          </a:p>
        </p:txBody>
      </p:sp>
    </p:spTree>
    <p:extLst>
      <p:ext uri="{BB962C8B-B14F-4D97-AF65-F5344CB8AC3E}">
        <p14:creationId xmlns:p14="http://schemas.microsoft.com/office/powerpoint/2010/main" val="183650248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James 3:13–4:3 (NASB95)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 lnSpcReduction="10000"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3600" b="1" u="none" strike="noStrike" dirty="0">
                <a:solidFill>
                  <a:schemeClr val="bg1"/>
                </a:solidFill>
                <a:effectLst/>
              </a:rPr>
              <a:t>1</a:t>
            </a:r>
            <a:r>
              <a:rPr lang="en-US" sz="36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</a:rPr>
              <a:t>What is the source of quarrels and conflicts among you? Is not the source your pleasures that wage war in your members? </a:t>
            </a:r>
            <a:r>
              <a:rPr lang="en-US" sz="3600" b="1" u="none" strike="noStrike" dirty="0">
                <a:solidFill>
                  <a:schemeClr val="bg1"/>
                </a:solidFill>
                <a:effectLst/>
              </a:rPr>
              <a:t>2</a:t>
            </a:r>
            <a:r>
              <a:rPr lang="en-US" sz="36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</a:rPr>
              <a:t>You lust and do not have; so you commit murder. You are envious and cannot obtain; so you fight and quarrel. You do not have because you do not ask. </a:t>
            </a:r>
            <a:r>
              <a:rPr lang="en-US" sz="3600" b="1" u="none" strike="noStrike" dirty="0">
                <a:solidFill>
                  <a:schemeClr val="bg1"/>
                </a:solidFill>
                <a:effectLst/>
              </a:rPr>
              <a:t>3</a:t>
            </a:r>
            <a:r>
              <a:rPr lang="en-US" sz="36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3600" dirty="0">
                <a:solidFill>
                  <a:schemeClr val="bg1"/>
                </a:solidFill>
                <a:effectLst/>
              </a:rPr>
              <a:t>You ask and do not receive, because you ask with wrong motives, so that you may spend it on your pleasures.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0BA92AC-21D4-46C3-8040-9B382943ADF8}"/>
              </a:ext>
            </a:extLst>
          </p:cNvPr>
          <p:cNvSpPr txBox="1"/>
          <p:nvPr/>
        </p:nvSpPr>
        <p:spPr>
          <a:xfrm>
            <a:off x="814111" y="3120759"/>
            <a:ext cx="9515660" cy="175432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5400" dirty="0"/>
              <a:t>Churches are filled with people who still act like “natural men”</a:t>
            </a:r>
          </a:p>
        </p:txBody>
      </p:sp>
    </p:spTree>
    <p:extLst>
      <p:ext uri="{BB962C8B-B14F-4D97-AF65-F5344CB8AC3E}">
        <p14:creationId xmlns:p14="http://schemas.microsoft.com/office/powerpoint/2010/main" val="18521863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So what’s the difference?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  <a:effectLst/>
              </a:rPr>
              <a:t>We know it’s wrong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</a:rPr>
              <a:t>We have the means to grow/change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  <a:effectLst/>
              </a:rPr>
              <a:t>We can help each other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</a:rPr>
              <a:t>We have the means for conflict resolution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  <a:effectLst/>
              </a:rPr>
              <a:t>Our sum </a:t>
            </a:r>
            <a:r>
              <a:rPr lang="en-US" sz="3600" dirty="0" smtClean="0">
                <a:solidFill>
                  <a:schemeClr val="bg1"/>
                </a:solidFill>
              </a:rPr>
              <a:t>together </a:t>
            </a:r>
            <a:r>
              <a:rPr lang="en-US" sz="3600" dirty="0">
                <a:solidFill>
                  <a:schemeClr val="bg1"/>
                </a:solidFill>
              </a:rPr>
              <a:t>is greater than our parts</a:t>
            </a:r>
            <a:endParaRPr lang="en-US" sz="36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8875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The Bottom Line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  <a:effectLst/>
              </a:rPr>
              <a:t>All people have a fallen nature (Romans 3:23)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</a:rPr>
              <a:t>God’s love can change us  (Romans 2:4)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  <a:effectLst/>
              </a:rPr>
              <a:t>Christians can be hypocrites 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</a:rPr>
              <a:t>That doesn’t mean God is a fraud</a:t>
            </a: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  <a:effectLst/>
              </a:rPr>
              <a:t>It means God loves and works through people who are broken</a:t>
            </a:r>
          </a:p>
        </p:txBody>
      </p:sp>
    </p:spTree>
    <p:extLst>
      <p:ext uri="{BB962C8B-B14F-4D97-AF65-F5344CB8AC3E}">
        <p14:creationId xmlns:p14="http://schemas.microsoft.com/office/powerpoint/2010/main" val="42971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The Bottom Line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dirty="0">
                <a:solidFill>
                  <a:schemeClr val="bg1"/>
                </a:solidFill>
                <a:effectLst/>
              </a:rPr>
              <a:t>You don’t have to agree with what you’ve seen from Christians in order to start a relationship with Christ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0B272AE2-F713-40E7-ABF0-E43CB05D095F}"/>
              </a:ext>
            </a:extLst>
          </p:cNvPr>
          <p:cNvSpPr txBox="1"/>
          <p:nvPr/>
        </p:nvSpPr>
        <p:spPr>
          <a:xfrm>
            <a:off x="2336800" y="3236491"/>
            <a:ext cx="9225280" cy="344152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Matthew 11:28–30 (NASB95) — </a:t>
            </a:r>
            <a:r>
              <a:rPr lang="en-US" sz="3200" b="1" u="none" strike="noStrike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28</a:t>
            </a:r>
            <a:r>
              <a:rPr lang="en-US" sz="3200" u="none" strike="noStrike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3200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“Come to Me, all who are weary and heavy-laden, and I will give you rest. </a:t>
            </a:r>
            <a:r>
              <a:rPr lang="en-US" sz="3200" b="1" u="none" strike="noStrike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29</a:t>
            </a:r>
            <a:r>
              <a:rPr lang="en-US" sz="3200" u="none" strike="noStrike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3200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“Take My yoke upon you and learn from Me, for I am gentle and humble in heart, and </a:t>
            </a:r>
            <a:r>
              <a:rPr lang="en-US" sz="3200" cap="small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you will find rest for your souls</a:t>
            </a:r>
            <a:r>
              <a:rPr lang="en-US" sz="3200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. </a:t>
            </a:r>
            <a:r>
              <a:rPr lang="en-US" sz="3200" b="1" u="none" strike="noStrike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30</a:t>
            </a:r>
            <a:r>
              <a:rPr lang="en-US" sz="3200" u="none" strike="noStrike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 </a:t>
            </a:r>
            <a:r>
              <a:rPr lang="en-US" sz="3200" dirty="0">
                <a:effectLst/>
                <a:latin typeface="Lao UI" panose="020B0502040204020203" pitchFamily="34" charset="0"/>
                <a:cs typeface="Lao UI" panose="020B0502040204020203" pitchFamily="34" charset="0"/>
              </a:rPr>
              <a:t>“For My yoke is easy and My burden is light.” </a:t>
            </a:r>
          </a:p>
        </p:txBody>
      </p:sp>
    </p:spTree>
    <p:extLst>
      <p:ext uri="{BB962C8B-B14F-4D97-AF65-F5344CB8AC3E}">
        <p14:creationId xmlns:p14="http://schemas.microsoft.com/office/powerpoint/2010/main" val="264175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3A89CBC-0262-4786-8A58-814514C3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5905CF5-C37A-40CD-8F80-4848F9989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2609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55AB2C"/>
                </a:solidFill>
              </a:rPr>
              <a:t>Tonight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bg1"/>
                </a:solidFill>
              </a:rPr>
              <a:t>The Mature Christian</a:t>
            </a:r>
          </a:p>
          <a:p>
            <a:r>
              <a:rPr lang="en-US" dirty="0">
                <a:solidFill>
                  <a:schemeClr val="bg1"/>
                </a:solidFill>
              </a:rPr>
              <a:t>Understands God’s wisdom</a:t>
            </a:r>
          </a:p>
          <a:p>
            <a:pPr marL="0" indent="0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77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55AB2C"/>
                </a:solidFill>
              </a:rPr>
              <a:t>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Knowledge=acquaintance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with facts, truths, or principles,</a:t>
            </a:r>
          </a:p>
          <a:p>
            <a:pPr>
              <a:defRPr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Wisdom is the shrewd application of knowledge</a:t>
            </a:r>
          </a:p>
          <a:p>
            <a:pPr lvl="1">
              <a:defRPr/>
            </a:pPr>
            <a:r>
              <a:rPr lang="en-US" dirty="0"/>
              <a:t>The ability to use knowledge in a skillful way</a:t>
            </a:r>
          </a:p>
        </p:txBody>
      </p:sp>
    </p:spTree>
    <p:extLst>
      <p:ext uri="{BB962C8B-B14F-4D97-AF65-F5344CB8AC3E}">
        <p14:creationId xmlns:p14="http://schemas.microsoft.com/office/powerpoint/2010/main" val="201100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rgbClr val="55AB2C"/>
                </a:solidFill>
              </a:rPr>
              <a:t>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The skill of living a good life</a:t>
            </a:r>
          </a:p>
          <a:p>
            <a:pPr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</a:rPr>
              <a:t>“It tells you, not how to make a living, but how to be skillful in the lost art of making a life.”</a:t>
            </a:r>
          </a:p>
          <a:p>
            <a:pPr lvl="5">
              <a:buFont typeface="Arial" pitchFamily="34" charset="0"/>
              <a:buNone/>
              <a:defRPr/>
            </a:pPr>
            <a:r>
              <a:rPr lang="en-US" sz="3600" dirty="0" err="1">
                <a:solidFill>
                  <a:schemeClr val="bg1"/>
                </a:solidFill>
              </a:rPr>
              <a:t>Wiersbe</a:t>
            </a:r>
            <a:r>
              <a:rPr lang="en-US" sz="3600" dirty="0">
                <a:solidFill>
                  <a:schemeClr val="bg1"/>
                </a:solidFill>
              </a:rPr>
              <a:t>, W. W. (1996). </a:t>
            </a:r>
            <a:r>
              <a:rPr lang="en-US" sz="3600" i="1" dirty="0">
                <a:solidFill>
                  <a:schemeClr val="bg1"/>
                </a:solidFill>
              </a:rPr>
              <a:t>Be skillful</a:t>
            </a:r>
            <a:r>
              <a:rPr lang="en-US" sz="3600" dirty="0">
                <a:solidFill>
                  <a:schemeClr val="bg1"/>
                </a:solidFill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167045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James 3:13–4:17 (NASB95)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000" b="1" u="none" strike="noStrike" dirty="0">
                <a:solidFill>
                  <a:schemeClr val="bg1"/>
                </a:solidFill>
                <a:effectLst/>
              </a:rPr>
              <a:t>13</a:t>
            </a:r>
            <a:r>
              <a:rPr lang="en-US" sz="40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</a:rPr>
              <a:t>Who among you is wise and understanding? Let him show by his good behavior his deeds in the gentleness of wisdom.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5104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James 3:13–4:17 (NASB95)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000" b="1" u="none" strike="noStrike" dirty="0">
                <a:solidFill>
                  <a:schemeClr val="bg1"/>
                </a:solidFill>
                <a:effectLst/>
              </a:rPr>
              <a:t>13</a:t>
            </a:r>
            <a:r>
              <a:rPr lang="en-US" sz="40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</a:rPr>
              <a:t>Who among you is wise and understanding? Let him show by his good behavior his deeds in the </a:t>
            </a:r>
            <a:r>
              <a:rPr lang="en-US" sz="4000" u="sng" dirty="0">
                <a:solidFill>
                  <a:schemeClr val="bg1"/>
                </a:solidFill>
                <a:effectLst/>
              </a:rPr>
              <a:t>gentleness</a:t>
            </a:r>
            <a:r>
              <a:rPr lang="en-US" sz="4000" dirty="0">
                <a:solidFill>
                  <a:schemeClr val="bg1"/>
                </a:solidFill>
                <a:effectLst/>
              </a:rPr>
              <a:t> of wisdom.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B3A69C7-6240-4D8B-8E6D-CBB30AABBD67}"/>
              </a:ext>
            </a:extLst>
          </p:cNvPr>
          <p:cNvSpPr txBox="1"/>
          <p:nvPr/>
        </p:nvSpPr>
        <p:spPr>
          <a:xfrm>
            <a:off x="3091262" y="4455176"/>
            <a:ext cx="2465930" cy="70788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l-GR" sz="4000" b="1" dirty="0">
                <a:latin typeface="SBL Greek"/>
              </a:rPr>
              <a:t>πραΰτης</a:t>
            </a:r>
            <a:endParaRPr lang="en-US" sz="40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A7FB7245-BA16-4B07-B0A1-7AD2E4A5D89F}"/>
              </a:ext>
            </a:extLst>
          </p:cNvPr>
          <p:cNvCxnSpPr/>
          <p:nvPr/>
        </p:nvCxnSpPr>
        <p:spPr>
          <a:xfrm>
            <a:off x="2041177" y="3669399"/>
            <a:ext cx="896702" cy="713822"/>
          </a:xfrm>
          <a:prstGeom prst="straightConnector1">
            <a:avLst/>
          </a:prstGeom>
          <a:ln w="76200">
            <a:solidFill>
              <a:srgbClr val="72DB2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28597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James 3:13–4:17 (NASB95)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C287D3E-322D-484F-B355-6658A6626E92}"/>
              </a:ext>
            </a:extLst>
          </p:cNvPr>
          <p:cNvSpPr>
            <a:spLocks noGrp="1"/>
          </p:cNvSpPr>
          <p:nvPr>
            <p:ph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000" b="1" u="none" strike="noStrike" dirty="0">
                <a:solidFill>
                  <a:schemeClr val="bg1"/>
                </a:solidFill>
                <a:effectLst/>
              </a:rPr>
              <a:t>13</a:t>
            </a:r>
            <a:r>
              <a:rPr lang="en-US" sz="4000" u="none" strike="noStrike" dirty="0">
                <a:solidFill>
                  <a:schemeClr val="bg1"/>
                </a:solidFill>
                <a:effectLst/>
              </a:rPr>
              <a:t> </a:t>
            </a:r>
            <a:r>
              <a:rPr lang="en-US" sz="4000" dirty="0">
                <a:solidFill>
                  <a:schemeClr val="bg1"/>
                </a:solidFill>
                <a:effectLst/>
              </a:rPr>
              <a:t>Who among you is wise and understanding? Let him show by his good behavior his deeds in the gentleness of wisdom. 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4000" dirty="0">
              <a:solidFill>
                <a:schemeClr val="bg1"/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4000" dirty="0">
                <a:solidFill>
                  <a:schemeClr val="bg1"/>
                </a:solidFill>
                <a:effectLst/>
              </a:rPr>
              <a:t>Continuing the theme of beliefs lived out</a:t>
            </a:r>
          </a:p>
        </p:txBody>
      </p:sp>
    </p:spTree>
    <p:extLst>
      <p:ext uri="{BB962C8B-B14F-4D97-AF65-F5344CB8AC3E}">
        <p14:creationId xmlns:p14="http://schemas.microsoft.com/office/powerpoint/2010/main" val="334064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E68B49-2F20-4069-90D9-B6814768F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400" b="1" dirty="0">
                <a:solidFill>
                  <a:srgbClr val="55AB2C"/>
                </a:solidFill>
                <a:effectLst/>
              </a:rPr>
              <a:t>Comparing God’s wisdom to man’s</a:t>
            </a:r>
            <a:endParaRPr lang="en-US" dirty="0">
              <a:solidFill>
                <a:srgbClr val="55AB2C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3FB623AC-0C2E-4C17-B48C-7227D8F075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God’s wisdom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60C18689-99CA-4C60-AC47-21E235F50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>
            <a:solidFill>
              <a:srgbClr val="55AB2C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u="sng" dirty="0"/>
              <a:t>Man’s wisdom</a:t>
            </a:r>
          </a:p>
          <a:p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544184"/>
      </p:ext>
    </p:extLst>
  </p:cSld>
  <p:clrMapOvr>
    <a:masterClrMapping/>
  </p:clrMapOvr>
</p:sld>
</file>

<file path=ppt/theme/theme1.xml><?xml version="1.0" encoding="utf-8"?>
<a:theme xmlns:a="http://schemas.openxmlformats.org/drawingml/2006/main" name="DwellDark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welldark16x9.potx" id="{77470787-3BA3-4BA9-93AB-3419747B99F4}" vid="{A57E8D5C-484E-4496-B0FE-81ED5C5444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1152</Words>
  <Application>Microsoft Office PowerPoint</Application>
  <PresentationFormat>Widescreen</PresentationFormat>
  <Paragraphs>145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Calibri Light</vt:lpstr>
      <vt:lpstr>Lao UI</vt:lpstr>
      <vt:lpstr>SBL Greek</vt:lpstr>
      <vt:lpstr>DwellDark</vt:lpstr>
      <vt:lpstr>The Book of James</vt:lpstr>
      <vt:lpstr>Context</vt:lpstr>
      <vt:lpstr>Tonight</vt:lpstr>
      <vt:lpstr>Wisdom</vt:lpstr>
      <vt:lpstr>Wisdom</vt:lpstr>
      <vt:lpstr>James 3:13–4:17 (NASB95)</vt:lpstr>
      <vt:lpstr>James 3:13–4:17 (NASB95)</vt:lpstr>
      <vt:lpstr>James 3:13–4:17 (NASB95)</vt:lpstr>
      <vt:lpstr>Comparing God’s wisdom to man’s</vt:lpstr>
      <vt:lpstr>James 3:13–4:17 (NASB95)</vt:lpstr>
      <vt:lpstr>Man’s wisdom</vt:lpstr>
      <vt:lpstr>Man’s wisdom</vt:lpstr>
      <vt:lpstr>Man’s wisdom</vt:lpstr>
      <vt:lpstr>Comparing God’s wisdom to man’s</vt:lpstr>
      <vt:lpstr>James 3:13–4:17 (NASB95)</vt:lpstr>
      <vt:lpstr>God’s wisdom</vt:lpstr>
      <vt:lpstr>God’s wisdom</vt:lpstr>
      <vt:lpstr>Comparing God’s wisdom to man’s</vt:lpstr>
      <vt:lpstr>Comparing God’s wisdom to man’s</vt:lpstr>
      <vt:lpstr>James 3:13–4:3 (NASB95)</vt:lpstr>
      <vt:lpstr>James 3:13–4:3 (NASB95)</vt:lpstr>
      <vt:lpstr>So what’s the difference?</vt:lpstr>
      <vt:lpstr>The Bottom Line</vt:lpstr>
      <vt:lpstr>The Bottom Line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2020-09-30T18:06:49Z</dcterms:created>
  <dcterms:modified xsi:type="dcterms:W3CDTF">2020-10-05T15:00:39Z</dcterms:modified>
</cp:coreProperties>
</file>