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1572" r:id="rId2"/>
    <p:sldId id="2530" r:id="rId3"/>
    <p:sldId id="2691" r:id="rId4"/>
    <p:sldId id="2694" r:id="rId5"/>
    <p:sldId id="2757" r:id="rId6"/>
    <p:sldId id="2695" r:id="rId7"/>
    <p:sldId id="2696" r:id="rId8"/>
    <p:sldId id="2697" r:id="rId9"/>
    <p:sldId id="2698" r:id="rId10"/>
    <p:sldId id="2699" r:id="rId11"/>
    <p:sldId id="2700" r:id="rId12"/>
    <p:sldId id="2701" r:id="rId13"/>
    <p:sldId id="2758" r:id="rId14"/>
    <p:sldId id="2702" r:id="rId15"/>
    <p:sldId id="2703" r:id="rId16"/>
    <p:sldId id="2704" r:id="rId17"/>
    <p:sldId id="2706" r:id="rId18"/>
    <p:sldId id="2707" r:id="rId19"/>
    <p:sldId id="2708" r:id="rId20"/>
    <p:sldId id="2709" r:id="rId21"/>
    <p:sldId id="2710" r:id="rId22"/>
    <p:sldId id="2711" r:id="rId23"/>
    <p:sldId id="2713" r:id="rId24"/>
    <p:sldId id="2714" r:id="rId25"/>
    <p:sldId id="2716" r:id="rId26"/>
    <p:sldId id="2760" r:id="rId27"/>
    <p:sldId id="2759" r:id="rId28"/>
    <p:sldId id="2717" r:id="rId29"/>
    <p:sldId id="2718" r:id="rId30"/>
    <p:sldId id="2719" r:id="rId31"/>
    <p:sldId id="2720" r:id="rId32"/>
    <p:sldId id="2721" r:id="rId33"/>
    <p:sldId id="2722" r:id="rId34"/>
    <p:sldId id="2723" r:id="rId35"/>
    <p:sldId id="2724" r:id="rId36"/>
    <p:sldId id="2756" r:id="rId37"/>
    <p:sldId id="2725" r:id="rId38"/>
    <p:sldId id="2755" r:id="rId39"/>
    <p:sldId id="2749" r:id="rId40"/>
    <p:sldId id="2762" r:id="rId41"/>
    <p:sldId id="2761" r:id="rId42"/>
    <p:sldId id="2727" r:id="rId43"/>
    <p:sldId id="2763" r:id="rId44"/>
    <p:sldId id="2728" r:id="rId45"/>
    <p:sldId id="2764" r:id="rId46"/>
    <p:sldId id="2765" r:id="rId47"/>
    <p:sldId id="2729" r:id="rId48"/>
    <p:sldId id="2730" r:id="rId49"/>
    <p:sldId id="2739" r:id="rId50"/>
    <p:sldId id="2740" r:id="rId51"/>
    <p:sldId id="2731" r:id="rId52"/>
    <p:sldId id="2732" r:id="rId53"/>
    <p:sldId id="2733" r:id="rId54"/>
    <p:sldId id="2734" r:id="rId55"/>
    <p:sldId id="2766" r:id="rId56"/>
    <p:sldId id="2735" r:id="rId57"/>
    <p:sldId id="2737" r:id="rId58"/>
    <p:sldId id="2768" r:id="rId59"/>
    <p:sldId id="2767" r:id="rId60"/>
    <p:sldId id="2736" r:id="rId61"/>
    <p:sldId id="2750" r:id="rId62"/>
    <p:sldId id="2770" r:id="rId63"/>
    <p:sldId id="2769" r:id="rId64"/>
    <p:sldId id="2751" r:id="rId65"/>
    <p:sldId id="2752" r:id="rId66"/>
    <p:sldId id="2753" r:id="rId67"/>
    <p:sldId id="2743" r:id="rId68"/>
    <p:sldId id="2771" r:id="rId69"/>
    <p:sldId id="2772" r:id="rId70"/>
    <p:sldId id="2744" r:id="rId71"/>
    <p:sldId id="2745" r:id="rId72"/>
    <p:sldId id="2746" r:id="rId73"/>
    <p:sldId id="2747" r:id="rId74"/>
    <p:sldId id="2748" r:id="rId75"/>
    <p:sldId id="2524"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7C4B21"/>
    <a:srgbClr val="3C2710"/>
    <a:srgbClr val="67431B"/>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9" autoAdjust="0"/>
    <p:restoredTop sz="95423" autoAdjust="0"/>
  </p:normalViewPr>
  <p:slideViewPr>
    <p:cSldViewPr>
      <p:cViewPr varScale="1">
        <p:scale>
          <a:sx n="38" d="100"/>
          <a:sy n="38" d="100"/>
        </p:scale>
        <p:origin x="1416" y="72"/>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04/05/18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6574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04/05/18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199768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04/05/18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04/05/18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04/05/18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04/05/18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9525000" cy="5858867"/>
          </a:xfrm>
        </p:spPr>
      </p:pic>
      <p:sp>
        <p:nvSpPr>
          <p:cNvPr id="10" name="TextBox 9"/>
          <p:cNvSpPr txBox="1"/>
          <p:nvPr/>
        </p:nvSpPr>
        <p:spPr>
          <a:xfrm>
            <a:off x="1143000" y="4715867"/>
            <a:ext cx="78486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Acts 12    Peter &amp; Herod</a:t>
            </a:r>
            <a:endParaRPr lang="en-US" sz="4400" b="1" i="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4" name="Rectangle 3">
            <a:extLst>
              <a:ext uri="{FF2B5EF4-FFF2-40B4-BE49-F238E27FC236}">
                <a16:creationId xmlns="" xmlns:a16="http://schemas.microsoft.com/office/drawing/2014/main" id="{B5E82673-63DC-4A00-8EEF-8BE6C04C7666}"/>
              </a:ext>
            </a:extLst>
          </p:cNvPr>
          <p:cNvSpPr/>
          <p:nvPr/>
        </p:nvSpPr>
        <p:spPr>
          <a:xfrm>
            <a:off x="4724400" y="0"/>
            <a:ext cx="44196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
            </a:r>
            <a:br>
              <a:rPr lang="en-US" sz="1600" b="1" dirty="0"/>
            </a:br>
            <a:r>
              <a:rPr lang="en-US" sz="4400" b="1" dirty="0"/>
              <a:t>King Herod Agrippa 1</a:t>
            </a:r>
            <a:endParaRPr lang="en-US" sz="3200" b="1" dirty="0"/>
          </a:p>
        </p:txBody>
      </p:sp>
      <p:pic>
        <p:nvPicPr>
          <p:cNvPr id="10" name="Picture 2" descr="https://eoinmackenfanbasegallery.files.wordpress.com/2015/01/eoin-killing2.jpg?w=940">
            <a:extLst>
              <a:ext uri="{FF2B5EF4-FFF2-40B4-BE49-F238E27FC236}">
                <a16:creationId xmlns="" xmlns:a16="http://schemas.microsoft.com/office/drawing/2014/main" id="{F6C73DFC-E5AE-4BB6-B42F-3BE2CFFA74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896" b="553"/>
          <a:stretch/>
        </p:blipFill>
        <p:spPr bwMode="auto">
          <a:xfrm>
            <a:off x="1" y="1"/>
            <a:ext cx="4729017" cy="48029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9ADF25A-4FA8-45CA-A1D9-94ECBA230E98}"/>
              </a:ext>
            </a:extLst>
          </p:cNvPr>
          <p:cNvSpPr txBox="1"/>
          <p:nvPr/>
        </p:nvSpPr>
        <p:spPr>
          <a:xfrm>
            <a:off x="11722" y="4343400"/>
            <a:ext cx="9132278"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12:3 </a:t>
            </a:r>
            <a:r>
              <a:rPr lang="en-US" sz="3200" b="1" u="sng" dirty="0">
                <a:solidFill>
                  <a:srgbClr val="002060"/>
                </a:solidFill>
              </a:rPr>
              <a:t>When he saw that it pleased the Jews</a:t>
            </a:r>
            <a:r>
              <a:rPr lang="en-US" sz="3200" dirty="0"/>
              <a:t>, he proceeded to arrest Peter also. </a:t>
            </a:r>
            <a:r>
              <a:rPr lang="en-US" sz="3200" b="1" baseline="30000" dirty="0"/>
              <a:t>4 </a:t>
            </a:r>
            <a:r>
              <a:rPr lang="en-US" sz="3200" dirty="0"/>
              <a:t>When he had seized him, he put him in prison, delivering him to four  squads of soldiers to guard him, intending after the Passover to bring him out before the people.</a:t>
            </a:r>
          </a:p>
          <a:p>
            <a:endParaRPr lang="en-US" sz="3200" dirty="0"/>
          </a:p>
          <a:p>
            <a:endParaRPr lang="en-US" sz="3400" dirty="0"/>
          </a:p>
        </p:txBody>
      </p:sp>
      <p:sp>
        <p:nvSpPr>
          <p:cNvPr id="11" name="TextBox 10">
            <a:extLst>
              <a:ext uri="{FF2B5EF4-FFF2-40B4-BE49-F238E27FC236}">
                <a16:creationId xmlns="" xmlns:a16="http://schemas.microsoft.com/office/drawing/2014/main" id="{BBBBC8CC-B8A5-4D72-A42F-F1A342E6C3EE}"/>
              </a:ext>
            </a:extLst>
          </p:cNvPr>
          <p:cNvSpPr txBox="1"/>
          <p:nvPr/>
        </p:nvSpPr>
        <p:spPr>
          <a:xfrm>
            <a:off x="0" y="4343400"/>
            <a:ext cx="9132278"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12:3 </a:t>
            </a:r>
            <a:r>
              <a:rPr lang="en-US" sz="3200" dirty="0"/>
              <a:t>When he saw that it pleased the Jews, he proceeded </a:t>
            </a:r>
            <a:r>
              <a:rPr lang="en-US" sz="3200" b="1" u="sng" dirty="0">
                <a:solidFill>
                  <a:srgbClr val="002060"/>
                </a:solidFill>
              </a:rPr>
              <a:t>to arrest Peter also</a:t>
            </a:r>
            <a:r>
              <a:rPr lang="en-US" sz="3200" dirty="0"/>
              <a:t>. </a:t>
            </a:r>
            <a:r>
              <a:rPr lang="en-US" sz="3200" b="1" baseline="30000" dirty="0"/>
              <a:t>4 </a:t>
            </a:r>
            <a:r>
              <a:rPr lang="en-US" sz="3200" dirty="0"/>
              <a:t>When he had seized him, he put him in prison, delivering him to four  squads of soldiers to guard him, intending after the Passover to bring him out before the people.</a:t>
            </a:r>
          </a:p>
          <a:p>
            <a:endParaRPr lang="en-US" sz="3200" dirty="0"/>
          </a:p>
          <a:p>
            <a:endParaRPr lang="en-US" sz="3400" dirty="0"/>
          </a:p>
        </p:txBody>
      </p:sp>
    </p:spTree>
    <p:extLst>
      <p:ext uri="{BB962C8B-B14F-4D97-AF65-F5344CB8AC3E}">
        <p14:creationId xmlns:p14="http://schemas.microsoft.com/office/powerpoint/2010/main" val="39318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4" name="Rectangle 3">
            <a:extLst>
              <a:ext uri="{FF2B5EF4-FFF2-40B4-BE49-F238E27FC236}">
                <a16:creationId xmlns="" xmlns:a16="http://schemas.microsoft.com/office/drawing/2014/main" id="{B5E82673-63DC-4A00-8EEF-8BE6C04C7666}"/>
              </a:ext>
            </a:extLst>
          </p:cNvPr>
          <p:cNvSpPr/>
          <p:nvPr/>
        </p:nvSpPr>
        <p:spPr>
          <a:xfrm>
            <a:off x="4724400" y="0"/>
            <a:ext cx="44196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
            </a:r>
            <a:br>
              <a:rPr lang="en-US" sz="1600" b="1" dirty="0"/>
            </a:br>
            <a:r>
              <a:rPr lang="en-US" sz="4400" b="1" dirty="0"/>
              <a:t>King Herod Agrippa 1</a:t>
            </a:r>
            <a:endParaRPr lang="en-US" sz="3200" b="1" dirty="0"/>
          </a:p>
        </p:txBody>
      </p:sp>
      <p:pic>
        <p:nvPicPr>
          <p:cNvPr id="10" name="Picture 2" descr="https://eoinmackenfanbasegallery.files.wordpress.com/2015/01/eoin-killing2.jpg?w=940">
            <a:extLst>
              <a:ext uri="{FF2B5EF4-FFF2-40B4-BE49-F238E27FC236}">
                <a16:creationId xmlns="" xmlns:a16="http://schemas.microsoft.com/office/drawing/2014/main" id="{F6C73DFC-E5AE-4BB6-B42F-3BE2CFFA74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896" b="553"/>
          <a:stretch/>
        </p:blipFill>
        <p:spPr bwMode="auto">
          <a:xfrm>
            <a:off x="1" y="1"/>
            <a:ext cx="4729017" cy="48029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BBBBC8CC-B8A5-4D72-A42F-F1A342E6C3EE}"/>
              </a:ext>
            </a:extLst>
          </p:cNvPr>
          <p:cNvSpPr txBox="1"/>
          <p:nvPr/>
        </p:nvSpPr>
        <p:spPr>
          <a:xfrm>
            <a:off x="0" y="4343400"/>
            <a:ext cx="9132278"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12:3 </a:t>
            </a:r>
            <a:r>
              <a:rPr lang="en-US" sz="3200" dirty="0"/>
              <a:t>When he saw that it pleased the Jews, he proceeded to arrest Peter also. </a:t>
            </a:r>
            <a:r>
              <a:rPr lang="en-US" sz="3200" b="1" baseline="30000" dirty="0"/>
              <a:t>4 </a:t>
            </a:r>
            <a:r>
              <a:rPr lang="en-US" sz="3200" dirty="0"/>
              <a:t>When he had seized him, </a:t>
            </a:r>
            <a:r>
              <a:rPr lang="en-US" sz="3200" b="1" u="sng" dirty="0">
                <a:solidFill>
                  <a:srgbClr val="002060"/>
                </a:solidFill>
              </a:rPr>
              <a:t>he put him in prison</a:t>
            </a:r>
            <a:r>
              <a:rPr lang="en-US" sz="3200" dirty="0"/>
              <a:t>, delivering him to four  squads of soldiers to guard him, intending after the Passover to bring him out before the people.</a:t>
            </a:r>
          </a:p>
          <a:p>
            <a:endParaRPr lang="en-US" sz="3200" dirty="0"/>
          </a:p>
          <a:p>
            <a:endParaRPr lang="en-US" sz="3400" dirty="0"/>
          </a:p>
        </p:txBody>
      </p:sp>
      <p:pic>
        <p:nvPicPr>
          <p:cNvPr id="2050" name="Picture 2" descr="Image result for herods temple model">
            <a:extLst>
              <a:ext uri="{FF2B5EF4-FFF2-40B4-BE49-F238E27FC236}">
                <a16:creationId xmlns="" xmlns:a16="http://schemas.microsoft.com/office/drawing/2014/main" id="{30B5AD89-552D-4E59-84D3-CA5D0C88B9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89"/>
          <a:stretch/>
        </p:blipFill>
        <p:spPr bwMode="auto">
          <a:xfrm>
            <a:off x="-1594416" y="-1"/>
            <a:ext cx="10738416" cy="4365171"/>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 xmlns:a16="http://schemas.microsoft.com/office/drawing/2014/main" id="{EF44CC40-5F23-4A74-8FE0-2AFEB79F2D67}"/>
              </a:ext>
            </a:extLst>
          </p:cNvPr>
          <p:cNvSpPr/>
          <p:nvPr/>
        </p:nvSpPr>
        <p:spPr>
          <a:xfrm>
            <a:off x="6324600" y="32657"/>
            <a:ext cx="2514600" cy="2362200"/>
          </a:xfrm>
          <a:prstGeom prst="ellipse">
            <a:avLst/>
          </a:prstGeom>
          <a:noFill/>
          <a:ln w="139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23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pic>
        <p:nvPicPr>
          <p:cNvPr id="17" name="Picture 16" descr="A statue of a stone building&#10;&#10;Description generated with high confidence">
            <a:extLst>
              <a:ext uri="{FF2B5EF4-FFF2-40B4-BE49-F238E27FC236}">
                <a16:creationId xmlns="" xmlns:a16="http://schemas.microsoft.com/office/drawing/2014/main" id="{A143ECE9-93EF-42DE-B1D7-4A87FD6D5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620000" cy="5372582"/>
          </a:xfrm>
          <a:prstGeom prst="rect">
            <a:avLst/>
          </a:prstGeom>
        </p:spPr>
      </p:pic>
      <p:sp>
        <p:nvSpPr>
          <p:cNvPr id="11" name="TextBox 10">
            <a:extLst>
              <a:ext uri="{FF2B5EF4-FFF2-40B4-BE49-F238E27FC236}">
                <a16:creationId xmlns="" xmlns:a16="http://schemas.microsoft.com/office/drawing/2014/main" id="{BBBBC8CC-B8A5-4D72-A42F-F1A342E6C3EE}"/>
              </a:ext>
            </a:extLst>
          </p:cNvPr>
          <p:cNvSpPr txBox="1"/>
          <p:nvPr/>
        </p:nvSpPr>
        <p:spPr>
          <a:xfrm>
            <a:off x="0" y="4343400"/>
            <a:ext cx="9132278"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12:3 </a:t>
            </a:r>
            <a:r>
              <a:rPr lang="en-US" sz="3200" dirty="0"/>
              <a:t>When he saw that it pleased the Jews, he proceeded to arrest Peter also. </a:t>
            </a:r>
            <a:r>
              <a:rPr lang="en-US" sz="3200" b="1" baseline="30000" dirty="0"/>
              <a:t>4 </a:t>
            </a:r>
            <a:r>
              <a:rPr lang="en-US" sz="3200" dirty="0"/>
              <a:t>When he had seized him, he put him in prison, delivering him to </a:t>
            </a:r>
            <a:r>
              <a:rPr lang="en-US" sz="3200" b="1" u="sng" dirty="0">
                <a:solidFill>
                  <a:srgbClr val="002060"/>
                </a:solidFill>
              </a:rPr>
              <a:t>four  squads of soldiers </a:t>
            </a:r>
            <a:r>
              <a:rPr lang="en-US" sz="3200" dirty="0"/>
              <a:t>to guard him, intending after the Passover to bring him out before the people.</a:t>
            </a:r>
          </a:p>
          <a:p>
            <a:endParaRPr lang="en-US" sz="3200" dirty="0"/>
          </a:p>
          <a:p>
            <a:endParaRPr lang="en-US" sz="3400" dirty="0"/>
          </a:p>
        </p:txBody>
      </p:sp>
      <p:sp>
        <p:nvSpPr>
          <p:cNvPr id="12" name="TextBox 11">
            <a:extLst>
              <a:ext uri="{FF2B5EF4-FFF2-40B4-BE49-F238E27FC236}">
                <a16:creationId xmlns="" xmlns:a16="http://schemas.microsoft.com/office/drawing/2014/main" id="{0001F757-5192-413B-BBEF-7ED804B822E2}"/>
              </a:ext>
            </a:extLst>
          </p:cNvPr>
          <p:cNvSpPr txBox="1"/>
          <p:nvPr/>
        </p:nvSpPr>
        <p:spPr>
          <a:xfrm>
            <a:off x="0" y="4343400"/>
            <a:ext cx="9132278"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12:3 </a:t>
            </a:r>
            <a:r>
              <a:rPr lang="en-US" sz="3200" dirty="0"/>
              <a:t>When he saw that it pleased the Jews, he proceeded to arrest Peter also. </a:t>
            </a:r>
            <a:r>
              <a:rPr lang="en-US" sz="3200" b="1" baseline="30000" dirty="0"/>
              <a:t>4 </a:t>
            </a:r>
            <a:r>
              <a:rPr lang="en-US" sz="3200" dirty="0"/>
              <a:t>When he had seized him, he put him in prison, delivering him to four  squads of soldiers to guard him, </a:t>
            </a:r>
            <a:r>
              <a:rPr lang="en-US" sz="3200" b="1" u="sng" dirty="0">
                <a:solidFill>
                  <a:srgbClr val="002060"/>
                </a:solidFill>
              </a:rPr>
              <a:t>intending after the Passover to bring him out before the people</a:t>
            </a:r>
            <a:r>
              <a:rPr lang="en-US" sz="3200" dirty="0"/>
              <a:t>.</a:t>
            </a:r>
          </a:p>
          <a:p>
            <a:endParaRPr lang="en-US" sz="3200" dirty="0"/>
          </a:p>
          <a:p>
            <a:endParaRPr lang="en-US" sz="3400" dirty="0"/>
          </a:p>
        </p:txBody>
      </p:sp>
    </p:spTree>
    <p:extLst>
      <p:ext uri="{BB962C8B-B14F-4D97-AF65-F5344CB8AC3E}">
        <p14:creationId xmlns:p14="http://schemas.microsoft.com/office/powerpoint/2010/main" val="42551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pic>
        <p:nvPicPr>
          <p:cNvPr id="17" name="Picture 16" descr="A statue of a stone building&#10;&#10;Description generated with high confidence">
            <a:extLst>
              <a:ext uri="{FF2B5EF4-FFF2-40B4-BE49-F238E27FC236}">
                <a16:creationId xmlns="" xmlns:a16="http://schemas.microsoft.com/office/drawing/2014/main" id="{A143ECE9-93EF-42DE-B1D7-4A87FD6D5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620000" cy="5372582"/>
          </a:xfrm>
          <a:prstGeom prst="rect">
            <a:avLst/>
          </a:prstGeom>
        </p:spPr>
      </p:pic>
      <p:sp>
        <p:nvSpPr>
          <p:cNvPr id="11" name="TextBox 10">
            <a:extLst>
              <a:ext uri="{FF2B5EF4-FFF2-40B4-BE49-F238E27FC236}">
                <a16:creationId xmlns="" xmlns:a16="http://schemas.microsoft.com/office/drawing/2014/main" id="{BBBBC8CC-B8A5-4D72-A42F-F1A342E6C3EE}"/>
              </a:ext>
            </a:extLst>
          </p:cNvPr>
          <p:cNvSpPr txBox="1"/>
          <p:nvPr/>
        </p:nvSpPr>
        <p:spPr>
          <a:xfrm>
            <a:off x="0" y="4343400"/>
            <a:ext cx="9132278"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12:3 </a:t>
            </a:r>
            <a:r>
              <a:rPr lang="en-US" sz="3200" dirty="0"/>
              <a:t>When he saw that it pleased the Jews, he proceeded to arrest Peter also. </a:t>
            </a:r>
            <a:r>
              <a:rPr lang="en-US" sz="3200" b="1" baseline="30000" dirty="0"/>
              <a:t>4 </a:t>
            </a:r>
            <a:r>
              <a:rPr lang="en-US" sz="3200" dirty="0"/>
              <a:t>When he had seized him, he put him in prison, delivering him to </a:t>
            </a:r>
            <a:r>
              <a:rPr lang="en-US" sz="3200" b="1" u="sng" dirty="0">
                <a:solidFill>
                  <a:srgbClr val="002060"/>
                </a:solidFill>
              </a:rPr>
              <a:t>four  squads of soldiers </a:t>
            </a:r>
            <a:r>
              <a:rPr lang="en-US" sz="3200" dirty="0"/>
              <a:t>to guard him, intending after the Passover to bring him out before the people.</a:t>
            </a:r>
          </a:p>
          <a:p>
            <a:endParaRPr lang="en-US" sz="3200" dirty="0"/>
          </a:p>
          <a:p>
            <a:endParaRPr lang="en-US" sz="3400" dirty="0"/>
          </a:p>
        </p:txBody>
      </p:sp>
      <p:sp>
        <p:nvSpPr>
          <p:cNvPr id="12" name="TextBox 11">
            <a:extLst>
              <a:ext uri="{FF2B5EF4-FFF2-40B4-BE49-F238E27FC236}">
                <a16:creationId xmlns="" xmlns:a16="http://schemas.microsoft.com/office/drawing/2014/main" id="{0001F757-5192-413B-BBEF-7ED804B822E2}"/>
              </a:ext>
            </a:extLst>
          </p:cNvPr>
          <p:cNvSpPr txBox="1"/>
          <p:nvPr/>
        </p:nvSpPr>
        <p:spPr>
          <a:xfrm>
            <a:off x="0" y="4343400"/>
            <a:ext cx="9132278"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12:3 </a:t>
            </a:r>
            <a:r>
              <a:rPr lang="en-US" sz="3200" dirty="0"/>
              <a:t>When he saw that it pleased the Jews, he proceeded to arrest Peter also. </a:t>
            </a:r>
            <a:r>
              <a:rPr lang="en-US" sz="3200" b="1" baseline="30000" dirty="0"/>
              <a:t>4 </a:t>
            </a:r>
            <a:r>
              <a:rPr lang="en-US" sz="3200" dirty="0"/>
              <a:t>When he had seized him, he put him in prison, delivering him to four  squads of soldiers to guard him, </a:t>
            </a:r>
            <a:r>
              <a:rPr lang="en-US" sz="3200" b="1" u="sng" dirty="0">
                <a:solidFill>
                  <a:srgbClr val="002060"/>
                </a:solidFill>
              </a:rPr>
              <a:t>intending after the Passover to bring him out before the people</a:t>
            </a:r>
            <a:r>
              <a:rPr lang="en-US" sz="3200" dirty="0"/>
              <a:t>.</a:t>
            </a:r>
          </a:p>
          <a:p>
            <a:endParaRPr lang="en-US" sz="3200" dirty="0"/>
          </a:p>
          <a:p>
            <a:endParaRPr lang="en-US" sz="3400" dirty="0"/>
          </a:p>
        </p:txBody>
      </p:sp>
      <p:sp>
        <p:nvSpPr>
          <p:cNvPr id="13" name="Rounded Rectangular Callout 14">
            <a:extLst>
              <a:ext uri="{FF2B5EF4-FFF2-40B4-BE49-F238E27FC236}">
                <a16:creationId xmlns="" xmlns:a16="http://schemas.microsoft.com/office/drawing/2014/main" id="{97DC9702-1931-43FF-977C-F434654401F3}"/>
              </a:ext>
            </a:extLst>
          </p:cNvPr>
          <p:cNvSpPr/>
          <p:nvPr/>
        </p:nvSpPr>
        <p:spPr>
          <a:xfrm>
            <a:off x="228600" y="3429000"/>
            <a:ext cx="3537937" cy="82665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This is BAD!</a:t>
            </a:r>
          </a:p>
        </p:txBody>
      </p:sp>
    </p:spTree>
    <p:extLst>
      <p:ext uri="{BB962C8B-B14F-4D97-AF65-F5344CB8AC3E}">
        <p14:creationId xmlns:p14="http://schemas.microsoft.com/office/powerpoint/2010/main" val="42551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17" name="Picture 16" descr="A statue of a stone building&#10;&#10;Description generated with high confidence">
            <a:extLst>
              <a:ext uri="{FF2B5EF4-FFF2-40B4-BE49-F238E27FC236}">
                <a16:creationId xmlns="" xmlns:a16="http://schemas.microsoft.com/office/drawing/2014/main" id="{A143ECE9-93EF-42DE-B1D7-4A87FD6D5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620000" cy="5372582"/>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5029200"/>
            <a:ext cx="9132278" cy="1839686"/>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12:5 </a:t>
            </a:r>
            <a:r>
              <a:rPr lang="en-US" sz="3200" dirty="0"/>
              <a:t>So Peter was kept in the prison, but prayer for him was being made fervently by the church to God.</a:t>
            </a:r>
          </a:p>
          <a:p>
            <a:endParaRPr lang="en-US" sz="3400" dirty="0"/>
          </a:p>
        </p:txBody>
      </p:sp>
    </p:spTree>
    <p:extLst>
      <p:ext uri="{BB962C8B-B14F-4D97-AF65-F5344CB8AC3E}">
        <p14:creationId xmlns:p14="http://schemas.microsoft.com/office/powerpoint/2010/main" val="36500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17" name="Picture 16" descr="A statue of a stone building&#10;&#10;Description generated with high confidence">
            <a:extLst>
              <a:ext uri="{FF2B5EF4-FFF2-40B4-BE49-F238E27FC236}">
                <a16:creationId xmlns="" xmlns:a16="http://schemas.microsoft.com/office/drawing/2014/main" id="{A143ECE9-93EF-42DE-B1D7-4A87FD6D5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620000" cy="5372582"/>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68286"/>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12:6 </a:t>
            </a:r>
            <a:r>
              <a:rPr lang="en-US" sz="3200" dirty="0"/>
              <a:t>On the very night when Herod was about to bring him forward, Peter was sleeping between two soldiers, bound with two chains, and guards in front of the door were watching over the prison. </a:t>
            </a:r>
            <a:endParaRPr lang="en-US" sz="3400" dirty="0"/>
          </a:p>
        </p:txBody>
      </p:sp>
    </p:spTree>
    <p:extLst>
      <p:ext uri="{BB962C8B-B14F-4D97-AF65-F5344CB8AC3E}">
        <p14:creationId xmlns:p14="http://schemas.microsoft.com/office/powerpoint/2010/main" val="275172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17" name="Picture 16" descr="A statue of a stone building&#10;&#10;Description generated with high confidence">
            <a:extLst>
              <a:ext uri="{FF2B5EF4-FFF2-40B4-BE49-F238E27FC236}">
                <a16:creationId xmlns="" xmlns:a16="http://schemas.microsoft.com/office/drawing/2014/main" id="{A143ECE9-93EF-42DE-B1D7-4A87FD6D5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620000" cy="5372582"/>
          </a:xfrm>
          <a:prstGeom prst="rect">
            <a:avLst/>
          </a:prstGeom>
        </p:spPr>
      </p:pic>
      <p:pic>
        <p:nvPicPr>
          <p:cNvPr id="3" name="Picture 2" descr="A picture containing person, fire, nature, indoor&#10;&#10;Description generated with very high confidence">
            <a:extLst>
              <a:ext uri="{FF2B5EF4-FFF2-40B4-BE49-F238E27FC236}">
                <a16:creationId xmlns="" xmlns:a16="http://schemas.microsoft.com/office/drawing/2014/main" id="{3E0C4F86-DBD4-4EFF-88D7-7AED86BC6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142066"/>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4804954"/>
            <a:ext cx="9132278" cy="2068286"/>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12:7 </a:t>
            </a:r>
            <a:r>
              <a:rPr lang="en-US" sz="3200" dirty="0"/>
              <a:t>And behold, an angel of the Lord suddenly  appeared and a light shone in the cell; and he struck Peter’s side and woke him up, saying, “Get up quickly.” And his chains fell off his hands. </a:t>
            </a:r>
          </a:p>
          <a:p>
            <a:endParaRPr lang="en-US" sz="3400" dirty="0"/>
          </a:p>
        </p:txBody>
      </p:sp>
    </p:spTree>
    <p:extLst>
      <p:ext uri="{BB962C8B-B14F-4D97-AF65-F5344CB8AC3E}">
        <p14:creationId xmlns:p14="http://schemas.microsoft.com/office/powerpoint/2010/main" val="208511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3" name="Picture 2" descr="A picture containing person, fire, nature, indoor&#10;&#10;Description generated with very high confidence">
            <a:extLst>
              <a:ext uri="{FF2B5EF4-FFF2-40B4-BE49-F238E27FC236}">
                <a16:creationId xmlns="" xmlns:a16="http://schemas.microsoft.com/office/drawing/2014/main" id="{3E0C4F86-DBD4-4EFF-88D7-7AED86BC6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42066"/>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4804954"/>
            <a:ext cx="9132278" cy="2068286"/>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Acts 12:8 </a:t>
            </a:r>
            <a:r>
              <a:rPr lang="en-US" sz="3200" dirty="0"/>
              <a:t>And the angel said to him, “Gird yourself and  put on your sandals.” And he did so. And he said to him, “Wrap your cloak around you and follow me.” </a:t>
            </a:r>
          </a:p>
          <a:p>
            <a:endParaRPr lang="en-US" sz="3400" dirty="0"/>
          </a:p>
        </p:txBody>
      </p:sp>
    </p:spTree>
    <p:extLst>
      <p:ext uri="{BB962C8B-B14F-4D97-AF65-F5344CB8AC3E}">
        <p14:creationId xmlns:p14="http://schemas.microsoft.com/office/powerpoint/2010/main" val="395626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3" name="Picture 2" descr="A picture containing person, fire, nature, indoor&#10;&#10;Description generated with very high confidence">
            <a:extLst>
              <a:ext uri="{FF2B5EF4-FFF2-40B4-BE49-F238E27FC236}">
                <a16:creationId xmlns="" xmlns:a16="http://schemas.microsoft.com/office/drawing/2014/main" id="{3E0C4F86-DBD4-4EFF-88D7-7AED86BC6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42066"/>
          </a:xfrm>
          <a:prstGeom prst="rect">
            <a:avLst/>
          </a:prstGeom>
        </p:spPr>
      </p:pic>
      <p:pic>
        <p:nvPicPr>
          <p:cNvPr id="4" name="Picture 3" descr="A large stone building&#10;&#10;Description generated with very high confidence">
            <a:extLst>
              <a:ext uri="{FF2B5EF4-FFF2-40B4-BE49-F238E27FC236}">
                <a16:creationId xmlns="" xmlns:a16="http://schemas.microsoft.com/office/drawing/2014/main" id="{2A4B92B0-E30E-4B41-B368-05385CA39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6400"/>
            <a:ext cx="9144000" cy="6630039"/>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4804954"/>
            <a:ext cx="9132278" cy="2068286"/>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Acts 12:9 </a:t>
            </a:r>
            <a:r>
              <a:rPr lang="en-US" sz="3200" dirty="0"/>
              <a:t>And he went out and continued to follow, and he did not know that what was being done by the angel was real, but thought he was seeing a vision. </a:t>
            </a:r>
          </a:p>
          <a:p>
            <a:endParaRPr lang="en-US" sz="3400" dirty="0"/>
          </a:p>
        </p:txBody>
      </p:sp>
    </p:spTree>
    <p:extLst>
      <p:ext uri="{BB962C8B-B14F-4D97-AF65-F5344CB8AC3E}">
        <p14:creationId xmlns:p14="http://schemas.microsoft.com/office/powerpoint/2010/main" val="81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3" name="Picture 2" descr="A picture containing person, fire, nature, indoor&#10;&#10;Description generated with very high confidence">
            <a:extLst>
              <a:ext uri="{FF2B5EF4-FFF2-40B4-BE49-F238E27FC236}">
                <a16:creationId xmlns="" xmlns:a16="http://schemas.microsoft.com/office/drawing/2014/main" id="{3E0C4F86-DBD4-4EFF-88D7-7AED86BC6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42066"/>
          </a:xfrm>
          <a:prstGeom prst="rect">
            <a:avLst/>
          </a:prstGeom>
        </p:spPr>
      </p:pic>
      <p:pic>
        <p:nvPicPr>
          <p:cNvPr id="4" name="Picture 3" descr="A large stone building&#10;&#10;Description generated with very high confidence">
            <a:extLst>
              <a:ext uri="{FF2B5EF4-FFF2-40B4-BE49-F238E27FC236}">
                <a16:creationId xmlns="" xmlns:a16="http://schemas.microsoft.com/office/drawing/2014/main" id="{2A4B92B0-E30E-4B41-B368-05385CA39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6400"/>
            <a:ext cx="9144000" cy="6630039"/>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4343400"/>
            <a:ext cx="9132278" cy="252984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12:10 </a:t>
            </a:r>
            <a:r>
              <a:rPr lang="en-US" sz="3200" dirty="0"/>
              <a:t>When they had passed the first and second guard, they came to the iron gate that leads into the city, which opened for them by itself; and they went out and went along one street, and immediately the angel departed from him. </a:t>
            </a:r>
          </a:p>
          <a:p>
            <a:endParaRPr lang="en-US" sz="3400" dirty="0"/>
          </a:p>
        </p:txBody>
      </p:sp>
    </p:spTree>
    <p:extLst>
      <p:ext uri="{BB962C8B-B14F-4D97-AF65-F5344CB8AC3E}">
        <p14:creationId xmlns:p14="http://schemas.microsoft.com/office/powerpoint/2010/main" val="55152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Content Placeholder 3">
            <a:extLst>
              <a:ext uri="{FF2B5EF4-FFF2-40B4-BE49-F238E27FC236}">
                <a16:creationId xmlns="" xmlns:a16="http://schemas.microsoft.com/office/drawing/2014/main" id="{A2A6F8F4-8605-4EDA-A479-09F30B0BD4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292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3" name="Picture 2" descr="A picture containing person, fire, nature, indoor&#10;&#10;Description generated with very high confidence">
            <a:extLst>
              <a:ext uri="{FF2B5EF4-FFF2-40B4-BE49-F238E27FC236}">
                <a16:creationId xmlns="" xmlns:a16="http://schemas.microsoft.com/office/drawing/2014/main" id="{3E0C4F86-DBD4-4EFF-88D7-7AED86BC6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42066"/>
          </a:xfrm>
          <a:prstGeom prst="rect">
            <a:avLst/>
          </a:prstGeom>
        </p:spPr>
      </p:pic>
      <p:pic>
        <p:nvPicPr>
          <p:cNvPr id="4" name="Picture 3" descr="A large stone building&#10;&#10;Description generated with very high confidence">
            <a:extLst>
              <a:ext uri="{FF2B5EF4-FFF2-40B4-BE49-F238E27FC236}">
                <a16:creationId xmlns="" xmlns:a16="http://schemas.microsoft.com/office/drawing/2014/main" id="{2A4B92B0-E30E-4B41-B368-05385CA39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6400"/>
            <a:ext cx="9144000" cy="6630039"/>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4724400"/>
            <a:ext cx="9132278" cy="214884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12:11 </a:t>
            </a:r>
            <a:r>
              <a:rPr lang="en-US" sz="3200" dirty="0"/>
              <a:t>When Peter came to himself, he said, “Now I know for sure that the Lord has sent forth His angel and </a:t>
            </a:r>
            <a:r>
              <a:rPr lang="en-US" sz="3200" b="1" u="sng" dirty="0">
                <a:solidFill>
                  <a:srgbClr val="002060"/>
                </a:solidFill>
              </a:rPr>
              <a:t>rescued me from the hand of Herod </a:t>
            </a:r>
            <a:r>
              <a:rPr lang="en-US" sz="3200" dirty="0"/>
              <a:t>and from all that the Jewish people were expecting.” </a:t>
            </a:r>
          </a:p>
          <a:p>
            <a:endParaRPr lang="en-US" sz="3400" dirty="0"/>
          </a:p>
        </p:txBody>
      </p:sp>
    </p:spTree>
    <p:extLst>
      <p:ext uri="{BB962C8B-B14F-4D97-AF65-F5344CB8AC3E}">
        <p14:creationId xmlns:p14="http://schemas.microsoft.com/office/powerpoint/2010/main" val="174922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3" name="Picture 2" descr="A picture containing person, fire, nature, indoor&#10;&#10;Description generated with very high confidence">
            <a:extLst>
              <a:ext uri="{FF2B5EF4-FFF2-40B4-BE49-F238E27FC236}">
                <a16:creationId xmlns="" xmlns:a16="http://schemas.microsoft.com/office/drawing/2014/main" id="{3E0C4F86-DBD4-4EFF-88D7-7AED86BC6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42066"/>
          </a:xfrm>
          <a:prstGeom prst="rect">
            <a:avLst/>
          </a:prstGeom>
        </p:spPr>
      </p:pic>
      <p:pic>
        <p:nvPicPr>
          <p:cNvPr id="4" name="Picture 3" descr="A large stone building&#10;&#10;Description generated with very high confidence">
            <a:extLst>
              <a:ext uri="{FF2B5EF4-FFF2-40B4-BE49-F238E27FC236}">
                <a16:creationId xmlns="" xmlns:a16="http://schemas.microsoft.com/office/drawing/2014/main" id="{2A4B92B0-E30E-4B41-B368-05385CA39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6400"/>
            <a:ext cx="9144000" cy="6630039"/>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4724400"/>
            <a:ext cx="9132278" cy="214884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12:12 </a:t>
            </a:r>
            <a:r>
              <a:rPr lang="en-US" sz="3200" dirty="0"/>
              <a:t>And when he realized this, </a:t>
            </a:r>
            <a:r>
              <a:rPr lang="en-US" sz="3200" b="1" u="sng" dirty="0">
                <a:solidFill>
                  <a:srgbClr val="002060"/>
                </a:solidFill>
              </a:rPr>
              <a:t>he went to the house of Mary, the mother of John who was also called Mark</a:t>
            </a:r>
            <a:r>
              <a:rPr lang="en-US" sz="3200" dirty="0"/>
              <a:t>, where many were gathered together and were praying. </a:t>
            </a:r>
          </a:p>
          <a:p>
            <a:endParaRPr lang="en-US" sz="3400" dirty="0"/>
          </a:p>
        </p:txBody>
      </p:sp>
      <p:sp>
        <p:nvSpPr>
          <p:cNvPr id="6" name="TextBox 5">
            <a:extLst>
              <a:ext uri="{FF2B5EF4-FFF2-40B4-BE49-F238E27FC236}">
                <a16:creationId xmlns="" xmlns:a16="http://schemas.microsoft.com/office/drawing/2014/main" id="{CD909068-44B8-44CA-AB97-728A8DA96B8D}"/>
              </a:ext>
            </a:extLst>
          </p:cNvPr>
          <p:cNvSpPr txBox="1"/>
          <p:nvPr/>
        </p:nvSpPr>
        <p:spPr>
          <a:xfrm>
            <a:off x="0" y="4724400"/>
            <a:ext cx="9132278" cy="214884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12:12 </a:t>
            </a:r>
            <a:r>
              <a:rPr lang="en-US" sz="3200" dirty="0"/>
              <a:t>And when he realized this, he went to the house of Mary, the mother of John who was also called Mark</a:t>
            </a:r>
            <a:r>
              <a:rPr lang="en-US" sz="3200" b="1" u="sng" dirty="0">
                <a:solidFill>
                  <a:srgbClr val="002060"/>
                </a:solidFill>
              </a:rPr>
              <a:t>, where many were gathered together and were praying</a:t>
            </a:r>
            <a:r>
              <a:rPr lang="en-US" sz="3200" dirty="0"/>
              <a:t>. </a:t>
            </a:r>
          </a:p>
          <a:p>
            <a:endParaRPr lang="en-US" sz="3400" dirty="0"/>
          </a:p>
        </p:txBody>
      </p:sp>
    </p:spTree>
    <p:extLst>
      <p:ext uri="{BB962C8B-B14F-4D97-AF65-F5344CB8AC3E}">
        <p14:creationId xmlns:p14="http://schemas.microsoft.com/office/powerpoint/2010/main" val="22545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stone building&#10;&#10;Description generated with very high confidence">
            <a:extLst>
              <a:ext uri="{FF2B5EF4-FFF2-40B4-BE49-F238E27FC236}">
                <a16:creationId xmlns="" xmlns:a16="http://schemas.microsoft.com/office/drawing/2014/main" id="{2A4B92B0-E30E-4B41-B368-05385CA39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76400"/>
            <a:ext cx="9144000" cy="6630039"/>
          </a:xfrm>
          <a:prstGeom prst="rect">
            <a:avLst/>
          </a:prstGeom>
        </p:spPr>
      </p:pic>
      <p:sp>
        <p:nvSpPr>
          <p:cNvPr id="9" name="TextBox 8">
            <a:extLst>
              <a:ext uri="{FF2B5EF4-FFF2-40B4-BE49-F238E27FC236}">
                <a16:creationId xmlns="" xmlns:a16="http://schemas.microsoft.com/office/drawing/2014/main" id="{30F7EAC9-BE35-49F0-9CA4-410C89A69897}"/>
              </a:ext>
            </a:extLst>
          </p:cNvPr>
          <p:cNvSpPr txBox="1"/>
          <p:nvPr/>
        </p:nvSpPr>
        <p:spPr>
          <a:xfrm>
            <a:off x="0" y="4724400"/>
            <a:ext cx="9132278" cy="214884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12:12 </a:t>
            </a:r>
            <a:r>
              <a:rPr lang="en-US" sz="3200" dirty="0"/>
              <a:t>And when he realized this, </a:t>
            </a:r>
            <a:r>
              <a:rPr lang="en-US" sz="3200" b="1" u="sng" dirty="0">
                <a:solidFill>
                  <a:srgbClr val="002060"/>
                </a:solidFill>
              </a:rPr>
              <a:t>he went to the house of Mary, the mother of John who was also called Mark</a:t>
            </a:r>
            <a:r>
              <a:rPr lang="en-US" sz="3200" dirty="0"/>
              <a:t>, where many were gathered together and were praying. </a:t>
            </a:r>
          </a:p>
          <a:p>
            <a:endParaRPr lang="en-US" sz="3400" dirty="0"/>
          </a:p>
        </p:txBody>
      </p:sp>
      <p:pic>
        <p:nvPicPr>
          <p:cNvPr id="12" name="Picture 11" descr="A person standing next to a fireplace&#10;&#10;Description generated with high confidence">
            <a:extLst>
              <a:ext uri="{FF2B5EF4-FFF2-40B4-BE49-F238E27FC236}">
                <a16:creationId xmlns="" xmlns:a16="http://schemas.microsoft.com/office/drawing/2014/main" id="{C45080E7-3026-4F92-BA42-0BD3B4E244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43"/>
          <a:stretch/>
        </p:blipFill>
        <p:spPr>
          <a:xfrm>
            <a:off x="5891059" y="-228600"/>
            <a:ext cx="3259868" cy="4975077"/>
          </a:xfrm>
          <a:prstGeom prst="rect">
            <a:avLst/>
          </a:prstGeom>
        </p:spPr>
      </p:pic>
      <p:sp>
        <p:nvSpPr>
          <p:cNvPr id="6" name="TextBox 5">
            <a:extLst>
              <a:ext uri="{FF2B5EF4-FFF2-40B4-BE49-F238E27FC236}">
                <a16:creationId xmlns="" xmlns:a16="http://schemas.microsoft.com/office/drawing/2014/main" id="{CD909068-44B8-44CA-AB97-728A8DA96B8D}"/>
              </a:ext>
            </a:extLst>
          </p:cNvPr>
          <p:cNvSpPr txBox="1"/>
          <p:nvPr/>
        </p:nvSpPr>
        <p:spPr>
          <a:xfrm>
            <a:off x="0" y="4343400"/>
            <a:ext cx="9144000" cy="252984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12:13 </a:t>
            </a:r>
            <a:r>
              <a:rPr lang="en-US" sz="3200" dirty="0"/>
              <a:t>When he knocked at the door of the gate, a servant-girl named Rhoda came to answer. </a:t>
            </a:r>
            <a:r>
              <a:rPr lang="en-US" sz="3200" b="1" baseline="30000" dirty="0"/>
              <a:t>14 </a:t>
            </a:r>
            <a:r>
              <a:rPr lang="en-US" sz="3200" dirty="0"/>
              <a:t>When she recognized Peter’s voice, because of her joy she did not open the gate, but ran in and announced that Peter was standing in front of the gate. </a:t>
            </a:r>
          </a:p>
          <a:p>
            <a:endParaRPr lang="en-US" sz="3400" dirty="0"/>
          </a:p>
        </p:txBody>
      </p:sp>
    </p:spTree>
    <p:extLst>
      <p:ext uri="{BB962C8B-B14F-4D97-AF65-F5344CB8AC3E}">
        <p14:creationId xmlns:p14="http://schemas.microsoft.com/office/powerpoint/2010/main" val="23600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tanding next to a fireplace&#10;&#10;Description generated with high confidence">
            <a:extLst>
              <a:ext uri="{FF2B5EF4-FFF2-40B4-BE49-F238E27FC236}">
                <a16:creationId xmlns="" xmlns:a16="http://schemas.microsoft.com/office/drawing/2014/main" id="{C45080E7-3026-4F92-BA42-0BD3B4E244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a:stretch/>
        </p:blipFill>
        <p:spPr>
          <a:xfrm>
            <a:off x="5891059" y="0"/>
            <a:ext cx="3259868" cy="4746477"/>
          </a:xfrm>
          <a:prstGeom prst="rect">
            <a:avLst/>
          </a:prstGeom>
        </p:spPr>
      </p:pic>
      <p:sp>
        <p:nvSpPr>
          <p:cNvPr id="8" name="TextBox 7">
            <a:extLst>
              <a:ext uri="{FF2B5EF4-FFF2-40B4-BE49-F238E27FC236}">
                <a16:creationId xmlns="" xmlns:a16="http://schemas.microsoft.com/office/drawing/2014/main" id="{8B077D57-E642-4BE8-9946-F64FEA7A5D49}"/>
              </a:ext>
            </a:extLst>
          </p:cNvPr>
          <p:cNvSpPr txBox="1"/>
          <p:nvPr/>
        </p:nvSpPr>
        <p:spPr>
          <a:xfrm>
            <a:off x="0" y="464820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2800" b="1" baseline="30000" dirty="0"/>
          </a:p>
          <a:p>
            <a:r>
              <a:rPr lang="en-US" sz="3200" b="1" baseline="30000" dirty="0"/>
              <a:t>Acts 12:15 </a:t>
            </a:r>
            <a:r>
              <a:rPr lang="en-US" sz="3200" dirty="0"/>
              <a:t>They said to her, “</a:t>
            </a:r>
            <a:r>
              <a:rPr lang="en-US" sz="3200" b="1" u="sng" dirty="0">
                <a:solidFill>
                  <a:srgbClr val="002060"/>
                </a:solidFill>
              </a:rPr>
              <a:t>You are out of your mind!”</a:t>
            </a:r>
            <a:r>
              <a:rPr lang="en-US" sz="3200" b="1" dirty="0">
                <a:solidFill>
                  <a:srgbClr val="002060"/>
                </a:solidFill>
              </a:rPr>
              <a:t> </a:t>
            </a:r>
            <a:r>
              <a:rPr lang="en-US" sz="3200" dirty="0"/>
              <a:t>But she kept insisting that it was so. They kept saying, “It is his angel.”</a:t>
            </a:r>
            <a:r>
              <a:rPr lang="en-US" dirty="0"/>
              <a:t> </a:t>
            </a:r>
          </a:p>
          <a:p>
            <a:endParaRPr lang="en-US" sz="3400" dirty="0"/>
          </a:p>
        </p:txBody>
      </p:sp>
      <p:sp>
        <p:nvSpPr>
          <p:cNvPr id="10" name="TextBox 9">
            <a:extLst>
              <a:ext uri="{FF2B5EF4-FFF2-40B4-BE49-F238E27FC236}">
                <a16:creationId xmlns="" xmlns:a16="http://schemas.microsoft.com/office/drawing/2014/main" id="{A8285EC9-F55F-4AD2-8DB0-66FECA9DE823}"/>
              </a:ext>
            </a:extLst>
          </p:cNvPr>
          <p:cNvSpPr txBox="1"/>
          <p:nvPr/>
        </p:nvSpPr>
        <p:spPr>
          <a:xfrm>
            <a:off x="0" y="464820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2800" b="1" baseline="30000" dirty="0"/>
          </a:p>
          <a:p>
            <a:r>
              <a:rPr lang="en-US" sz="3200" b="1" baseline="30000" dirty="0"/>
              <a:t>Acts 12:15 </a:t>
            </a:r>
            <a:r>
              <a:rPr lang="en-US" sz="3200" dirty="0"/>
              <a:t>They said to her, “You are out of your mind!” But she kept insisting that it was so. They kept saying, “</a:t>
            </a:r>
            <a:r>
              <a:rPr lang="en-US" sz="3200" b="1" u="sng" dirty="0">
                <a:solidFill>
                  <a:srgbClr val="002060"/>
                </a:solidFill>
              </a:rPr>
              <a:t>It is his angel</a:t>
            </a:r>
            <a:r>
              <a:rPr lang="en-US" sz="3200" dirty="0"/>
              <a:t>.”</a:t>
            </a:r>
            <a:r>
              <a:rPr lang="en-US" dirty="0"/>
              <a:t> </a:t>
            </a:r>
          </a:p>
          <a:p>
            <a:endParaRPr lang="en-US" sz="3400" dirty="0"/>
          </a:p>
        </p:txBody>
      </p:sp>
    </p:spTree>
    <p:extLst>
      <p:ext uri="{BB962C8B-B14F-4D97-AF65-F5344CB8AC3E}">
        <p14:creationId xmlns:p14="http://schemas.microsoft.com/office/powerpoint/2010/main" val="1853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tanding next to a fireplace&#10;&#10;Description generated with high confidence">
            <a:extLst>
              <a:ext uri="{FF2B5EF4-FFF2-40B4-BE49-F238E27FC236}">
                <a16:creationId xmlns="" xmlns:a16="http://schemas.microsoft.com/office/drawing/2014/main" id="{C45080E7-3026-4F92-BA42-0BD3B4E244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a:stretch/>
        </p:blipFill>
        <p:spPr>
          <a:xfrm>
            <a:off x="5891059" y="0"/>
            <a:ext cx="3259868" cy="4746477"/>
          </a:xfrm>
          <a:prstGeom prst="rect">
            <a:avLst/>
          </a:prstGeom>
        </p:spPr>
      </p:pic>
      <p:sp>
        <p:nvSpPr>
          <p:cNvPr id="8" name="TextBox 7">
            <a:extLst>
              <a:ext uri="{FF2B5EF4-FFF2-40B4-BE49-F238E27FC236}">
                <a16:creationId xmlns="" xmlns:a16="http://schemas.microsoft.com/office/drawing/2014/main" id="{8B077D57-E642-4BE8-9946-F64FEA7A5D49}"/>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t>
            </a:r>
            <a:r>
              <a:rPr lang="en-US" sz="3200" dirty="0">
                <a:solidFill>
                  <a:schemeClr val="accent6">
                    <a:lumMod val="40000"/>
                    <a:lumOff val="60000"/>
                  </a:schemeClr>
                </a:solidFill>
              </a:rPr>
              <a:t>and when they had opened the door, they saw him and were amazed. </a:t>
            </a:r>
          </a:p>
          <a:p>
            <a:r>
              <a:rPr lang="en-US" dirty="0"/>
              <a:t> </a:t>
            </a:r>
          </a:p>
          <a:p>
            <a:endParaRPr lang="en-US" sz="3400" dirty="0"/>
          </a:p>
        </p:txBody>
      </p:sp>
    </p:spTree>
    <p:extLst>
      <p:ext uri="{BB962C8B-B14F-4D97-AF65-F5344CB8AC3E}">
        <p14:creationId xmlns:p14="http://schemas.microsoft.com/office/powerpoint/2010/main" val="423527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tanding next to a fireplace&#10;&#10;Description generated with high confidence">
            <a:extLst>
              <a:ext uri="{FF2B5EF4-FFF2-40B4-BE49-F238E27FC236}">
                <a16:creationId xmlns="" xmlns:a16="http://schemas.microsoft.com/office/drawing/2014/main" id="{C45080E7-3026-4F92-BA42-0BD3B4E244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a:stretch/>
        </p:blipFill>
        <p:spPr>
          <a:xfrm>
            <a:off x="5891059" y="0"/>
            <a:ext cx="3259868" cy="4746477"/>
          </a:xfrm>
          <a:prstGeom prst="rect">
            <a:avLst/>
          </a:prstGeom>
        </p:spPr>
      </p:pic>
      <p:sp>
        <p:nvSpPr>
          <p:cNvPr id="8" name="TextBox 7">
            <a:extLst>
              <a:ext uri="{FF2B5EF4-FFF2-40B4-BE49-F238E27FC236}">
                <a16:creationId xmlns="" xmlns:a16="http://schemas.microsoft.com/office/drawing/2014/main" id="{8B077D57-E642-4BE8-9946-F64FEA7A5D49}"/>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and when they had opened the door, they saw him and were amazed. </a:t>
            </a:r>
          </a:p>
          <a:p>
            <a:r>
              <a:rPr lang="en-US" dirty="0"/>
              <a:t> </a:t>
            </a:r>
          </a:p>
          <a:p>
            <a:endParaRPr lang="en-US" sz="3400" dirty="0"/>
          </a:p>
        </p:txBody>
      </p:sp>
      <p:sp>
        <p:nvSpPr>
          <p:cNvPr id="4" name="TextBox 3">
            <a:extLst>
              <a:ext uri="{FF2B5EF4-FFF2-40B4-BE49-F238E27FC236}">
                <a16:creationId xmlns="" xmlns:a16="http://schemas.microsoft.com/office/drawing/2014/main" id="{8BBC1B92-BD54-4820-904A-9E151D74804C}"/>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and when they had opened the door, they saw him and </a:t>
            </a:r>
            <a:r>
              <a:rPr lang="en-US" sz="3200" b="1" u="sng" dirty="0">
                <a:solidFill>
                  <a:srgbClr val="002060"/>
                </a:solidFill>
              </a:rPr>
              <a:t>were amazed</a:t>
            </a:r>
            <a:r>
              <a:rPr lang="en-US" sz="3200" dirty="0"/>
              <a:t>. </a:t>
            </a:r>
          </a:p>
          <a:p>
            <a:r>
              <a:rPr lang="en-US" dirty="0"/>
              <a:t> </a:t>
            </a:r>
          </a:p>
          <a:p>
            <a:endParaRPr lang="en-US" sz="3400" dirty="0"/>
          </a:p>
        </p:txBody>
      </p:sp>
    </p:spTree>
    <p:extLst>
      <p:ext uri="{BB962C8B-B14F-4D97-AF65-F5344CB8AC3E}">
        <p14:creationId xmlns:p14="http://schemas.microsoft.com/office/powerpoint/2010/main" val="4471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tanding next to a fireplace&#10;&#10;Description generated with high confidence">
            <a:extLst>
              <a:ext uri="{FF2B5EF4-FFF2-40B4-BE49-F238E27FC236}">
                <a16:creationId xmlns="" xmlns:a16="http://schemas.microsoft.com/office/drawing/2014/main" id="{C45080E7-3026-4F92-BA42-0BD3B4E244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a:stretch/>
        </p:blipFill>
        <p:spPr>
          <a:xfrm>
            <a:off x="5891059" y="0"/>
            <a:ext cx="3259868" cy="4746477"/>
          </a:xfrm>
          <a:prstGeom prst="rect">
            <a:avLst/>
          </a:prstGeom>
        </p:spPr>
      </p:pic>
      <p:sp>
        <p:nvSpPr>
          <p:cNvPr id="8" name="TextBox 7">
            <a:extLst>
              <a:ext uri="{FF2B5EF4-FFF2-40B4-BE49-F238E27FC236}">
                <a16:creationId xmlns="" xmlns:a16="http://schemas.microsoft.com/office/drawing/2014/main" id="{8B077D57-E642-4BE8-9946-F64FEA7A5D49}"/>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and when they had opened the door, they saw him and were amazed. </a:t>
            </a:r>
          </a:p>
          <a:p>
            <a:r>
              <a:rPr lang="en-US" dirty="0"/>
              <a:t> </a:t>
            </a:r>
          </a:p>
          <a:p>
            <a:endParaRPr lang="en-US" sz="3400" dirty="0"/>
          </a:p>
        </p:txBody>
      </p:sp>
      <p:sp>
        <p:nvSpPr>
          <p:cNvPr id="4" name="TextBox 3">
            <a:extLst>
              <a:ext uri="{FF2B5EF4-FFF2-40B4-BE49-F238E27FC236}">
                <a16:creationId xmlns="" xmlns:a16="http://schemas.microsoft.com/office/drawing/2014/main" id="{8BBC1B92-BD54-4820-904A-9E151D74804C}"/>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and when they had opened the door, they saw him and </a:t>
            </a:r>
            <a:r>
              <a:rPr lang="en-US" sz="3200" b="1" u="sng" dirty="0">
                <a:solidFill>
                  <a:srgbClr val="002060"/>
                </a:solidFill>
              </a:rPr>
              <a:t>were amazed</a:t>
            </a:r>
            <a:r>
              <a:rPr lang="en-US" sz="3200" dirty="0"/>
              <a:t>. </a:t>
            </a:r>
          </a:p>
          <a:p>
            <a:r>
              <a:rPr lang="en-US" dirty="0"/>
              <a:t> </a:t>
            </a:r>
          </a:p>
          <a:p>
            <a:endParaRPr lang="en-US" sz="3400" dirty="0"/>
          </a:p>
        </p:txBody>
      </p:sp>
      <p:sp>
        <p:nvSpPr>
          <p:cNvPr id="5" name="Rounded Rectangular Callout 14">
            <a:extLst>
              <a:ext uri="{FF2B5EF4-FFF2-40B4-BE49-F238E27FC236}">
                <a16:creationId xmlns="" xmlns:a16="http://schemas.microsoft.com/office/drawing/2014/main" id="{AF17DA90-123C-4998-86AB-0A460AC7767B}"/>
              </a:ext>
            </a:extLst>
          </p:cNvPr>
          <p:cNvSpPr/>
          <p:nvPr/>
        </p:nvSpPr>
        <p:spPr>
          <a:xfrm>
            <a:off x="381000" y="304800"/>
            <a:ext cx="518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There’s a lesson here…</a:t>
            </a:r>
          </a:p>
        </p:txBody>
      </p:sp>
      <p:sp>
        <p:nvSpPr>
          <p:cNvPr id="7" name="Rounded Rectangular Callout 14">
            <a:extLst>
              <a:ext uri="{FF2B5EF4-FFF2-40B4-BE49-F238E27FC236}">
                <a16:creationId xmlns="" xmlns:a16="http://schemas.microsoft.com/office/drawing/2014/main" id="{D08E1149-7D08-4F6B-9A70-79E45F21C289}"/>
              </a:ext>
            </a:extLst>
          </p:cNvPr>
          <p:cNvSpPr/>
          <p:nvPr/>
        </p:nvSpPr>
        <p:spPr>
          <a:xfrm>
            <a:off x="152400" y="1981200"/>
            <a:ext cx="5562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How much faith do we need for God to answer? </a:t>
            </a:r>
          </a:p>
        </p:txBody>
      </p:sp>
    </p:spTree>
    <p:extLst>
      <p:ext uri="{BB962C8B-B14F-4D97-AF65-F5344CB8AC3E}">
        <p14:creationId xmlns:p14="http://schemas.microsoft.com/office/powerpoint/2010/main" val="4471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tanding next to a fireplace&#10;&#10;Description generated with high confidence">
            <a:extLst>
              <a:ext uri="{FF2B5EF4-FFF2-40B4-BE49-F238E27FC236}">
                <a16:creationId xmlns="" xmlns:a16="http://schemas.microsoft.com/office/drawing/2014/main" id="{C45080E7-3026-4F92-BA42-0BD3B4E244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a:stretch/>
        </p:blipFill>
        <p:spPr>
          <a:xfrm>
            <a:off x="5891059" y="0"/>
            <a:ext cx="3259868" cy="4746477"/>
          </a:xfrm>
          <a:prstGeom prst="rect">
            <a:avLst/>
          </a:prstGeom>
        </p:spPr>
      </p:pic>
      <p:sp>
        <p:nvSpPr>
          <p:cNvPr id="8" name="TextBox 7">
            <a:extLst>
              <a:ext uri="{FF2B5EF4-FFF2-40B4-BE49-F238E27FC236}">
                <a16:creationId xmlns="" xmlns:a16="http://schemas.microsoft.com/office/drawing/2014/main" id="{8B077D57-E642-4BE8-9946-F64FEA7A5D49}"/>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and when they had opened the door, they saw him and were amazed. </a:t>
            </a:r>
          </a:p>
          <a:p>
            <a:r>
              <a:rPr lang="en-US" dirty="0"/>
              <a:t> </a:t>
            </a:r>
          </a:p>
          <a:p>
            <a:endParaRPr lang="en-US" sz="3400" dirty="0"/>
          </a:p>
        </p:txBody>
      </p:sp>
      <p:sp>
        <p:nvSpPr>
          <p:cNvPr id="4" name="TextBox 3">
            <a:extLst>
              <a:ext uri="{FF2B5EF4-FFF2-40B4-BE49-F238E27FC236}">
                <a16:creationId xmlns="" xmlns:a16="http://schemas.microsoft.com/office/drawing/2014/main" id="{8BBC1B92-BD54-4820-904A-9E151D74804C}"/>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and when they had opened the door, they saw him and </a:t>
            </a:r>
            <a:r>
              <a:rPr lang="en-US" sz="3200" b="1" u="sng" dirty="0">
                <a:solidFill>
                  <a:srgbClr val="002060"/>
                </a:solidFill>
              </a:rPr>
              <a:t>were amazed</a:t>
            </a:r>
            <a:r>
              <a:rPr lang="en-US" sz="3200" dirty="0"/>
              <a:t>. </a:t>
            </a:r>
          </a:p>
          <a:p>
            <a:r>
              <a:rPr lang="en-US" dirty="0"/>
              <a:t> </a:t>
            </a:r>
          </a:p>
          <a:p>
            <a:endParaRPr lang="en-US" sz="3400" dirty="0"/>
          </a:p>
        </p:txBody>
      </p:sp>
      <p:sp>
        <p:nvSpPr>
          <p:cNvPr id="5" name="Rounded Rectangular Callout 14">
            <a:extLst>
              <a:ext uri="{FF2B5EF4-FFF2-40B4-BE49-F238E27FC236}">
                <a16:creationId xmlns="" xmlns:a16="http://schemas.microsoft.com/office/drawing/2014/main" id="{AF17DA90-123C-4998-86AB-0A460AC7767B}"/>
              </a:ext>
            </a:extLst>
          </p:cNvPr>
          <p:cNvSpPr/>
          <p:nvPr/>
        </p:nvSpPr>
        <p:spPr>
          <a:xfrm>
            <a:off x="381000" y="304800"/>
            <a:ext cx="518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There’s a lesson here…</a:t>
            </a:r>
          </a:p>
        </p:txBody>
      </p:sp>
      <p:sp>
        <p:nvSpPr>
          <p:cNvPr id="6" name="Rounded Rectangular Callout 14">
            <a:extLst>
              <a:ext uri="{FF2B5EF4-FFF2-40B4-BE49-F238E27FC236}">
                <a16:creationId xmlns="" xmlns:a16="http://schemas.microsoft.com/office/drawing/2014/main" id="{F13D8919-9DCA-4434-9FE8-95A5A89723BC}"/>
              </a:ext>
            </a:extLst>
          </p:cNvPr>
          <p:cNvSpPr/>
          <p:nvPr/>
        </p:nvSpPr>
        <p:spPr>
          <a:xfrm>
            <a:off x="609600" y="3352800"/>
            <a:ext cx="4724400" cy="68002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 just enough to pray</a:t>
            </a:r>
          </a:p>
        </p:txBody>
      </p:sp>
      <p:sp>
        <p:nvSpPr>
          <p:cNvPr id="7" name="Rounded Rectangular Callout 14">
            <a:extLst>
              <a:ext uri="{FF2B5EF4-FFF2-40B4-BE49-F238E27FC236}">
                <a16:creationId xmlns="" xmlns:a16="http://schemas.microsoft.com/office/drawing/2014/main" id="{D08E1149-7D08-4F6B-9A70-79E45F21C289}"/>
              </a:ext>
            </a:extLst>
          </p:cNvPr>
          <p:cNvSpPr/>
          <p:nvPr/>
        </p:nvSpPr>
        <p:spPr>
          <a:xfrm>
            <a:off x="152400" y="1981200"/>
            <a:ext cx="5562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How much faith do we need for God to answer? </a:t>
            </a:r>
          </a:p>
        </p:txBody>
      </p:sp>
    </p:spTree>
    <p:extLst>
      <p:ext uri="{BB962C8B-B14F-4D97-AF65-F5344CB8AC3E}">
        <p14:creationId xmlns:p14="http://schemas.microsoft.com/office/powerpoint/2010/main" val="4471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tanding next to a fireplace&#10;&#10;Description generated with high confidence">
            <a:extLst>
              <a:ext uri="{FF2B5EF4-FFF2-40B4-BE49-F238E27FC236}">
                <a16:creationId xmlns="" xmlns:a16="http://schemas.microsoft.com/office/drawing/2014/main" id="{C45080E7-3026-4F92-BA42-0BD3B4E244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a:stretch/>
        </p:blipFill>
        <p:spPr>
          <a:xfrm>
            <a:off x="5891059" y="0"/>
            <a:ext cx="3259868" cy="4746477"/>
          </a:xfrm>
          <a:prstGeom prst="rect">
            <a:avLst/>
          </a:prstGeom>
        </p:spPr>
      </p:pic>
      <p:sp>
        <p:nvSpPr>
          <p:cNvPr id="8" name="TextBox 7">
            <a:extLst>
              <a:ext uri="{FF2B5EF4-FFF2-40B4-BE49-F238E27FC236}">
                <a16:creationId xmlns="" xmlns:a16="http://schemas.microsoft.com/office/drawing/2014/main" id="{8B077D57-E642-4BE8-9946-F64FEA7A5D49}"/>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and when they had opened the door, they saw him and were amazed. </a:t>
            </a:r>
          </a:p>
          <a:p>
            <a:r>
              <a:rPr lang="en-US" dirty="0"/>
              <a:t> </a:t>
            </a:r>
          </a:p>
          <a:p>
            <a:endParaRPr lang="en-US" sz="3400" dirty="0"/>
          </a:p>
        </p:txBody>
      </p:sp>
      <p:sp>
        <p:nvSpPr>
          <p:cNvPr id="4" name="TextBox 3">
            <a:extLst>
              <a:ext uri="{FF2B5EF4-FFF2-40B4-BE49-F238E27FC236}">
                <a16:creationId xmlns="" xmlns:a16="http://schemas.microsoft.com/office/drawing/2014/main" id="{8BBC1B92-BD54-4820-904A-9E151D74804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12:17</a:t>
            </a:r>
            <a:r>
              <a:rPr lang="en-US" sz="3200" baseline="30000" dirty="0"/>
              <a:t> </a:t>
            </a:r>
            <a:r>
              <a:rPr lang="en-US" sz="3200" dirty="0"/>
              <a:t>But motioning to them with his hand to be silent, he described to them how the Lord had led him out of the prison. And he said, “Report these things to James and the brethren.” Then he left and went to another place.</a:t>
            </a:r>
          </a:p>
          <a:p>
            <a:r>
              <a:rPr lang="en-US" dirty="0"/>
              <a:t> </a:t>
            </a:r>
          </a:p>
          <a:p>
            <a:endParaRPr lang="en-US" sz="3400" dirty="0"/>
          </a:p>
        </p:txBody>
      </p:sp>
    </p:spTree>
    <p:extLst>
      <p:ext uri="{BB962C8B-B14F-4D97-AF65-F5344CB8AC3E}">
        <p14:creationId xmlns:p14="http://schemas.microsoft.com/office/powerpoint/2010/main" val="2786957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B077D57-E642-4BE8-9946-F64FEA7A5D49}"/>
              </a:ext>
            </a:extLst>
          </p:cNvPr>
          <p:cNvSpPr txBox="1"/>
          <p:nvPr/>
        </p:nvSpPr>
        <p:spPr>
          <a:xfrm>
            <a:off x="0" y="4632960"/>
            <a:ext cx="9144000" cy="222504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12:16 </a:t>
            </a:r>
            <a:r>
              <a:rPr lang="en-US" sz="3200" dirty="0"/>
              <a:t>But Peter continued knocking; and when they had opened the door, they saw him and were amazed. </a:t>
            </a:r>
          </a:p>
          <a:p>
            <a:r>
              <a:rPr lang="en-US" dirty="0"/>
              <a:t> </a:t>
            </a:r>
          </a:p>
          <a:p>
            <a:endParaRPr lang="en-US" sz="3400" dirty="0"/>
          </a:p>
        </p:txBody>
      </p:sp>
      <p:pic>
        <p:nvPicPr>
          <p:cNvPr id="5" name="Picture 4" descr="A statue of a stone building&#10;&#10;Description generated with high confidence">
            <a:extLst>
              <a:ext uri="{FF2B5EF4-FFF2-40B4-BE49-F238E27FC236}">
                <a16:creationId xmlns="" xmlns:a16="http://schemas.microsoft.com/office/drawing/2014/main" id="{D6EEB482-8528-43F5-B70E-010F20EE98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620000" cy="5372582"/>
          </a:xfrm>
          <a:prstGeom prst="rect">
            <a:avLst/>
          </a:prstGeom>
        </p:spPr>
      </p:pic>
      <p:sp>
        <p:nvSpPr>
          <p:cNvPr id="4" name="TextBox 3">
            <a:extLst>
              <a:ext uri="{FF2B5EF4-FFF2-40B4-BE49-F238E27FC236}">
                <a16:creationId xmlns="" xmlns:a16="http://schemas.microsoft.com/office/drawing/2014/main" id="{8BBC1B92-BD54-4820-904A-9E151D74804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12:18 </a:t>
            </a:r>
            <a:r>
              <a:rPr lang="en-US" sz="3200" b="1" u="sng" dirty="0">
                <a:solidFill>
                  <a:srgbClr val="002060"/>
                </a:solidFill>
              </a:rPr>
              <a:t>Now when day came</a:t>
            </a:r>
            <a:r>
              <a:rPr lang="en-US" sz="3200" dirty="0"/>
              <a:t>, there was no small disturbance among the soldiers as to what could have become of Peter. </a:t>
            </a:r>
            <a:r>
              <a:rPr lang="en-US" dirty="0"/>
              <a:t> </a:t>
            </a:r>
            <a:r>
              <a:rPr lang="en-US" sz="3200" b="1" baseline="30000" dirty="0"/>
              <a:t>19 </a:t>
            </a:r>
            <a:r>
              <a:rPr lang="en-US" sz="3200" dirty="0"/>
              <a:t>When Herod had searched for him and had not found him, he examined the guards and ordered that they be led away to execution. </a:t>
            </a:r>
          </a:p>
          <a:p>
            <a:endParaRPr lang="en-US" sz="3200" dirty="0"/>
          </a:p>
          <a:p>
            <a:r>
              <a:rPr lang="en-US" dirty="0"/>
              <a:t> </a:t>
            </a:r>
          </a:p>
          <a:p>
            <a:endParaRPr lang="en-US" sz="3400" dirty="0"/>
          </a:p>
        </p:txBody>
      </p:sp>
      <p:sp>
        <p:nvSpPr>
          <p:cNvPr id="6" name="TextBox 5">
            <a:extLst>
              <a:ext uri="{FF2B5EF4-FFF2-40B4-BE49-F238E27FC236}">
                <a16:creationId xmlns="" xmlns:a16="http://schemas.microsoft.com/office/drawing/2014/main" id="{E83B5A13-02B4-4FE0-AA46-22E5ECDE76A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12:18 </a:t>
            </a:r>
            <a:r>
              <a:rPr lang="en-US" sz="3200" dirty="0"/>
              <a:t>Now when day came, there was no small disturbance among the soldiers as to what could have become of Peter. </a:t>
            </a:r>
            <a:r>
              <a:rPr lang="en-US" dirty="0"/>
              <a:t> </a:t>
            </a:r>
            <a:r>
              <a:rPr lang="en-US" sz="3200" b="1" baseline="30000" dirty="0"/>
              <a:t>19 </a:t>
            </a:r>
            <a:r>
              <a:rPr lang="en-US" sz="3200" dirty="0"/>
              <a:t>When Herod had searched for him and had not found him, </a:t>
            </a:r>
            <a:r>
              <a:rPr lang="en-US" sz="3200" b="1" u="sng" dirty="0">
                <a:solidFill>
                  <a:srgbClr val="002060"/>
                </a:solidFill>
              </a:rPr>
              <a:t>he examined the guards and ordered that they be led away to execution</a:t>
            </a:r>
            <a:r>
              <a:rPr lang="en-US" sz="3200" dirty="0"/>
              <a:t>. </a:t>
            </a:r>
          </a:p>
          <a:p>
            <a:endParaRPr lang="en-US" sz="3200" dirty="0"/>
          </a:p>
          <a:p>
            <a:r>
              <a:rPr lang="en-US" dirty="0"/>
              <a:t> </a:t>
            </a:r>
          </a:p>
          <a:p>
            <a:endParaRPr lang="en-US" sz="3400" dirty="0"/>
          </a:p>
        </p:txBody>
      </p:sp>
    </p:spTree>
    <p:extLst>
      <p:ext uri="{BB962C8B-B14F-4D97-AF65-F5344CB8AC3E}">
        <p14:creationId xmlns:p14="http://schemas.microsoft.com/office/powerpoint/2010/main" val="87553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Content Placeholder 3">
            <a:extLst>
              <a:ext uri="{FF2B5EF4-FFF2-40B4-BE49-F238E27FC236}">
                <a16:creationId xmlns="" xmlns:a16="http://schemas.microsoft.com/office/drawing/2014/main" id="{A2A6F8F4-8605-4EDA-A479-09F30B0BD4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4093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tue of a stone building&#10;&#10;Description generated with high confidence">
            <a:extLst>
              <a:ext uri="{FF2B5EF4-FFF2-40B4-BE49-F238E27FC236}">
                <a16:creationId xmlns="" xmlns:a16="http://schemas.microsoft.com/office/drawing/2014/main" id="{D6EEB482-8528-43F5-B70E-010F20EE98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620000" cy="5372582"/>
          </a:xfrm>
          <a:prstGeom prst="rect">
            <a:avLst/>
          </a:prstGeom>
        </p:spPr>
      </p:pic>
      <p:pic>
        <p:nvPicPr>
          <p:cNvPr id="7" name="Picture 6">
            <a:extLst>
              <a:ext uri="{FF2B5EF4-FFF2-40B4-BE49-F238E27FC236}">
                <a16:creationId xmlns="" xmlns:a16="http://schemas.microsoft.com/office/drawing/2014/main" id="{A0A3F611-E469-45CD-967C-8AFF9DEBC5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44"/>
          <a:stretch/>
        </p:blipFill>
        <p:spPr>
          <a:xfrm>
            <a:off x="-9236" y="-7678"/>
            <a:ext cx="10244498" cy="5036878"/>
          </a:xfrm>
          <a:prstGeom prst="rect">
            <a:avLst/>
          </a:prstGeom>
        </p:spPr>
      </p:pic>
      <p:sp>
        <p:nvSpPr>
          <p:cNvPr id="4" name="TextBox 3">
            <a:extLst>
              <a:ext uri="{FF2B5EF4-FFF2-40B4-BE49-F238E27FC236}">
                <a16:creationId xmlns="" xmlns:a16="http://schemas.microsoft.com/office/drawing/2014/main" id="{8BBC1B92-BD54-4820-904A-9E151D74804C}"/>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12:18 </a:t>
            </a:r>
            <a:r>
              <a:rPr lang="en-US" sz="3200" dirty="0"/>
              <a:t>Then he went down from Judea to </a:t>
            </a:r>
            <a:r>
              <a:rPr lang="en-US" sz="3200" b="1" u="sng" dirty="0">
                <a:solidFill>
                  <a:srgbClr val="002060"/>
                </a:solidFill>
              </a:rPr>
              <a:t>Caesarea</a:t>
            </a:r>
            <a:r>
              <a:rPr lang="en-US" sz="3200" dirty="0"/>
              <a:t> and was spending time there.</a:t>
            </a:r>
          </a:p>
          <a:p>
            <a:endParaRPr lang="en-US" sz="3200" dirty="0"/>
          </a:p>
          <a:p>
            <a:r>
              <a:rPr lang="en-US" dirty="0"/>
              <a:t> </a:t>
            </a:r>
          </a:p>
          <a:p>
            <a:endParaRPr lang="en-US" sz="3400" dirty="0"/>
          </a:p>
        </p:txBody>
      </p:sp>
    </p:spTree>
    <p:extLst>
      <p:ext uri="{BB962C8B-B14F-4D97-AF65-F5344CB8AC3E}">
        <p14:creationId xmlns:p14="http://schemas.microsoft.com/office/powerpoint/2010/main" val="80225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0A3F611-E469-45CD-967C-8AFF9DEBC5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344"/>
          <a:stretch/>
        </p:blipFill>
        <p:spPr>
          <a:xfrm>
            <a:off x="-9236" y="-7678"/>
            <a:ext cx="10244498" cy="5036878"/>
          </a:xfrm>
          <a:prstGeom prst="rect">
            <a:avLst/>
          </a:prstGeom>
        </p:spPr>
      </p:pic>
      <p:sp>
        <p:nvSpPr>
          <p:cNvPr id="4" name="TextBox 3">
            <a:extLst>
              <a:ext uri="{FF2B5EF4-FFF2-40B4-BE49-F238E27FC236}">
                <a16:creationId xmlns="" xmlns:a16="http://schemas.microsoft.com/office/drawing/2014/main" id="{8BBC1B92-BD54-4820-904A-9E151D74804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12:20 </a:t>
            </a:r>
            <a:r>
              <a:rPr lang="en-US" sz="3200" dirty="0"/>
              <a:t>Now he was very angry with the people of  </a:t>
            </a:r>
            <a:r>
              <a:rPr lang="en-US" sz="3200" dirty="0" err="1"/>
              <a:t>Tyre</a:t>
            </a:r>
            <a:r>
              <a:rPr lang="en-US" sz="3200" dirty="0"/>
              <a:t> and Sidon; and with one accord they came to him, and having won over </a:t>
            </a:r>
            <a:r>
              <a:rPr lang="en-US" sz="3200" dirty="0" err="1"/>
              <a:t>Blastus</a:t>
            </a:r>
            <a:r>
              <a:rPr lang="en-US" sz="3200" dirty="0"/>
              <a:t> the king’s chamberlain, they were asking for peace, because  their country was fed by the king’s country. </a:t>
            </a:r>
          </a:p>
          <a:p>
            <a:endParaRPr lang="en-US" sz="3200" dirty="0"/>
          </a:p>
          <a:p>
            <a:r>
              <a:rPr lang="en-US" dirty="0"/>
              <a:t> </a:t>
            </a:r>
          </a:p>
          <a:p>
            <a:endParaRPr lang="en-US" sz="3400" dirty="0"/>
          </a:p>
        </p:txBody>
      </p:sp>
    </p:spTree>
    <p:extLst>
      <p:ext uri="{BB962C8B-B14F-4D97-AF65-F5344CB8AC3E}">
        <p14:creationId xmlns:p14="http://schemas.microsoft.com/office/powerpoint/2010/main" val="291951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0A3F611-E469-45CD-967C-8AFF9DEBC5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344"/>
          <a:stretch/>
        </p:blipFill>
        <p:spPr>
          <a:xfrm>
            <a:off x="-9236" y="-7678"/>
            <a:ext cx="10244498" cy="5036878"/>
          </a:xfrm>
          <a:prstGeom prst="rect">
            <a:avLst/>
          </a:prstGeom>
        </p:spPr>
      </p:pic>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12:21 </a:t>
            </a:r>
            <a:r>
              <a:rPr lang="en-US" sz="3200" dirty="0"/>
              <a:t>On an appointed day Herod, having put on his royal apparel, took his seat on the rostrum and  began delivering an address to them. </a:t>
            </a:r>
          </a:p>
          <a:p>
            <a:endParaRPr lang="en-US" sz="3200" dirty="0"/>
          </a:p>
          <a:p>
            <a:r>
              <a:rPr lang="en-US" dirty="0"/>
              <a:t> </a:t>
            </a:r>
          </a:p>
          <a:p>
            <a:endParaRPr lang="en-US" sz="3400" dirty="0"/>
          </a:p>
        </p:txBody>
      </p:sp>
      <p:sp>
        <p:nvSpPr>
          <p:cNvPr id="5" name="Oval 4">
            <a:extLst>
              <a:ext uri="{FF2B5EF4-FFF2-40B4-BE49-F238E27FC236}">
                <a16:creationId xmlns="" xmlns:a16="http://schemas.microsoft.com/office/drawing/2014/main" id="{DEEA5F54-B9D5-472B-B713-B5A573B13579}"/>
              </a:ext>
            </a:extLst>
          </p:cNvPr>
          <p:cNvSpPr/>
          <p:nvPr/>
        </p:nvSpPr>
        <p:spPr>
          <a:xfrm>
            <a:off x="5791200" y="3048000"/>
            <a:ext cx="1828800" cy="1524000"/>
          </a:xfrm>
          <a:prstGeom prst="ellipse">
            <a:avLst/>
          </a:prstGeom>
          <a:noFill/>
          <a:ln w="139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Tree>
    <p:extLst>
      <p:ext uri="{BB962C8B-B14F-4D97-AF65-F5344CB8AC3E}">
        <p14:creationId xmlns:p14="http://schemas.microsoft.com/office/powerpoint/2010/main" val="16110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Acts 12:22 </a:t>
            </a:r>
            <a:r>
              <a:rPr lang="en-US" sz="3200" dirty="0"/>
              <a:t>The people kept crying out, “</a:t>
            </a:r>
            <a:r>
              <a:rPr lang="en-US" sz="3200" b="1" u="sng" dirty="0">
                <a:solidFill>
                  <a:srgbClr val="002060"/>
                </a:solidFill>
              </a:rPr>
              <a:t>The voice of a god and not of a man!</a:t>
            </a:r>
            <a:r>
              <a:rPr lang="en-US" sz="3200" dirty="0"/>
              <a:t>” </a:t>
            </a:r>
          </a:p>
          <a:p>
            <a:r>
              <a:rPr lang="en-US" dirty="0"/>
              <a:t> </a:t>
            </a:r>
          </a:p>
          <a:p>
            <a:endParaRPr lang="en-US" sz="3400" dirty="0"/>
          </a:p>
        </p:txBody>
      </p:sp>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Tree>
    <p:extLst>
      <p:ext uri="{BB962C8B-B14F-4D97-AF65-F5344CB8AC3E}">
        <p14:creationId xmlns:p14="http://schemas.microsoft.com/office/powerpoint/2010/main" val="214887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And immediately an angel of the Lord struck him because he did not give God the glory, and he was eaten by worms and died.</a:t>
            </a:r>
          </a:p>
          <a:p>
            <a:r>
              <a:rPr lang="en-US" dirty="0"/>
              <a:t> </a:t>
            </a:r>
          </a:p>
          <a:p>
            <a:endParaRPr lang="en-US" sz="3400" dirty="0"/>
          </a:p>
        </p:txBody>
      </p:sp>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
        <p:nvSpPr>
          <p:cNvPr id="5" name="TextBox 4">
            <a:extLst>
              <a:ext uri="{FF2B5EF4-FFF2-40B4-BE49-F238E27FC236}">
                <a16:creationId xmlns="" xmlns:a16="http://schemas.microsoft.com/office/drawing/2014/main" id="{397777EB-2184-4960-9802-8C39A9A0C865}"/>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And immediately an angel of the Lord struck him because </a:t>
            </a:r>
            <a:r>
              <a:rPr lang="en-US" sz="3200" b="1" u="sng" dirty="0">
                <a:solidFill>
                  <a:srgbClr val="002060"/>
                </a:solidFill>
              </a:rPr>
              <a:t>he did not give God the glory</a:t>
            </a:r>
            <a:r>
              <a:rPr lang="en-US" sz="3200" dirty="0"/>
              <a:t>, and he was eaten by worms and died.</a:t>
            </a:r>
          </a:p>
          <a:p>
            <a:r>
              <a:rPr lang="en-US" dirty="0"/>
              <a:t> </a:t>
            </a:r>
          </a:p>
          <a:p>
            <a:endParaRPr lang="en-US" sz="3400" dirty="0"/>
          </a:p>
        </p:txBody>
      </p:sp>
      <p:sp>
        <p:nvSpPr>
          <p:cNvPr id="6" name="TextBox 5">
            <a:extLst>
              <a:ext uri="{FF2B5EF4-FFF2-40B4-BE49-F238E27FC236}">
                <a16:creationId xmlns="" xmlns:a16="http://schemas.microsoft.com/office/drawing/2014/main" id="{BC453365-0372-46B0-8253-384AC1B2170A}"/>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And immediately an </a:t>
            </a:r>
            <a:r>
              <a:rPr lang="en-US" sz="3200" b="1" u="sng" dirty="0">
                <a:solidFill>
                  <a:srgbClr val="002060"/>
                </a:solidFill>
              </a:rPr>
              <a:t>angel of the Lord struck him</a:t>
            </a:r>
            <a:r>
              <a:rPr lang="en-US" sz="3200" dirty="0"/>
              <a:t> because he did not give God the glory, and he was eaten by worms and died.</a:t>
            </a:r>
          </a:p>
          <a:p>
            <a:r>
              <a:rPr lang="en-US" dirty="0"/>
              <a:t> </a:t>
            </a:r>
          </a:p>
          <a:p>
            <a:endParaRPr lang="en-US" sz="3400" dirty="0"/>
          </a:p>
        </p:txBody>
      </p:sp>
      <p:sp>
        <p:nvSpPr>
          <p:cNvPr id="7" name="TextBox 6">
            <a:extLst>
              <a:ext uri="{FF2B5EF4-FFF2-40B4-BE49-F238E27FC236}">
                <a16:creationId xmlns="" xmlns:a16="http://schemas.microsoft.com/office/drawing/2014/main" id="{F4B482A6-F400-45F6-B25D-B5ABEB0C7CB2}"/>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And immediately an angel of the Lord struck him because he did not give God the glory, and </a:t>
            </a:r>
            <a:r>
              <a:rPr lang="en-US" sz="3200" b="1" u="sng" dirty="0">
                <a:solidFill>
                  <a:srgbClr val="002060"/>
                </a:solidFill>
              </a:rPr>
              <a:t>he was eaten by worms and died</a:t>
            </a:r>
            <a:r>
              <a:rPr lang="en-US" sz="3200" dirty="0"/>
              <a:t>.</a:t>
            </a:r>
          </a:p>
          <a:p>
            <a:r>
              <a:rPr lang="en-US" dirty="0"/>
              <a:t> </a:t>
            </a:r>
          </a:p>
          <a:p>
            <a:endParaRPr lang="en-US" sz="3400" dirty="0"/>
          </a:p>
        </p:txBody>
      </p:sp>
    </p:spTree>
    <p:extLst>
      <p:ext uri="{BB962C8B-B14F-4D97-AF65-F5344CB8AC3E}">
        <p14:creationId xmlns:p14="http://schemas.microsoft.com/office/powerpoint/2010/main" val="314223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And immediately an angel of the Lord struck him because he did not give God the glory, and he was eaten by worms and died.</a:t>
            </a:r>
          </a:p>
          <a:p>
            <a:r>
              <a:rPr lang="en-US" dirty="0"/>
              <a:t> </a:t>
            </a:r>
          </a:p>
          <a:p>
            <a:endParaRPr lang="en-US" sz="3400" dirty="0"/>
          </a:p>
        </p:txBody>
      </p:sp>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
        <p:nvSpPr>
          <p:cNvPr id="5" name="TextBox 4">
            <a:extLst>
              <a:ext uri="{FF2B5EF4-FFF2-40B4-BE49-F238E27FC236}">
                <a16:creationId xmlns="" xmlns:a16="http://schemas.microsoft.com/office/drawing/2014/main" id="{397777EB-2184-4960-9802-8C39A9A0C865}"/>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And immediately an angel of the Lord struck him because </a:t>
            </a:r>
            <a:r>
              <a:rPr lang="en-US" sz="3200" b="1" u="sng" dirty="0">
                <a:solidFill>
                  <a:srgbClr val="002060"/>
                </a:solidFill>
              </a:rPr>
              <a:t>he did not give God the glory</a:t>
            </a:r>
            <a:r>
              <a:rPr lang="en-US" sz="3200" dirty="0"/>
              <a:t>, and he was eaten by worms and died.</a:t>
            </a:r>
          </a:p>
          <a:p>
            <a:r>
              <a:rPr lang="en-US" dirty="0"/>
              <a:t> </a:t>
            </a:r>
          </a:p>
          <a:p>
            <a:endParaRPr lang="en-US" sz="3400" dirty="0"/>
          </a:p>
        </p:txBody>
      </p:sp>
      <p:sp>
        <p:nvSpPr>
          <p:cNvPr id="6" name="TextBox 5">
            <a:extLst>
              <a:ext uri="{FF2B5EF4-FFF2-40B4-BE49-F238E27FC236}">
                <a16:creationId xmlns="" xmlns:a16="http://schemas.microsoft.com/office/drawing/2014/main" id="{BC453365-0372-46B0-8253-384AC1B2170A}"/>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And immediately an </a:t>
            </a:r>
            <a:r>
              <a:rPr lang="en-US" sz="3200" b="1" u="sng" dirty="0">
                <a:solidFill>
                  <a:srgbClr val="002060"/>
                </a:solidFill>
              </a:rPr>
              <a:t>angel of the Lord struck him</a:t>
            </a:r>
            <a:r>
              <a:rPr lang="en-US" sz="3200" dirty="0"/>
              <a:t> because he did not give God the glory, and he was eaten by worms and died.</a:t>
            </a:r>
          </a:p>
          <a:p>
            <a:r>
              <a:rPr lang="en-US" dirty="0"/>
              <a:t> </a:t>
            </a:r>
          </a:p>
          <a:p>
            <a:endParaRPr lang="en-US" sz="3400" dirty="0"/>
          </a:p>
        </p:txBody>
      </p:sp>
      <p:sp>
        <p:nvSpPr>
          <p:cNvPr id="7" name="TextBox 6">
            <a:extLst>
              <a:ext uri="{FF2B5EF4-FFF2-40B4-BE49-F238E27FC236}">
                <a16:creationId xmlns="" xmlns:a16="http://schemas.microsoft.com/office/drawing/2014/main" id="{F4B482A6-F400-45F6-B25D-B5ABEB0C7CB2}"/>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And immediately an angel of the Lord struck him because he did not give God the glory, and </a:t>
            </a:r>
            <a:r>
              <a:rPr lang="en-US" sz="3200" b="1" u="sng" dirty="0">
                <a:solidFill>
                  <a:srgbClr val="002060"/>
                </a:solidFill>
              </a:rPr>
              <a:t>he was eaten by worms and died</a:t>
            </a:r>
            <a:r>
              <a:rPr lang="en-US" sz="3200" dirty="0"/>
              <a:t>.</a:t>
            </a:r>
          </a:p>
          <a:p>
            <a:r>
              <a:rPr lang="en-US" dirty="0"/>
              <a:t> </a:t>
            </a:r>
          </a:p>
          <a:p>
            <a:endParaRPr lang="en-US" sz="3400" dirty="0"/>
          </a:p>
        </p:txBody>
      </p:sp>
      <p:sp>
        <p:nvSpPr>
          <p:cNvPr id="8" name="Rounded Rectangular Callout 14">
            <a:extLst>
              <a:ext uri="{FF2B5EF4-FFF2-40B4-BE49-F238E27FC236}">
                <a16:creationId xmlns="" xmlns:a16="http://schemas.microsoft.com/office/drawing/2014/main" id="{EFAC2DB9-88D4-4A63-A0CA-D484C943D2A3}"/>
              </a:ext>
            </a:extLst>
          </p:cNvPr>
          <p:cNvSpPr/>
          <p:nvPr/>
        </p:nvSpPr>
        <p:spPr>
          <a:xfrm>
            <a:off x="228600" y="228600"/>
            <a:ext cx="2514600" cy="685800"/>
          </a:xfrm>
          <a:prstGeom prst="wedgeRoundRectCallout">
            <a:avLst>
              <a:gd name="adj1" fmla="val -21927"/>
              <a:gd name="adj2" fmla="val 49596"/>
              <a:gd name="adj3" fmla="val 16667"/>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Sudden …</a:t>
            </a:r>
          </a:p>
        </p:txBody>
      </p:sp>
      <p:sp>
        <p:nvSpPr>
          <p:cNvPr id="9" name="Rounded Rectangular Callout 14">
            <a:extLst>
              <a:ext uri="{FF2B5EF4-FFF2-40B4-BE49-F238E27FC236}">
                <a16:creationId xmlns="" xmlns:a16="http://schemas.microsoft.com/office/drawing/2014/main" id="{80CDDE74-C442-4438-B4C7-C527139D649E}"/>
              </a:ext>
            </a:extLst>
          </p:cNvPr>
          <p:cNvSpPr/>
          <p:nvPr/>
        </p:nvSpPr>
        <p:spPr>
          <a:xfrm>
            <a:off x="762000" y="914400"/>
            <a:ext cx="2209800" cy="685800"/>
          </a:xfrm>
          <a:prstGeom prst="wedgeRoundRectCallout">
            <a:avLst>
              <a:gd name="adj1" fmla="val -21927"/>
              <a:gd name="adj2" fmla="val 49596"/>
              <a:gd name="adj3" fmla="val 16667"/>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Gross …</a:t>
            </a:r>
          </a:p>
        </p:txBody>
      </p:sp>
      <p:sp>
        <p:nvSpPr>
          <p:cNvPr id="10" name="Rounded Rectangular Callout 14">
            <a:extLst>
              <a:ext uri="{FF2B5EF4-FFF2-40B4-BE49-F238E27FC236}">
                <a16:creationId xmlns="" xmlns:a16="http://schemas.microsoft.com/office/drawing/2014/main" id="{9C213013-A7F9-4A0B-8E13-66D909A7F703}"/>
              </a:ext>
            </a:extLst>
          </p:cNvPr>
          <p:cNvSpPr/>
          <p:nvPr/>
        </p:nvSpPr>
        <p:spPr>
          <a:xfrm>
            <a:off x="1066800" y="1600200"/>
            <a:ext cx="2286000" cy="685800"/>
          </a:xfrm>
          <a:prstGeom prst="wedgeRoundRectCallout">
            <a:avLst>
              <a:gd name="adj1" fmla="val -21927"/>
              <a:gd name="adj2" fmla="val 49596"/>
              <a:gd name="adj3" fmla="val 16667"/>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Weird …</a:t>
            </a:r>
          </a:p>
        </p:txBody>
      </p:sp>
      <p:sp>
        <p:nvSpPr>
          <p:cNvPr id="11" name="Rounded Rectangular Callout 14">
            <a:extLst>
              <a:ext uri="{FF2B5EF4-FFF2-40B4-BE49-F238E27FC236}">
                <a16:creationId xmlns="" xmlns:a16="http://schemas.microsoft.com/office/drawing/2014/main" id="{D15D1FB6-90AD-4928-9CB5-D052AFCE4528}"/>
              </a:ext>
            </a:extLst>
          </p:cNvPr>
          <p:cNvSpPr/>
          <p:nvPr/>
        </p:nvSpPr>
        <p:spPr>
          <a:xfrm>
            <a:off x="76200" y="2286001"/>
            <a:ext cx="3810000" cy="685800"/>
          </a:xfrm>
          <a:prstGeom prst="wedgeRoundRectCallout">
            <a:avLst>
              <a:gd name="adj1" fmla="val -21927"/>
              <a:gd name="adj2" fmla="val 49596"/>
              <a:gd name="adj3" fmla="val 16667"/>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Hard to Believe!</a:t>
            </a:r>
          </a:p>
        </p:txBody>
      </p:sp>
    </p:spTree>
    <p:extLst>
      <p:ext uri="{BB962C8B-B14F-4D97-AF65-F5344CB8AC3E}">
        <p14:creationId xmlns:p14="http://schemas.microsoft.com/office/powerpoint/2010/main" val="308723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ofa, text, wearing, book&#10;&#10;Description generated with high confidence">
            <a:extLst>
              <a:ext uri="{FF2B5EF4-FFF2-40B4-BE49-F238E27FC236}">
                <a16:creationId xmlns="" xmlns:a16="http://schemas.microsoft.com/office/drawing/2014/main" id="{4C7AFAFF-11AE-46CA-97DF-E68AF6FFD9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85" b="18996"/>
          <a:stretch/>
        </p:blipFill>
        <p:spPr>
          <a:xfrm>
            <a:off x="6705600" y="76200"/>
            <a:ext cx="2362200" cy="2493818"/>
          </a:xfrm>
          <a:prstGeom prst="rect">
            <a:avLst/>
          </a:prstGeom>
        </p:spPr>
      </p:pic>
      <p:sp>
        <p:nvSpPr>
          <p:cNvPr id="8" name="Rounded Rectangular Callout 14">
            <a:extLst>
              <a:ext uri="{FF2B5EF4-FFF2-40B4-BE49-F238E27FC236}">
                <a16:creationId xmlns="" xmlns:a16="http://schemas.microsoft.com/office/drawing/2014/main" id="{EFAC2DB9-88D4-4A63-A0CA-D484C943D2A3}"/>
              </a:ext>
            </a:extLst>
          </p:cNvPr>
          <p:cNvSpPr/>
          <p:nvPr/>
        </p:nvSpPr>
        <p:spPr>
          <a:xfrm>
            <a:off x="6463145" y="2590800"/>
            <a:ext cx="2757055" cy="5334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Flavius Josephus</a:t>
            </a:r>
          </a:p>
        </p:txBody>
      </p:sp>
      <p:sp>
        <p:nvSpPr>
          <p:cNvPr id="13" name="Rounded Rectangular Callout 14">
            <a:extLst>
              <a:ext uri="{FF2B5EF4-FFF2-40B4-BE49-F238E27FC236}">
                <a16:creationId xmlns="" xmlns:a16="http://schemas.microsoft.com/office/drawing/2014/main" id="{FFFF6F83-E707-477E-976A-6E4E35DF5F84}"/>
              </a:ext>
            </a:extLst>
          </p:cNvPr>
          <p:cNvSpPr/>
          <p:nvPr/>
        </p:nvSpPr>
        <p:spPr>
          <a:xfrm>
            <a:off x="6629400" y="3048000"/>
            <a:ext cx="2514600" cy="304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i="1" dirty="0"/>
              <a:t>Antiquities</a:t>
            </a:r>
            <a:r>
              <a:rPr lang="en-US" sz="2400" dirty="0"/>
              <a:t> XIX.8.2</a:t>
            </a:r>
          </a:p>
        </p:txBody>
      </p:sp>
    </p:spTree>
    <p:extLst>
      <p:ext uri="{BB962C8B-B14F-4D97-AF65-F5344CB8AC3E}">
        <p14:creationId xmlns:p14="http://schemas.microsoft.com/office/powerpoint/2010/main" val="2297996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F4B482A6-F400-45F6-B25D-B5ABEB0C7CB2}"/>
              </a:ext>
            </a:extLst>
          </p:cNvPr>
          <p:cNvSpPr txBox="1"/>
          <p:nvPr/>
        </p:nvSpPr>
        <p:spPr>
          <a:xfrm>
            <a:off x="76200" y="228600"/>
            <a:ext cx="6629400" cy="4191000"/>
          </a:xfrm>
          <a:prstGeom prst="rect">
            <a:avLst/>
          </a:prstGeom>
          <a:noFill/>
          <a:ln>
            <a:noFill/>
          </a:ln>
        </p:spPr>
        <p:txBody>
          <a:bodyPr wrap="square">
            <a:noAutofit/>
          </a:bodyPr>
          <a:lstStyle/>
          <a:p>
            <a:r>
              <a:rPr lang="en-US" sz="2800" dirty="0">
                <a:solidFill>
                  <a:schemeClr val="bg1"/>
                </a:solidFill>
              </a:rPr>
              <a:t>Now when Agrippa had reigned three years over all Judea, he came to the city Caesarea … a great multitude was gotten together of the principal persons, and such as were of dignity through his province. On the second day …  he put on a garment made wholly of silver, and of a contexture truly wonderful, and came into the theater early in the</a:t>
            </a:r>
          </a:p>
        </p:txBody>
      </p:sp>
      <p:pic>
        <p:nvPicPr>
          <p:cNvPr id="12" name="Picture 11" descr="A picture containing sofa, text, wearing, book&#10;&#10;Description generated with high confidence">
            <a:extLst>
              <a:ext uri="{FF2B5EF4-FFF2-40B4-BE49-F238E27FC236}">
                <a16:creationId xmlns="" xmlns:a16="http://schemas.microsoft.com/office/drawing/2014/main" id="{4C7AFAFF-11AE-46CA-97DF-E68AF6FFD9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85" b="18996"/>
          <a:stretch/>
        </p:blipFill>
        <p:spPr>
          <a:xfrm>
            <a:off x="6705600" y="76200"/>
            <a:ext cx="2362200" cy="2493818"/>
          </a:xfrm>
          <a:prstGeom prst="rect">
            <a:avLst/>
          </a:prstGeom>
        </p:spPr>
      </p:pic>
      <p:sp>
        <p:nvSpPr>
          <p:cNvPr id="8" name="Rounded Rectangular Callout 14">
            <a:extLst>
              <a:ext uri="{FF2B5EF4-FFF2-40B4-BE49-F238E27FC236}">
                <a16:creationId xmlns="" xmlns:a16="http://schemas.microsoft.com/office/drawing/2014/main" id="{EFAC2DB9-88D4-4A63-A0CA-D484C943D2A3}"/>
              </a:ext>
            </a:extLst>
          </p:cNvPr>
          <p:cNvSpPr/>
          <p:nvPr/>
        </p:nvSpPr>
        <p:spPr>
          <a:xfrm>
            <a:off x="6463145" y="2590800"/>
            <a:ext cx="2757055" cy="5334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Flavius Josephus</a:t>
            </a:r>
          </a:p>
        </p:txBody>
      </p:sp>
      <p:sp>
        <p:nvSpPr>
          <p:cNvPr id="13" name="Rounded Rectangular Callout 14">
            <a:extLst>
              <a:ext uri="{FF2B5EF4-FFF2-40B4-BE49-F238E27FC236}">
                <a16:creationId xmlns="" xmlns:a16="http://schemas.microsoft.com/office/drawing/2014/main" id="{FFFF6F83-E707-477E-976A-6E4E35DF5F84}"/>
              </a:ext>
            </a:extLst>
          </p:cNvPr>
          <p:cNvSpPr/>
          <p:nvPr/>
        </p:nvSpPr>
        <p:spPr>
          <a:xfrm>
            <a:off x="6629400" y="3048000"/>
            <a:ext cx="2514600" cy="304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i="1" dirty="0"/>
              <a:t>Antiquities</a:t>
            </a:r>
            <a:r>
              <a:rPr lang="en-US" sz="2400" dirty="0"/>
              <a:t> XIX.8.2</a:t>
            </a:r>
          </a:p>
        </p:txBody>
      </p:sp>
      <p:sp>
        <p:nvSpPr>
          <p:cNvPr id="14" name="TextBox 13">
            <a:extLst>
              <a:ext uri="{FF2B5EF4-FFF2-40B4-BE49-F238E27FC236}">
                <a16:creationId xmlns="" xmlns:a16="http://schemas.microsoft.com/office/drawing/2014/main" id="{4387F02F-31D6-4780-AD37-83CB9F043579}"/>
              </a:ext>
            </a:extLst>
          </p:cNvPr>
          <p:cNvSpPr txBox="1"/>
          <p:nvPr/>
        </p:nvSpPr>
        <p:spPr>
          <a:xfrm>
            <a:off x="76200" y="3657600"/>
            <a:ext cx="8915400" cy="4191000"/>
          </a:xfrm>
          <a:prstGeom prst="rect">
            <a:avLst/>
          </a:prstGeom>
          <a:noFill/>
          <a:ln>
            <a:noFill/>
          </a:ln>
        </p:spPr>
        <p:txBody>
          <a:bodyPr wrap="square">
            <a:noAutofit/>
          </a:bodyPr>
          <a:lstStyle/>
          <a:p>
            <a:r>
              <a:rPr lang="en-US" sz="2800" dirty="0">
                <a:solidFill>
                  <a:schemeClr val="bg1"/>
                </a:solidFill>
              </a:rPr>
              <a:t>morning; at which time the silver of his garment being illuminated by the fresh reflection of the sun's rays upon it, shone out after a surprising manner, and was so resplendent as to spread a horror over those that looked intently upon him; and presently his flatterers cried out, one from one place, and another from another, (though not for his good,) that he was a god; and they added, "Be thou merciful to us; </a:t>
            </a:r>
          </a:p>
        </p:txBody>
      </p:sp>
    </p:spTree>
    <p:extLst>
      <p:ext uri="{BB962C8B-B14F-4D97-AF65-F5344CB8AC3E}">
        <p14:creationId xmlns:p14="http://schemas.microsoft.com/office/powerpoint/2010/main" val="4164970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F4B482A6-F400-45F6-B25D-B5ABEB0C7CB2}"/>
              </a:ext>
            </a:extLst>
          </p:cNvPr>
          <p:cNvSpPr txBox="1"/>
          <p:nvPr/>
        </p:nvSpPr>
        <p:spPr>
          <a:xfrm>
            <a:off x="76200" y="228600"/>
            <a:ext cx="6629400" cy="4191000"/>
          </a:xfrm>
          <a:prstGeom prst="rect">
            <a:avLst/>
          </a:prstGeom>
          <a:noFill/>
          <a:ln>
            <a:noFill/>
          </a:ln>
        </p:spPr>
        <p:txBody>
          <a:bodyPr wrap="square">
            <a:noAutofit/>
          </a:bodyPr>
          <a:lstStyle/>
          <a:p>
            <a:r>
              <a:rPr lang="en-US" sz="2800" dirty="0">
                <a:solidFill>
                  <a:schemeClr val="bg1"/>
                </a:solidFill>
              </a:rPr>
              <a:t>for although we have hitherto reverenced thee only as a man, yet shall we henceforth own thee as superior to mortal nature." Upon this the king did neither rebuke them, nor reject their impious flattery. But as he presently afterward looked up … A severe pain also arose in his belly, and began in a</a:t>
            </a:r>
          </a:p>
        </p:txBody>
      </p:sp>
      <p:pic>
        <p:nvPicPr>
          <p:cNvPr id="12" name="Picture 11" descr="A picture containing sofa, text, wearing, book&#10;&#10;Description generated with high confidence">
            <a:extLst>
              <a:ext uri="{FF2B5EF4-FFF2-40B4-BE49-F238E27FC236}">
                <a16:creationId xmlns="" xmlns:a16="http://schemas.microsoft.com/office/drawing/2014/main" id="{4C7AFAFF-11AE-46CA-97DF-E68AF6FFD9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85" b="18996"/>
          <a:stretch/>
        </p:blipFill>
        <p:spPr>
          <a:xfrm>
            <a:off x="6705600" y="76200"/>
            <a:ext cx="2362200" cy="2493818"/>
          </a:xfrm>
          <a:prstGeom prst="rect">
            <a:avLst/>
          </a:prstGeom>
        </p:spPr>
      </p:pic>
      <p:sp>
        <p:nvSpPr>
          <p:cNvPr id="8" name="Rounded Rectangular Callout 14">
            <a:extLst>
              <a:ext uri="{FF2B5EF4-FFF2-40B4-BE49-F238E27FC236}">
                <a16:creationId xmlns="" xmlns:a16="http://schemas.microsoft.com/office/drawing/2014/main" id="{EFAC2DB9-88D4-4A63-A0CA-D484C943D2A3}"/>
              </a:ext>
            </a:extLst>
          </p:cNvPr>
          <p:cNvSpPr/>
          <p:nvPr/>
        </p:nvSpPr>
        <p:spPr>
          <a:xfrm>
            <a:off x="6463145" y="2590800"/>
            <a:ext cx="2757055" cy="5334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Flavius Josephus</a:t>
            </a:r>
          </a:p>
        </p:txBody>
      </p:sp>
      <p:sp>
        <p:nvSpPr>
          <p:cNvPr id="13" name="Rounded Rectangular Callout 14">
            <a:extLst>
              <a:ext uri="{FF2B5EF4-FFF2-40B4-BE49-F238E27FC236}">
                <a16:creationId xmlns="" xmlns:a16="http://schemas.microsoft.com/office/drawing/2014/main" id="{FFFF6F83-E707-477E-976A-6E4E35DF5F84}"/>
              </a:ext>
            </a:extLst>
          </p:cNvPr>
          <p:cNvSpPr/>
          <p:nvPr/>
        </p:nvSpPr>
        <p:spPr>
          <a:xfrm>
            <a:off x="6629400" y="3048000"/>
            <a:ext cx="2514600" cy="304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i="1" dirty="0"/>
              <a:t>Antiquities</a:t>
            </a:r>
            <a:r>
              <a:rPr lang="en-US" sz="2400" dirty="0"/>
              <a:t> XIX.8.2</a:t>
            </a:r>
          </a:p>
        </p:txBody>
      </p:sp>
      <p:sp>
        <p:nvSpPr>
          <p:cNvPr id="14" name="TextBox 13">
            <a:extLst>
              <a:ext uri="{FF2B5EF4-FFF2-40B4-BE49-F238E27FC236}">
                <a16:creationId xmlns="" xmlns:a16="http://schemas.microsoft.com/office/drawing/2014/main" id="{4387F02F-31D6-4780-AD37-83CB9F043579}"/>
              </a:ext>
            </a:extLst>
          </p:cNvPr>
          <p:cNvSpPr txBox="1"/>
          <p:nvPr/>
        </p:nvSpPr>
        <p:spPr>
          <a:xfrm>
            <a:off x="76200" y="3276600"/>
            <a:ext cx="8915400" cy="4191000"/>
          </a:xfrm>
          <a:prstGeom prst="rect">
            <a:avLst/>
          </a:prstGeom>
          <a:noFill/>
          <a:ln>
            <a:noFill/>
          </a:ln>
        </p:spPr>
        <p:txBody>
          <a:bodyPr wrap="square">
            <a:noAutofit/>
          </a:bodyPr>
          <a:lstStyle/>
          <a:p>
            <a:r>
              <a:rPr lang="en-US" sz="2800" dirty="0">
                <a:solidFill>
                  <a:schemeClr val="bg1"/>
                </a:solidFill>
              </a:rPr>
              <a:t>most violent manner… Accordingly he was </a:t>
            </a:r>
          </a:p>
          <a:p>
            <a:r>
              <a:rPr lang="en-US" sz="2800" dirty="0">
                <a:solidFill>
                  <a:schemeClr val="bg1"/>
                </a:solidFill>
              </a:rPr>
              <a:t>carried into the palace, and the rumor went abroad every where, that he would certainly die in a little time… All places were also full of mourning and lamentation. Now the king rested in a high chamber, and as he saw them below lying prostrate on the ground, he could not himself forbear weeping. And when he had been quite worn out by the pain in his belly for five days, he departed this life.</a:t>
            </a:r>
          </a:p>
        </p:txBody>
      </p:sp>
    </p:spTree>
    <p:extLst>
      <p:ext uri="{BB962C8B-B14F-4D97-AF65-F5344CB8AC3E}">
        <p14:creationId xmlns:p14="http://schemas.microsoft.com/office/powerpoint/2010/main" val="2793919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200" b="1" baseline="30000" dirty="0"/>
              <a:t>Acts 12:24 </a:t>
            </a:r>
            <a:r>
              <a:rPr lang="en-US" sz="3200" dirty="0"/>
              <a:t>But the word of the Lord continued to grow and to be multiplied. </a:t>
            </a:r>
          </a:p>
          <a:p>
            <a:endParaRPr lang="en-US" sz="3400" dirty="0"/>
          </a:p>
        </p:txBody>
      </p:sp>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Tree>
    <p:extLst>
      <p:ext uri="{BB962C8B-B14F-4D97-AF65-F5344CB8AC3E}">
        <p14:creationId xmlns:p14="http://schemas.microsoft.com/office/powerpoint/2010/main" val="2029573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A2A6F8F4-8605-4EDA-A479-09F30B0BD4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9525000" cy="5858867"/>
          </a:xfrm>
        </p:spPr>
      </p:pic>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4" name="Rectangle 3">
            <a:extLst>
              <a:ext uri="{FF2B5EF4-FFF2-40B4-BE49-F238E27FC236}">
                <a16:creationId xmlns="" xmlns:a16="http://schemas.microsoft.com/office/drawing/2014/main" id="{B5E82673-63DC-4A00-8EEF-8BE6C04C7666}"/>
              </a:ext>
            </a:extLst>
          </p:cNvPr>
          <p:cNvSpPr/>
          <p:nvPr/>
        </p:nvSpPr>
        <p:spPr>
          <a:xfrm>
            <a:off x="4724400" y="0"/>
            <a:ext cx="44196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
            </a:r>
            <a:br>
              <a:rPr lang="en-US" sz="1600" b="1" dirty="0"/>
            </a:br>
            <a:endParaRPr lang="en-US" sz="2800" b="1" dirty="0"/>
          </a:p>
          <a:p>
            <a:pPr algn="ctr"/>
            <a:r>
              <a:rPr lang="en-US" sz="3200" b="1" dirty="0"/>
              <a:t/>
            </a:r>
            <a:br>
              <a:rPr lang="en-US" sz="3200" b="1" dirty="0"/>
            </a:br>
            <a:endParaRPr lang="en-US" sz="3200" b="1" dirty="0"/>
          </a:p>
        </p:txBody>
      </p:sp>
    </p:spTree>
    <p:extLst>
      <p:ext uri="{BB962C8B-B14F-4D97-AF65-F5344CB8AC3E}">
        <p14:creationId xmlns:p14="http://schemas.microsoft.com/office/powerpoint/2010/main" val="287252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200" b="1" baseline="30000" dirty="0"/>
              <a:t>Acts 12:24 </a:t>
            </a:r>
            <a:r>
              <a:rPr lang="en-US" sz="3200" dirty="0"/>
              <a:t>But the word of the Lord continued to grow and to be multiplied. </a:t>
            </a:r>
          </a:p>
          <a:p>
            <a:endParaRPr lang="en-US" sz="3400" dirty="0"/>
          </a:p>
        </p:txBody>
      </p:sp>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
        <p:nvSpPr>
          <p:cNvPr id="12" name="Rounded Rectangular Callout 14">
            <a:extLst>
              <a:ext uri="{FF2B5EF4-FFF2-40B4-BE49-F238E27FC236}">
                <a16:creationId xmlns="" xmlns:a16="http://schemas.microsoft.com/office/drawing/2014/main" id="{B3A41EB7-58E0-41D4-9CA0-43905C952C5B}"/>
              </a:ext>
            </a:extLst>
          </p:cNvPr>
          <p:cNvSpPr/>
          <p:nvPr/>
        </p:nvSpPr>
        <p:spPr>
          <a:xfrm>
            <a:off x="381000" y="39624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Luke has presented this story as a </a:t>
            </a:r>
          </a:p>
          <a:p>
            <a:pPr algn="ctr" fontAlgn="auto">
              <a:spcBef>
                <a:spcPts val="0"/>
              </a:spcBef>
              <a:spcAft>
                <a:spcPts val="0"/>
              </a:spcAft>
              <a:defRPr/>
            </a:pPr>
            <a:r>
              <a:rPr lang="en-US" sz="3600" b="1" i="1" dirty="0"/>
              <a:t>Power Struggle</a:t>
            </a:r>
          </a:p>
        </p:txBody>
      </p:sp>
    </p:spTree>
    <p:extLst>
      <p:ext uri="{BB962C8B-B14F-4D97-AF65-F5344CB8AC3E}">
        <p14:creationId xmlns:p14="http://schemas.microsoft.com/office/powerpoint/2010/main" val="20295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200" b="1" baseline="30000" dirty="0"/>
              <a:t>Acts 12:24 </a:t>
            </a:r>
            <a:r>
              <a:rPr lang="en-US" sz="3200" dirty="0"/>
              <a:t>But the word of the Lord continued to grow and to be multiplied. </a:t>
            </a:r>
          </a:p>
          <a:p>
            <a:endParaRPr lang="en-US" sz="3400" dirty="0"/>
          </a:p>
        </p:txBody>
      </p:sp>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
        <p:nvSpPr>
          <p:cNvPr id="12" name="Rounded Rectangular Callout 14">
            <a:extLst>
              <a:ext uri="{FF2B5EF4-FFF2-40B4-BE49-F238E27FC236}">
                <a16:creationId xmlns="" xmlns:a16="http://schemas.microsoft.com/office/drawing/2014/main" id="{B3A41EB7-58E0-41D4-9CA0-43905C952C5B}"/>
              </a:ext>
            </a:extLst>
          </p:cNvPr>
          <p:cNvSpPr/>
          <p:nvPr/>
        </p:nvSpPr>
        <p:spPr>
          <a:xfrm>
            <a:off x="381000" y="39624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Luke has presented this story as a </a:t>
            </a:r>
          </a:p>
          <a:p>
            <a:pPr algn="ctr" fontAlgn="auto">
              <a:spcBef>
                <a:spcPts val="0"/>
              </a:spcBef>
              <a:spcAft>
                <a:spcPts val="0"/>
              </a:spcAft>
              <a:defRPr/>
            </a:pPr>
            <a:r>
              <a:rPr lang="en-US" sz="3600" b="1" i="1" dirty="0"/>
              <a:t>Power Struggle</a:t>
            </a:r>
          </a:p>
        </p:txBody>
      </p:sp>
      <p:sp>
        <p:nvSpPr>
          <p:cNvPr id="7" name="Rounded Rectangular Callout 14">
            <a:extLst>
              <a:ext uri="{FF2B5EF4-FFF2-40B4-BE49-F238E27FC236}">
                <a16:creationId xmlns="" xmlns:a16="http://schemas.microsoft.com/office/drawing/2014/main" id="{036C6D55-FB5E-4304-9814-C61C8BCBF904}"/>
              </a:ext>
            </a:extLst>
          </p:cNvPr>
          <p:cNvSpPr/>
          <p:nvPr/>
        </p:nvSpPr>
        <p:spPr>
          <a:xfrm>
            <a:off x="381000" y="39624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As a </a:t>
            </a:r>
            <a:r>
              <a:rPr lang="en-US" sz="4000" b="1" i="1" dirty="0"/>
              <a:t>reversal</a:t>
            </a:r>
            <a:r>
              <a:rPr lang="en-US" sz="4000" b="1" dirty="0"/>
              <a:t> and </a:t>
            </a:r>
            <a:r>
              <a:rPr lang="en-US" sz="4000" b="1" i="1" dirty="0"/>
              <a:t>defeat</a:t>
            </a:r>
            <a:r>
              <a:rPr lang="en-US" sz="4000" b="1" dirty="0"/>
              <a:t> of an enemy</a:t>
            </a:r>
          </a:p>
        </p:txBody>
      </p:sp>
    </p:spTree>
    <p:extLst>
      <p:ext uri="{BB962C8B-B14F-4D97-AF65-F5344CB8AC3E}">
        <p14:creationId xmlns:p14="http://schemas.microsoft.com/office/powerpoint/2010/main" val="20295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
        <p:nvSpPr>
          <p:cNvPr id="12" name="Rounded Rectangular Callout 14">
            <a:extLst>
              <a:ext uri="{FF2B5EF4-FFF2-40B4-BE49-F238E27FC236}">
                <a16:creationId xmlns="" xmlns:a16="http://schemas.microsoft.com/office/drawing/2014/main" id="{B3A41EB7-58E0-41D4-9CA0-43905C952C5B}"/>
              </a:ext>
            </a:extLst>
          </p:cNvPr>
          <p:cNvSpPr/>
          <p:nvPr/>
        </p:nvSpPr>
        <p:spPr>
          <a:xfrm>
            <a:off x="381000" y="39624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As a </a:t>
            </a:r>
            <a:r>
              <a:rPr lang="en-US" sz="4000" b="1" i="1" dirty="0"/>
              <a:t>reversal</a:t>
            </a:r>
            <a:r>
              <a:rPr lang="en-US" sz="4000" b="1" dirty="0"/>
              <a:t> and </a:t>
            </a:r>
            <a:r>
              <a:rPr lang="en-US" sz="4000" b="1" i="1" dirty="0"/>
              <a:t>defeat</a:t>
            </a:r>
            <a:r>
              <a:rPr lang="en-US" sz="4000" b="1" dirty="0"/>
              <a:t> of an enemy</a:t>
            </a:r>
            <a:endParaRPr lang="en-US" sz="4000" b="1" i="1" dirty="0"/>
          </a:p>
        </p:txBody>
      </p:sp>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200" b="1" baseline="30000" dirty="0"/>
              <a:t>Acts 12:24 </a:t>
            </a:r>
            <a:r>
              <a:rPr lang="en-US" sz="3200" dirty="0"/>
              <a:t>But the word of the Lord continued to grow and to be multiplied. </a:t>
            </a:r>
          </a:p>
          <a:p>
            <a:endParaRPr lang="en-US" sz="3400" dirty="0"/>
          </a:p>
        </p:txBody>
      </p:sp>
      <p:sp>
        <p:nvSpPr>
          <p:cNvPr id="14" name="TextBox 13">
            <a:extLst>
              <a:ext uri="{FF2B5EF4-FFF2-40B4-BE49-F238E27FC236}">
                <a16:creationId xmlns="" xmlns:a16="http://schemas.microsoft.com/office/drawing/2014/main" id="{19BF50A3-2679-476D-8694-F4BA4ACD534E}"/>
              </a:ext>
            </a:extLst>
          </p:cNvPr>
          <p:cNvSpPr txBox="1"/>
          <p:nvPr/>
        </p:nvSpPr>
        <p:spPr>
          <a:xfrm>
            <a:off x="1676399" y="3429000"/>
            <a:ext cx="7445829"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 an angel of the Lord struck him …</a:t>
            </a:r>
            <a:endParaRPr lang="en-US" sz="3400" dirty="0"/>
          </a:p>
        </p:txBody>
      </p:sp>
    </p:spTree>
    <p:extLst>
      <p:ext uri="{BB962C8B-B14F-4D97-AF65-F5344CB8AC3E}">
        <p14:creationId xmlns:p14="http://schemas.microsoft.com/office/powerpoint/2010/main" val="30131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4" grpId="0" animBg="1"/>
      <p:bldP spid="1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Description generated with high confidence">
            <a:extLst>
              <a:ext uri="{FF2B5EF4-FFF2-40B4-BE49-F238E27FC236}">
                <a16:creationId xmlns="" xmlns:a16="http://schemas.microsoft.com/office/drawing/2014/main" id="{FE8B1ABA-452A-4EEE-9954-EE9B5CBC69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5" t="18750" r="3442"/>
          <a:stretch/>
        </p:blipFill>
        <p:spPr>
          <a:xfrm>
            <a:off x="0" y="0"/>
            <a:ext cx="9144000" cy="5257800"/>
          </a:xfrm>
          <a:prstGeom prst="rect">
            <a:avLst/>
          </a:prstGeom>
        </p:spPr>
      </p:pic>
      <p:sp>
        <p:nvSpPr>
          <p:cNvPr id="12" name="Rounded Rectangular Callout 14">
            <a:extLst>
              <a:ext uri="{FF2B5EF4-FFF2-40B4-BE49-F238E27FC236}">
                <a16:creationId xmlns="" xmlns:a16="http://schemas.microsoft.com/office/drawing/2014/main" id="{B3A41EB7-58E0-41D4-9CA0-43905C952C5B}"/>
              </a:ext>
            </a:extLst>
          </p:cNvPr>
          <p:cNvSpPr/>
          <p:nvPr/>
        </p:nvSpPr>
        <p:spPr>
          <a:xfrm>
            <a:off x="381000" y="39624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As a </a:t>
            </a:r>
            <a:r>
              <a:rPr lang="en-US" sz="4000" b="1" i="1" dirty="0"/>
              <a:t>reversal</a:t>
            </a:r>
            <a:r>
              <a:rPr lang="en-US" sz="4000" b="1" dirty="0"/>
              <a:t> and </a:t>
            </a:r>
            <a:r>
              <a:rPr lang="en-US" sz="4000" b="1" i="1" dirty="0"/>
              <a:t>defeat</a:t>
            </a:r>
            <a:r>
              <a:rPr lang="en-US" sz="4000" b="1" dirty="0"/>
              <a:t> of an enemy</a:t>
            </a:r>
            <a:endParaRPr lang="en-US" sz="4000" b="1" i="1" dirty="0"/>
          </a:p>
        </p:txBody>
      </p:sp>
      <p:sp>
        <p:nvSpPr>
          <p:cNvPr id="4" name="TextBox 3">
            <a:extLst>
              <a:ext uri="{FF2B5EF4-FFF2-40B4-BE49-F238E27FC236}">
                <a16:creationId xmlns="" xmlns:a16="http://schemas.microsoft.com/office/drawing/2014/main" id="{8BBC1B92-BD54-4820-904A-9E151D74804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200" b="1" baseline="30000" dirty="0"/>
              <a:t>Acts 12:24 </a:t>
            </a:r>
            <a:r>
              <a:rPr lang="en-US" sz="3200" dirty="0"/>
              <a:t>But the word of the Lord continued to grow and to be multiplied. </a:t>
            </a:r>
          </a:p>
          <a:p>
            <a:endParaRPr lang="en-US" sz="3400" dirty="0"/>
          </a:p>
        </p:txBody>
      </p:sp>
      <p:sp>
        <p:nvSpPr>
          <p:cNvPr id="13" name="Rounded Rectangular Callout 14">
            <a:extLst>
              <a:ext uri="{FF2B5EF4-FFF2-40B4-BE49-F238E27FC236}">
                <a16:creationId xmlns="" xmlns:a16="http://schemas.microsoft.com/office/drawing/2014/main" id="{00DEC722-74CE-49C0-9F03-8182091BB11E}"/>
              </a:ext>
            </a:extLst>
          </p:cNvPr>
          <p:cNvSpPr/>
          <p:nvPr/>
        </p:nvSpPr>
        <p:spPr>
          <a:xfrm>
            <a:off x="-76200" y="1524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God defeats His enemies</a:t>
            </a:r>
            <a:endParaRPr lang="en-US" sz="4800" b="1" i="1" dirty="0"/>
          </a:p>
        </p:txBody>
      </p:sp>
      <p:sp>
        <p:nvSpPr>
          <p:cNvPr id="14" name="TextBox 13">
            <a:extLst>
              <a:ext uri="{FF2B5EF4-FFF2-40B4-BE49-F238E27FC236}">
                <a16:creationId xmlns="" xmlns:a16="http://schemas.microsoft.com/office/drawing/2014/main" id="{19BF50A3-2679-476D-8694-F4BA4ACD534E}"/>
              </a:ext>
            </a:extLst>
          </p:cNvPr>
          <p:cNvSpPr txBox="1"/>
          <p:nvPr/>
        </p:nvSpPr>
        <p:spPr>
          <a:xfrm>
            <a:off x="1676399" y="3429000"/>
            <a:ext cx="7445829"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12:23  </a:t>
            </a:r>
            <a:r>
              <a:rPr lang="en-US" sz="3200" dirty="0"/>
              <a:t>… an angel of the Lord struck him …</a:t>
            </a:r>
            <a:endParaRPr lang="en-US" sz="3400" dirty="0"/>
          </a:p>
        </p:txBody>
      </p:sp>
    </p:spTree>
    <p:extLst>
      <p:ext uri="{BB962C8B-B14F-4D97-AF65-F5344CB8AC3E}">
        <p14:creationId xmlns:p14="http://schemas.microsoft.com/office/powerpoint/2010/main" val="30131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4">
            <a:extLst>
              <a:ext uri="{FF2B5EF4-FFF2-40B4-BE49-F238E27FC236}">
                <a16:creationId xmlns="" xmlns:a16="http://schemas.microsoft.com/office/drawing/2014/main" id="{B3A41EB7-58E0-41D4-9CA0-43905C952C5B}"/>
              </a:ext>
            </a:extLst>
          </p:cNvPr>
          <p:cNvSpPr/>
          <p:nvPr/>
        </p:nvSpPr>
        <p:spPr>
          <a:xfrm>
            <a:off x="609600" y="2133600"/>
            <a:ext cx="78486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what was the church’s role in that?</a:t>
            </a:r>
          </a:p>
        </p:txBody>
      </p:sp>
      <p:sp>
        <p:nvSpPr>
          <p:cNvPr id="13" name="Rounded Rectangular Callout 14">
            <a:extLst>
              <a:ext uri="{FF2B5EF4-FFF2-40B4-BE49-F238E27FC236}">
                <a16:creationId xmlns="" xmlns:a16="http://schemas.microsoft.com/office/drawing/2014/main" id="{00DEC722-74CE-49C0-9F03-8182091BB11E}"/>
              </a:ext>
            </a:extLst>
          </p:cNvPr>
          <p:cNvSpPr/>
          <p:nvPr/>
        </p:nvSpPr>
        <p:spPr>
          <a:xfrm>
            <a:off x="-76200" y="1524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God defeats His enemies</a:t>
            </a:r>
            <a:endParaRPr lang="en-US" sz="4800" b="1" i="1" dirty="0"/>
          </a:p>
        </p:txBody>
      </p:sp>
    </p:spTree>
    <p:extLst>
      <p:ext uri="{BB962C8B-B14F-4D97-AF65-F5344CB8AC3E}">
        <p14:creationId xmlns:p14="http://schemas.microsoft.com/office/powerpoint/2010/main" val="24687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4">
            <a:extLst>
              <a:ext uri="{FF2B5EF4-FFF2-40B4-BE49-F238E27FC236}">
                <a16:creationId xmlns="" xmlns:a16="http://schemas.microsoft.com/office/drawing/2014/main" id="{B3A41EB7-58E0-41D4-9CA0-43905C952C5B}"/>
              </a:ext>
            </a:extLst>
          </p:cNvPr>
          <p:cNvSpPr/>
          <p:nvPr/>
        </p:nvSpPr>
        <p:spPr>
          <a:xfrm>
            <a:off x="609600" y="2133600"/>
            <a:ext cx="78486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what was the church’s role in that?</a:t>
            </a:r>
          </a:p>
        </p:txBody>
      </p:sp>
      <p:sp>
        <p:nvSpPr>
          <p:cNvPr id="13" name="Rounded Rectangular Callout 14">
            <a:extLst>
              <a:ext uri="{FF2B5EF4-FFF2-40B4-BE49-F238E27FC236}">
                <a16:creationId xmlns="" xmlns:a16="http://schemas.microsoft.com/office/drawing/2014/main" id="{00DEC722-74CE-49C0-9F03-8182091BB11E}"/>
              </a:ext>
            </a:extLst>
          </p:cNvPr>
          <p:cNvSpPr/>
          <p:nvPr/>
        </p:nvSpPr>
        <p:spPr>
          <a:xfrm>
            <a:off x="-76200" y="1524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God defeats His enemies</a:t>
            </a:r>
            <a:endParaRPr lang="en-US" sz="4800" b="1" i="1" dirty="0"/>
          </a:p>
        </p:txBody>
      </p:sp>
      <p:sp>
        <p:nvSpPr>
          <p:cNvPr id="7" name="TextBox 6">
            <a:extLst>
              <a:ext uri="{FF2B5EF4-FFF2-40B4-BE49-F238E27FC236}">
                <a16:creationId xmlns="" xmlns:a16="http://schemas.microsoft.com/office/drawing/2014/main" id="{52585956-CDA0-4345-8312-D59B50A84C4C}"/>
              </a:ext>
            </a:extLst>
          </p:cNvPr>
          <p:cNvSpPr txBox="1"/>
          <p:nvPr/>
        </p:nvSpPr>
        <p:spPr>
          <a:xfrm>
            <a:off x="152400" y="3581400"/>
            <a:ext cx="8915400" cy="1066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12:5 </a:t>
            </a:r>
            <a:r>
              <a:rPr lang="en-US" sz="3200" dirty="0"/>
              <a:t>So Peter was kept in the prison, but prayer for him was being made fervently by the church to God.</a:t>
            </a:r>
          </a:p>
          <a:p>
            <a:endParaRPr lang="en-US" sz="3400" dirty="0"/>
          </a:p>
        </p:txBody>
      </p:sp>
      <p:sp>
        <p:nvSpPr>
          <p:cNvPr id="8" name="TextBox 7">
            <a:extLst>
              <a:ext uri="{FF2B5EF4-FFF2-40B4-BE49-F238E27FC236}">
                <a16:creationId xmlns="" xmlns:a16="http://schemas.microsoft.com/office/drawing/2014/main" id="{109E88E3-B013-402F-B0C0-2794AB7C1BEB}"/>
              </a:ext>
            </a:extLst>
          </p:cNvPr>
          <p:cNvSpPr txBox="1"/>
          <p:nvPr/>
        </p:nvSpPr>
        <p:spPr>
          <a:xfrm>
            <a:off x="152400" y="3581400"/>
            <a:ext cx="8915400" cy="1066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12:5 </a:t>
            </a:r>
            <a:r>
              <a:rPr lang="en-US" sz="3200" dirty="0"/>
              <a:t>So Peter was kept in the prison, </a:t>
            </a:r>
            <a:r>
              <a:rPr lang="en-US" sz="3200" b="1" i="1" u="sng" dirty="0">
                <a:solidFill>
                  <a:srgbClr val="002060"/>
                </a:solidFill>
              </a:rPr>
              <a:t>but</a:t>
            </a:r>
            <a:r>
              <a:rPr lang="en-US" sz="3200" dirty="0"/>
              <a:t> prayer for him was being made fervently by the church to God.</a:t>
            </a:r>
          </a:p>
          <a:p>
            <a:endParaRPr lang="en-US" sz="3400" dirty="0"/>
          </a:p>
        </p:txBody>
      </p:sp>
    </p:spTree>
    <p:extLst>
      <p:ext uri="{BB962C8B-B14F-4D97-AF65-F5344CB8AC3E}">
        <p14:creationId xmlns:p14="http://schemas.microsoft.com/office/powerpoint/2010/main" val="24687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4">
            <a:extLst>
              <a:ext uri="{FF2B5EF4-FFF2-40B4-BE49-F238E27FC236}">
                <a16:creationId xmlns="" xmlns:a16="http://schemas.microsoft.com/office/drawing/2014/main" id="{B3A41EB7-58E0-41D4-9CA0-43905C952C5B}"/>
              </a:ext>
            </a:extLst>
          </p:cNvPr>
          <p:cNvSpPr/>
          <p:nvPr/>
        </p:nvSpPr>
        <p:spPr>
          <a:xfrm>
            <a:off x="609600" y="2133600"/>
            <a:ext cx="78486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what was the church’s role in that?</a:t>
            </a:r>
          </a:p>
        </p:txBody>
      </p:sp>
      <p:sp>
        <p:nvSpPr>
          <p:cNvPr id="13" name="Rounded Rectangular Callout 14">
            <a:extLst>
              <a:ext uri="{FF2B5EF4-FFF2-40B4-BE49-F238E27FC236}">
                <a16:creationId xmlns="" xmlns:a16="http://schemas.microsoft.com/office/drawing/2014/main" id="{00DEC722-74CE-49C0-9F03-8182091BB11E}"/>
              </a:ext>
            </a:extLst>
          </p:cNvPr>
          <p:cNvSpPr/>
          <p:nvPr/>
        </p:nvSpPr>
        <p:spPr>
          <a:xfrm>
            <a:off x="-76200" y="1524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God defeats His enemies</a:t>
            </a:r>
            <a:endParaRPr lang="en-US" sz="4800" b="1" i="1" dirty="0"/>
          </a:p>
        </p:txBody>
      </p:sp>
      <p:sp>
        <p:nvSpPr>
          <p:cNvPr id="7" name="TextBox 6">
            <a:extLst>
              <a:ext uri="{FF2B5EF4-FFF2-40B4-BE49-F238E27FC236}">
                <a16:creationId xmlns="" xmlns:a16="http://schemas.microsoft.com/office/drawing/2014/main" id="{52585956-CDA0-4345-8312-D59B50A84C4C}"/>
              </a:ext>
            </a:extLst>
          </p:cNvPr>
          <p:cNvSpPr txBox="1"/>
          <p:nvPr/>
        </p:nvSpPr>
        <p:spPr>
          <a:xfrm>
            <a:off x="152400" y="3581400"/>
            <a:ext cx="8915400" cy="1066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12:5 </a:t>
            </a:r>
            <a:r>
              <a:rPr lang="en-US" sz="3200" dirty="0"/>
              <a:t>So Peter was kept in the prison, but prayer for him was being made fervently by the church to God.</a:t>
            </a:r>
          </a:p>
          <a:p>
            <a:endParaRPr lang="en-US" sz="3400" dirty="0"/>
          </a:p>
        </p:txBody>
      </p:sp>
      <p:sp>
        <p:nvSpPr>
          <p:cNvPr id="8" name="TextBox 7">
            <a:extLst>
              <a:ext uri="{FF2B5EF4-FFF2-40B4-BE49-F238E27FC236}">
                <a16:creationId xmlns="" xmlns:a16="http://schemas.microsoft.com/office/drawing/2014/main" id="{109E88E3-B013-402F-B0C0-2794AB7C1BEB}"/>
              </a:ext>
            </a:extLst>
          </p:cNvPr>
          <p:cNvSpPr txBox="1"/>
          <p:nvPr/>
        </p:nvSpPr>
        <p:spPr>
          <a:xfrm>
            <a:off x="152400" y="3581400"/>
            <a:ext cx="8915400" cy="1066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12:5 </a:t>
            </a:r>
            <a:r>
              <a:rPr lang="en-US" sz="3200" dirty="0"/>
              <a:t>So Peter was kept in the prison, </a:t>
            </a:r>
            <a:r>
              <a:rPr lang="en-US" sz="3200" b="1" i="1" u="sng" dirty="0">
                <a:solidFill>
                  <a:srgbClr val="002060"/>
                </a:solidFill>
              </a:rPr>
              <a:t>but</a:t>
            </a:r>
            <a:r>
              <a:rPr lang="en-US" sz="3200" dirty="0"/>
              <a:t> prayer for him was being made fervently by the church to God.</a:t>
            </a:r>
          </a:p>
          <a:p>
            <a:endParaRPr lang="en-US" sz="3400" dirty="0"/>
          </a:p>
        </p:txBody>
      </p:sp>
      <p:sp>
        <p:nvSpPr>
          <p:cNvPr id="6" name="Rounded Rectangular Callout 14">
            <a:extLst>
              <a:ext uri="{FF2B5EF4-FFF2-40B4-BE49-F238E27FC236}">
                <a16:creationId xmlns="" xmlns:a16="http://schemas.microsoft.com/office/drawing/2014/main" id="{D266BCF2-9D2C-402D-A73B-D6300BC5205E}"/>
              </a:ext>
            </a:extLst>
          </p:cNvPr>
          <p:cNvSpPr/>
          <p:nvPr/>
        </p:nvSpPr>
        <p:spPr>
          <a:xfrm>
            <a:off x="76200" y="5410200"/>
            <a:ext cx="89916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Acts 12 is a battle, and </a:t>
            </a:r>
            <a:r>
              <a:rPr lang="en-US" sz="4000" b="1" i="1" dirty="0"/>
              <a:t>prayer</a:t>
            </a:r>
            <a:r>
              <a:rPr lang="en-US" sz="4000" b="1" dirty="0"/>
              <a:t> is the hero</a:t>
            </a:r>
          </a:p>
        </p:txBody>
      </p:sp>
    </p:spTree>
    <p:extLst>
      <p:ext uri="{BB962C8B-B14F-4D97-AF65-F5344CB8AC3E}">
        <p14:creationId xmlns:p14="http://schemas.microsoft.com/office/powerpoint/2010/main" val="24687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81000" y="381000"/>
            <a:ext cx="46482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powerful</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304800" y="1447800"/>
            <a:ext cx="4800600" cy="3124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Somehow, our prayers are associated with the manifestation of His power</a:t>
            </a:r>
          </a:p>
        </p:txBody>
      </p:sp>
      <p:sp>
        <p:nvSpPr>
          <p:cNvPr id="6" name="Rounded Rectangular Callout 14">
            <a:extLst>
              <a:ext uri="{FF2B5EF4-FFF2-40B4-BE49-F238E27FC236}">
                <a16:creationId xmlns="" xmlns:a16="http://schemas.microsoft.com/office/drawing/2014/main" id="{9F3A90B8-81C3-4406-A537-30D794C41FBC}"/>
              </a:ext>
            </a:extLst>
          </p:cNvPr>
          <p:cNvSpPr/>
          <p:nvPr/>
        </p:nvSpPr>
        <p:spPr>
          <a:xfrm>
            <a:off x="381000" y="4343400"/>
            <a:ext cx="84582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For some reason, God has decided that His power will be bound up with our prayers </a:t>
            </a:r>
          </a:p>
        </p:txBody>
      </p:sp>
    </p:spTree>
    <p:extLst>
      <p:ext uri="{BB962C8B-B14F-4D97-AF65-F5344CB8AC3E}">
        <p14:creationId xmlns:p14="http://schemas.microsoft.com/office/powerpoint/2010/main" val="4851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81000" y="381000"/>
            <a:ext cx="46482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powerful</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304800" y="17526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When we pray, </a:t>
            </a:r>
          </a:p>
          <a:p>
            <a:pPr algn="ctr" fontAlgn="auto">
              <a:spcBef>
                <a:spcPts val="0"/>
              </a:spcBef>
              <a:spcAft>
                <a:spcPts val="0"/>
              </a:spcAft>
              <a:defRPr/>
            </a:pPr>
            <a:r>
              <a:rPr lang="en-US" sz="4400" b="1" i="1" dirty="0"/>
              <a:t>things happen</a:t>
            </a:r>
          </a:p>
        </p:txBody>
      </p:sp>
    </p:spTree>
    <p:extLst>
      <p:ext uri="{BB962C8B-B14F-4D97-AF65-F5344CB8AC3E}">
        <p14:creationId xmlns:p14="http://schemas.microsoft.com/office/powerpoint/2010/main" val="297993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381000"/>
            <a:ext cx="48006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Answers Prayers</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76200" y="1600200"/>
            <a:ext cx="56388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not stingy – He loves to give us good things!</a:t>
            </a:r>
          </a:p>
        </p:txBody>
      </p:sp>
      <p:sp>
        <p:nvSpPr>
          <p:cNvPr id="7" name="TextBox 6">
            <a:extLst>
              <a:ext uri="{FF2B5EF4-FFF2-40B4-BE49-F238E27FC236}">
                <a16:creationId xmlns="" xmlns:a16="http://schemas.microsoft.com/office/drawing/2014/main" id="{09F3496C-6B1F-458B-A438-80967CFAEB40}"/>
              </a:ext>
            </a:extLst>
          </p:cNvPr>
          <p:cNvSpPr txBox="1"/>
          <p:nvPr/>
        </p:nvSpPr>
        <p:spPr>
          <a:xfrm>
            <a:off x="0" y="3429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Luke 11:9 </a:t>
            </a:r>
            <a:r>
              <a:rPr lang="en-US" sz="3100" dirty="0"/>
              <a:t>Ask and it will be given to you; seek and you will find; knock and the door will be opened to you. </a:t>
            </a:r>
            <a:r>
              <a:rPr lang="en-US" sz="3100" b="1" baseline="30000" dirty="0"/>
              <a:t>10 </a:t>
            </a:r>
            <a:r>
              <a:rPr lang="en-US" sz="3100" dirty="0"/>
              <a:t>For everyone who asks receives; the one who seeks finds; and to the one who knocks, the door will be opened.   </a:t>
            </a:r>
          </a:p>
        </p:txBody>
      </p:sp>
    </p:spTree>
    <p:extLst>
      <p:ext uri="{BB962C8B-B14F-4D97-AF65-F5344CB8AC3E}">
        <p14:creationId xmlns:p14="http://schemas.microsoft.com/office/powerpoint/2010/main" val="342304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A2A6F8F4-8605-4EDA-A479-09F30B0BD4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9525000" cy="5858867"/>
          </a:xfrm>
        </p:spPr>
      </p:pic>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4" name="Rectangle 3">
            <a:extLst>
              <a:ext uri="{FF2B5EF4-FFF2-40B4-BE49-F238E27FC236}">
                <a16:creationId xmlns="" xmlns:a16="http://schemas.microsoft.com/office/drawing/2014/main" id="{B5E82673-63DC-4A00-8EEF-8BE6C04C7666}"/>
              </a:ext>
            </a:extLst>
          </p:cNvPr>
          <p:cNvSpPr/>
          <p:nvPr/>
        </p:nvSpPr>
        <p:spPr>
          <a:xfrm>
            <a:off x="4724400" y="0"/>
            <a:ext cx="44196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
            </a:r>
            <a:br>
              <a:rPr lang="en-US" sz="1600" b="1" dirty="0"/>
            </a:br>
            <a:endParaRPr lang="en-US" sz="2800" b="1" dirty="0"/>
          </a:p>
          <a:p>
            <a:pPr algn="ctr"/>
            <a:r>
              <a:rPr lang="en-US" sz="4400" b="1" dirty="0"/>
              <a:t>Herod the Great?</a:t>
            </a:r>
            <a:r>
              <a:rPr lang="en-US" sz="3200" b="1" dirty="0"/>
              <a:t/>
            </a:r>
            <a:br>
              <a:rPr lang="en-US" sz="3200" b="1" dirty="0"/>
            </a:br>
            <a:endParaRPr lang="en-US" sz="3200" b="1" dirty="0"/>
          </a:p>
        </p:txBody>
      </p:sp>
    </p:spTree>
    <p:extLst>
      <p:ext uri="{BB962C8B-B14F-4D97-AF65-F5344CB8AC3E}">
        <p14:creationId xmlns:p14="http://schemas.microsoft.com/office/powerpoint/2010/main" val="287252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381000"/>
            <a:ext cx="48006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Answers Prayers</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76200" y="1600200"/>
            <a:ext cx="56388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not stingy – He loves to give us good things!</a:t>
            </a:r>
          </a:p>
        </p:txBody>
      </p:sp>
      <p:sp>
        <p:nvSpPr>
          <p:cNvPr id="8" name="TextBox 7">
            <a:extLst>
              <a:ext uri="{FF2B5EF4-FFF2-40B4-BE49-F238E27FC236}">
                <a16:creationId xmlns="" xmlns:a16="http://schemas.microsoft.com/office/drawing/2014/main" id="{D7FE294C-6B7B-4868-965A-7622C05A24E3}"/>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in My name, He will give it to you.  </a:t>
            </a:r>
            <a:endParaRPr lang="en-US" sz="3400" dirty="0"/>
          </a:p>
        </p:txBody>
      </p:sp>
    </p:spTree>
    <p:extLst>
      <p:ext uri="{BB962C8B-B14F-4D97-AF65-F5344CB8AC3E}">
        <p14:creationId xmlns:p14="http://schemas.microsoft.com/office/powerpoint/2010/main" val="1438270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381000"/>
            <a:ext cx="48006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Answers Prayers</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304800" y="17526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Sometimes He answers in surprising ways</a:t>
            </a:r>
          </a:p>
        </p:txBody>
      </p:sp>
      <p:sp>
        <p:nvSpPr>
          <p:cNvPr id="7" name="TextBox 6">
            <a:extLst>
              <a:ext uri="{FF2B5EF4-FFF2-40B4-BE49-F238E27FC236}">
                <a16:creationId xmlns="" xmlns:a16="http://schemas.microsoft.com/office/drawing/2014/main" id="{09F3496C-6B1F-458B-A438-80967CFAEB40}"/>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in My name, He will give it to you.  </a:t>
            </a:r>
            <a:endParaRPr lang="en-US" sz="3400" dirty="0"/>
          </a:p>
        </p:txBody>
      </p:sp>
    </p:spTree>
    <p:extLst>
      <p:ext uri="{BB962C8B-B14F-4D97-AF65-F5344CB8AC3E}">
        <p14:creationId xmlns:p14="http://schemas.microsoft.com/office/powerpoint/2010/main" val="17167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381000"/>
            <a:ext cx="48006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Answers Prayers</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304800" y="17526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Sometimes He answers, but it’s hard for us to recognize</a:t>
            </a:r>
          </a:p>
        </p:txBody>
      </p:sp>
      <p:sp>
        <p:nvSpPr>
          <p:cNvPr id="6" name="TextBox 5">
            <a:extLst>
              <a:ext uri="{FF2B5EF4-FFF2-40B4-BE49-F238E27FC236}">
                <a16:creationId xmlns="" xmlns:a16="http://schemas.microsoft.com/office/drawing/2014/main" id="{64BA0CF5-EF11-46B4-9224-4C8E5236B690}"/>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in My name, He will give it to you.  </a:t>
            </a:r>
            <a:endParaRPr lang="en-US" sz="3400" dirty="0"/>
          </a:p>
        </p:txBody>
      </p:sp>
    </p:spTree>
    <p:extLst>
      <p:ext uri="{BB962C8B-B14F-4D97-AF65-F5344CB8AC3E}">
        <p14:creationId xmlns:p14="http://schemas.microsoft.com/office/powerpoint/2010/main" val="63632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381000"/>
            <a:ext cx="48006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Answers Prayers</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304800" y="17526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Sometimes He answers, but His timing is not our timing</a:t>
            </a:r>
          </a:p>
        </p:txBody>
      </p:sp>
      <p:sp>
        <p:nvSpPr>
          <p:cNvPr id="6" name="TextBox 5">
            <a:extLst>
              <a:ext uri="{FF2B5EF4-FFF2-40B4-BE49-F238E27FC236}">
                <a16:creationId xmlns="" xmlns:a16="http://schemas.microsoft.com/office/drawing/2014/main" id="{58274206-D107-43BE-9303-1F069DDA876F}"/>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in My name, He will give it to you.  </a:t>
            </a:r>
            <a:endParaRPr lang="en-US" sz="3400" dirty="0"/>
          </a:p>
        </p:txBody>
      </p:sp>
    </p:spTree>
    <p:extLst>
      <p:ext uri="{BB962C8B-B14F-4D97-AF65-F5344CB8AC3E}">
        <p14:creationId xmlns:p14="http://schemas.microsoft.com/office/powerpoint/2010/main" val="33375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381000"/>
            <a:ext cx="48006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Answers Prayers</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304800" y="15240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sometimes the answer is “No.” </a:t>
            </a:r>
          </a:p>
        </p:txBody>
      </p:sp>
      <p:sp>
        <p:nvSpPr>
          <p:cNvPr id="6" name="TextBox 5">
            <a:extLst>
              <a:ext uri="{FF2B5EF4-FFF2-40B4-BE49-F238E27FC236}">
                <a16:creationId xmlns="" xmlns:a16="http://schemas.microsoft.com/office/drawing/2014/main" id="{20469A06-8407-4AB1-97BF-6A77E82F6507}"/>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in My name, He will give it to you.  </a:t>
            </a:r>
            <a:endParaRPr lang="en-US" sz="3400" dirty="0"/>
          </a:p>
        </p:txBody>
      </p:sp>
      <p:sp>
        <p:nvSpPr>
          <p:cNvPr id="7" name="TextBox 6">
            <a:extLst>
              <a:ext uri="{FF2B5EF4-FFF2-40B4-BE49-F238E27FC236}">
                <a16:creationId xmlns="" xmlns:a16="http://schemas.microsoft.com/office/drawing/2014/main" id="{895423A8-10B2-426E-9B34-CE04A13E3508}"/>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a:t>
            </a:r>
            <a:r>
              <a:rPr lang="en-US" sz="3200" b="1" u="sng" dirty="0">
                <a:solidFill>
                  <a:srgbClr val="002060"/>
                </a:solidFill>
              </a:rPr>
              <a:t>in My name</a:t>
            </a:r>
            <a:r>
              <a:rPr lang="en-US" sz="3200" dirty="0"/>
              <a:t>, He will give it to you.  </a:t>
            </a:r>
            <a:endParaRPr lang="en-US" sz="3400" dirty="0"/>
          </a:p>
        </p:txBody>
      </p:sp>
    </p:spTree>
    <p:extLst>
      <p:ext uri="{BB962C8B-B14F-4D97-AF65-F5344CB8AC3E}">
        <p14:creationId xmlns:p14="http://schemas.microsoft.com/office/powerpoint/2010/main" val="271180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381000"/>
            <a:ext cx="48006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Answers Prayers</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304800" y="15240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sometimes the answer is “No.” </a:t>
            </a:r>
          </a:p>
        </p:txBody>
      </p:sp>
      <p:sp>
        <p:nvSpPr>
          <p:cNvPr id="6" name="TextBox 5">
            <a:extLst>
              <a:ext uri="{FF2B5EF4-FFF2-40B4-BE49-F238E27FC236}">
                <a16:creationId xmlns="" xmlns:a16="http://schemas.microsoft.com/office/drawing/2014/main" id="{20469A06-8407-4AB1-97BF-6A77E82F6507}"/>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in My name, He will give it to you.  </a:t>
            </a:r>
            <a:endParaRPr lang="en-US" sz="3400" dirty="0"/>
          </a:p>
        </p:txBody>
      </p:sp>
      <p:sp>
        <p:nvSpPr>
          <p:cNvPr id="7" name="TextBox 6">
            <a:extLst>
              <a:ext uri="{FF2B5EF4-FFF2-40B4-BE49-F238E27FC236}">
                <a16:creationId xmlns="" xmlns:a16="http://schemas.microsoft.com/office/drawing/2014/main" id="{895423A8-10B2-426E-9B34-CE04A13E3508}"/>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a:t>
            </a:r>
            <a:r>
              <a:rPr lang="en-US" sz="3200" b="1" u="sng" dirty="0">
                <a:solidFill>
                  <a:srgbClr val="002060"/>
                </a:solidFill>
              </a:rPr>
              <a:t>in My name</a:t>
            </a:r>
            <a:r>
              <a:rPr lang="en-US" sz="3200" dirty="0"/>
              <a:t>, He will give it to you.  </a:t>
            </a:r>
            <a:endParaRPr lang="en-US" sz="3400" dirty="0"/>
          </a:p>
        </p:txBody>
      </p:sp>
      <p:sp>
        <p:nvSpPr>
          <p:cNvPr id="8" name="Rounded Rectangular Callout 14">
            <a:extLst>
              <a:ext uri="{FF2B5EF4-FFF2-40B4-BE49-F238E27FC236}">
                <a16:creationId xmlns="" xmlns:a16="http://schemas.microsoft.com/office/drawing/2014/main" id="{B75F13BD-002A-4A4B-9960-C9255BE809FE}"/>
              </a:ext>
            </a:extLst>
          </p:cNvPr>
          <p:cNvSpPr/>
          <p:nvPr/>
        </p:nvSpPr>
        <p:spPr>
          <a:xfrm>
            <a:off x="3886200" y="3124200"/>
            <a:ext cx="51816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Maybe our prayers are not in line with His will …</a:t>
            </a:r>
          </a:p>
        </p:txBody>
      </p:sp>
    </p:spTree>
    <p:extLst>
      <p:ext uri="{BB962C8B-B14F-4D97-AF65-F5344CB8AC3E}">
        <p14:creationId xmlns:p14="http://schemas.microsoft.com/office/powerpoint/2010/main" val="271180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381000"/>
            <a:ext cx="4800600" cy="838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Answers Prayers</a:t>
            </a:r>
            <a:endParaRPr lang="en-US" sz="4000" b="1" i="1" dirty="0"/>
          </a:p>
        </p:txBody>
      </p:sp>
      <p:sp>
        <p:nvSpPr>
          <p:cNvPr id="14" name="Rounded Rectangular Callout 14">
            <a:extLst>
              <a:ext uri="{FF2B5EF4-FFF2-40B4-BE49-F238E27FC236}">
                <a16:creationId xmlns="" xmlns:a16="http://schemas.microsoft.com/office/drawing/2014/main" id="{60E3959E-987A-40C8-B534-2C0E7C9F50E4}"/>
              </a:ext>
            </a:extLst>
          </p:cNvPr>
          <p:cNvSpPr/>
          <p:nvPr/>
        </p:nvSpPr>
        <p:spPr>
          <a:xfrm>
            <a:off x="304800" y="15240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sometimes the answer is “No.” </a:t>
            </a:r>
          </a:p>
        </p:txBody>
      </p:sp>
      <p:sp>
        <p:nvSpPr>
          <p:cNvPr id="6" name="TextBox 5">
            <a:extLst>
              <a:ext uri="{FF2B5EF4-FFF2-40B4-BE49-F238E27FC236}">
                <a16:creationId xmlns="" xmlns:a16="http://schemas.microsoft.com/office/drawing/2014/main" id="{20469A06-8407-4AB1-97BF-6A77E82F6507}"/>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in My name, He will give it to you.  </a:t>
            </a:r>
            <a:endParaRPr lang="en-US" sz="3400" dirty="0"/>
          </a:p>
        </p:txBody>
      </p:sp>
      <p:sp>
        <p:nvSpPr>
          <p:cNvPr id="7" name="TextBox 6">
            <a:extLst>
              <a:ext uri="{FF2B5EF4-FFF2-40B4-BE49-F238E27FC236}">
                <a16:creationId xmlns="" xmlns:a16="http://schemas.microsoft.com/office/drawing/2014/main" id="{895423A8-10B2-426E-9B34-CE04A13E3508}"/>
              </a:ext>
            </a:extLst>
          </p:cNvPr>
          <p:cNvSpPr txBox="1"/>
          <p:nvPr/>
        </p:nvSpPr>
        <p:spPr>
          <a:xfrm>
            <a:off x="76200" y="4191000"/>
            <a:ext cx="89154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John 16:23 </a:t>
            </a:r>
            <a:r>
              <a:rPr lang="en-US" sz="3200" dirty="0"/>
              <a:t>Truly, truly I say to you, if you ask the Father for anything </a:t>
            </a:r>
            <a:r>
              <a:rPr lang="en-US" sz="3200" b="1" u="sng" dirty="0">
                <a:solidFill>
                  <a:srgbClr val="002060"/>
                </a:solidFill>
              </a:rPr>
              <a:t>in My name</a:t>
            </a:r>
            <a:r>
              <a:rPr lang="en-US" sz="3200" dirty="0"/>
              <a:t>, He will give it to you.  </a:t>
            </a:r>
            <a:endParaRPr lang="en-US" sz="3400" dirty="0"/>
          </a:p>
        </p:txBody>
      </p:sp>
      <p:sp>
        <p:nvSpPr>
          <p:cNvPr id="8" name="Rounded Rectangular Callout 14">
            <a:extLst>
              <a:ext uri="{FF2B5EF4-FFF2-40B4-BE49-F238E27FC236}">
                <a16:creationId xmlns="" xmlns:a16="http://schemas.microsoft.com/office/drawing/2014/main" id="{B75F13BD-002A-4A4B-9960-C9255BE809FE}"/>
              </a:ext>
            </a:extLst>
          </p:cNvPr>
          <p:cNvSpPr/>
          <p:nvPr/>
        </p:nvSpPr>
        <p:spPr>
          <a:xfrm>
            <a:off x="2362200" y="3124200"/>
            <a:ext cx="67056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Maybe our prayers are good, but He has a greater good in mind</a:t>
            </a:r>
          </a:p>
        </p:txBody>
      </p:sp>
    </p:spTree>
    <p:extLst>
      <p:ext uri="{BB962C8B-B14F-4D97-AF65-F5344CB8AC3E}">
        <p14:creationId xmlns:p14="http://schemas.microsoft.com/office/powerpoint/2010/main" val="356851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our go-to in trials</a:t>
            </a:r>
            <a:endParaRPr lang="en-US" sz="4000" b="1" i="1" dirty="0"/>
          </a:p>
        </p:txBody>
      </p:sp>
    </p:spTree>
    <p:extLst>
      <p:ext uri="{BB962C8B-B14F-4D97-AF65-F5344CB8AC3E}">
        <p14:creationId xmlns:p14="http://schemas.microsoft.com/office/powerpoint/2010/main" val="14907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our go-to in trials</a:t>
            </a:r>
            <a:endParaRPr lang="en-US" sz="4000" b="1" i="1" dirty="0"/>
          </a:p>
        </p:txBody>
      </p:sp>
      <p:sp>
        <p:nvSpPr>
          <p:cNvPr id="8" name="TextBox 7">
            <a:extLst>
              <a:ext uri="{FF2B5EF4-FFF2-40B4-BE49-F238E27FC236}">
                <a16:creationId xmlns="" xmlns:a16="http://schemas.microsoft.com/office/drawing/2014/main" id="{DB545662-4387-4566-9CED-53A4D039812C}"/>
              </a:ext>
            </a:extLst>
          </p:cNvPr>
          <p:cNvSpPr txBox="1"/>
          <p:nvPr/>
        </p:nvSpPr>
        <p:spPr>
          <a:xfrm>
            <a:off x="-12700" y="2667000"/>
            <a:ext cx="91567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Psalm 32:6 </a:t>
            </a:r>
            <a:r>
              <a:rPr lang="en-US" sz="3200" dirty="0">
                <a:latin typeface="+mn-lt"/>
              </a:rPr>
              <a:t>Therefore, let everyone who is godly pray to You in a time when You may be found; Surely in a flood of great waters they will not reach him. </a:t>
            </a:r>
            <a:r>
              <a:rPr lang="en-US" sz="3200" b="1" baseline="30000" dirty="0">
                <a:latin typeface="+mn-lt"/>
              </a:rPr>
              <a:t>7 </a:t>
            </a:r>
            <a:r>
              <a:rPr lang="en-US" sz="3200" dirty="0">
                <a:latin typeface="+mn-lt"/>
              </a:rPr>
              <a:t>You are my hiding place; You preserve me from trouble; You surround me with songs of deliverance.</a:t>
            </a:r>
          </a:p>
        </p:txBody>
      </p:sp>
    </p:spTree>
    <p:extLst>
      <p:ext uri="{BB962C8B-B14F-4D97-AF65-F5344CB8AC3E}">
        <p14:creationId xmlns:p14="http://schemas.microsoft.com/office/powerpoint/2010/main" val="14907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our go-to in trials</a:t>
            </a:r>
            <a:endParaRPr lang="en-US" sz="4000" b="1" i="1" dirty="0"/>
          </a:p>
        </p:txBody>
      </p:sp>
      <p:sp>
        <p:nvSpPr>
          <p:cNvPr id="7" name="Rounded Rectangular Callout 14">
            <a:extLst>
              <a:ext uri="{FF2B5EF4-FFF2-40B4-BE49-F238E27FC236}">
                <a16:creationId xmlns="" xmlns:a16="http://schemas.microsoft.com/office/drawing/2014/main" id="{0935D2C7-0E65-44CF-9E92-3A3C8D25A890}"/>
              </a:ext>
            </a:extLst>
          </p:cNvPr>
          <p:cNvSpPr/>
          <p:nvPr/>
        </p:nvSpPr>
        <p:spPr>
          <a:xfrm>
            <a:off x="4572000" y="990600"/>
            <a:ext cx="43434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has life thrown at you today? </a:t>
            </a:r>
          </a:p>
        </p:txBody>
      </p:sp>
      <p:sp>
        <p:nvSpPr>
          <p:cNvPr id="8" name="TextBox 7">
            <a:extLst>
              <a:ext uri="{FF2B5EF4-FFF2-40B4-BE49-F238E27FC236}">
                <a16:creationId xmlns="" xmlns:a16="http://schemas.microsoft.com/office/drawing/2014/main" id="{DB545662-4387-4566-9CED-53A4D039812C}"/>
              </a:ext>
            </a:extLst>
          </p:cNvPr>
          <p:cNvSpPr txBox="1"/>
          <p:nvPr/>
        </p:nvSpPr>
        <p:spPr>
          <a:xfrm>
            <a:off x="-12700" y="2667000"/>
            <a:ext cx="91567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Psalm 32:6 </a:t>
            </a:r>
            <a:r>
              <a:rPr lang="en-US" sz="3200" dirty="0">
                <a:latin typeface="+mn-lt"/>
              </a:rPr>
              <a:t>Therefore, let everyone who is godly pray to You in a time when You may be found; Surely in a flood of great waters they will not reach him. </a:t>
            </a:r>
            <a:r>
              <a:rPr lang="en-US" sz="3200" b="1" baseline="30000" dirty="0">
                <a:latin typeface="+mn-lt"/>
              </a:rPr>
              <a:t>7 </a:t>
            </a:r>
            <a:r>
              <a:rPr lang="en-US" sz="3200" dirty="0">
                <a:latin typeface="+mn-lt"/>
              </a:rPr>
              <a:t>You are my hiding place; You preserve me from trouble; You surround me with songs of deliverance.</a:t>
            </a:r>
          </a:p>
        </p:txBody>
      </p:sp>
    </p:spTree>
    <p:extLst>
      <p:ext uri="{BB962C8B-B14F-4D97-AF65-F5344CB8AC3E}">
        <p14:creationId xmlns:p14="http://schemas.microsoft.com/office/powerpoint/2010/main" val="14907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A2A6F8F4-8605-4EDA-A479-09F30B0BD4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9525000" cy="5858867"/>
          </a:xfrm>
        </p:spPr>
      </p:pic>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4" name="Rectangle 3">
            <a:extLst>
              <a:ext uri="{FF2B5EF4-FFF2-40B4-BE49-F238E27FC236}">
                <a16:creationId xmlns="" xmlns:a16="http://schemas.microsoft.com/office/drawing/2014/main" id="{B5E82673-63DC-4A00-8EEF-8BE6C04C7666}"/>
              </a:ext>
            </a:extLst>
          </p:cNvPr>
          <p:cNvSpPr/>
          <p:nvPr/>
        </p:nvSpPr>
        <p:spPr>
          <a:xfrm>
            <a:off x="4724400" y="0"/>
            <a:ext cx="44196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
            </a:r>
            <a:br>
              <a:rPr lang="en-US" sz="1600" b="1" dirty="0"/>
            </a:br>
            <a:endParaRPr lang="en-US" sz="2800" b="1" dirty="0"/>
          </a:p>
          <a:p>
            <a:pPr algn="ctr"/>
            <a:r>
              <a:rPr lang="en-US" sz="4400" b="1" dirty="0"/>
              <a:t>Herod </a:t>
            </a:r>
            <a:r>
              <a:rPr lang="en-US" sz="4400" b="1" dirty="0" err="1"/>
              <a:t>Anitpas</a:t>
            </a:r>
            <a:r>
              <a:rPr lang="en-US" sz="4400" b="1" dirty="0"/>
              <a:t>?</a:t>
            </a:r>
            <a:endParaRPr lang="en-US" sz="3200" b="1" dirty="0"/>
          </a:p>
        </p:txBody>
      </p:sp>
    </p:spTree>
    <p:extLst>
      <p:ext uri="{BB962C8B-B14F-4D97-AF65-F5344CB8AC3E}">
        <p14:creationId xmlns:p14="http://schemas.microsoft.com/office/powerpoint/2010/main" val="250313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the rhythm of the Christian life</a:t>
            </a:r>
            <a:endParaRPr lang="en-US" sz="4000" b="1" i="1" dirty="0"/>
          </a:p>
        </p:txBody>
      </p:sp>
      <p:sp>
        <p:nvSpPr>
          <p:cNvPr id="12" name="TextBox 11">
            <a:extLst>
              <a:ext uri="{FF2B5EF4-FFF2-40B4-BE49-F238E27FC236}">
                <a16:creationId xmlns="" xmlns:a16="http://schemas.microsoft.com/office/drawing/2014/main" id="{C52E87CA-440A-4F0C-9F35-E847C925F393}"/>
              </a:ext>
            </a:extLst>
          </p:cNvPr>
          <p:cNvSpPr txBox="1"/>
          <p:nvPr/>
        </p:nvSpPr>
        <p:spPr>
          <a:xfrm>
            <a:off x="76200" y="3581400"/>
            <a:ext cx="8915400" cy="1676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2:42 </a:t>
            </a:r>
            <a:r>
              <a:rPr lang="en-US" sz="3200" dirty="0"/>
              <a:t>They were </a:t>
            </a:r>
            <a:r>
              <a:rPr lang="en-US" sz="3200" b="1" u="sng" dirty="0">
                <a:solidFill>
                  <a:srgbClr val="002060"/>
                </a:solidFill>
              </a:rPr>
              <a:t>continually devoting themselves </a:t>
            </a:r>
            <a:r>
              <a:rPr lang="en-US" sz="3200" dirty="0"/>
              <a:t>to the apostles teaching and to fellowship, to the breaking of bread </a:t>
            </a:r>
            <a:r>
              <a:rPr lang="en-US" sz="3200" b="1" u="sng" dirty="0">
                <a:solidFill>
                  <a:srgbClr val="002060"/>
                </a:solidFill>
              </a:rPr>
              <a:t>and to prayer</a:t>
            </a:r>
            <a:r>
              <a:rPr lang="en-US" sz="3200" dirty="0"/>
              <a:t>.  </a:t>
            </a:r>
            <a:endParaRPr lang="en-US" sz="3400" dirty="0"/>
          </a:p>
        </p:txBody>
      </p:sp>
    </p:spTree>
    <p:extLst>
      <p:ext uri="{BB962C8B-B14F-4D97-AF65-F5344CB8AC3E}">
        <p14:creationId xmlns:p14="http://schemas.microsoft.com/office/powerpoint/2010/main" val="360076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the rhythm of the Christian life</a:t>
            </a:r>
            <a:endParaRPr lang="en-US" sz="4000" b="1" i="1" dirty="0"/>
          </a:p>
        </p:txBody>
      </p:sp>
      <p:sp>
        <p:nvSpPr>
          <p:cNvPr id="12" name="TextBox 11">
            <a:extLst>
              <a:ext uri="{FF2B5EF4-FFF2-40B4-BE49-F238E27FC236}">
                <a16:creationId xmlns="" xmlns:a16="http://schemas.microsoft.com/office/drawing/2014/main" id="{C52E87CA-440A-4F0C-9F35-E847C925F393}"/>
              </a:ext>
            </a:extLst>
          </p:cNvPr>
          <p:cNvSpPr txBox="1"/>
          <p:nvPr/>
        </p:nvSpPr>
        <p:spPr>
          <a:xfrm>
            <a:off x="76200" y="3581400"/>
            <a:ext cx="8915400" cy="1676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2:42 </a:t>
            </a:r>
            <a:r>
              <a:rPr lang="en-US" sz="3200" dirty="0"/>
              <a:t>They were </a:t>
            </a:r>
            <a:r>
              <a:rPr lang="en-US" sz="3200" b="1" u="sng" dirty="0">
                <a:solidFill>
                  <a:srgbClr val="002060"/>
                </a:solidFill>
              </a:rPr>
              <a:t>continually devoting themselves </a:t>
            </a:r>
            <a:r>
              <a:rPr lang="en-US" sz="3200" dirty="0"/>
              <a:t>to the apostles teaching and to fellowship, to the breaking of bread </a:t>
            </a:r>
            <a:r>
              <a:rPr lang="en-US" sz="3200" b="1" u="sng" dirty="0">
                <a:solidFill>
                  <a:srgbClr val="002060"/>
                </a:solidFill>
              </a:rPr>
              <a:t>and to prayer</a:t>
            </a:r>
            <a:r>
              <a:rPr lang="en-US" sz="3200" dirty="0"/>
              <a:t>.  </a:t>
            </a:r>
            <a:endParaRPr lang="en-US" sz="3400" dirty="0"/>
          </a:p>
        </p:txBody>
      </p:sp>
      <p:sp>
        <p:nvSpPr>
          <p:cNvPr id="6" name="Rounded Rectangular Callout 14">
            <a:extLst>
              <a:ext uri="{FF2B5EF4-FFF2-40B4-BE49-F238E27FC236}">
                <a16:creationId xmlns="" xmlns:a16="http://schemas.microsoft.com/office/drawing/2014/main" id="{24445FC0-2EAA-4567-B052-CC16EE748CEF}"/>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something that we do together</a:t>
            </a:r>
            <a:endParaRPr lang="en-US" sz="4000" b="1" i="1" dirty="0"/>
          </a:p>
        </p:txBody>
      </p:sp>
    </p:spTree>
    <p:extLst>
      <p:ext uri="{BB962C8B-B14F-4D97-AF65-F5344CB8AC3E}">
        <p14:creationId xmlns:p14="http://schemas.microsoft.com/office/powerpoint/2010/main" val="297931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the rhythm of the Christian life</a:t>
            </a:r>
            <a:endParaRPr lang="en-US" sz="4000" b="1" i="1" dirty="0"/>
          </a:p>
        </p:txBody>
      </p:sp>
      <p:sp>
        <p:nvSpPr>
          <p:cNvPr id="12" name="TextBox 11">
            <a:extLst>
              <a:ext uri="{FF2B5EF4-FFF2-40B4-BE49-F238E27FC236}">
                <a16:creationId xmlns="" xmlns:a16="http://schemas.microsoft.com/office/drawing/2014/main" id="{C52E87CA-440A-4F0C-9F35-E847C925F393}"/>
              </a:ext>
            </a:extLst>
          </p:cNvPr>
          <p:cNvSpPr txBox="1"/>
          <p:nvPr/>
        </p:nvSpPr>
        <p:spPr>
          <a:xfrm>
            <a:off x="76200" y="3581400"/>
            <a:ext cx="8915400" cy="1676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2:42 </a:t>
            </a:r>
            <a:r>
              <a:rPr lang="en-US" sz="3200" dirty="0"/>
              <a:t>They were </a:t>
            </a:r>
            <a:r>
              <a:rPr lang="en-US" sz="3200" b="1" u="sng" dirty="0">
                <a:solidFill>
                  <a:srgbClr val="002060"/>
                </a:solidFill>
              </a:rPr>
              <a:t>continually devoting themselves </a:t>
            </a:r>
            <a:r>
              <a:rPr lang="en-US" sz="3200" dirty="0"/>
              <a:t>to the apostles teaching and to fellowship, to the breaking of bread </a:t>
            </a:r>
            <a:r>
              <a:rPr lang="en-US" sz="3200" b="1" u="sng" dirty="0">
                <a:solidFill>
                  <a:srgbClr val="002060"/>
                </a:solidFill>
              </a:rPr>
              <a:t>and to prayer</a:t>
            </a:r>
            <a:r>
              <a:rPr lang="en-US" sz="3200" dirty="0"/>
              <a:t>.  </a:t>
            </a:r>
            <a:endParaRPr lang="en-US" sz="3400" dirty="0"/>
          </a:p>
        </p:txBody>
      </p:sp>
      <p:sp>
        <p:nvSpPr>
          <p:cNvPr id="6" name="Rounded Rectangular Callout 14">
            <a:extLst>
              <a:ext uri="{FF2B5EF4-FFF2-40B4-BE49-F238E27FC236}">
                <a16:creationId xmlns="" xmlns:a16="http://schemas.microsoft.com/office/drawing/2014/main" id="{24445FC0-2EAA-4567-B052-CC16EE748CEF}"/>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something that we do together</a:t>
            </a:r>
            <a:endParaRPr lang="en-US" sz="4000" b="1" i="1" dirty="0"/>
          </a:p>
        </p:txBody>
      </p:sp>
      <p:sp>
        <p:nvSpPr>
          <p:cNvPr id="7" name="Speech Bubble: Rectangle with Corners Rounded 6">
            <a:extLst>
              <a:ext uri="{FF2B5EF4-FFF2-40B4-BE49-F238E27FC236}">
                <a16:creationId xmlns="" xmlns:a16="http://schemas.microsoft.com/office/drawing/2014/main" id="{73E44397-4978-4EEB-A93C-5D29FC3A7554}"/>
              </a:ext>
            </a:extLst>
          </p:cNvPr>
          <p:cNvSpPr/>
          <p:nvPr/>
        </p:nvSpPr>
        <p:spPr>
          <a:xfrm>
            <a:off x="4876800" y="76200"/>
            <a:ext cx="4191000" cy="4038600"/>
          </a:xfrm>
          <a:prstGeom prst="wedgeRoundRectCallout">
            <a:avLst>
              <a:gd name="adj1" fmla="val 58942"/>
              <a:gd name="adj2" fmla="val 60431"/>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a:t>
            </a:r>
            <a:r>
              <a:rPr lang="en-US" sz="2400" dirty="0">
                <a:solidFill>
                  <a:schemeClr val="tx1"/>
                </a:solidFill>
              </a:rPr>
              <a:t> here’s the thing: </a:t>
            </a:r>
          </a:p>
          <a:p>
            <a:pPr algn="ctr"/>
            <a:r>
              <a:rPr lang="en-US" sz="2400" dirty="0">
                <a:solidFill>
                  <a:schemeClr val="bg1"/>
                </a:solidFill>
              </a:rPr>
              <a:t>I’m busy and the time isn’t convenient for me and I prefer solo prayer and I get intimidated and I don’t like being confined to a certain time and my voice sounds weird in public and Jim’s going to be there and let’s face it Jim’s annoying… </a:t>
            </a:r>
          </a:p>
        </p:txBody>
      </p:sp>
    </p:spTree>
    <p:extLst>
      <p:ext uri="{BB962C8B-B14F-4D97-AF65-F5344CB8AC3E}">
        <p14:creationId xmlns:p14="http://schemas.microsoft.com/office/powerpoint/2010/main" val="297931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the rhythm of the Christian life</a:t>
            </a:r>
            <a:endParaRPr lang="en-US" sz="4000" b="1" i="1" dirty="0"/>
          </a:p>
        </p:txBody>
      </p:sp>
      <p:sp>
        <p:nvSpPr>
          <p:cNvPr id="12" name="TextBox 11">
            <a:extLst>
              <a:ext uri="{FF2B5EF4-FFF2-40B4-BE49-F238E27FC236}">
                <a16:creationId xmlns="" xmlns:a16="http://schemas.microsoft.com/office/drawing/2014/main" id="{C52E87CA-440A-4F0C-9F35-E847C925F393}"/>
              </a:ext>
            </a:extLst>
          </p:cNvPr>
          <p:cNvSpPr txBox="1"/>
          <p:nvPr/>
        </p:nvSpPr>
        <p:spPr>
          <a:xfrm>
            <a:off x="76200" y="3581400"/>
            <a:ext cx="8915400" cy="1676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2:42 </a:t>
            </a:r>
            <a:r>
              <a:rPr lang="en-US" sz="3200" dirty="0"/>
              <a:t>They were </a:t>
            </a:r>
            <a:r>
              <a:rPr lang="en-US" sz="3200" b="1" u="sng" dirty="0">
                <a:solidFill>
                  <a:srgbClr val="002060"/>
                </a:solidFill>
              </a:rPr>
              <a:t>continually devoting themselves </a:t>
            </a:r>
            <a:r>
              <a:rPr lang="en-US" sz="3200" dirty="0"/>
              <a:t>to the apostles teaching and to fellowship, to the breaking of bread </a:t>
            </a:r>
            <a:r>
              <a:rPr lang="en-US" sz="3200" b="1" u="sng" dirty="0">
                <a:solidFill>
                  <a:srgbClr val="002060"/>
                </a:solidFill>
              </a:rPr>
              <a:t>and to prayer</a:t>
            </a:r>
            <a:r>
              <a:rPr lang="en-US" sz="3200" dirty="0"/>
              <a:t>.  </a:t>
            </a:r>
            <a:endParaRPr lang="en-US" sz="3400" dirty="0"/>
          </a:p>
        </p:txBody>
      </p:sp>
      <p:sp>
        <p:nvSpPr>
          <p:cNvPr id="6" name="Rounded Rectangular Callout 14">
            <a:extLst>
              <a:ext uri="{FF2B5EF4-FFF2-40B4-BE49-F238E27FC236}">
                <a16:creationId xmlns="" xmlns:a16="http://schemas.microsoft.com/office/drawing/2014/main" id="{24445FC0-2EAA-4567-B052-CC16EE748CEF}"/>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something that we do together</a:t>
            </a:r>
            <a:endParaRPr lang="en-US" sz="4000" b="1" i="1" dirty="0"/>
          </a:p>
        </p:txBody>
      </p:sp>
      <p:sp>
        <p:nvSpPr>
          <p:cNvPr id="7" name="Speech Bubble: Rectangle with Corners Rounded 6">
            <a:extLst>
              <a:ext uri="{FF2B5EF4-FFF2-40B4-BE49-F238E27FC236}">
                <a16:creationId xmlns="" xmlns:a16="http://schemas.microsoft.com/office/drawing/2014/main" id="{73E44397-4978-4EEB-A93C-5D29FC3A7554}"/>
              </a:ext>
            </a:extLst>
          </p:cNvPr>
          <p:cNvSpPr/>
          <p:nvPr/>
        </p:nvSpPr>
        <p:spPr>
          <a:xfrm>
            <a:off x="4876800" y="76200"/>
            <a:ext cx="4191000" cy="4038600"/>
          </a:xfrm>
          <a:prstGeom prst="wedgeRoundRectCallout">
            <a:avLst>
              <a:gd name="adj1" fmla="val 58942"/>
              <a:gd name="adj2" fmla="val 60431"/>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a:t>
            </a:r>
            <a:r>
              <a:rPr lang="en-US" sz="2400" dirty="0">
                <a:solidFill>
                  <a:schemeClr val="tx1"/>
                </a:solidFill>
              </a:rPr>
              <a:t> here’s the thing: </a:t>
            </a:r>
          </a:p>
          <a:p>
            <a:pPr algn="ctr"/>
            <a:r>
              <a:rPr lang="en-US" sz="2400" dirty="0">
                <a:solidFill>
                  <a:schemeClr val="bg1"/>
                </a:solidFill>
              </a:rPr>
              <a:t>I’m busy and the time isn’t convenient for me and I prefer solo prayer and I get intimidated and I don’t like being confined to a certain time and my voice sounds weird in public and Jim’s going to be there and let’s face it Jim’s annoying… </a:t>
            </a:r>
          </a:p>
        </p:txBody>
      </p:sp>
      <p:sp>
        <p:nvSpPr>
          <p:cNvPr id="8" name="Speech Bubble: Rectangle with Corners Rounded 7">
            <a:extLst>
              <a:ext uri="{FF2B5EF4-FFF2-40B4-BE49-F238E27FC236}">
                <a16:creationId xmlns="" xmlns:a16="http://schemas.microsoft.com/office/drawing/2014/main" id="{D1A83665-8A60-40C9-96AE-535DEA601953}"/>
              </a:ext>
            </a:extLst>
          </p:cNvPr>
          <p:cNvSpPr/>
          <p:nvPr/>
        </p:nvSpPr>
        <p:spPr>
          <a:xfrm>
            <a:off x="4876800" y="76200"/>
            <a:ext cx="4191000" cy="4038600"/>
          </a:xfrm>
          <a:prstGeom prst="wedgeRoundRectCallout">
            <a:avLst>
              <a:gd name="adj1" fmla="val 58942"/>
              <a:gd name="adj2" fmla="val 60431"/>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a:t>
            </a:r>
            <a:r>
              <a:rPr lang="en-US" sz="2400" dirty="0">
                <a:solidFill>
                  <a:schemeClr val="tx1"/>
                </a:solidFill>
              </a:rPr>
              <a:t> here’s the thing: </a:t>
            </a:r>
          </a:p>
          <a:p>
            <a:pPr algn="ctr"/>
            <a:r>
              <a:rPr lang="en-US" sz="2400" dirty="0">
                <a:solidFill>
                  <a:schemeClr val="tx1"/>
                </a:solidFill>
              </a:rPr>
              <a:t>I’m busy and the time isn’t convenient for me and I prefer solo prayer and I get intimidated and I don’t like being confined to a certain time and my voice sounds weird in public and Jim’s going to be there and let’s face it Jim’s annoying… </a:t>
            </a:r>
          </a:p>
        </p:txBody>
      </p:sp>
    </p:spTree>
    <p:extLst>
      <p:ext uri="{BB962C8B-B14F-4D97-AF65-F5344CB8AC3E}">
        <p14:creationId xmlns:p14="http://schemas.microsoft.com/office/powerpoint/2010/main" val="297931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the rhythm of the Christian life</a:t>
            </a:r>
            <a:endParaRPr lang="en-US" sz="4000" b="1" i="1" dirty="0"/>
          </a:p>
        </p:txBody>
      </p:sp>
      <p:sp>
        <p:nvSpPr>
          <p:cNvPr id="6" name="Rounded Rectangular Callout 14">
            <a:extLst>
              <a:ext uri="{FF2B5EF4-FFF2-40B4-BE49-F238E27FC236}">
                <a16:creationId xmlns="" xmlns:a16="http://schemas.microsoft.com/office/drawing/2014/main" id="{24445FC0-2EAA-4567-B052-CC16EE748CEF}"/>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something that we do together</a:t>
            </a:r>
            <a:endParaRPr lang="en-US" sz="4000" b="1" i="1" dirty="0"/>
          </a:p>
        </p:txBody>
      </p:sp>
      <p:sp>
        <p:nvSpPr>
          <p:cNvPr id="7" name="Speech Bubble: Rectangle with Corners Rounded 6">
            <a:extLst>
              <a:ext uri="{FF2B5EF4-FFF2-40B4-BE49-F238E27FC236}">
                <a16:creationId xmlns="" xmlns:a16="http://schemas.microsoft.com/office/drawing/2014/main" id="{73E44397-4978-4EEB-A93C-5D29FC3A7554}"/>
              </a:ext>
            </a:extLst>
          </p:cNvPr>
          <p:cNvSpPr/>
          <p:nvPr/>
        </p:nvSpPr>
        <p:spPr>
          <a:xfrm>
            <a:off x="4876800" y="76200"/>
            <a:ext cx="4191000" cy="4038600"/>
          </a:xfrm>
          <a:prstGeom prst="wedgeRoundRectCallout">
            <a:avLst>
              <a:gd name="adj1" fmla="val 58942"/>
              <a:gd name="adj2" fmla="val 60431"/>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a:t>
            </a:r>
            <a:r>
              <a:rPr lang="en-US" sz="2400" dirty="0">
                <a:solidFill>
                  <a:schemeClr val="tx1"/>
                </a:solidFill>
              </a:rPr>
              <a:t> here’s the thing: </a:t>
            </a:r>
          </a:p>
          <a:p>
            <a:pPr algn="ctr"/>
            <a:r>
              <a:rPr lang="en-US" sz="2400" dirty="0">
                <a:solidFill>
                  <a:schemeClr val="tx1"/>
                </a:solidFill>
              </a:rPr>
              <a:t>I’m busy and the time isn’t convenient for me and I prefer solo prayer and I get intimidated and I don’t like being confined to a certain time and my voice sounds weird in public and Jim’s going to be there and let’s face it Jim’s annoying… </a:t>
            </a:r>
          </a:p>
        </p:txBody>
      </p:sp>
      <p:sp>
        <p:nvSpPr>
          <p:cNvPr id="8" name="Rounded Rectangular Callout 14">
            <a:extLst>
              <a:ext uri="{FF2B5EF4-FFF2-40B4-BE49-F238E27FC236}">
                <a16:creationId xmlns="" xmlns:a16="http://schemas.microsoft.com/office/drawing/2014/main" id="{CDDAB012-F2ED-4698-96AF-5B2EA19114FA}"/>
              </a:ext>
            </a:extLst>
          </p:cNvPr>
          <p:cNvSpPr/>
          <p:nvPr/>
        </p:nvSpPr>
        <p:spPr>
          <a:xfrm>
            <a:off x="152400" y="19050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there’s something special about praying together</a:t>
            </a:r>
            <a:endParaRPr lang="en-US" sz="3600" b="1" i="1" dirty="0"/>
          </a:p>
        </p:txBody>
      </p:sp>
      <p:sp>
        <p:nvSpPr>
          <p:cNvPr id="13" name="TextBox 12">
            <a:extLst>
              <a:ext uri="{FF2B5EF4-FFF2-40B4-BE49-F238E27FC236}">
                <a16:creationId xmlns="" xmlns:a16="http://schemas.microsoft.com/office/drawing/2014/main" id="{3825EA20-E66B-4D07-8441-622444C9E4EC}"/>
              </a:ext>
            </a:extLst>
          </p:cNvPr>
          <p:cNvSpPr txBox="1"/>
          <p:nvPr/>
        </p:nvSpPr>
        <p:spPr>
          <a:xfrm>
            <a:off x="76200" y="4343400"/>
            <a:ext cx="8915400" cy="24384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Matt 18:19  </a:t>
            </a:r>
            <a:r>
              <a:rPr lang="en-US" sz="3000" dirty="0"/>
              <a:t>… if two of you agree on earth about anything that they may ask, it shall be done for them by My Father who is in heaven. </a:t>
            </a:r>
            <a:r>
              <a:rPr lang="en-US" sz="3000" b="1" baseline="30000" dirty="0"/>
              <a:t>20 </a:t>
            </a:r>
            <a:r>
              <a:rPr lang="en-US" sz="3000" dirty="0"/>
              <a:t>For where two or three have gathered together in My name, I am there in their midst.</a:t>
            </a:r>
          </a:p>
        </p:txBody>
      </p:sp>
    </p:spTree>
    <p:extLst>
      <p:ext uri="{BB962C8B-B14F-4D97-AF65-F5344CB8AC3E}">
        <p14:creationId xmlns:p14="http://schemas.microsoft.com/office/powerpoint/2010/main" val="200385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the rhythm of the Christian life</a:t>
            </a:r>
            <a:endParaRPr lang="en-US" sz="4000" b="1" i="1" dirty="0"/>
          </a:p>
        </p:txBody>
      </p:sp>
      <p:sp>
        <p:nvSpPr>
          <p:cNvPr id="6" name="Rounded Rectangular Callout 14">
            <a:extLst>
              <a:ext uri="{FF2B5EF4-FFF2-40B4-BE49-F238E27FC236}">
                <a16:creationId xmlns="" xmlns:a16="http://schemas.microsoft.com/office/drawing/2014/main" id="{24445FC0-2EAA-4567-B052-CC16EE748CEF}"/>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something that we do together</a:t>
            </a:r>
            <a:endParaRPr lang="en-US" sz="4000" b="1" i="1" dirty="0"/>
          </a:p>
        </p:txBody>
      </p:sp>
      <p:sp>
        <p:nvSpPr>
          <p:cNvPr id="7" name="Speech Bubble: Rectangle with Corners Rounded 6">
            <a:extLst>
              <a:ext uri="{FF2B5EF4-FFF2-40B4-BE49-F238E27FC236}">
                <a16:creationId xmlns="" xmlns:a16="http://schemas.microsoft.com/office/drawing/2014/main" id="{73E44397-4978-4EEB-A93C-5D29FC3A7554}"/>
              </a:ext>
            </a:extLst>
          </p:cNvPr>
          <p:cNvSpPr/>
          <p:nvPr/>
        </p:nvSpPr>
        <p:spPr>
          <a:xfrm>
            <a:off x="4876800" y="76200"/>
            <a:ext cx="4191000" cy="4038600"/>
          </a:xfrm>
          <a:prstGeom prst="wedgeRoundRectCallout">
            <a:avLst>
              <a:gd name="adj1" fmla="val 58942"/>
              <a:gd name="adj2" fmla="val 60431"/>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a:t>
            </a:r>
            <a:r>
              <a:rPr lang="en-US" sz="2400" dirty="0">
                <a:solidFill>
                  <a:schemeClr val="tx1"/>
                </a:solidFill>
              </a:rPr>
              <a:t> here’s the thing: </a:t>
            </a:r>
          </a:p>
          <a:p>
            <a:pPr algn="ctr"/>
            <a:r>
              <a:rPr lang="en-US" sz="2400" dirty="0">
                <a:solidFill>
                  <a:schemeClr val="tx1"/>
                </a:solidFill>
              </a:rPr>
              <a:t>I’m busy and the time isn’t convenient for me and I prefer solo prayer and I get intimidated and I don’t like being confined to a certain time and my voice sounds weird in public and Jim’s going to be there and let’s face it Jim’s annoying… </a:t>
            </a:r>
          </a:p>
        </p:txBody>
      </p:sp>
      <p:sp>
        <p:nvSpPr>
          <p:cNvPr id="13" name="TextBox 12">
            <a:extLst>
              <a:ext uri="{FF2B5EF4-FFF2-40B4-BE49-F238E27FC236}">
                <a16:creationId xmlns="" xmlns:a16="http://schemas.microsoft.com/office/drawing/2014/main" id="{3825EA20-E66B-4D07-8441-622444C9E4EC}"/>
              </a:ext>
            </a:extLst>
          </p:cNvPr>
          <p:cNvSpPr txBox="1"/>
          <p:nvPr/>
        </p:nvSpPr>
        <p:spPr>
          <a:xfrm>
            <a:off x="76200" y="4343400"/>
            <a:ext cx="8915400" cy="24384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Matt 18:19  </a:t>
            </a:r>
            <a:r>
              <a:rPr lang="en-US" sz="3000" dirty="0"/>
              <a:t>… if two of you agree on earth about anything that they may ask, it shall be done for them by My Father who is in heaven. </a:t>
            </a:r>
            <a:r>
              <a:rPr lang="en-US" sz="3000" b="1" baseline="30000" dirty="0"/>
              <a:t>20 </a:t>
            </a:r>
            <a:r>
              <a:rPr lang="en-US" sz="3000" dirty="0"/>
              <a:t>For where two or three have gathered together in My name, I am there in their midst.</a:t>
            </a:r>
          </a:p>
        </p:txBody>
      </p:sp>
      <p:sp>
        <p:nvSpPr>
          <p:cNvPr id="12" name="Rounded Rectangular Callout 14">
            <a:extLst>
              <a:ext uri="{FF2B5EF4-FFF2-40B4-BE49-F238E27FC236}">
                <a16:creationId xmlns="" xmlns:a16="http://schemas.microsoft.com/office/drawing/2014/main" id="{4B0FBAA2-7F35-4AE2-824B-1EE82DA1BF75}"/>
              </a:ext>
            </a:extLst>
          </p:cNvPr>
          <p:cNvSpPr/>
          <p:nvPr/>
        </p:nvSpPr>
        <p:spPr>
          <a:xfrm>
            <a:off x="152400" y="19050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You will be built up by their prayers</a:t>
            </a:r>
            <a:endParaRPr lang="en-US" sz="3600" b="1" i="1" dirty="0"/>
          </a:p>
        </p:txBody>
      </p:sp>
    </p:spTree>
    <p:extLst>
      <p:ext uri="{BB962C8B-B14F-4D97-AF65-F5344CB8AC3E}">
        <p14:creationId xmlns:p14="http://schemas.microsoft.com/office/powerpoint/2010/main" val="18408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76200" y="5562600"/>
            <a:ext cx="9296400" cy="9906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What observations can we make about Prayer in our passage?  </a:t>
            </a:r>
            <a:endParaRPr lang="en-US" sz="4800" b="1" i="1" dirty="0"/>
          </a:p>
        </p:txBody>
      </p:sp>
      <p:pic>
        <p:nvPicPr>
          <p:cNvPr id="10" name="Picture 9" descr="A person standing next to a fireplace&#10;&#10;Description generated with high confidence">
            <a:extLst>
              <a:ext uri="{FF2B5EF4-FFF2-40B4-BE49-F238E27FC236}">
                <a16:creationId xmlns="" xmlns:a16="http://schemas.microsoft.com/office/drawing/2014/main" id="{F727D749-E695-457D-B1EF-BE7AFCA603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43" t="4595" b="2855"/>
          <a:stretch/>
        </p:blipFill>
        <p:spPr>
          <a:xfrm>
            <a:off x="5367617" y="0"/>
            <a:ext cx="3776383" cy="5333999"/>
          </a:xfrm>
          <a:prstGeom prst="rect">
            <a:avLst/>
          </a:prstGeom>
        </p:spPr>
      </p:pic>
      <p:sp>
        <p:nvSpPr>
          <p:cNvPr id="11" name="Rounded Rectangular Callout 14">
            <a:extLst>
              <a:ext uri="{FF2B5EF4-FFF2-40B4-BE49-F238E27FC236}">
                <a16:creationId xmlns="" xmlns:a16="http://schemas.microsoft.com/office/drawing/2014/main" id="{6084E96E-3EDC-4317-A953-338F44CEE1A3}"/>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the rhythm of the Christian life</a:t>
            </a:r>
            <a:endParaRPr lang="en-US" sz="4000" b="1" i="1" dirty="0"/>
          </a:p>
        </p:txBody>
      </p:sp>
      <p:sp>
        <p:nvSpPr>
          <p:cNvPr id="6" name="Rounded Rectangular Callout 14">
            <a:extLst>
              <a:ext uri="{FF2B5EF4-FFF2-40B4-BE49-F238E27FC236}">
                <a16:creationId xmlns="" xmlns:a16="http://schemas.microsoft.com/office/drawing/2014/main" id="{24445FC0-2EAA-4567-B052-CC16EE748CEF}"/>
              </a:ext>
            </a:extLst>
          </p:cNvPr>
          <p:cNvSpPr/>
          <p:nvPr/>
        </p:nvSpPr>
        <p:spPr>
          <a:xfrm>
            <a:off x="304800" y="228600"/>
            <a:ext cx="4800600" cy="12192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Prayer is something that we do together</a:t>
            </a:r>
            <a:endParaRPr lang="en-US" sz="4000" b="1" i="1" dirty="0"/>
          </a:p>
        </p:txBody>
      </p:sp>
      <p:sp>
        <p:nvSpPr>
          <p:cNvPr id="7" name="Speech Bubble: Rectangle with Corners Rounded 6">
            <a:extLst>
              <a:ext uri="{FF2B5EF4-FFF2-40B4-BE49-F238E27FC236}">
                <a16:creationId xmlns="" xmlns:a16="http://schemas.microsoft.com/office/drawing/2014/main" id="{73E44397-4978-4EEB-A93C-5D29FC3A7554}"/>
              </a:ext>
            </a:extLst>
          </p:cNvPr>
          <p:cNvSpPr/>
          <p:nvPr/>
        </p:nvSpPr>
        <p:spPr>
          <a:xfrm>
            <a:off x="4876800" y="76200"/>
            <a:ext cx="4191000" cy="4038600"/>
          </a:xfrm>
          <a:prstGeom prst="wedgeRoundRectCallout">
            <a:avLst>
              <a:gd name="adj1" fmla="val 58942"/>
              <a:gd name="adj2" fmla="val 60431"/>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a:t>
            </a:r>
            <a:r>
              <a:rPr lang="en-US" sz="2400" dirty="0">
                <a:solidFill>
                  <a:schemeClr val="tx1"/>
                </a:solidFill>
              </a:rPr>
              <a:t> here’s the thing: </a:t>
            </a:r>
          </a:p>
          <a:p>
            <a:pPr algn="ctr"/>
            <a:r>
              <a:rPr lang="en-US" sz="2400" dirty="0">
                <a:solidFill>
                  <a:schemeClr val="tx1"/>
                </a:solidFill>
              </a:rPr>
              <a:t>I’m busy and the time isn’t convenient for me and I prefer solo prayer and I get intimidated and I don’t like being confined to a certain time and my voice sounds weird in public and Jim’s going to be there and let’s face it Jim’s annoying… </a:t>
            </a:r>
          </a:p>
        </p:txBody>
      </p:sp>
      <p:sp>
        <p:nvSpPr>
          <p:cNvPr id="13" name="TextBox 12">
            <a:extLst>
              <a:ext uri="{FF2B5EF4-FFF2-40B4-BE49-F238E27FC236}">
                <a16:creationId xmlns="" xmlns:a16="http://schemas.microsoft.com/office/drawing/2014/main" id="{3825EA20-E66B-4D07-8441-622444C9E4EC}"/>
              </a:ext>
            </a:extLst>
          </p:cNvPr>
          <p:cNvSpPr txBox="1"/>
          <p:nvPr/>
        </p:nvSpPr>
        <p:spPr>
          <a:xfrm>
            <a:off x="76200" y="4343400"/>
            <a:ext cx="8915400" cy="24384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Matt 18:19  </a:t>
            </a:r>
            <a:r>
              <a:rPr lang="en-US" sz="3000" dirty="0"/>
              <a:t>… if two of you agree on earth about anything that they may ask, it shall be done for them by My Father who is in heaven. </a:t>
            </a:r>
            <a:r>
              <a:rPr lang="en-US" sz="3000" b="1" baseline="30000" dirty="0"/>
              <a:t>20 </a:t>
            </a:r>
            <a:r>
              <a:rPr lang="en-US" sz="3000" dirty="0"/>
              <a:t>For where two or three have gathered together in My name, I am there in their midst.</a:t>
            </a:r>
          </a:p>
        </p:txBody>
      </p:sp>
      <p:sp>
        <p:nvSpPr>
          <p:cNvPr id="14" name="Rounded Rectangular Callout 14">
            <a:extLst>
              <a:ext uri="{FF2B5EF4-FFF2-40B4-BE49-F238E27FC236}">
                <a16:creationId xmlns="" xmlns:a16="http://schemas.microsoft.com/office/drawing/2014/main" id="{44B1A3B9-CBB0-40AB-958A-41F45C3C2BC8}"/>
              </a:ext>
            </a:extLst>
          </p:cNvPr>
          <p:cNvSpPr/>
          <p:nvPr/>
        </p:nvSpPr>
        <p:spPr>
          <a:xfrm>
            <a:off x="152400" y="1981200"/>
            <a:ext cx="4800600" cy="1676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a:t>
            </a:r>
            <a:r>
              <a:rPr lang="en-US" sz="3600" b="1" i="1" dirty="0"/>
              <a:t>they</a:t>
            </a:r>
            <a:r>
              <a:rPr lang="en-US" sz="3600" b="1" dirty="0"/>
              <a:t> will be built up by </a:t>
            </a:r>
            <a:r>
              <a:rPr lang="en-US" sz="3600" b="1" i="1" dirty="0"/>
              <a:t>your</a:t>
            </a:r>
            <a:r>
              <a:rPr lang="en-US" sz="3600" b="1" dirty="0"/>
              <a:t> prayers!</a:t>
            </a:r>
            <a:endParaRPr lang="en-US" sz="3600" b="1" i="1" dirty="0"/>
          </a:p>
        </p:txBody>
      </p:sp>
    </p:spTree>
    <p:extLst>
      <p:ext uri="{BB962C8B-B14F-4D97-AF65-F5344CB8AC3E}">
        <p14:creationId xmlns:p14="http://schemas.microsoft.com/office/powerpoint/2010/main" val="40035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152400" y="228600"/>
            <a:ext cx="88392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next step does God have for you when it comes to corporate prayer? </a:t>
            </a:r>
            <a:endParaRPr lang="en-US" sz="4000" b="1" i="1" dirty="0"/>
          </a:p>
        </p:txBody>
      </p:sp>
    </p:spTree>
    <p:extLst>
      <p:ext uri="{BB962C8B-B14F-4D97-AF65-F5344CB8AC3E}">
        <p14:creationId xmlns:p14="http://schemas.microsoft.com/office/powerpoint/2010/main" val="28517021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152400" y="228600"/>
            <a:ext cx="88392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next step does God have for you when it comes to corporate prayer? </a:t>
            </a:r>
            <a:endParaRPr lang="en-US" sz="4000" b="1" i="1" dirty="0"/>
          </a:p>
        </p:txBody>
      </p:sp>
      <p:sp>
        <p:nvSpPr>
          <p:cNvPr id="8" name="Rounded Rectangular Callout 14">
            <a:extLst>
              <a:ext uri="{FF2B5EF4-FFF2-40B4-BE49-F238E27FC236}">
                <a16:creationId xmlns="" xmlns:a16="http://schemas.microsoft.com/office/drawing/2014/main" id="{F6D10AB4-A9F7-4C77-94CF-0A1EB5F6F845}"/>
              </a:ext>
            </a:extLst>
          </p:cNvPr>
          <p:cNvSpPr/>
          <p:nvPr/>
        </p:nvSpPr>
        <p:spPr>
          <a:xfrm>
            <a:off x="152400" y="26670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Maybe it’s to </a:t>
            </a:r>
            <a:r>
              <a:rPr lang="en-US" sz="5400" b="1" i="1" dirty="0"/>
              <a:t>discover</a:t>
            </a:r>
            <a:r>
              <a:rPr lang="en-US" sz="5400" b="1" dirty="0"/>
              <a:t> it …</a:t>
            </a:r>
            <a:endParaRPr lang="en-US" sz="5400" b="1" i="1" dirty="0"/>
          </a:p>
        </p:txBody>
      </p:sp>
    </p:spTree>
    <p:extLst>
      <p:ext uri="{BB962C8B-B14F-4D97-AF65-F5344CB8AC3E}">
        <p14:creationId xmlns:p14="http://schemas.microsoft.com/office/powerpoint/2010/main" val="28517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152400" y="228600"/>
            <a:ext cx="88392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next step does God have for you when it comes to corporate prayer? </a:t>
            </a:r>
            <a:endParaRPr lang="en-US" sz="4000" b="1" i="1" dirty="0"/>
          </a:p>
        </p:txBody>
      </p:sp>
      <p:sp>
        <p:nvSpPr>
          <p:cNvPr id="8" name="Rounded Rectangular Callout 14">
            <a:extLst>
              <a:ext uri="{FF2B5EF4-FFF2-40B4-BE49-F238E27FC236}">
                <a16:creationId xmlns="" xmlns:a16="http://schemas.microsoft.com/office/drawing/2014/main" id="{F6D10AB4-A9F7-4C77-94CF-0A1EB5F6F845}"/>
              </a:ext>
            </a:extLst>
          </p:cNvPr>
          <p:cNvSpPr/>
          <p:nvPr/>
        </p:nvSpPr>
        <p:spPr>
          <a:xfrm>
            <a:off x="152400" y="26670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Maybe it’s to </a:t>
            </a:r>
            <a:r>
              <a:rPr lang="en-US" sz="5400" b="1" i="1" dirty="0"/>
              <a:t>discover</a:t>
            </a:r>
            <a:r>
              <a:rPr lang="en-US" sz="5400" b="1" dirty="0"/>
              <a:t> it …</a:t>
            </a:r>
            <a:endParaRPr lang="en-US" sz="5400" b="1" i="1" dirty="0"/>
          </a:p>
        </p:txBody>
      </p:sp>
      <p:sp>
        <p:nvSpPr>
          <p:cNvPr id="13" name="TextBox 12">
            <a:extLst>
              <a:ext uri="{FF2B5EF4-FFF2-40B4-BE49-F238E27FC236}">
                <a16:creationId xmlns="" xmlns:a16="http://schemas.microsoft.com/office/drawing/2014/main" id="{279C87F4-6BAC-4F5F-8EA8-447E9C399118}"/>
              </a:ext>
            </a:extLst>
          </p:cNvPr>
          <p:cNvSpPr txBox="1"/>
          <p:nvPr/>
        </p:nvSpPr>
        <p:spPr>
          <a:xfrm>
            <a:off x="304800" y="6019800"/>
            <a:ext cx="8458200" cy="609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Matt 18:19 </a:t>
            </a:r>
            <a:r>
              <a:rPr lang="en-US" sz="3000" dirty="0"/>
              <a:t>if two of you </a:t>
            </a:r>
            <a:r>
              <a:rPr lang="en-US" sz="3000" b="1" u="sng" dirty="0">
                <a:solidFill>
                  <a:srgbClr val="002060"/>
                </a:solidFill>
              </a:rPr>
              <a:t>agree</a:t>
            </a:r>
            <a:r>
              <a:rPr lang="en-US" sz="3000" dirty="0"/>
              <a:t> on earth about anything…</a:t>
            </a:r>
          </a:p>
        </p:txBody>
      </p:sp>
      <p:sp>
        <p:nvSpPr>
          <p:cNvPr id="3" name="Speech Bubble: Rectangle 2">
            <a:extLst>
              <a:ext uri="{FF2B5EF4-FFF2-40B4-BE49-F238E27FC236}">
                <a16:creationId xmlns="" xmlns:a16="http://schemas.microsoft.com/office/drawing/2014/main" id="{95AA839F-C1F6-4E0C-AB0E-08FC99B17FF0}"/>
              </a:ext>
            </a:extLst>
          </p:cNvPr>
          <p:cNvSpPr/>
          <p:nvPr/>
        </p:nvSpPr>
        <p:spPr>
          <a:xfrm>
            <a:off x="3124200" y="5257800"/>
            <a:ext cx="5715000" cy="533400"/>
          </a:xfrm>
          <a:prstGeom prst="wedgeRectCallout">
            <a:avLst>
              <a:gd name="adj1" fmla="val -32302"/>
              <a:gd name="adj2" fmla="val 107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Agree = </a:t>
            </a:r>
            <a:r>
              <a:rPr lang="el-GR" sz="3200" b="1" dirty="0">
                <a:solidFill>
                  <a:schemeClr val="tx1"/>
                </a:solidFill>
              </a:rPr>
              <a:t>συμφωνέω </a:t>
            </a:r>
            <a:r>
              <a:rPr lang="en-US" sz="3200" b="1" dirty="0" err="1">
                <a:solidFill>
                  <a:schemeClr val="tx1"/>
                </a:solidFill>
              </a:rPr>
              <a:t>sumphōneō</a:t>
            </a:r>
            <a:endParaRPr lang="en-US" sz="3200" b="1" dirty="0">
              <a:solidFill>
                <a:schemeClr val="tx1"/>
              </a:solidFill>
            </a:endParaRPr>
          </a:p>
        </p:txBody>
      </p:sp>
    </p:spTree>
    <p:extLst>
      <p:ext uri="{BB962C8B-B14F-4D97-AF65-F5344CB8AC3E}">
        <p14:creationId xmlns:p14="http://schemas.microsoft.com/office/powerpoint/2010/main" val="28517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A2A6F8F4-8605-4EDA-A479-09F30B0BD4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9525000" cy="5858867"/>
          </a:xfrm>
        </p:spPr>
      </p:pic>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4" name="Rectangle 3">
            <a:extLst>
              <a:ext uri="{FF2B5EF4-FFF2-40B4-BE49-F238E27FC236}">
                <a16:creationId xmlns="" xmlns:a16="http://schemas.microsoft.com/office/drawing/2014/main" id="{B5E82673-63DC-4A00-8EEF-8BE6C04C7666}"/>
              </a:ext>
            </a:extLst>
          </p:cNvPr>
          <p:cNvSpPr/>
          <p:nvPr/>
        </p:nvSpPr>
        <p:spPr>
          <a:xfrm>
            <a:off x="4724400" y="0"/>
            <a:ext cx="44196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
            </a:r>
            <a:br>
              <a:rPr lang="en-US" sz="1600" b="1" dirty="0"/>
            </a:br>
            <a:r>
              <a:rPr lang="en-US" sz="4400" b="1" dirty="0"/>
              <a:t>King Herod Agrippa 1</a:t>
            </a:r>
            <a:endParaRPr lang="en-US" sz="3200" b="1" dirty="0"/>
          </a:p>
        </p:txBody>
      </p:sp>
      <p:pic>
        <p:nvPicPr>
          <p:cNvPr id="10" name="Picture 2" descr="https://eoinmackenfanbasegallery.files.wordpress.com/2015/01/eoin-killing2.jpg?w=940">
            <a:extLst>
              <a:ext uri="{FF2B5EF4-FFF2-40B4-BE49-F238E27FC236}">
                <a16:creationId xmlns="" xmlns:a16="http://schemas.microsoft.com/office/drawing/2014/main" id="{F6C73DFC-E5AE-4BB6-B42F-3BE2CFFA74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896" b="553"/>
          <a:stretch/>
        </p:blipFill>
        <p:spPr bwMode="auto">
          <a:xfrm>
            <a:off x="1" y="1"/>
            <a:ext cx="4729017" cy="480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5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152400" y="228600"/>
            <a:ext cx="88392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next step does God have for you when it comes to corporate prayer? </a:t>
            </a:r>
            <a:endParaRPr lang="en-US" sz="4000" b="1" i="1" dirty="0"/>
          </a:p>
        </p:txBody>
      </p:sp>
      <p:sp>
        <p:nvSpPr>
          <p:cNvPr id="8" name="Rounded Rectangular Callout 14">
            <a:extLst>
              <a:ext uri="{FF2B5EF4-FFF2-40B4-BE49-F238E27FC236}">
                <a16:creationId xmlns="" xmlns:a16="http://schemas.microsoft.com/office/drawing/2014/main" id="{F6D10AB4-A9F7-4C77-94CF-0A1EB5F6F845}"/>
              </a:ext>
            </a:extLst>
          </p:cNvPr>
          <p:cNvSpPr/>
          <p:nvPr/>
        </p:nvSpPr>
        <p:spPr>
          <a:xfrm>
            <a:off x="152400" y="26670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Maybe it’s to </a:t>
            </a:r>
            <a:r>
              <a:rPr lang="en-US" sz="5400" b="1" i="1" dirty="0"/>
              <a:t>re-</a:t>
            </a:r>
            <a:r>
              <a:rPr lang="en-US" sz="5400" b="1" dirty="0"/>
              <a:t>discover it …</a:t>
            </a:r>
            <a:endParaRPr lang="en-US" sz="5400" b="1" i="1" dirty="0"/>
          </a:p>
        </p:txBody>
      </p:sp>
    </p:spTree>
    <p:extLst>
      <p:ext uri="{BB962C8B-B14F-4D97-AF65-F5344CB8AC3E}">
        <p14:creationId xmlns:p14="http://schemas.microsoft.com/office/powerpoint/2010/main" val="166025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152400" y="228600"/>
            <a:ext cx="88392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next step does God have for you when it comes to corporate prayer? </a:t>
            </a:r>
            <a:endParaRPr lang="en-US" sz="4000" b="1" i="1" dirty="0"/>
          </a:p>
        </p:txBody>
      </p:sp>
      <p:sp>
        <p:nvSpPr>
          <p:cNvPr id="8" name="Rounded Rectangular Callout 14">
            <a:extLst>
              <a:ext uri="{FF2B5EF4-FFF2-40B4-BE49-F238E27FC236}">
                <a16:creationId xmlns="" xmlns:a16="http://schemas.microsoft.com/office/drawing/2014/main" id="{F6D10AB4-A9F7-4C77-94CF-0A1EB5F6F845}"/>
              </a:ext>
            </a:extLst>
          </p:cNvPr>
          <p:cNvSpPr/>
          <p:nvPr/>
        </p:nvSpPr>
        <p:spPr>
          <a:xfrm>
            <a:off x="152400" y="26670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Maybe it’s to show up</a:t>
            </a:r>
            <a:endParaRPr lang="en-US" sz="5400" b="1" i="1" dirty="0"/>
          </a:p>
        </p:txBody>
      </p:sp>
    </p:spTree>
    <p:extLst>
      <p:ext uri="{BB962C8B-B14F-4D97-AF65-F5344CB8AC3E}">
        <p14:creationId xmlns:p14="http://schemas.microsoft.com/office/powerpoint/2010/main" val="106743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152400" y="228600"/>
            <a:ext cx="88392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next step does God have for you when it comes to corporate prayer? </a:t>
            </a:r>
            <a:endParaRPr lang="en-US" sz="4000" b="1" i="1" dirty="0"/>
          </a:p>
        </p:txBody>
      </p:sp>
      <p:sp>
        <p:nvSpPr>
          <p:cNvPr id="8" name="Rounded Rectangular Callout 14">
            <a:extLst>
              <a:ext uri="{FF2B5EF4-FFF2-40B4-BE49-F238E27FC236}">
                <a16:creationId xmlns="" xmlns:a16="http://schemas.microsoft.com/office/drawing/2014/main" id="{F6D10AB4-A9F7-4C77-94CF-0A1EB5F6F845}"/>
              </a:ext>
            </a:extLst>
          </p:cNvPr>
          <p:cNvSpPr/>
          <p:nvPr/>
        </p:nvSpPr>
        <p:spPr>
          <a:xfrm>
            <a:off x="152400" y="26670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Maybe it’s to speak up</a:t>
            </a:r>
            <a:endParaRPr lang="en-US" sz="5400" b="1" i="1" dirty="0"/>
          </a:p>
        </p:txBody>
      </p:sp>
    </p:spTree>
    <p:extLst>
      <p:ext uri="{BB962C8B-B14F-4D97-AF65-F5344CB8AC3E}">
        <p14:creationId xmlns:p14="http://schemas.microsoft.com/office/powerpoint/2010/main" val="10983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152400" y="228600"/>
            <a:ext cx="88392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next step does God have for you when it comes to corporate prayer? </a:t>
            </a:r>
            <a:endParaRPr lang="en-US" sz="4000" b="1" i="1" dirty="0"/>
          </a:p>
        </p:txBody>
      </p:sp>
      <p:sp>
        <p:nvSpPr>
          <p:cNvPr id="8" name="Rounded Rectangular Callout 14">
            <a:extLst>
              <a:ext uri="{FF2B5EF4-FFF2-40B4-BE49-F238E27FC236}">
                <a16:creationId xmlns="" xmlns:a16="http://schemas.microsoft.com/office/drawing/2014/main" id="{F6D10AB4-A9F7-4C77-94CF-0A1EB5F6F845}"/>
              </a:ext>
            </a:extLst>
          </p:cNvPr>
          <p:cNvSpPr/>
          <p:nvPr/>
        </p:nvSpPr>
        <p:spPr>
          <a:xfrm>
            <a:off x="152400" y="26670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Maybe it’s to step up</a:t>
            </a:r>
            <a:endParaRPr lang="en-US" sz="5400" b="1" i="1" dirty="0"/>
          </a:p>
        </p:txBody>
      </p:sp>
    </p:spTree>
    <p:extLst>
      <p:ext uri="{BB962C8B-B14F-4D97-AF65-F5344CB8AC3E}">
        <p14:creationId xmlns:p14="http://schemas.microsoft.com/office/powerpoint/2010/main" val="227802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4">
            <a:extLst>
              <a:ext uri="{FF2B5EF4-FFF2-40B4-BE49-F238E27FC236}">
                <a16:creationId xmlns="" xmlns:a16="http://schemas.microsoft.com/office/drawing/2014/main" id="{3A15E547-94C7-4EFE-82EA-AF4750A12BDC}"/>
              </a:ext>
            </a:extLst>
          </p:cNvPr>
          <p:cNvSpPr/>
          <p:nvPr/>
        </p:nvSpPr>
        <p:spPr>
          <a:xfrm>
            <a:off x="152400" y="228600"/>
            <a:ext cx="88392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next step does God have for you when it comes to corporate prayer? </a:t>
            </a:r>
            <a:endParaRPr lang="en-US" sz="4000" b="1" i="1" dirty="0"/>
          </a:p>
        </p:txBody>
      </p:sp>
      <p:sp>
        <p:nvSpPr>
          <p:cNvPr id="8" name="Rounded Rectangular Callout 14">
            <a:extLst>
              <a:ext uri="{FF2B5EF4-FFF2-40B4-BE49-F238E27FC236}">
                <a16:creationId xmlns="" xmlns:a16="http://schemas.microsoft.com/office/drawing/2014/main" id="{F6D10AB4-A9F7-4C77-94CF-0A1EB5F6F845}"/>
              </a:ext>
            </a:extLst>
          </p:cNvPr>
          <p:cNvSpPr/>
          <p:nvPr/>
        </p:nvSpPr>
        <p:spPr>
          <a:xfrm>
            <a:off x="152400" y="26670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you devote yourself to prayer you should expect resistance </a:t>
            </a:r>
          </a:p>
        </p:txBody>
      </p:sp>
      <p:sp>
        <p:nvSpPr>
          <p:cNvPr id="4" name="Rounded Rectangular Callout 14">
            <a:extLst>
              <a:ext uri="{FF2B5EF4-FFF2-40B4-BE49-F238E27FC236}">
                <a16:creationId xmlns="" xmlns:a16="http://schemas.microsoft.com/office/drawing/2014/main" id="{DE2CA45B-32CD-454D-BEF6-6176DC529CA9}"/>
              </a:ext>
            </a:extLst>
          </p:cNvPr>
          <p:cNvSpPr/>
          <p:nvPr/>
        </p:nvSpPr>
        <p:spPr>
          <a:xfrm>
            <a:off x="76200" y="44196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But you should also expect to see God do some amazing things!</a:t>
            </a:r>
          </a:p>
        </p:txBody>
      </p:sp>
    </p:spTree>
    <p:extLst>
      <p:ext uri="{BB962C8B-B14F-4D97-AF65-F5344CB8AC3E}">
        <p14:creationId xmlns:p14="http://schemas.microsoft.com/office/powerpoint/2010/main" val="130084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9525000" cy="5858867"/>
          </a:xfrm>
        </p:spPr>
      </p:pic>
      <p:sp>
        <p:nvSpPr>
          <p:cNvPr id="10" name="TextBox 9"/>
          <p:cNvSpPr txBox="1"/>
          <p:nvPr/>
        </p:nvSpPr>
        <p:spPr>
          <a:xfrm>
            <a:off x="4419600" y="4715867"/>
            <a:ext cx="44958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Next Time . . . </a:t>
            </a:r>
            <a:endParaRPr lang="en-US" sz="4400" b="1" i="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550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4" name="Rectangle 3">
            <a:extLst>
              <a:ext uri="{FF2B5EF4-FFF2-40B4-BE49-F238E27FC236}">
                <a16:creationId xmlns="" xmlns:a16="http://schemas.microsoft.com/office/drawing/2014/main" id="{B5E82673-63DC-4A00-8EEF-8BE6C04C7666}"/>
              </a:ext>
            </a:extLst>
          </p:cNvPr>
          <p:cNvSpPr/>
          <p:nvPr/>
        </p:nvSpPr>
        <p:spPr>
          <a:xfrm>
            <a:off x="4724400" y="0"/>
            <a:ext cx="44196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
            </a:r>
            <a:br>
              <a:rPr lang="en-US" sz="1600" b="1" dirty="0"/>
            </a:br>
            <a:r>
              <a:rPr lang="en-US" sz="4400" b="1" dirty="0"/>
              <a:t>King Herod Agrippa 1</a:t>
            </a:r>
            <a:endParaRPr lang="en-US" sz="3200" b="1" dirty="0"/>
          </a:p>
        </p:txBody>
      </p:sp>
      <p:pic>
        <p:nvPicPr>
          <p:cNvPr id="10" name="Picture 2" descr="https://eoinmackenfanbasegallery.files.wordpress.com/2015/01/eoin-killing2.jpg?w=940">
            <a:extLst>
              <a:ext uri="{FF2B5EF4-FFF2-40B4-BE49-F238E27FC236}">
                <a16:creationId xmlns="" xmlns:a16="http://schemas.microsoft.com/office/drawing/2014/main" id="{F6C73DFC-E5AE-4BB6-B42F-3BE2CFFA74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896" b="553"/>
          <a:stretch/>
        </p:blipFill>
        <p:spPr bwMode="auto">
          <a:xfrm>
            <a:off x="1" y="1"/>
            <a:ext cx="4729017" cy="48029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BBBBC8CC-B8A5-4D72-A42F-F1A342E6C3EE}"/>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a:t>
            </a:r>
            <a:r>
              <a:rPr lang="en-US" sz="3200" b="1" u="sng" dirty="0">
                <a:solidFill>
                  <a:srgbClr val="002060"/>
                </a:solidFill>
              </a:rPr>
              <a:t>laid hands on some who belonged to the church in order to mistreat them</a:t>
            </a:r>
            <a:r>
              <a:rPr lang="en-US" sz="3200" dirty="0"/>
              <a:t>. </a:t>
            </a:r>
            <a:r>
              <a:rPr lang="en-US" sz="3200" b="1" baseline="30000" dirty="0"/>
              <a:t>2 </a:t>
            </a:r>
            <a:r>
              <a:rPr lang="en-US" sz="3200" dirty="0"/>
              <a:t>And he had James the brother of John put to death with a sword. </a:t>
            </a:r>
          </a:p>
          <a:p>
            <a:endParaRPr lang="en-US" sz="3400" dirty="0"/>
          </a:p>
        </p:txBody>
      </p:sp>
    </p:spTree>
    <p:extLst>
      <p:ext uri="{BB962C8B-B14F-4D97-AF65-F5344CB8AC3E}">
        <p14:creationId xmlns:p14="http://schemas.microsoft.com/office/powerpoint/2010/main" val="338294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Focus shifts back to Jerusalem in Ch 12</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a:extLst>
              <a:ext uri="{FF2B5EF4-FFF2-40B4-BE49-F238E27FC236}">
                <a16:creationId xmlns="" xmlns:a16="http://schemas.microsoft.com/office/drawing/2014/main"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7" name="TextBox 6">
            <a:extLst>
              <a:ext uri="{FF2B5EF4-FFF2-40B4-BE49-F238E27FC236}">
                <a16:creationId xmlns="" xmlns:a16="http://schemas.microsoft.com/office/drawing/2014/main" id="{37D985EB-558E-4825-A552-F8931DD7B4E5}"/>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9" name="TextBox 8">
            <a:extLst>
              <a:ext uri="{FF2B5EF4-FFF2-40B4-BE49-F238E27FC236}">
                <a16:creationId xmlns="" xmlns:a16="http://schemas.microsoft.com/office/drawing/2014/main" id="{30F7EAC9-BE35-49F0-9CA4-410C89A69897}"/>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a:t>
            </a:r>
            <a:r>
              <a:rPr lang="en-US" sz="3200" b="1" u="sng" dirty="0">
                <a:solidFill>
                  <a:srgbClr val="002060"/>
                </a:solidFill>
              </a:rPr>
              <a:t>Herod the king </a:t>
            </a:r>
            <a:r>
              <a:rPr lang="en-US" sz="3200" dirty="0"/>
              <a:t>laid hands on some who belonged to the church in order to mistreat them. </a:t>
            </a:r>
            <a:r>
              <a:rPr lang="en-US" sz="3200" b="1" baseline="30000" dirty="0"/>
              <a:t>2 </a:t>
            </a:r>
            <a:r>
              <a:rPr lang="en-US" sz="3200" dirty="0"/>
              <a:t>And he had James the brother of John put to death with a sword. </a:t>
            </a:r>
          </a:p>
          <a:p>
            <a:endParaRPr lang="en-US" sz="3400" dirty="0"/>
          </a:p>
        </p:txBody>
      </p:sp>
      <p:sp>
        <p:nvSpPr>
          <p:cNvPr id="4" name="Rectangle 3">
            <a:extLst>
              <a:ext uri="{FF2B5EF4-FFF2-40B4-BE49-F238E27FC236}">
                <a16:creationId xmlns="" xmlns:a16="http://schemas.microsoft.com/office/drawing/2014/main" id="{B5E82673-63DC-4A00-8EEF-8BE6C04C7666}"/>
              </a:ext>
            </a:extLst>
          </p:cNvPr>
          <p:cNvSpPr/>
          <p:nvPr/>
        </p:nvSpPr>
        <p:spPr>
          <a:xfrm>
            <a:off x="4724400" y="0"/>
            <a:ext cx="44196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
            </a:r>
            <a:br>
              <a:rPr lang="en-US" sz="1600" b="1" dirty="0"/>
            </a:br>
            <a:r>
              <a:rPr lang="en-US" sz="4400" b="1" dirty="0"/>
              <a:t>King Herod Agrippa 1</a:t>
            </a:r>
            <a:endParaRPr lang="en-US" sz="3200" b="1" dirty="0"/>
          </a:p>
        </p:txBody>
      </p:sp>
      <p:pic>
        <p:nvPicPr>
          <p:cNvPr id="10" name="Picture 2" descr="https://eoinmackenfanbasegallery.files.wordpress.com/2015/01/eoin-killing2.jpg?w=940">
            <a:extLst>
              <a:ext uri="{FF2B5EF4-FFF2-40B4-BE49-F238E27FC236}">
                <a16:creationId xmlns="" xmlns:a16="http://schemas.microsoft.com/office/drawing/2014/main" id="{F6C73DFC-E5AE-4BB6-B42F-3BE2CFFA74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896" b="553"/>
          <a:stretch/>
        </p:blipFill>
        <p:spPr bwMode="auto">
          <a:xfrm>
            <a:off x="1" y="1"/>
            <a:ext cx="4729017" cy="48029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BBBBC8CC-B8A5-4D72-A42F-F1A342E6C3EE}"/>
              </a:ext>
            </a:extLst>
          </p:cNvPr>
          <p:cNvSpPr txBox="1"/>
          <p:nvPr/>
        </p:nvSpPr>
        <p:spPr>
          <a:xfrm>
            <a:off x="0" y="4800600"/>
            <a:ext cx="9132278"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12:1 </a:t>
            </a:r>
            <a:r>
              <a:rPr lang="en-US" sz="3200" dirty="0"/>
              <a:t>Now about that time Herod the king laid hands on some who belonged to the church in order to mistreat them. </a:t>
            </a:r>
            <a:r>
              <a:rPr lang="en-US" sz="3200" b="1" baseline="30000" dirty="0"/>
              <a:t>2 </a:t>
            </a:r>
            <a:r>
              <a:rPr lang="en-US" sz="3200" dirty="0"/>
              <a:t>And he had </a:t>
            </a:r>
            <a:r>
              <a:rPr lang="en-US" sz="3200" b="1" u="sng" dirty="0">
                <a:solidFill>
                  <a:srgbClr val="002060"/>
                </a:solidFill>
              </a:rPr>
              <a:t>James the brother of John put to death with a sword</a:t>
            </a:r>
            <a:r>
              <a:rPr lang="en-US" sz="3200" dirty="0"/>
              <a:t>. </a:t>
            </a:r>
          </a:p>
          <a:p>
            <a:endParaRPr lang="en-US" sz="3400" dirty="0"/>
          </a:p>
        </p:txBody>
      </p:sp>
    </p:spTree>
    <p:extLst>
      <p:ext uri="{BB962C8B-B14F-4D97-AF65-F5344CB8AC3E}">
        <p14:creationId xmlns:p14="http://schemas.microsoft.com/office/powerpoint/2010/main" val="24137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25158</TotalTime>
  <Words>2492</Words>
  <Application>Microsoft Office PowerPoint</Application>
  <PresentationFormat>On-screen Show (4:3)</PresentationFormat>
  <Paragraphs>324</Paragraphs>
  <Slides>75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3700</cp:revision>
  <dcterms:created xsi:type="dcterms:W3CDTF">2015-11-05T16:00:32Z</dcterms:created>
  <dcterms:modified xsi:type="dcterms:W3CDTF">2018-04-05T19:42:26Z</dcterms:modified>
</cp:coreProperties>
</file>