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273" r:id="rId2"/>
    <p:sldId id="7322" r:id="rId3"/>
    <p:sldId id="7437" r:id="rId4"/>
    <p:sldId id="7435" r:id="rId5"/>
    <p:sldId id="7436" r:id="rId6"/>
    <p:sldId id="7432" r:id="rId7"/>
    <p:sldId id="7460" r:id="rId8"/>
    <p:sldId id="7461" r:id="rId9"/>
    <p:sldId id="7462" r:id="rId10"/>
    <p:sldId id="7463" r:id="rId11"/>
    <p:sldId id="7464" r:id="rId12"/>
    <p:sldId id="7466" r:id="rId13"/>
    <p:sldId id="7467" r:id="rId14"/>
    <p:sldId id="7468" r:id="rId15"/>
    <p:sldId id="7469" r:id="rId16"/>
    <p:sldId id="7471" r:id="rId17"/>
    <p:sldId id="7475" r:id="rId18"/>
    <p:sldId id="7445" r:id="rId19"/>
    <p:sldId id="7472" r:id="rId20"/>
    <p:sldId id="7473" r:id="rId21"/>
    <p:sldId id="7474" r:id="rId22"/>
    <p:sldId id="7476" r:id="rId23"/>
    <p:sldId id="7477" r:id="rId24"/>
    <p:sldId id="7478" r:id="rId25"/>
    <p:sldId id="7484" r:id="rId26"/>
    <p:sldId id="7451" r:id="rId27"/>
    <p:sldId id="7485" r:id="rId28"/>
    <p:sldId id="7486" r:id="rId29"/>
    <p:sldId id="7487" r:id="rId30"/>
    <p:sldId id="7488" r:id="rId31"/>
    <p:sldId id="7529" r:id="rId32"/>
    <p:sldId id="7523" r:id="rId33"/>
    <p:sldId id="7530" r:id="rId34"/>
    <p:sldId id="7489" r:id="rId35"/>
    <p:sldId id="7490" r:id="rId36"/>
    <p:sldId id="7491" r:id="rId37"/>
    <p:sldId id="7492" r:id="rId38"/>
    <p:sldId id="7493" r:id="rId39"/>
    <p:sldId id="7506" r:id="rId40"/>
    <p:sldId id="7495" r:id="rId41"/>
    <p:sldId id="7499" r:id="rId42"/>
    <p:sldId id="7496" r:id="rId43"/>
    <p:sldId id="7497" r:id="rId44"/>
    <p:sldId id="7500" r:id="rId45"/>
    <p:sldId id="7501" r:id="rId46"/>
    <p:sldId id="7508" r:id="rId47"/>
    <p:sldId id="7509" r:id="rId48"/>
    <p:sldId id="7510" r:id="rId49"/>
    <p:sldId id="7511" r:id="rId50"/>
    <p:sldId id="7512" r:id="rId51"/>
    <p:sldId id="7513" r:id="rId52"/>
    <p:sldId id="7514" r:id="rId53"/>
    <p:sldId id="7515" r:id="rId54"/>
    <p:sldId id="7516" r:id="rId55"/>
    <p:sldId id="7517" r:id="rId56"/>
    <p:sldId id="7518" r:id="rId57"/>
    <p:sldId id="7521" r:id="rId58"/>
    <p:sldId id="7524" r:id="rId59"/>
  </p:sldIdLst>
  <p:sldSz cx="10160000" cy="5715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85400"/>
    <a:srgbClr val="B85C00"/>
    <a:srgbClr val="C06000"/>
    <a:srgbClr val="005AB4"/>
    <a:srgbClr val="4D4D4D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88725" autoAdjust="0"/>
  </p:normalViewPr>
  <p:slideViewPr>
    <p:cSldViewPr>
      <p:cViewPr varScale="1">
        <p:scale>
          <a:sx n="45" d="100"/>
          <a:sy n="45" d="100"/>
        </p:scale>
        <p:origin x="2405" y="3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521B8-FFED-4107-BEB0-28864830049E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39DD1-47C9-4D4E-92EA-FF2860C7B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09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6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9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06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1031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069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159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845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32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4902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308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27497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22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753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810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739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5276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3406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723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0426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199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500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420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25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334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867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07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4960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226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5887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25775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879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8245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66183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19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7719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74019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2983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32224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440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99044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88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7924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812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3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760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301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39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7464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88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0" y="99218"/>
            <a:ext cx="7768167" cy="624682"/>
          </a:xfrm>
        </p:spPr>
        <p:txBody>
          <a:bodyPr anchor="t"/>
          <a:lstStyle>
            <a:lvl1pPr algn="ctr">
              <a:defRPr sz="4000" b="0"/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128000" y="79376"/>
            <a:ext cx="1883833" cy="1939925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4" y="2095500"/>
            <a:ext cx="9821333" cy="3505200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69333" y="1143002"/>
            <a:ext cx="7792142" cy="876299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Bibliographic info for quote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69333" y="745068"/>
            <a:ext cx="7792142" cy="436033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Who is this person (incl. worldview)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/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openclipart.org/detail/83575/roman-soldier-by-tombrough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pixabay.com/en/door-closed-chain-wooden-entrance-576282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pixabay.com/en/door-closed-chain-wooden-entrance-576282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Joshua 2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Rahab’s Faith</a:t>
            </a:r>
            <a:br>
              <a:rPr lang="en-US" sz="5400" dirty="0">
                <a:ea typeface="ＭＳ Ｐゴシック" pitchFamily="34" charset="-128"/>
              </a:rPr>
            </a:br>
            <a:r>
              <a:rPr lang="en-US" sz="5400" dirty="0">
                <a:ea typeface="ＭＳ Ｐゴシック" pitchFamily="34" charset="-128"/>
              </a:rPr>
              <a:t>and God’s Grace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F052F5A-976F-480A-B110-00E36F3EFCDB}"/>
              </a:ext>
            </a:extLst>
          </p:cNvPr>
          <p:cNvSpPr/>
          <p:nvPr/>
        </p:nvSpPr>
        <p:spPr bwMode="auto">
          <a:xfrm>
            <a:off x="584200" y="266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How did Rahab end up there?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She saw them camped across the river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Then she went out to the gate for the night shift and met these two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And she saw an opportunity…</a:t>
            </a:r>
          </a:p>
        </p:txBody>
      </p:sp>
    </p:spTree>
    <p:extLst>
      <p:ext uri="{BB962C8B-B14F-4D97-AF65-F5344CB8AC3E}">
        <p14:creationId xmlns:p14="http://schemas.microsoft.com/office/powerpoint/2010/main" val="21207137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610" y="15240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2841B47-B0BB-420E-B53A-4B3D73D1E740}"/>
              </a:ext>
            </a:extLst>
          </p:cNvPr>
          <p:cNvGrpSpPr/>
          <p:nvPr/>
        </p:nvGrpSpPr>
        <p:grpSpPr>
          <a:xfrm>
            <a:off x="407987" y="4229100"/>
            <a:ext cx="1700213" cy="1184191"/>
            <a:chOff x="407987" y="4076700"/>
            <a:chExt cx="1876426" cy="1336591"/>
          </a:xfrm>
        </p:grpSpPr>
        <p:pic>
          <p:nvPicPr>
            <p:cNvPr id="1046" name="Picture 22" descr="Related image">
              <a:extLst>
                <a:ext uri="{FF2B5EF4-FFF2-40B4-BE49-F238E27FC236}">
                  <a16:creationId xmlns="" xmlns:a16="http://schemas.microsoft.com/office/drawing/2014/main" id="{3207C4D9-FD80-4856-9031-8CDC4A561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" y="4076700"/>
              <a:ext cx="938213" cy="133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2" descr="Related image">
              <a:extLst>
                <a:ext uri="{FF2B5EF4-FFF2-40B4-BE49-F238E27FC236}">
                  <a16:creationId xmlns="" xmlns:a16="http://schemas.microsoft.com/office/drawing/2014/main" id="{6A4DD03C-40EE-4F21-BCA2-6E9FECD473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200" y="4076700"/>
              <a:ext cx="938213" cy="1336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B3588A0-A608-4BED-86B0-CB83BBA47335}"/>
              </a:ext>
            </a:extLst>
          </p:cNvPr>
          <p:cNvGrpSpPr/>
          <p:nvPr/>
        </p:nvGrpSpPr>
        <p:grpSpPr>
          <a:xfrm>
            <a:off x="2336800" y="2705100"/>
            <a:ext cx="564913" cy="914400"/>
            <a:chOff x="2816343" y="3009900"/>
            <a:chExt cx="564913" cy="914400"/>
          </a:xfrm>
        </p:grpSpPr>
        <p:grpSp>
          <p:nvGrpSpPr>
            <p:cNvPr id="24" name="Group 252">
              <a:extLst>
                <a:ext uri="{FF2B5EF4-FFF2-40B4-BE49-F238E27FC236}">
                  <a16:creationId xmlns="" xmlns:a16="http://schemas.microsoft.com/office/drawing/2014/main" id="{C921CE01-1A4A-4247-AEF9-2C0CF0BF7B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25" name="Oval 253">
                <a:extLst>
                  <a:ext uri="{FF2B5EF4-FFF2-40B4-BE49-F238E27FC236}">
                    <a16:creationId xmlns="" xmlns:a16="http://schemas.microsoft.com/office/drawing/2014/main" id="{5809913A-F7C1-411B-97EE-4732496F7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Line 254">
                <a:extLst>
                  <a:ext uri="{FF2B5EF4-FFF2-40B4-BE49-F238E27FC236}">
                    <a16:creationId xmlns="" xmlns:a16="http://schemas.microsoft.com/office/drawing/2014/main" id="{D415A9ED-192C-43F6-91E7-E1EFFCE18C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255">
                <a:extLst>
                  <a:ext uri="{FF2B5EF4-FFF2-40B4-BE49-F238E27FC236}">
                    <a16:creationId xmlns="" xmlns:a16="http://schemas.microsoft.com/office/drawing/2014/main" id="{8886458F-0899-4692-B77F-B0C2B031E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256">
                <a:extLst>
                  <a:ext uri="{FF2B5EF4-FFF2-40B4-BE49-F238E27FC236}">
                    <a16:creationId xmlns="" xmlns:a16="http://schemas.microsoft.com/office/drawing/2014/main" id="{794F8FAC-7263-41A5-9F66-07AFACF7E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257">
                <a:extLst>
                  <a:ext uri="{FF2B5EF4-FFF2-40B4-BE49-F238E27FC236}">
                    <a16:creationId xmlns="" xmlns:a16="http://schemas.microsoft.com/office/drawing/2014/main" id="{25A54186-3A48-4C79-9D69-1EC1EA5C87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4BCC0155-5D53-4D1E-97FF-5475B49C8DCA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610" y="15240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8181206-07B0-4143-AB09-2B78E2C098B4}"/>
              </a:ext>
            </a:extLst>
          </p:cNvPr>
          <p:cNvGrpSpPr/>
          <p:nvPr/>
        </p:nvGrpSpPr>
        <p:grpSpPr>
          <a:xfrm>
            <a:off x="2336800" y="2705100"/>
            <a:ext cx="2329455" cy="1275429"/>
            <a:chOff x="2336800" y="2705100"/>
            <a:chExt cx="2329455" cy="1275429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8B3588A0-A608-4BED-86B0-CB83BBA47335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24" name="Group 252">
                <a:extLst>
                  <a:ext uri="{FF2B5EF4-FFF2-40B4-BE49-F238E27FC236}">
                    <a16:creationId xmlns="" xmlns:a16="http://schemas.microsoft.com/office/drawing/2014/main" id="{C921CE01-1A4A-4247-AEF9-2C0CF0BF7B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25" name="Oval 253">
                  <a:extLst>
                    <a:ext uri="{FF2B5EF4-FFF2-40B4-BE49-F238E27FC236}">
                      <a16:creationId xmlns="" xmlns:a16="http://schemas.microsoft.com/office/drawing/2014/main" id="{5809913A-F7C1-411B-97EE-4732496F74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" name="Line 254">
                  <a:extLst>
                    <a:ext uri="{FF2B5EF4-FFF2-40B4-BE49-F238E27FC236}">
                      <a16:creationId xmlns="" xmlns:a16="http://schemas.microsoft.com/office/drawing/2014/main" id="{D415A9ED-192C-43F6-91E7-E1EFFCE18C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Line 255">
                  <a:extLst>
                    <a:ext uri="{FF2B5EF4-FFF2-40B4-BE49-F238E27FC236}">
                      <a16:creationId xmlns="" xmlns:a16="http://schemas.microsoft.com/office/drawing/2014/main" id="{8886458F-0899-4692-B77F-B0C2B031E0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256">
                  <a:extLst>
                    <a:ext uri="{FF2B5EF4-FFF2-40B4-BE49-F238E27FC236}">
                      <a16:creationId xmlns="" xmlns:a16="http://schemas.microsoft.com/office/drawing/2014/main" id="{794F8FAC-7263-41A5-9F66-07AFACF7E0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Line 257">
                  <a:extLst>
                    <a:ext uri="{FF2B5EF4-FFF2-40B4-BE49-F238E27FC236}">
                      <a16:creationId xmlns="" xmlns:a16="http://schemas.microsoft.com/office/drawing/2014/main" id="{25A54186-3A48-4C79-9D69-1EC1EA5C8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4BCC0155-5D53-4D1E-97FF-5475B49C8DCA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8D8D2EB2-5657-45AC-BBD4-A54ED557ACC0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35" name="Picture 22" descr="Related image">
                <a:extLst>
                  <a:ext uri="{FF2B5EF4-FFF2-40B4-BE49-F238E27FC236}">
                    <a16:creationId xmlns="" xmlns:a16="http://schemas.microsoft.com/office/drawing/2014/main" id="{07BF5360-5865-46D1-AA5F-FD7E9629DE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2" descr="Related image">
                <a:extLst>
                  <a:ext uri="{FF2B5EF4-FFF2-40B4-BE49-F238E27FC236}">
                    <a16:creationId xmlns="" xmlns:a16="http://schemas.microsoft.com/office/drawing/2014/main" id="{34C9FD93-D3A9-4903-A105-20B1CC192C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7878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45594 0.1019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7" y="5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2 But someone told the king of Jericho, “Some Israelites have come here tonight to spy out the land.”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9EDDFA8-1075-40B0-A074-0A9605ECDEBC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E01EAA8-9CC7-4B69-A553-562BF12B2B5B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2333FCDE-4230-4A1C-804E-D853AD80D2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EF1C0519-4F73-4629-B256-4FF026C1A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FE2B58D5-DCF2-4C09-A4FA-61803C45D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F944F1D9-A9B5-4C27-920B-1E72D58E0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14991EB6-7D6E-40F5-8036-F840984C12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C5E176CE-2439-4276-AEBF-12E43BC2A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2759B91B-9981-46A5-AF3F-13E056698C1E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DEB2C44-9CE9-493C-8494-A0F22409F3D9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3F039E42-E30E-40F6-9097-C93CC4393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7645FD3C-EC3F-47C9-9EBD-CEAAC32B2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5082106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3 So the king of Jericho sent orders to Rahab: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EA78233F-4AC8-40D3-95A1-50141E25D643}"/>
              </a:ext>
            </a:extLst>
          </p:cNvPr>
          <p:cNvGrpSpPr/>
          <p:nvPr/>
        </p:nvGrpSpPr>
        <p:grpSpPr>
          <a:xfrm>
            <a:off x="2413000" y="1020198"/>
            <a:ext cx="3009036" cy="1837567"/>
            <a:chOff x="3467998" y="2246651"/>
            <a:chExt cx="3324360" cy="2171986"/>
          </a:xfrm>
        </p:grpSpPr>
        <p:pic>
          <p:nvPicPr>
            <p:cNvPr id="21" name="Picture 20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935FA7D5-A785-4F6F-B77A-34BB9EB2D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22" name="Picture 18" descr="Related image">
              <a:extLst>
                <a:ext uri="{FF2B5EF4-FFF2-40B4-BE49-F238E27FC236}">
                  <a16:creationId xmlns="" xmlns:a16="http://schemas.microsoft.com/office/drawing/2014/main" id="{BE694FE0-635E-416E-8013-0B40D9D630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8E23495B-347C-4A14-9BA9-870A2752E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24" name="Picture 23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1797F2E-2592-439D-B255-1A911BC90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058A704-7579-464D-A163-2A38DD22BEAE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C0DA5F5A-0CFE-48CE-B5DB-D2101B8FC819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F9AE1E93-9C74-455B-87C4-61F9CDFD5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CE19E893-C7ED-47C1-A884-D8ACBFE5C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4C409726-0167-4EAB-BA46-6C9809B7F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91AEE493-48DE-4341-8075-570E72066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3231DB59-2598-4D06-8062-E1CC5DC649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4A61D549-FBA9-4A03-A433-C26A76CD6E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34711F6E-D5D3-4628-AEF1-830A2F0FC53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71B007B-52F5-4910-9258-46D746861A1E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FC2BA932-61D0-48E7-9DBD-05F9561C4D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D56EB927-91B4-4CD3-B8A6-7F04C4B736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17561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0056 C 0.00672 -0.00834 0.03 -0.01611 0.03844 -0.01611 C 0.09016 -0.01611 0.14375 0.10472 0.14375 0.22555 C 0.14375 0.16444 0.17047 0.10472 0.19562 0.10472 C 0.22234 0.10472 0.24734 0.16555 0.24734 0.22555 C 0.24734 0.19527 0.26078 0.16444 0.27406 0.16444 C 0.2875 0.16444 0.30078 0.19444 0.30078 0.22555 C 0.30078 0.20972 0.3075 0.19527 0.31406 0.19527 C 0.32094 0.19527 0.3275 0.21083 0.3275 0.22555 C 0.3275 0.2175 0.33078 0.20972 0.33422 0.20972 C 0.33578 0.20972 0.34109 0.2175 0.34109 0.22555 C 0.34109 0.22166 0.34266 0.2175 0.34453 0.2175 C 0.34453 0.21861 0.34781 0.22139 0.34781 0.22555 C 0.34781 0.22361 0.34781 0.22166 0.34937 0.22166 C 0.34937 0.22277 0.35094 0.22361 0.35094 0.22555 C 0.35094 0.22444 0.35094 0.22361 0.35094 0.2225 C 0.3525 0.2225 0.3525 0.22361 0.3525 0.22444 C 0.35406 0.22444 0.35406 0.22333 0.35406 0.2225 C 0.35578 0.2225 0.35578 0.22361 0.35578 0.22444 " pathEditMode="relative" rAng="0" ptsTypes="AAAAAAAAAAAAAAAAAAA">
                                      <p:cBhvr>
                                        <p:cTn id="1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1" y="10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3 “Bring out the men who have come into your house, for they have come here to spy out the whole land.”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7" name="Rounded Rectangle 6">
            <a:extLst>
              <a:ext uri="{FF2B5EF4-FFF2-40B4-BE49-F238E27FC236}">
                <a16:creationId xmlns="" xmlns:a16="http://schemas.microsoft.com/office/drawing/2014/main" id="{1B2D3AAF-8C09-458C-A3AE-10FB5B6CDCD6}"/>
              </a:ext>
            </a:extLst>
          </p:cNvPr>
          <p:cNvSpPr/>
          <p:nvPr/>
        </p:nvSpPr>
        <p:spPr bwMode="auto">
          <a:xfrm>
            <a:off x="736397" y="3656660"/>
            <a:ext cx="48006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So, these guys really </a:t>
            </a:r>
            <a:r>
              <a:rPr lang="en-US" sz="3600" dirty="0" smtClean="0">
                <a:solidFill>
                  <a:schemeClr val="bg1"/>
                </a:solidFill>
              </a:rPr>
              <a:t>stink </a:t>
            </a:r>
            <a:r>
              <a:rPr lang="en-US" sz="3600" dirty="0">
                <a:solidFill>
                  <a:schemeClr val="bg1"/>
                </a:solidFill>
              </a:rPr>
              <a:t>at being spies</a:t>
            </a:r>
          </a:p>
        </p:txBody>
      </p:sp>
    </p:spTree>
    <p:extLst>
      <p:ext uri="{BB962C8B-B14F-4D97-AF65-F5344CB8AC3E}">
        <p14:creationId xmlns:p14="http://schemas.microsoft.com/office/powerpoint/2010/main" val="2644578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4 Rahab </a:t>
            </a:r>
            <a:r>
              <a:rPr lang="en-US" u="sng" dirty="0"/>
              <a:t>had hidden the two men</a:t>
            </a:r>
            <a:r>
              <a:rPr lang="en-US" dirty="0"/>
              <a:t>…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1169413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6 (She had taken them up to the roof and hidden them beneath bundles of flax she had laid out.)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1570132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undles of flax">
            <a:extLst>
              <a:ext uri="{FF2B5EF4-FFF2-40B4-BE49-F238E27FC236}">
                <a16:creationId xmlns="" xmlns:a16="http://schemas.microsoft.com/office/drawing/2014/main" id="{F3632ACE-D3DE-473D-BD78-46E993FF9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lated image">
            <a:extLst>
              <a:ext uri="{FF2B5EF4-FFF2-40B4-BE49-F238E27FC236}">
                <a16:creationId xmlns="" xmlns:a16="http://schemas.microsoft.com/office/drawing/2014/main" id="{3A1AF660-CB95-4AEC-AC03-FEA1FA56DD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6985000" y="1638300"/>
            <a:ext cx="106679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>
            <a:extLst>
              <a:ext uri="{FF2B5EF4-FFF2-40B4-BE49-F238E27FC236}">
                <a16:creationId xmlns="" xmlns:a16="http://schemas.microsoft.com/office/drawing/2014/main" id="{10889FCA-6932-490A-8941-FD30B2301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1503036" y="1638300"/>
            <a:ext cx="106679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8E5F040-9E9A-4C67-8123-6A9BBCC6E03A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99195004-5134-43F7-B482-AD4D1D150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ACA28954-E35A-4B8E-A187-5F7471140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0DEAEE43-7719-48B3-8108-CBD1CF2F8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D6A61AEB-2A73-46CF-A9F5-0A2128733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2A1FAB57-E777-4D1A-AD05-E6CFD91D4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EEC17098-283D-41F2-97EB-798248264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943AB8-DA76-4809-8B89-360F8208BAF7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0A8B5342-48C1-461C-91CA-6D1826520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35F241F0-1D4C-4F9B-AB81-436505270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AE76A0C6-C73D-4C49-8FBA-86D274025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5"/>
          <p:cNvSpPr txBox="1">
            <a:spLocks/>
          </p:cNvSpPr>
          <p:nvPr/>
        </p:nvSpPr>
        <p:spPr bwMode="auto">
          <a:xfrm>
            <a:off x="245533" y="190500"/>
            <a:ext cx="9049671" cy="1714500"/>
          </a:xfrm>
          <a:prstGeom prst="rect">
            <a:avLst/>
          </a:prstGeom>
          <a:solidFill>
            <a:srgbClr val="595959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4 “Yes, the men were here earlier, but I didn’t know where they were from.</a:t>
            </a:r>
          </a:p>
        </p:txBody>
      </p:sp>
    </p:spTree>
    <p:extLst>
      <p:ext uri="{BB962C8B-B14F-4D97-AF65-F5344CB8AC3E}">
        <p14:creationId xmlns:p14="http://schemas.microsoft.com/office/powerpoint/2010/main" val="35112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Then Joshua secretly sent out two spies from the Israelite camp at Acacia Grove.</a:t>
            </a:r>
          </a:p>
          <a:p>
            <a:r>
              <a:rPr lang="en-US" dirty="0"/>
              <a:t>He instructed them, “Scout out the land on the other side of the Jordan River, especially around </a:t>
            </a:r>
            <a:r>
              <a:rPr lang="en-US" u="sng" dirty="0"/>
              <a:t>Jericho</a:t>
            </a:r>
            <a:r>
              <a:rPr lang="en-US" dirty="0"/>
              <a:t>.”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8E5F040-9E9A-4C67-8123-6A9BBCC6E03A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99195004-5134-43F7-B482-AD4D1D150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ACA28954-E35A-4B8E-A187-5F7471140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0DEAEE43-7719-48B3-8108-CBD1CF2F8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D6A61AEB-2A73-46CF-A9F5-0A2128733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2A1FAB57-E777-4D1A-AD05-E6CFD91D4E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EEC17098-283D-41F2-97EB-798248264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E943AB8-DA76-4809-8B89-360F8208BAF7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E4915AB3-B57D-434C-848E-C217675A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D983D6D6-54D6-4EEF-A6A8-67078E897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A20853C7-B4A8-46E8-BE11-4EDCA57E5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5"/>
          <p:cNvSpPr txBox="1">
            <a:spLocks/>
          </p:cNvSpPr>
          <p:nvPr/>
        </p:nvSpPr>
        <p:spPr bwMode="auto">
          <a:xfrm>
            <a:off x="245533" y="190500"/>
            <a:ext cx="9049671" cy="1714500"/>
          </a:xfrm>
          <a:prstGeom prst="rect">
            <a:avLst/>
          </a:prstGeom>
          <a:solidFill>
            <a:srgbClr val="595959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5 They left the town at dusk, as the gates were about to close.</a:t>
            </a:r>
          </a:p>
        </p:txBody>
      </p:sp>
    </p:spTree>
    <p:extLst>
      <p:ext uri="{BB962C8B-B14F-4D97-AF65-F5344CB8AC3E}">
        <p14:creationId xmlns:p14="http://schemas.microsoft.com/office/powerpoint/2010/main" val="413999246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7C4F8195-4716-4791-8E83-0521EB79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1C66D9D2-FDEC-4C70-BB8A-25811B298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2FFA9541-0571-4AA1-9F1D-BED0BF04F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5"/>
          <p:cNvSpPr txBox="1">
            <a:spLocks/>
          </p:cNvSpPr>
          <p:nvPr/>
        </p:nvSpPr>
        <p:spPr bwMode="auto">
          <a:xfrm>
            <a:off x="245533" y="190500"/>
            <a:ext cx="9049671" cy="1714500"/>
          </a:xfrm>
          <a:prstGeom prst="rect">
            <a:avLst/>
          </a:prstGeom>
          <a:solidFill>
            <a:srgbClr val="595959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5 I don’t know where they went. If you hurry, you can probably catch up with them.”</a:t>
            </a:r>
          </a:p>
        </p:txBody>
      </p:sp>
    </p:spTree>
    <p:extLst>
      <p:ext uri="{BB962C8B-B14F-4D97-AF65-F5344CB8AC3E}">
        <p14:creationId xmlns:p14="http://schemas.microsoft.com/office/powerpoint/2010/main" val="386082381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AEC4301-22D9-4ACF-9ADF-CFBFE6BA3AAE}"/>
              </a:ext>
            </a:extLst>
          </p:cNvPr>
          <p:cNvGrpSpPr/>
          <p:nvPr/>
        </p:nvGrpSpPr>
        <p:grpSpPr>
          <a:xfrm>
            <a:off x="6032500" y="2298700"/>
            <a:ext cx="3009036" cy="1837567"/>
            <a:chOff x="3467998" y="2246651"/>
            <a:chExt cx="3324360" cy="2171986"/>
          </a:xfrm>
        </p:grpSpPr>
        <p:pic>
          <p:nvPicPr>
            <p:cNvPr id="53" name="Picture 52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D67A97E8-6FCC-4263-8771-34A43DB8B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18172" y="2284221"/>
              <a:ext cx="1074186" cy="2080748"/>
            </a:xfrm>
            <a:prstGeom prst="rect">
              <a:avLst/>
            </a:prstGeom>
          </p:spPr>
        </p:pic>
        <p:pic>
          <p:nvPicPr>
            <p:cNvPr id="54" name="Picture 18" descr="Related image">
              <a:extLst>
                <a:ext uri="{FF2B5EF4-FFF2-40B4-BE49-F238E27FC236}">
                  <a16:creationId xmlns="" xmlns:a16="http://schemas.microsoft.com/office/drawing/2014/main" id="{3585893D-CB31-4818-B3C2-3D2F6C363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998" y="2337889"/>
              <a:ext cx="1194696" cy="208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7715406D-2D4A-4871-9F89-90B9E0E9D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21952" y="2246651"/>
              <a:ext cx="1074186" cy="2080748"/>
            </a:xfrm>
            <a:prstGeom prst="rect">
              <a:avLst/>
            </a:prstGeom>
          </p:spPr>
        </p:pic>
        <p:pic>
          <p:nvPicPr>
            <p:cNvPr id="56" name="Picture 55" descr="A drawing of a cartoon character&#10;&#10;Description automatically generated">
              <a:extLst>
                <a:ext uri="{FF2B5EF4-FFF2-40B4-BE49-F238E27FC236}">
                  <a16:creationId xmlns="" xmlns:a16="http://schemas.microsoft.com/office/drawing/2014/main" id="{CABFE4EC-9C56-43E7-95C6-A5471E02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920062" y="2284221"/>
              <a:ext cx="1074186" cy="208074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DE287D8E-4618-460D-A29E-36EF654E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D089D29E-4D1D-4979-B19C-5DBF73818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7409B023-90D6-44E5-81B1-14C6C9ED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5"/>
          <p:cNvSpPr txBox="1">
            <a:spLocks/>
          </p:cNvSpPr>
          <p:nvPr/>
        </p:nvSpPr>
        <p:spPr bwMode="auto">
          <a:xfrm>
            <a:off x="245533" y="190500"/>
            <a:ext cx="9049671" cy="1714500"/>
          </a:xfrm>
          <a:prstGeom prst="rect">
            <a:avLst/>
          </a:prstGeom>
          <a:solidFill>
            <a:srgbClr val="595959">
              <a:alpha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kern="0" dirty="0"/>
              <a:t>7 The king’s men went looking for the spies</a:t>
            </a:r>
          </a:p>
          <a:p>
            <a:pPr>
              <a:spcBef>
                <a:spcPts val="0"/>
              </a:spcBef>
            </a:pPr>
            <a:r>
              <a:rPr lang="en-US" kern="0" dirty="0"/>
              <a:t>	along the road leading to the shallow crossings of the Jordan River.</a:t>
            </a:r>
          </a:p>
        </p:txBody>
      </p:sp>
    </p:spTree>
    <p:extLst>
      <p:ext uri="{BB962C8B-B14F-4D97-AF65-F5344CB8AC3E}">
        <p14:creationId xmlns:p14="http://schemas.microsoft.com/office/powerpoint/2010/main" val="878104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6 4.44444E-6 L -0.30109 4.44444E-6 C -0.43563 4.44444E-6 -0.60172 0.16611 -0.60172 0.30138 L -0.60172 0.60361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78" y="30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3" y="190500"/>
            <a:ext cx="9049671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7 And as soon as the king’s men had left,</a:t>
            </a:r>
            <a:br>
              <a:rPr lang="en-US" dirty="0"/>
            </a:br>
            <a:r>
              <a:rPr lang="en-US" dirty="0"/>
              <a:t>the gate of Jericho was shut.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DE287D8E-4618-460D-A29E-36EF654E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D089D29E-4D1D-4979-B19C-5DBF73818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7409B023-90D6-44E5-81B1-14C6C9ED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building, indoor, wooden&#10;&#10;Description automatically generated">
            <a:extLst>
              <a:ext uri="{FF2B5EF4-FFF2-40B4-BE49-F238E27FC236}">
                <a16:creationId xmlns="" xmlns:a16="http://schemas.microsoft.com/office/drawing/2014/main" id="{8582E2DA-65E4-49DA-B139-D299690BD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25457" y="2380338"/>
            <a:ext cx="1098931" cy="10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350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3" y="190500"/>
            <a:ext cx="9049671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8 Before the spies went to sleep that night, Rahab went up on the roof to talk with them.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03BBE16-4066-4604-B022-920DEFDF4405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E8E5F040-9E9A-4C67-8123-6A9BBCC6E03A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99195004-5134-43F7-B482-AD4D1D150F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ACA28954-E35A-4B8E-A187-5F7471140C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0DEAEE43-7719-48B3-8108-CBD1CF2F8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D6A61AEB-2A73-46CF-A9F5-0A21287339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2A1FAB57-E777-4D1A-AD05-E6CFD91D4E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EEC17098-283D-41F2-97EB-7982482644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0E943AB8-DA76-4809-8B89-360F8208BAF7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63F5562A-31E3-40C5-80F3-C10BE359E635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4CA2EE5E-3ECA-4051-BA71-86799F4254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9EB85DF6-A541-450A-88EF-6EC62EAE5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2" name="Picture 2" descr="Image result for bundles of flax">
            <a:extLst>
              <a:ext uri="{FF2B5EF4-FFF2-40B4-BE49-F238E27FC236}">
                <a16:creationId xmlns="" xmlns:a16="http://schemas.microsoft.com/office/drawing/2014/main" id="{DE287D8E-4618-460D-A29E-36EF654EB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01" y="3361440"/>
            <a:ext cx="2194255" cy="1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Related image">
            <a:extLst>
              <a:ext uri="{FF2B5EF4-FFF2-40B4-BE49-F238E27FC236}">
                <a16:creationId xmlns="" xmlns:a16="http://schemas.microsoft.com/office/drawing/2014/main" id="{D089D29E-4D1D-4979-B19C-5DBF73818E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6491781">
            <a:off x="8952953" y="3770268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Related image">
            <a:extLst>
              <a:ext uri="{FF2B5EF4-FFF2-40B4-BE49-F238E27FC236}">
                <a16:creationId xmlns="" xmlns:a16="http://schemas.microsoft.com/office/drawing/2014/main" id="{7409B023-90D6-44E5-81B1-14C6C9EDC9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19304" r="10364" b="54957"/>
          <a:stretch/>
        </p:blipFill>
        <p:spPr bwMode="auto">
          <a:xfrm rot="17370811">
            <a:off x="7900365" y="3868250"/>
            <a:ext cx="357377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building, indoor, wooden&#10;&#10;Description automatically generated">
            <a:extLst>
              <a:ext uri="{FF2B5EF4-FFF2-40B4-BE49-F238E27FC236}">
                <a16:creationId xmlns="" xmlns:a16="http://schemas.microsoft.com/office/drawing/2014/main" id="{8582E2DA-65E4-49DA-B139-D299690BD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725457" y="2380338"/>
            <a:ext cx="1098931" cy="103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25124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“I </a:t>
            </a:r>
            <a:r>
              <a:rPr lang="en-US" u="sng" dirty="0"/>
              <a:t>know</a:t>
            </a:r>
            <a:r>
              <a:rPr lang="en-US" dirty="0"/>
              <a:t> Yahweh has given you this land,” she told them.</a:t>
            </a:r>
          </a:p>
          <a:p>
            <a:r>
              <a:rPr lang="en-US" dirty="0"/>
              <a:t>“We are all afraid of you. Everyone in the land is living in terror.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Faith = Knowing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C2CDFB5C-089A-4317-9123-03F97A1E025A}"/>
              </a:ext>
            </a:extLst>
          </p:cNvPr>
          <p:cNvSpPr/>
          <p:nvPr/>
        </p:nvSpPr>
        <p:spPr bwMode="auto">
          <a:xfrm>
            <a:off x="1689100" y="3009900"/>
            <a:ext cx="6781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</a:rPr>
              <a:t>Rahab is a woman of faith!!</a:t>
            </a:r>
          </a:p>
        </p:txBody>
      </p:sp>
    </p:spTree>
    <p:extLst>
      <p:ext uri="{BB962C8B-B14F-4D97-AF65-F5344CB8AC3E}">
        <p14:creationId xmlns:p14="http://schemas.microsoft.com/office/powerpoint/2010/main" val="291427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B2101498-B950-4B68-A57A-6C6BFA87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English Dictionary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8FE1BD09-8CF1-4117-8C55-AA3957AD5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Faith = strong or unshakeable belief in something, esp. </a:t>
            </a:r>
            <a:r>
              <a:rPr lang="en-US" u="sng" dirty="0"/>
              <a:t>without proof or evidence</a:t>
            </a:r>
            <a:r>
              <a:rPr lang="en-US" dirty="0"/>
              <a:t>…</a:t>
            </a:r>
          </a:p>
          <a:p>
            <a:r>
              <a:rPr lang="en-US" dirty="0"/>
              <a:t>a conviction of the truth of certain doctrines of religion, esp. when this is </a:t>
            </a:r>
            <a:r>
              <a:rPr lang="en-US" u="sng" dirty="0"/>
              <a:t>not based on reason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B662EF8-6899-40F7-9433-3E0D414D3DC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http://dictionary.reference.com/browse/faith</a:t>
            </a:r>
          </a:p>
        </p:txBody>
      </p:sp>
      <p:pic>
        <p:nvPicPr>
          <p:cNvPr id="10" name="Picture 2" descr="http://signposteducational.co.uk/wp-content/uploads/2013/04/Collins-English-Dictionary.png">
            <a:extLst>
              <a:ext uri="{FF2B5EF4-FFF2-40B4-BE49-F238E27FC236}">
                <a16:creationId xmlns="" xmlns:a16="http://schemas.microsoft.com/office/drawing/2014/main" id="{A0E70383-F457-4523-B8D0-2B7B27046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053" y="114301"/>
            <a:ext cx="1217613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2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 “I </a:t>
            </a:r>
            <a:r>
              <a:rPr lang="en-US" u="sng" dirty="0"/>
              <a:t>know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Yahweh has given you this land,” she told them.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“We are all afraid of you. Everyone in the land is living in terror.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1225B968-6F82-4AC8-8802-B3EED0873957}"/>
              </a:ext>
            </a:extLst>
          </p:cNvPr>
          <p:cNvSpPr/>
          <p:nvPr/>
        </p:nvSpPr>
        <p:spPr bwMode="auto">
          <a:xfrm>
            <a:off x="469900" y="2951810"/>
            <a:ext cx="92202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5400" dirty="0">
                <a:solidFill>
                  <a:schemeClr val="bg1"/>
                </a:solidFill>
              </a:rPr>
              <a:t>If you want your faith to grow, it starts with what you know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8C7A7817-8998-4550-91F3-993DFE0C0FA4}"/>
              </a:ext>
            </a:extLst>
          </p:cNvPr>
          <p:cNvSpPr/>
          <p:nvPr/>
        </p:nvSpPr>
        <p:spPr bwMode="auto">
          <a:xfrm>
            <a:off x="4470400" y="1028700"/>
            <a:ext cx="52197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Perhaps it’s time for you to start feeding your mind with God’s truth</a:t>
            </a:r>
          </a:p>
        </p:txBody>
      </p:sp>
    </p:spTree>
    <p:extLst>
      <p:ext uri="{BB962C8B-B14F-4D97-AF65-F5344CB8AC3E}">
        <p14:creationId xmlns:p14="http://schemas.microsoft.com/office/powerpoint/2010/main" val="696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For </a:t>
            </a:r>
            <a:r>
              <a:rPr lang="en-US" u="sng" dirty="0"/>
              <a:t>we have heard</a:t>
            </a:r>
            <a:r>
              <a:rPr lang="en-US" dirty="0"/>
              <a:t> how Yahweh made a dry path for you through the Red Sea when you left Egypt. </a:t>
            </a:r>
            <a:r>
              <a:rPr lang="en-US" sz="2400" dirty="0"/>
              <a:t>[Ex 14]</a:t>
            </a:r>
          </a:p>
          <a:p>
            <a:r>
              <a:rPr lang="en-US" dirty="0"/>
              <a:t>And </a:t>
            </a:r>
            <a:r>
              <a:rPr lang="en-US" u="sng" dirty="0"/>
              <a:t>we know</a:t>
            </a:r>
            <a:r>
              <a:rPr lang="en-US" dirty="0"/>
              <a:t> what you did to </a:t>
            </a:r>
            <a:r>
              <a:rPr lang="en-US" dirty="0" err="1"/>
              <a:t>Sihon</a:t>
            </a:r>
            <a:r>
              <a:rPr lang="en-US" dirty="0"/>
              <a:t> and </a:t>
            </a:r>
            <a:r>
              <a:rPr lang="en-US" dirty="0" err="1"/>
              <a:t>Og</a:t>
            </a:r>
            <a:r>
              <a:rPr lang="en-US" dirty="0"/>
              <a:t>, the two Amorite kings east of the Jordan River, whose people you completely destroyed. </a:t>
            </a:r>
            <a:r>
              <a:rPr lang="en-US" sz="2400" dirty="0"/>
              <a:t>[Num 21]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8802493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2136748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walls of jericho chris jericho">
            <a:extLst>
              <a:ext uri="{FF2B5EF4-FFF2-40B4-BE49-F238E27FC236}">
                <a16:creationId xmlns="" xmlns:a16="http://schemas.microsoft.com/office/drawing/2014/main" id="{783D5E68-970B-468E-B90A-1B8A9E9D9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9810"/>
            <a:ext cx="3887920" cy="53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walls of jericho chris jericho">
            <a:extLst>
              <a:ext uri="{FF2B5EF4-FFF2-40B4-BE49-F238E27FC236}">
                <a16:creationId xmlns="" xmlns:a16="http://schemas.microsoft.com/office/drawing/2014/main" id="{1B92BE02-4FCA-4274-9F21-2ECA18D6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119514"/>
            <a:ext cx="4354804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302805452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C7A7817-8998-4550-91F3-993DFE0C0FA4}"/>
              </a:ext>
            </a:extLst>
          </p:cNvPr>
          <p:cNvSpPr/>
          <p:nvPr/>
        </p:nvSpPr>
        <p:spPr bwMode="auto">
          <a:xfrm>
            <a:off x="355600" y="2904375"/>
            <a:ext cx="9525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Everything Rahab had been taught about God and life and sex and the world was wrong!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She had acted on those lies and done so much damage</a:t>
            </a:r>
          </a:p>
        </p:txBody>
      </p:sp>
    </p:spTree>
    <p:extLst>
      <p:ext uri="{BB962C8B-B14F-4D97-AF65-F5344CB8AC3E}">
        <p14:creationId xmlns:p14="http://schemas.microsoft.com/office/powerpoint/2010/main" val="1735973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C7A7817-8998-4550-91F3-993DFE0C0FA4}"/>
              </a:ext>
            </a:extLst>
          </p:cNvPr>
          <p:cNvSpPr/>
          <p:nvPr/>
        </p:nvSpPr>
        <p:spPr bwMode="auto">
          <a:xfrm>
            <a:off x="355600" y="2904375"/>
            <a:ext cx="9525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But then she began to hear stories about Yahweh…</a:t>
            </a: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8396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No wonder our hearts have melted in fear! No one has the courage to fight after hearing such things.</a:t>
            </a:r>
          </a:p>
          <a:p>
            <a:r>
              <a:rPr lang="en-US" dirty="0"/>
              <a:t>For </a:t>
            </a:r>
            <a:r>
              <a:rPr lang="en-US" u="sng" dirty="0"/>
              <a:t>Yahweh your God is the supreme God</a:t>
            </a:r>
            <a:r>
              <a:rPr lang="en-US" dirty="0"/>
              <a:t> of the heavens above and the earth below.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C7A7817-8998-4550-91F3-993DFE0C0FA4}"/>
              </a:ext>
            </a:extLst>
          </p:cNvPr>
          <p:cNvSpPr/>
          <p:nvPr/>
        </p:nvSpPr>
        <p:spPr bwMode="auto">
          <a:xfrm>
            <a:off x="355600" y="2904375"/>
            <a:ext cx="9525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We live in a culture where people are being taught all of the wrong things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But Rahab stands as a ray of hope that no one is too far gone!</a:t>
            </a:r>
          </a:p>
        </p:txBody>
      </p:sp>
    </p:spTree>
    <p:extLst>
      <p:ext uri="{BB962C8B-B14F-4D97-AF65-F5344CB8AC3E}">
        <p14:creationId xmlns:p14="http://schemas.microsoft.com/office/powerpoint/2010/main" val="35367909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12-13 Now swear to me by Yahweh that you will show </a:t>
            </a:r>
            <a:r>
              <a:rPr lang="en-US" u="sng" dirty="0"/>
              <a:t>kindness</a:t>
            </a:r>
            <a:r>
              <a:rPr lang="en-US" dirty="0"/>
              <a:t> to me and my family since I have helped you.</a:t>
            </a:r>
          </a:p>
          <a:p>
            <a:r>
              <a:rPr lang="en-US" dirty="0"/>
              <a:t>Give me a pledge of truth that when Jericho is conquered, you will let me live,</a:t>
            </a:r>
          </a:p>
          <a:p>
            <a:r>
              <a:rPr lang="en-US" dirty="0"/>
              <a:t>along with my father and mother, my brothers and sisters, and all their families.”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1009291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12-13 Now swear to me by Yahweh that you will show </a:t>
            </a:r>
            <a:r>
              <a:rPr lang="en-US" u="sng" dirty="0"/>
              <a:t>kindness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me and my family since I have helped you.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 me a pledge of truth that when Jericho is conquered, you will let me live,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along with my father and mother, my brothers and sisters, and all their families.”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95BBF6E4-2DB2-4F82-B9A9-79CC68577F37}"/>
              </a:ext>
            </a:extLst>
          </p:cNvPr>
          <p:cNvSpPr/>
          <p:nvPr/>
        </p:nvSpPr>
        <p:spPr bwMode="auto">
          <a:xfrm>
            <a:off x="584200" y="1790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 err="1">
                <a:solidFill>
                  <a:schemeClr val="bg1"/>
                </a:solidFill>
              </a:rPr>
              <a:t>hesed</a:t>
            </a:r>
            <a:r>
              <a:rPr lang="en-US" sz="3600" dirty="0">
                <a:solidFill>
                  <a:schemeClr val="bg1"/>
                </a:solidFill>
              </a:rPr>
              <a:t> = God’s loving-kindness, mercy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It’s not enough just to believe in God and be afraid of Him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You also need to come with empty hands of faith</a:t>
            </a:r>
          </a:p>
        </p:txBody>
      </p:sp>
    </p:spTree>
    <p:extLst>
      <p:ext uri="{BB962C8B-B14F-4D97-AF65-F5344CB8AC3E}">
        <p14:creationId xmlns:p14="http://schemas.microsoft.com/office/powerpoint/2010/main" val="4172578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12-13 Now swear to me by Yahweh that you will show </a:t>
            </a:r>
            <a:r>
              <a:rPr lang="en-US" u="sng" dirty="0"/>
              <a:t>kindness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me and my family since I have helped you.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 me a pledge of truth that when Jericho is conquered, you will let me live,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along with my father and mother, my brothers and sisters, and all their families.”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95BBF6E4-2DB2-4F82-B9A9-79CC68577F37}"/>
              </a:ext>
            </a:extLst>
          </p:cNvPr>
          <p:cNvSpPr/>
          <p:nvPr/>
        </p:nvSpPr>
        <p:spPr bwMode="auto">
          <a:xfrm>
            <a:off x="584200" y="1790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Isa 64:6 –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We are all like one who is unclean,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all our so-called righteous acts are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u="sng" dirty="0">
                <a:solidFill>
                  <a:schemeClr val="bg1"/>
                </a:solidFill>
              </a:rPr>
              <a:t>like a menstrual rag</a:t>
            </a:r>
            <a:r>
              <a:rPr lang="en-US" sz="3600" dirty="0">
                <a:solidFill>
                  <a:schemeClr val="bg1"/>
                </a:solidFill>
              </a:rPr>
              <a:t> in your sight</a:t>
            </a:r>
          </a:p>
          <a:p>
            <a:pPr marL="174625" indent="-174625">
              <a:lnSpc>
                <a:spcPct val="90000"/>
              </a:lnSpc>
            </a:pPr>
            <a:endParaRPr lang="en-US" sz="3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668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12-13 Now swear to me by Yahweh that you will show </a:t>
            </a:r>
            <a:r>
              <a:rPr lang="en-US" u="sng" dirty="0"/>
              <a:t>kindness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me and my family since I have helped you.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 me a pledge of truth that when Jericho is conquered, you will let me live,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along with my father and mother, my brothers and sisters, and all their families.”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F4410FC2-19F1-42A9-94C7-8741BA0A4E3A}"/>
              </a:ext>
            </a:extLst>
          </p:cNvPr>
          <p:cNvSpPr/>
          <p:nvPr/>
        </p:nvSpPr>
        <p:spPr bwMode="auto">
          <a:xfrm>
            <a:off x="584200" y="1257300"/>
            <a:ext cx="8991600" cy="408111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 2:8-9 –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For it is by </a:t>
            </a:r>
            <a:r>
              <a:rPr lang="en-US" sz="3600" u="sng" dirty="0">
                <a:solidFill>
                  <a:schemeClr val="bg1"/>
                </a:solidFill>
              </a:rPr>
              <a:t>grace</a:t>
            </a:r>
            <a:r>
              <a:rPr lang="en-US" sz="3600" dirty="0">
                <a:solidFill>
                  <a:schemeClr val="bg1"/>
                </a:solidFill>
              </a:rPr>
              <a:t> 				(1)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you have been </a:t>
            </a:r>
            <a:r>
              <a:rPr lang="en-US" sz="3600" u="sng" dirty="0">
                <a:solidFill>
                  <a:schemeClr val="bg1"/>
                </a:solidFill>
              </a:rPr>
              <a:t>saved</a:t>
            </a:r>
            <a:r>
              <a:rPr lang="en-US" sz="3600" dirty="0">
                <a:solidFill>
                  <a:schemeClr val="bg1"/>
                </a:solidFill>
              </a:rPr>
              <a:t>, 		(2)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through </a:t>
            </a:r>
            <a:r>
              <a:rPr lang="en-US" sz="3600" u="sng" dirty="0">
                <a:solidFill>
                  <a:schemeClr val="bg1"/>
                </a:solidFill>
              </a:rPr>
              <a:t>faith</a:t>
            </a:r>
            <a:r>
              <a:rPr lang="en-US" sz="3600" dirty="0">
                <a:solidFill>
                  <a:schemeClr val="bg1"/>
                </a:solidFill>
              </a:rPr>
              <a:t>—				(3)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and this </a:t>
            </a:r>
            <a:r>
              <a:rPr lang="en-US" sz="3600" u="sng" dirty="0">
                <a:solidFill>
                  <a:schemeClr val="bg1"/>
                </a:solidFill>
              </a:rPr>
              <a:t>not from yourselves</a:t>
            </a:r>
            <a:r>
              <a:rPr lang="en-US" sz="3600" dirty="0">
                <a:solidFill>
                  <a:schemeClr val="bg1"/>
                </a:solidFill>
              </a:rPr>
              <a:t>, 	(4)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it is the </a:t>
            </a:r>
            <a:r>
              <a:rPr lang="en-US" sz="3600" u="sng" dirty="0">
                <a:solidFill>
                  <a:schemeClr val="bg1"/>
                </a:solidFill>
              </a:rPr>
              <a:t>gift of God</a:t>
            </a:r>
            <a:r>
              <a:rPr lang="en-US" sz="3600" dirty="0">
                <a:solidFill>
                  <a:schemeClr val="bg1"/>
                </a:solidFill>
              </a:rPr>
              <a:t>—			(5)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</a:rPr>
              <a:t>not by works</a:t>
            </a:r>
            <a:r>
              <a:rPr lang="en-US" sz="3600" dirty="0">
                <a:solidFill>
                  <a:schemeClr val="bg1"/>
                </a:solidFill>
              </a:rPr>
              <a:t>, 				(6)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so that </a:t>
            </a:r>
            <a:r>
              <a:rPr lang="en-US" sz="3600" u="sng" dirty="0">
                <a:solidFill>
                  <a:schemeClr val="bg1"/>
                </a:solidFill>
              </a:rPr>
              <a:t>no one can boast</a:t>
            </a:r>
            <a:r>
              <a:rPr lang="en-US" sz="3600" dirty="0">
                <a:solidFill>
                  <a:schemeClr val="bg1"/>
                </a:solidFill>
              </a:rPr>
              <a:t>.		(7)</a:t>
            </a:r>
          </a:p>
        </p:txBody>
      </p:sp>
    </p:spTree>
    <p:extLst>
      <p:ext uri="{BB962C8B-B14F-4D97-AF65-F5344CB8AC3E}">
        <p14:creationId xmlns:p14="http://schemas.microsoft.com/office/powerpoint/2010/main" val="114666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“We offer our own lives as a guarantee for your safety,” the men agreed.</a:t>
            </a:r>
          </a:p>
          <a:p>
            <a:r>
              <a:rPr lang="en-US" dirty="0"/>
              <a:t>“If you </a:t>
            </a:r>
            <a:r>
              <a:rPr lang="en-US" u="sng" dirty="0"/>
              <a:t>don’t betray us</a:t>
            </a:r>
            <a:r>
              <a:rPr lang="en-US" dirty="0"/>
              <a:t>, we will keep our promise and be kind to you when Yahweh gives us the land.”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</p:spTree>
    <p:extLst>
      <p:ext uri="{BB962C8B-B14F-4D97-AF65-F5344CB8AC3E}">
        <p14:creationId xmlns:p14="http://schemas.microsoft.com/office/powerpoint/2010/main" val="2322452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full moon night old city">
            <a:extLst>
              <a:ext uri="{FF2B5EF4-FFF2-40B4-BE49-F238E27FC236}">
                <a16:creationId xmlns="" xmlns:a16="http://schemas.microsoft.com/office/drawing/2014/main" id="{67BA3A4F-0934-4800-BC4B-1460C057A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F0BC6B-FF50-47BC-99B5-376C647082D4}"/>
              </a:ext>
            </a:extLst>
          </p:cNvPr>
          <p:cNvSpPr/>
          <p:nvPr/>
        </p:nvSpPr>
        <p:spPr bwMode="auto">
          <a:xfrm>
            <a:off x="0" y="0"/>
            <a:ext cx="10160000" cy="5715000"/>
          </a:xfrm>
          <a:prstGeom prst="rect">
            <a:avLst/>
          </a:prstGeom>
          <a:solidFill>
            <a:schemeClr val="tx2">
              <a:alpha val="49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14 “We offer our own lives as a guarantee for your safety,” the men agreed.</a:t>
            </a:r>
          </a:p>
          <a:p>
            <a:r>
              <a:rPr lang="en-US" dirty="0"/>
              <a:t>“If you </a:t>
            </a:r>
            <a:r>
              <a:rPr lang="en-US" u="sng" dirty="0"/>
              <a:t>don’t betray us</a:t>
            </a:r>
            <a:r>
              <a:rPr lang="en-US" dirty="0"/>
              <a:t>, we will keep our promise and be kind to you when Yahweh gives us the land.”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57738DF-CEA8-4005-8A19-D462AD369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335" y="5080002"/>
            <a:ext cx="7653865" cy="544286"/>
          </a:xfrm>
        </p:spPr>
        <p:txBody>
          <a:bodyPr/>
          <a:lstStyle/>
          <a:p>
            <a:r>
              <a:rPr lang="en-US" dirty="0"/>
              <a:t>Faith = Knowing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+ Believing </a:t>
            </a:r>
            <a:r>
              <a:rPr lang="en-US" dirty="0">
                <a:solidFill>
                  <a:schemeClr val="bg1"/>
                </a:solidFill>
              </a:rPr>
              <a:t>+ Acting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8C7A7817-8998-4550-91F3-993DFE0C0FA4}"/>
              </a:ext>
            </a:extLst>
          </p:cNvPr>
          <p:cNvSpPr/>
          <p:nvPr/>
        </p:nvSpPr>
        <p:spPr bwMode="auto">
          <a:xfrm>
            <a:off x="3632200" y="3467100"/>
            <a:ext cx="62103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Maybe the action step is what is missing from your faith</a:t>
            </a:r>
          </a:p>
        </p:txBody>
      </p:sp>
    </p:spTree>
    <p:extLst>
      <p:ext uri="{BB962C8B-B14F-4D97-AF65-F5344CB8AC3E}">
        <p14:creationId xmlns:p14="http://schemas.microsoft.com/office/powerpoint/2010/main" val="42328902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ericho-14843117996466D4F8F">
            <a:extLst>
              <a:ext uri="{FF2B5EF4-FFF2-40B4-BE49-F238E27FC236}">
                <a16:creationId xmlns="" xmlns:a16="http://schemas.microsoft.com/office/drawing/2014/main" id="{CDC8748F-F5D1-4109-A243-71280E867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0" y="247450"/>
            <a:ext cx="985837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3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3" y="190500"/>
            <a:ext cx="9101667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15 Then, since Rahab’s house was built into the town wall, she let them down by a rope through the window.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9EDDFA8-1075-40B0-A074-0A9605ECDEBC}"/>
              </a:ext>
            </a:extLst>
          </p:cNvPr>
          <p:cNvGrpSpPr/>
          <p:nvPr/>
        </p:nvGrpSpPr>
        <p:grpSpPr>
          <a:xfrm>
            <a:off x="6965750" y="3287025"/>
            <a:ext cx="2329455" cy="1275429"/>
            <a:chOff x="2336800" y="2705100"/>
            <a:chExt cx="2329455" cy="1275429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FE01EAA8-9CC7-4B69-A553-562BF12B2B5B}"/>
                </a:ext>
              </a:extLst>
            </p:cNvPr>
            <p:cNvGrpSpPr/>
            <p:nvPr/>
          </p:nvGrpSpPr>
          <p:grpSpPr>
            <a:xfrm>
              <a:off x="2336800" y="2705100"/>
              <a:ext cx="564913" cy="914400"/>
              <a:chOff x="2816343" y="3009900"/>
              <a:chExt cx="564913" cy="914400"/>
            </a:xfrm>
          </p:grpSpPr>
          <p:grpSp>
            <p:nvGrpSpPr>
              <p:cNvPr id="13" name="Group 252">
                <a:extLst>
                  <a:ext uri="{FF2B5EF4-FFF2-40B4-BE49-F238E27FC236}">
                    <a16:creationId xmlns="" xmlns:a16="http://schemas.microsoft.com/office/drawing/2014/main" id="{2333FCDE-4230-4A1C-804E-D853AD80D2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400" y="3009900"/>
                <a:ext cx="304800" cy="914400"/>
                <a:chOff x="-432" y="1056"/>
                <a:chExt cx="192" cy="576"/>
              </a:xfrm>
              <a:solidFill>
                <a:schemeClr val="tx1"/>
              </a:solidFill>
            </p:grpSpPr>
            <p:sp>
              <p:nvSpPr>
                <p:cNvPr id="15" name="Oval 253">
                  <a:extLst>
                    <a:ext uri="{FF2B5EF4-FFF2-40B4-BE49-F238E27FC236}">
                      <a16:creationId xmlns="" xmlns:a16="http://schemas.microsoft.com/office/drawing/2014/main" id="{EF1C0519-4F73-4629-B256-4FF026C1A3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32" y="1056"/>
                  <a:ext cx="192" cy="192"/>
                </a:xfrm>
                <a:prstGeom prst="ellipse">
                  <a:avLst/>
                </a:prstGeom>
                <a:grpFill/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4400">
                      <a:solidFill>
                        <a:srgbClr val="ECECE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6" name="Line 254">
                  <a:extLst>
                    <a:ext uri="{FF2B5EF4-FFF2-40B4-BE49-F238E27FC236}">
                      <a16:creationId xmlns="" xmlns:a16="http://schemas.microsoft.com/office/drawing/2014/main" id="{FE2B58D5-DCF2-4C09-A4FA-61803C45D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248"/>
                  <a:ext cx="0" cy="24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255">
                  <a:extLst>
                    <a:ext uri="{FF2B5EF4-FFF2-40B4-BE49-F238E27FC236}">
                      <a16:creationId xmlns="" xmlns:a16="http://schemas.microsoft.com/office/drawing/2014/main" id="{F944F1D9-A9B5-4C27-920B-1E72D58E0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336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256">
                  <a:extLst>
                    <a:ext uri="{FF2B5EF4-FFF2-40B4-BE49-F238E27FC236}">
                      <a16:creationId xmlns="" xmlns:a16="http://schemas.microsoft.com/office/drawing/2014/main" id="{14991EB6-7D6E-40F5-8036-F840984C12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-432" y="1488"/>
                  <a:ext cx="96" cy="144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257">
                  <a:extLst>
                    <a:ext uri="{FF2B5EF4-FFF2-40B4-BE49-F238E27FC236}">
                      <a16:creationId xmlns="" xmlns:a16="http://schemas.microsoft.com/office/drawing/2014/main" id="{C5E176CE-2439-4276-AEBF-12E43BC2A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32" y="1344"/>
                  <a:ext cx="192" cy="0"/>
                </a:xfrm>
                <a:prstGeom prst="line">
                  <a:avLst/>
                </a:pr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2759B91B-9981-46A5-AF3F-13E056698C1E}"/>
                  </a:ext>
                </a:extLst>
              </p:cNvPr>
              <p:cNvSpPr/>
              <p:nvPr/>
            </p:nvSpPr>
            <p:spPr bwMode="auto">
              <a:xfrm>
                <a:off x="2816343" y="3009900"/>
                <a:ext cx="564913" cy="360680"/>
              </a:xfrm>
              <a:custGeom>
                <a:avLst/>
                <a:gdLst>
                  <a:gd name="connsiteX0" fmla="*/ 0 w 564913"/>
                  <a:gd name="connsiteY0" fmla="*/ 360680 h 360680"/>
                  <a:gd name="connsiteX1" fmla="*/ 66040 w 564913"/>
                  <a:gd name="connsiteY1" fmla="*/ 355600 h 360680"/>
                  <a:gd name="connsiteX2" fmla="*/ 91440 w 564913"/>
                  <a:gd name="connsiteY2" fmla="*/ 345440 h 360680"/>
                  <a:gd name="connsiteX3" fmla="*/ 127000 w 564913"/>
                  <a:gd name="connsiteY3" fmla="*/ 325120 h 360680"/>
                  <a:gd name="connsiteX4" fmla="*/ 142240 w 564913"/>
                  <a:gd name="connsiteY4" fmla="*/ 294640 h 360680"/>
                  <a:gd name="connsiteX5" fmla="*/ 152400 w 564913"/>
                  <a:gd name="connsiteY5" fmla="*/ 203200 h 360680"/>
                  <a:gd name="connsiteX6" fmla="*/ 152400 w 564913"/>
                  <a:gd name="connsiteY6" fmla="*/ 66040 h 360680"/>
                  <a:gd name="connsiteX7" fmla="*/ 182880 w 564913"/>
                  <a:gd name="connsiteY7" fmla="*/ 45720 h 360680"/>
                  <a:gd name="connsiteX8" fmla="*/ 198120 w 564913"/>
                  <a:gd name="connsiteY8" fmla="*/ 40640 h 360680"/>
                  <a:gd name="connsiteX9" fmla="*/ 233680 w 564913"/>
                  <a:gd name="connsiteY9" fmla="*/ 25400 h 360680"/>
                  <a:gd name="connsiteX10" fmla="*/ 274320 w 564913"/>
                  <a:gd name="connsiteY10" fmla="*/ 20320 h 360680"/>
                  <a:gd name="connsiteX11" fmla="*/ 304800 w 564913"/>
                  <a:gd name="connsiteY11" fmla="*/ 10160 h 360680"/>
                  <a:gd name="connsiteX12" fmla="*/ 345440 w 564913"/>
                  <a:gd name="connsiteY12" fmla="*/ 0 h 360680"/>
                  <a:gd name="connsiteX13" fmla="*/ 401320 w 564913"/>
                  <a:gd name="connsiteY13" fmla="*/ 20320 h 360680"/>
                  <a:gd name="connsiteX14" fmla="*/ 406400 w 564913"/>
                  <a:gd name="connsiteY14" fmla="*/ 35560 h 360680"/>
                  <a:gd name="connsiteX15" fmla="*/ 416560 w 564913"/>
                  <a:gd name="connsiteY15" fmla="*/ 203200 h 360680"/>
                  <a:gd name="connsiteX16" fmla="*/ 431800 w 564913"/>
                  <a:gd name="connsiteY16" fmla="*/ 254000 h 360680"/>
                  <a:gd name="connsiteX17" fmla="*/ 441960 w 564913"/>
                  <a:gd name="connsiteY17" fmla="*/ 269240 h 360680"/>
                  <a:gd name="connsiteX18" fmla="*/ 452120 w 564913"/>
                  <a:gd name="connsiteY18" fmla="*/ 299720 h 360680"/>
                  <a:gd name="connsiteX19" fmla="*/ 477520 w 564913"/>
                  <a:gd name="connsiteY19" fmla="*/ 345440 h 360680"/>
                  <a:gd name="connsiteX20" fmla="*/ 492760 w 564913"/>
                  <a:gd name="connsiteY20" fmla="*/ 355600 h 360680"/>
                  <a:gd name="connsiteX21" fmla="*/ 563880 w 564913"/>
                  <a:gd name="connsiteY21" fmla="*/ 335280 h 360680"/>
                  <a:gd name="connsiteX22" fmla="*/ 563880 w 564913"/>
                  <a:gd name="connsiteY22" fmla="*/ 299720 h 360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4913" h="360680">
                    <a:moveTo>
                      <a:pt x="0" y="360680"/>
                    </a:moveTo>
                    <a:cubicBezTo>
                      <a:pt x="22013" y="358987"/>
                      <a:pt x="44262" y="359230"/>
                      <a:pt x="66040" y="355600"/>
                    </a:cubicBezTo>
                    <a:cubicBezTo>
                      <a:pt x="75035" y="354101"/>
                      <a:pt x="83107" y="349144"/>
                      <a:pt x="91440" y="345440"/>
                    </a:cubicBezTo>
                    <a:cubicBezTo>
                      <a:pt x="110776" y="336846"/>
                      <a:pt x="110655" y="336016"/>
                      <a:pt x="127000" y="325120"/>
                    </a:cubicBezTo>
                    <a:cubicBezTo>
                      <a:pt x="133736" y="315017"/>
                      <a:pt x="140838" y="307259"/>
                      <a:pt x="142240" y="294640"/>
                    </a:cubicBezTo>
                    <a:cubicBezTo>
                      <a:pt x="153112" y="196788"/>
                      <a:pt x="138126" y="246021"/>
                      <a:pt x="152400" y="203200"/>
                    </a:cubicBezTo>
                    <a:cubicBezTo>
                      <a:pt x="151494" y="188707"/>
                      <a:pt x="141182" y="90078"/>
                      <a:pt x="152400" y="66040"/>
                    </a:cubicBezTo>
                    <a:cubicBezTo>
                      <a:pt x="157564" y="54975"/>
                      <a:pt x="171296" y="49581"/>
                      <a:pt x="182880" y="45720"/>
                    </a:cubicBezTo>
                    <a:cubicBezTo>
                      <a:pt x="187960" y="44027"/>
                      <a:pt x="193198" y="42749"/>
                      <a:pt x="198120" y="40640"/>
                    </a:cubicBezTo>
                    <a:cubicBezTo>
                      <a:pt x="211025" y="35109"/>
                      <a:pt x="219885" y="27908"/>
                      <a:pt x="233680" y="25400"/>
                    </a:cubicBezTo>
                    <a:cubicBezTo>
                      <a:pt x="247112" y="22958"/>
                      <a:pt x="260773" y="22013"/>
                      <a:pt x="274320" y="20320"/>
                    </a:cubicBezTo>
                    <a:cubicBezTo>
                      <a:pt x="284480" y="16933"/>
                      <a:pt x="294298" y="12260"/>
                      <a:pt x="304800" y="10160"/>
                    </a:cubicBezTo>
                    <a:cubicBezTo>
                      <a:pt x="335451" y="4030"/>
                      <a:pt x="322009" y="7810"/>
                      <a:pt x="345440" y="0"/>
                    </a:cubicBezTo>
                    <a:cubicBezTo>
                      <a:pt x="384819" y="4375"/>
                      <a:pt x="387595" y="-7129"/>
                      <a:pt x="401320" y="20320"/>
                    </a:cubicBezTo>
                    <a:cubicBezTo>
                      <a:pt x="403715" y="25109"/>
                      <a:pt x="404707" y="30480"/>
                      <a:pt x="406400" y="35560"/>
                    </a:cubicBezTo>
                    <a:cubicBezTo>
                      <a:pt x="408133" y="71945"/>
                      <a:pt x="410996" y="158690"/>
                      <a:pt x="416560" y="203200"/>
                    </a:cubicBezTo>
                    <a:cubicBezTo>
                      <a:pt x="417652" y="211938"/>
                      <a:pt x="429533" y="250600"/>
                      <a:pt x="431800" y="254000"/>
                    </a:cubicBezTo>
                    <a:cubicBezTo>
                      <a:pt x="435187" y="259080"/>
                      <a:pt x="439480" y="263661"/>
                      <a:pt x="441960" y="269240"/>
                    </a:cubicBezTo>
                    <a:cubicBezTo>
                      <a:pt x="446310" y="279027"/>
                      <a:pt x="448733" y="289560"/>
                      <a:pt x="452120" y="299720"/>
                    </a:cubicBezTo>
                    <a:cubicBezTo>
                      <a:pt x="457414" y="315601"/>
                      <a:pt x="462548" y="335458"/>
                      <a:pt x="477520" y="345440"/>
                    </a:cubicBezTo>
                    <a:lnTo>
                      <a:pt x="492760" y="355600"/>
                    </a:lnTo>
                    <a:cubicBezTo>
                      <a:pt x="508759" y="354267"/>
                      <a:pt x="557694" y="366212"/>
                      <a:pt x="563880" y="335280"/>
                    </a:cubicBezTo>
                    <a:cubicBezTo>
                      <a:pt x="566205" y="323657"/>
                      <a:pt x="563880" y="311573"/>
                      <a:pt x="563880" y="299720"/>
                    </a:cubicBezTo>
                  </a:path>
                </a:pathLst>
              </a:custGeom>
              <a:noFill/>
              <a:ln w="508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DEB2C44-9CE9-493C-8494-A0F22409F3D9}"/>
                </a:ext>
              </a:extLst>
            </p:cNvPr>
            <p:cNvGrpSpPr/>
            <p:nvPr/>
          </p:nvGrpSpPr>
          <p:grpSpPr>
            <a:xfrm>
              <a:off x="2966041" y="2796338"/>
              <a:ext cx="1700214" cy="1184191"/>
              <a:chOff x="588578" y="4076700"/>
              <a:chExt cx="1876428" cy="1336591"/>
            </a:xfrm>
          </p:grpSpPr>
          <p:pic>
            <p:nvPicPr>
              <p:cNvPr id="11" name="Picture 22" descr="Related image">
                <a:extLst>
                  <a:ext uri="{FF2B5EF4-FFF2-40B4-BE49-F238E27FC236}">
                    <a16:creationId xmlns="" xmlns:a16="http://schemas.microsoft.com/office/drawing/2014/main" id="{3F039E42-E30E-40F6-9097-C93CC43938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78" y="4076700"/>
                <a:ext cx="938213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Related image">
                <a:extLst>
                  <a:ext uri="{FF2B5EF4-FFF2-40B4-BE49-F238E27FC236}">
                    <a16:creationId xmlns="" xmlns:a16="http://schemas.microsoft.com/office/drawing/2014/main" id="{7645FD3C-EC3F-47C9-9EBD-CEAAC32B2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6792" y="4076700"/>
                <a:ext cx="938214" cy="133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A501D2E-5CDB-4BFA-9B6C-E6665FE17AE4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3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15 Then, since Rahab’s house was built into the town wall, she let them down by a rope through the window.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CA56D90-EC57-46BB-B731-AD2655B48E3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2" name="Picture 22" descr="Related image">
              <a:extLst>
                <a:ext uri="{FF2B5EF4-FFF2-40B4-BE49-F238E27FC236}">
                  <a16:creationId xmlns="" xmlns:a16="http://schemas.microsoft.com/office/drawing/2014/main" id="{AC57DEB1-CB9B-4F3E-81D5-A180B29F6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rappelling harness">
              <a:extLst>
                <a:ext uri="{FF2B5EF4-FFF2-40B4-BE49-F238E27FC236}">
                  <a16:creationId xmlns="" xmlns:a16="http://schemas.microsoft.com/office/drawing/2014/main" id="{972AABC0-90EE-49A5-895D-9F7CEB24E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5948B0F-72D2-4CCE-A9D9-45B3E0CD4348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5" name="Picture 24" descr="Related image">
              <a:extLst>
                <a:ext uri="{FF2B5EF4-FFF2-40B4-BE49-F238E27FC236}">
                  <a16:creationId xmlns="" xmlns:a16="http://schemas.microsoft.com/office/drawing/2014/main" id="{03238C3F-EE26-41C6-A3FC-DB46A93DF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rappelling harness">
              <a:extLst>
                <a:ext uri="{FF2B5EF4-FFF2-40B4-BE49-F238E27FC236}">
                  <a16:creationId xmlns="" xmlns:a16="http://schemas.microsoft.com/office/drawing/2014/main" id="{81269C64-2674-4A48-BBFD-F31423D34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A501D2E-5CDB-4BFA-9B6C-E6665FE17AE4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17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16 “Escape to the hill country,” she told them. “Hide there for three days from the men searching for you.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AC458FDE-4619-436B-ACB3-94A13D9827A2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2" name="Picture 22" descr="Related image">
              <a:extLst>
                <a:ext uri="{FF2B5EF4-FFF2-40B4-BE49-F238E27FC236}">
                  <a16:creationId xmlns="" xmlns:a16="http://schemas.microsoft.com/office/drawing/2014/main" id="{F4457EBB-B5CA-4F32-97B5-EF59F6E23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rappelling harness">
              <a:extLst>
                <a:ext uri="{FF2B5EF4-FFF2-40B4-BE49-F238E27FC236}">
                  <a16:creationId xmlns="" xmlns:a16="http://schemas.microsoft.com/office/drawing/2014/main" id="{2ADCC08B-A665-4359-94D1-533A64157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8772342-BD85-4553-BA98-9F880F88A217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5" name="Picture 24" descr="Related image">
              <a:extLst>
                <a:ext uri="{FF2B5EF4-FFF2-40B4-BE49-F238E27FC236}">
                  <a16:creationId xmlns="" xmlns:a16="http://schemas.microsoft.com/office/drawing/2014/main" id="{6E272879-61A3-4F43-A963-57B5EEE90A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Image result for rappelling harness">
              <a:extLst>
                <a:ext uri="{FF2B5EF4-FFF2-40B4-BE49-F238E27FC236}">
                  <a16:creationId xmlns="" xmlns:a16="http://schemas.microsoft.com/office/drawing/2014/main" id="{CC7523AF-47E9-470D-A2FF-375A8460D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E4B8EAD7-A5A6-4358-A091-28394270B35E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3710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16 Then, when they have returned, you can go on your way.”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4161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17 Before they left, the men had told her, “We will be bound by the oath we have taken only if you follow these instructions.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60259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18 When we come into the land, you must leave this </a:t>
            </a:r>
            <a:r>
              <a:rPr lang="en-US" u="sng" dirty="0"/>
              <a:t>scarlet rope</a:t>
            </a:r>
            <a:r>
              <a:rPr lang="en-US" dirty="0"/>
              <a:t> hanging from the window through which you let us down.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20606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18 When we come into the land, you must leave this </a:t>
            </a:r>
            <a:r>
              <a:rPr lang="en-US" u="sng" dirty="0"/>
              <a:t>scarlet rope</a:t>
            </a:r>
            <a:r>
              <a:rPr lang="en-US" dirty="0"/>
              <a:t> hanging from the window through which you let us down.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="" xmlns:a16="http://schemas.microsoft.com/office/drawing/2014/main" id="{F44EB73F-1DFB-4721-88A2-0DDA4EC330A9}"/>
              </a:ext>
            </a:extLst>
          </p:cNvPr>
          <p:cNvSpPr/>
          <p:nvPr/>
        </p:nvSpPr>
        <p:spPr bwMode="auto">
          <a:xfrm>
            <a:off x="245534" y="2051248"/>
            <a:ext cx="9101666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18 And </a:t>
            </a:r>
            <a:r>
              <a:rPr lang="en-US" sz="3600" u="sng" dirty="0">
                <a:solidFill>
                  <a:schemeClr val="bg1"/>
                </a:solidFill>
              </a:rPr>
              <a:t>all your family members</a:t>
            </a:r>
            <a:r>
              <a:rPr lang="en-US" sz="3600" dirty="0">
                <a:solidFill>
                  <a:schemeClr val="bg1"/>
                </a:solidFill>
              </a:rPr>
              <a:t>—your father, mother, brothers, and all your relatives—must be here inside the house.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19 If they go out into the street and are killed, it will not be our fault.</a:t>
            </a: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0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18 When we come into the land, you must leave this </a:t>
            </a:r>
            <a:r>
              <a:rPr lang="en-US" u="sng" dirty="0"/>
              <a:t>scarlet rope</a:t>
            </a:r>
            <a:r>
              <a:rPr lang="en-US" dirty="0"/>
              <a:t> hanging from the window through which you let us down.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="" xmlns:a16="http://schemas.microsoft.com/office/drawing/2014/main" id="{F44EB73F-1DFB-4721-88A2-0DDA4EC330A9}"/>
              </a:ext>
            </a:extLst>
          </p:cNvPr>
          <p:cNvSpPr/>
          <p:nvPr/>
        </p:nvSpPr>
        <p:spPr bwMode="auto">
          <a:xfrm>
            <a:off x="245534" y="2051248"/>
            <a:ext cx="9101666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19 But if anyone lays a hand on people inside this house, we will accept the responsibility for their death.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20 If you betray us, however, we are not bound by this oath in any way.”</a:t>
            </a: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99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18 When we come into the land, you must leave this </a:t>
            </a:r>
            <a:r>
              <a:rPr lang="en-US" u="sng" dirty="0"/>
              <a:t>scarlet rope</a:t>
            </a:r>
            <a:r>
              <a:rPr lang="en-US" dirty="0"/>
              <a:t> hanging from the window through which you let us down.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="" xmlns:a16="http://schemas.microsoft.com/office/drawing/2014/main" id="{F44EB73F-1DFB-4721-88A2-0DDA4EC330A9}"/>
              </a:ext>
            </a:extLst>
          </p:cNvPr>
          <p:cNvSpPr/>
          <p:nvPr/>
        </p:nvSpPr>
        <p:spPr bwMode="auto">
          <a:xfrm>
            <a:off x="245534" y="2051248"/>
            <a:ext cx="9101666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Why the scarlet rope?</a:t>
            </a:r>
          </a:p>
          <a:p>
            <a:pPr marL="228600" indent="-228600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Joshua 5:10 – While the Israelites were camped at Gilgal on the plains of Jericho, </a:t>
            </a:r>
            <a:r>
              <a:rPr lang="en-US" sz="3600" u="sng" dirty="0">
                <a:solidFill>
                  <a:schemeClr val="bg1"/>
                </a:solidFill>
              </a:rPr>
              <a:t>they celebrated Passover</a:t>
            </a:r>
            <a:endParaRPr lang="en-US" sz="36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  <a:p>
            <a:pPr marL="228600" indent="-228600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742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91016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21 “I accept your terms,” she replied.</a:t>
            </a:r>
          </a:p>
          <a:p>
            <a:pPr>
              <a:spcBef>
                <a:spcPts val="0"/>
              </a:spcBef>
            </a:pPr>
            <a:r>
              <a:rPr lang="en-US" dirty="0"/>
              <a:t>And she sent them on their way, leaving the </a:t>
            </a:r>
            <a:r>
              <a:rPr lang="en-US" u="sng" dirty="0"/>
              <a:t>scarlet rope</a:t>
            </a:r>
            <a:r>
              <a:rPr lang="en-US" dirty="0"/>
              <a:t> hanging from the window.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40C13E2-A91C-4460-B9FA-EE26B7248C2C}"/>
              </a:ext>
            </a:extLst>
          </p:cNvPr>
          <p:cNvGrpSpPr/>
          <p:nvPr/>
        </p:nvGrpSpPr>
        <p:grpSpPr>
          <a:xfrm rot="4303168">
            <a:off x="7594895" y="3709702"/>
            <a:ext cx="850106" cy="1184191"/>
            <a:chOff x="7594991" y="3378263"/>
            <a:chExt cx="850106" cy="1184191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91" y="3378263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Image result for rappelling harness">
              <a:extLst>
                <a:ext uri="{FF2B5EF4-FFF2-40B4-BE49-F238E27FC236}">
                  <a16:creationId xmlns="" xmlns:a16="http://schemas.microsoft.com/office/drawing/2014/main" id="{58901943-9ABE-4AD4-A182-6810C0627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348" y="4018883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BB06F15-C019-4477-87CF-2D04C367B58A}"/>
              </a:ext>
            </a:extLst>
          </p:cNvPr>
          <p:cNvGrpSpPr/>
          <p:nvPr/>
        </p:nvGrpSpPr>
        <p:grpSpPr>
          <a:xfrm rot="4891118">
            <a:off x="7734686" y="4312900"/>
            <a:ext cx="850107" cy="1184191"/>
            <a:chOff x="8445098" y="3378263"/>
            <a:chExt cx="850107" cy="1184191"/>
          </a:xfrm>
        </p:grpSpPr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5098" y="3378263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Image result for rappelling harness">
              <a:extLst>
                <a:ext uri="{FF2B5EF4-FFF2-40B4-BE49-F238E27FC236}">
                  <a16:creationId xmlns="" xmlns:a16="http://schemas.microsoft.com/office/drawing/2014/main" id="{CA4F1466-0C89-44A7-A7D4-8B9E5522D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4854" y="4058495"/>
              <a:ext cx="539166" cy="460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457200" cy="1181100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055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walls of jericho">
            <a:extLst>
              <a:ext uri="{FF2B5EF4-FFF2-40B4-BE49-F238E27FC236}">
                <a16:creationId xmlns="" xmlns:a16="http://schemas.microsoft.com/office/drawing/2014/main" id="{A33DF24E-C2A7-40EA-BF52-0E1B78501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8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FE01EAA8-9CC7-4B69-A553-562BF12B2B5B}"/>
              </a:ext>
            </a:extLst>
          </p:cNvPr>
          <p:cNvGrpSpPr/>
          <p:nvPr/>
        </p:nvGrpSpPr>
        <p:grpSpPr>
          <a:xfrm>
            <a:off x="6965750" y="3287025"/>
            <a:ext cx="564913" cy="914400"/>
            <a:chOff x="2816343" y="3009900"/>
            <a:chExt cx="564913" cy="914400"/>
          </a:xfrm>
        </p:grpSpPr>
        <p:grpSp>
          <p:nvGrpSpPr>
            <p:cNvPr id="13" name="Group 252">
              <a:extLst>
                <a:ext uri="{FF2B5EF4-FFF2-40B4-BE49-F238E27FC236}">
                  <a16:creationId xmlns="" xmlns:a16="http://schemas.microsoft.com/office/drawing/2014/main" id="{2333FCDE-4230-4A1C-804E-D853AD80D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400" y="3009900"/>
              <a:ext cx="304800" cy="914400"/>
              <a:chOff x="-432" y="1056"/>
              <a:chExt cx="192" cy="576"/>
            </a:xfrm>
            <a:solidFill>
              <a:schemeClr val="tx1"/>
            </a:solidFill>
          </p:grpSpPr>
          <p:sp>
            <p:nvSpPr>
              <p:cNvPr id="15" name="Oval 253">
                <a:extLst>
                  <a:ext uri="{FF2B5EF4-FFF2-40B4-BE49-F238E27FC236}">
                    <a16:creationId xmlns="" xmlns:a16="http://schemas.microsoft.com/office/drawing/2014/main" id="{EF1C0519-4F73-4629-B256-4FF026C1A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32" y="1056"/>
                <a:ext cx="192" cy="192"/>
              </a:xfrm>
              <a:prstGeom prst="ellipse">
                <a:avLst/>
              </a:prstGeom>
              <a:grpFill/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4400">
                    <a:solidFill>
                      <a:srgbClr val="ECECEC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Line 254">
                <a:extLst>
                  <a:ext uri="{FF2B5EF4-FFF2-40B4-BE49-F238E27FC236}">
                    <a16:creationId xmlns="" xmlns:a16="http://schemas.microsoft.com/office/drawing/2014/main" id="{FE2B58D5-DCF2-4C09-A4FA-61803C45D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248"/>
                <a:ext cx="0" cy="24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Line 255">
                <a:extLst>
                  <a:ext uri="{FF2B5EF4-FFF2-40B4-BE49-F238E27FC236}">
                    <a16:creationId xmlns="" xmlns:a16="http://schemas.microsoft.com/office/drawing/2014/main" id="{F944F1D9-A9B5-4C27-920B-1E72D58E0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36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Line 256">
                <a:extLst>
                  <a:ext uri="{FF2B5EF4-FFF2-40B4-BE49-F238E27FC236}">
                    <a16:creationId xmlns="" xmlns:a16="http://schemas.microsoft.com/office/drawing/2014/main" id="{14991EB6-7D6E-40F5-8036-F840984C1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432" y="1488"/>
                <a:ext cx="96" cy="144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Line 257">
                <a:extLst>
                  <a:ext uri="{FF2B5EF4-FFF2-40B4-BE49-F238E27FC236}">
                    <a16:creationId xmlns="" xmlns:a16="http://schemas.microsoft.com/office/drawing/2014/main" id="{C5E176CE-2439-4276-AEBF-12E43BC2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2" y="1344"/>
                <a:ext cx="192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59B91B-9981-46A5-AF3F-13E056698C1E}"/>
                </a:ext>
              </a:extLst>
            </p:cNvPr>
            <p:cNvSpPr/>
            <p:nvPr/>
          </p:nvSpPr>
          <p:spPr bwMode="auto">
            <a:xfrm>
              <a:off x="2816343" y="3009900"/>
              <a:ext cx="564913" cy="360680"/>
            </a:xfrm>
            <a:custGeom>
              <a:avLst/>
              <a:gdLst>
                <a:gd name="connsiteX0" fmla="*/ 0 w 564913"/>
                <a:gd name="connsiteY0" fmla="*/ 360680 h 360680"/>
                <a:gd name="connsiteX1" fmla="*/ 66040 w 564913"/>
                <a:gd name="connsiteY1" fmla="*/ 355600 h 360680"/>
                <a:gd name="connsiteX2" fmla="*/ 91440 w 564913"/>
                <a:gd name="connsiteY2" fmla="*/ 345440 h 360680"/>
                <a:gd name="connsiteX3" fmla="*/ 127000 w 564913"/>
                <a:gd name="connsiteY3" fmla="*/ 325120 h 360680"/>
                <a:gd name="connsiteX4" fmla="*/ 142240 w 564913"/>
                <a:gd name="connsiteY4" fmla="*/ 294640 h 360680"/>
                <a:gd name="connsiteX5" fmla="*/ 152400 w 564913"/>
                <a:gd name="connsiteY5" fmla="*/ 203200 h 360680"/>
                <a:gd name="connsiteX6" fmla="*/ 152400 w 564913"/>
                <a:gd name="connsiteY6" fmla="*/ 66040 h 360680"/>
                <a:gd name="connsiteX7" fmla="*/ 182880 w 564913"/>
                <a:gd name="connsiteY7" fmla="*/ 45720 h 360680"/>
                <a:gd name="connsiteX8" fmla="*/ 198120 w 564913"/>
                <a:gd name="connsiteY8" fmla="*/ 40640 h 360680"/>
                <a:gd name="connsiteX9" fmla="*/ 233680 w 564913"/>
                <a:gd name="connsiteY9" fmla="*/ 25400 h 360680"/>
                <a:gd name="connsiteX10" fmla="*/ 274320 w 564913"/>
                <a:gd name="connsiteY10" fmla="*/ 20320 h 360680"/>
                <a:gd name="connsiteX11" fmla="*/ 304800 w 564913"/>
                <a:gd name="connsiteY11" fmla="*/ 10160 h 360680"/>
                <a:gd name="connsiteX12" fmla="*/ 345440 w 564913"/>
                <a:gd name="connsiteY12" fmla="*/ 0 h 360680"/>
                <a:gd name="connsiteX13" fmla="*/ 401320 w 564913"/>
                <a:gd name="connsiteY13" fmla="*/ 20320 h 360680"/>
                <a:gd name="connsiteX14" fmla="*/ 406400 w 564913"/>
                <a:gd name="connsiteY14" fmla="*/ 35560 h 360680"/>
                <a:gd name="connsiteX15" fmla="*/ 416560 w 564913"/>
                <a:gd name="connsiteY15" fmla="*/ 203200 h 360680"/>
                <a:gd name="connsiteX16" fmla="*/ 431800 w 564913"/>
                <a:gd name="connsiteY16" fmla="*/ 254000 h 360680"/>
                <a:gd name="connsiteX17" fmla="*/ 441960 w 564913"/>
                <a:gd name="connsiteY17" fmla="*/ 269240 h 360680"/>
                <a:gd name="connsiteX18" fmla="*/ 452120 w 564913"/>
                <a:gd name="connsiteY18" fmla="*/ 299720 h 360680"/>
                <a:gd name="connsiteX19" fmla="*/ 477520 w 564913"/>
                <a:gd name="connsiteY19" fmla="*/ 345440 h 360680"/>
                <a:gd name="connsiteX20" fmla="*/ 492760 w 564913"/>
                <a:gd name="connsiteY20" fmla="*/ 355600 h 360680"/>
                <a:gd name="connsiteX21" fmla="*/ 563880 w 564913"/>
                <a:gd name="connsiteY21" fmla="*/ 335280 h 360680"/>
                <a:gd name="connsiteX22" fmla="*/ 563880 w 564913"/>
                <a:gd name="connsiteY22" fmla="*/ 299720 h 36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4913" h="360680">
                  <a:moveTo>
                    <a:pt x="0" y="360680"/>
                  </a:moveTo>
                  <a:cubicBezTo>
                    <a:pt x="22013" y="358987"/>
                    <a:pt x="44262" y="359230"/>
                    <a:pt x="66040" y="355600"/>
                  </a:cubicBezTo>
                  <a:cubicBezTo>
                    <a:pt x="75035" y="354101"/>
                    <a:pt x="83107" y="349144"/>
                    <a:pt x="91440" y="345440"/>
                  </a:cubicBezTo>
                  <a:cubicBezTo>
                    <a:pt x="110776" y="336846"/>
                    <a:pt x="110655" y="336016"/>
                    <a:pt x="127000" y="325120"/>
                  </a:cubicBezTo>
                  <a:cubicBezTo>
                    <a:pt x="133736" y="315017"/>
                    <a:pt x="140838" y="307259"/>
                    <a:pt x="142240" y="294640"/>
                  </a:cubicBezTo>
                  <a:cubicBezTo>
                    <a:pt x="153112" y="196788"/>
                    <a:pt x="138126" y="246021"/>
                    <a:pt x="152400" y="203200"/>
                  </a:cubicBezTo>
                  <a:cubicBezTo>
                    <a:pt x="151494" y="188707"/>
                    <a:pt x="141182" y="90078"/>
                    <a:pt x="152400" y="66040"/>
                  </a:cubicBezTo>
                  <a:cubicBezTo>
                    <a:pt x="157564" y="54975"/>
                    <a:pt x="171296" y="49581"/>
                    <a:pt x="182880" y="45720"/>
                  </a:cubicBezTo>
                  <a:cubicBezTo>
                    <a:pt x="187960" y="44027"/>
                    <a:pt x="193198" y="42749"/>
                    <a:pt x="198120" y="40640"/>
                  </a:cubicBezTo>
                  <a:cubicBezTo>
                    <a:pt x="211025" y="35109"/>
                    <a:pt x="219885" y="27908"/>
                    <a:pt x="233680" y="25400"/>
                  </a:cubicBezTo>
                  <a:cubicBezTo>
                    <a:pt x="247112" y="22958"/>
                    <a:pt x="260773" y="22013"/>
                    <a:pt x="274320" y="20320"/>
                  </a:cubicBezTo>
                  <a:cubicBezTo>
                    <a:pt x="284480" y="16933"/>
                    <a:pt x="294298" y="12260"/>
                    <a:pt x="304800" y="10160"/>
                  </a:cubicBezTo>
                  <a:cubicBezTo>
                    <a:pt x="335451" y="4030"/>
                    <a:pt x="322009" y="7810"/>
                    <a:pt x="345440" y="0"/>
                  </a:cubicBezTo>
                  <a:cubicBezTo>
                    <a:pt x="384819" y="4375"/>
                    <a:pt x="387595" y="-7129"/>
                    <a:pt x="401320" y="20320"/>
                  </a:cubicBezTo>
                  <a:cubicBezTo>
                    <a:pt x="403715" y="25109"/>
                    <a:pt x="404707" y="30480"/>
                    <a:pt x="406400" y="35560"/>
                  </a:cubicBezTo>
                  <a:cubicBezTo>
                    <a:pt x="408133" y="71945"/>
                    <a:pt x="410996" y="158690"/>
                    <a:pt x="416560" y="203200"/>
                  </a:cubicBezTo>
                  <a:cubicBezTo>
                    <a:pt x="417652" y="211938"/>
                    <a:pt x="429533" y="250600"/>
                    <a:pt x="431800" y="254000"/>
                  </a:cubicBezTo>
                  <a:cubicBezTo>
                    <a:pt x="435187" y="259080"/>
                    <a:pt x="439480" y="263661"/>
                    <a:pt x="441960" y="269240"/>
                  </a:cubicBezTo>
                  <a:cubicBezTo>
                    <a:pt x="446310" y="279027"/>
                    <a:pt x="448733" y="289560"/>
                    <a:pt x="452120" y="299720"/>
                  </a:cubicBezTo>
                  <a:cubicBezTo>
                    <a:pt x="457414" y="315601"/>
                    <a:pt x="462548" y="335458"/>
                    <a:pt x="477520" y="345440"/>
                  </a:cubicBezTo>
                  <a:lnTo>
                    <a:pt x="492760" y="355600"/>
                  </a:lnTo>
                  <a:cubicBezTo>
                    <a:pt x="508759" y="354267"/>
                    <a:pt x="557694" y="366212"/>
                    <a:pt x="563880" y="335280"/>
                  </a:cubicBezTo>
                  <a:cubicBezTo>
                    <a:pt x="566205" y="323657"/>
                    <a:pt x="563880" y="311573"/>
                    <a:pt x="563880" y="299720"/>
                  </a:cubicBezTo>
                </a:path>
              </a:pathLst>
            </a:cu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0F43757-1B51-4160-80D9-479F8809A9C9}"/>
              </a:ext>
            </a:extLst>
          </p:cNvPr>
          <p:cNvGrpSpPr/>
          <p:nvPr/>
        </p:nvGrpSpPr>
        <p:grpSpPr>
          <a:xfrm>
            <a:off x="6746954" y="4332411"/>
            <a:ext cx="1798686" cy="1201694"/>
            <a:chOff x="6746954" y="4332411"/>
            <a:chExt cx="1798686" cy="1201694"/>
          </a:xfrm>
        </p:grpSpPr>
        <p:pic>
          <p:nvPicPr>
            <p:cNvPr id="21" name="Picture 22" descr="Related image">
              <a:extLst>
                <a:ext uri="{FF2B5EF4-FFF2-40B4-BE49-F238E27FC236}">
                  <a16:creationId xmlns="" xmlns:a16="http://schemas.microsoft.com/office/drawing/2014/main" id="{B02BE762-63AB-48F5-9DD5-17D0DF652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54" y="4349914"/>
              <a:ext cx="850106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Related image">
              <a:extLst>
                <a:ext uri="{FF2B5EF4-FFF2-40B4-BE49-F238E27FC236}">
                  <a16:creationId xmlns="" xmlns:a16="http://schemas.microsoft.com/office/drawing/2014/main" id="{F850686D-6CBC-4BE6-B103-01B22692E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533" y="4332411"/>
              <a:ext cx="850107" cy="1184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203200" cy="257063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1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3625 4.44444E-6 C -0.48687 4.44444E-6 -0.6725 -0.26917 -0.6725 -0.48862 L -0.6725 -0.9763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25" y="-48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87F2EEA1-113E-4656-91BF-2B8C4D7A0019}"/>
              </a:ext>
            </a:extLst>
          </p:cNvPr>
          <p:cNvSpPr/>
          <p:nvPr/>
        </p:nvSpPr>
        <p:spPr bwMode="auto">
          <a:xfrm>
            <a:off x="7467600" y="4140200"/>
            <a:ext cx="203200" cy="257063"/>
          </a:xfrm>
          <a:custGeom>
            <a:avLst/>
            <a:gdLst>
              <a:gd name="connsiteX0" fmla="*/ 0 w 457200"/>
              <a:gd name="connsiteY0" fmla="*/ 0 h 1181100"/>
              <a:gd name="connsiteX1" fmla="*/ 114300 w 457200"/>
              <a:gd name="connsiteY1" fmla="*/ 76200 h 1181100"/>
              <a:gd name="connsiteX2" fmla="*/ 139700 w 457200"/>
              <a:gd name="connsiteY2" fmla="*/ 114300 h 1181100"/>
              <a:gd name="connsiteX3" fmla="*/ 215900 w 457200"/>
              <a:gd name="connsiteY3" fmla="*/ 165100 h 1181100"/>
              <a:gd name="connsiteX4" fmla="*/ 241300 w 457200"/>
              <a:gd name="connsiteY4" fmla="*/ 203200 h 1181100"/>
              <a:gd name="connsiteX5" fmla="*/ 279400 w 457200"/>
              <a:gd name="connsiteY5" fmla="*/ 228600 h 1181100"/>
              <a:gd name="connsiteX6" fmla="*/ 304800 w 457200"/>
              <a:gd name="connsiteY6" fmla="*/ 342900 h 1181100"/>
              <a:gd name="connsiteX7" fmla="*/ 330200 w 457200"/>
              <a:gd name="connsiteY7" fmla="*/ 952500 h 1181100"/>
              <a:gd name="connsiteX8" fmla="*/ 368300 w 457200"/>
              <a:gd name="connsiteY8" fmla="*/ 1104900 h 1181100"/>
              <a:gd name="connsiteX9" fmla="*/ 406400 w 457200"/>
              <a:gd name="connsiteY9" fmla="*/ 1130300 h 1181100"/>
              <a:gd name="connsiteX10" fmla="*/ 419100 w 457200"/>
              <a:gd name="connsiteY10" fmla="*/ 1168400 h 1181100"/>
              <a:gd name="connsiteX11" fmla="*/ 457200 w 457200"/>
              <a:gd name="connsiteY11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200" h="1181100">
                <a:moveTo>
                  <a:pt x="0" y="0"/>
                </a:moveTo>
                <a:cubicBezTo>
                  <a:pt x="38100" y="25400"/>
                  <a:pt x="88900" y="38100"/>
                  <a:pt x="114300" y="76200"/>
                </a:cubicBezTo>
                <a:cubicBezTo>
                  <a:pt x="122767" y="88900"/>
                  <a:pt x="128213" y="104249"/>
                  <a:pt x="139700" y="114300"/>
                </a:cubicBezTo>
                <a:cubicBezTo>
                  <a:pt x="162674" y="134402"/>
                  <a:pt x="215900" y="165100"/>
                  <a:pt x="215900" y="165100"/>
                </a:cubicBezTo>
                <a:cubicBezTo>
                  <a:pt x="224367" y="177800"/>
                  <a:pt x="230507" y="192407"/>
                  <a:pt x="241300" y="203200"/>
                </a:cubicBezTo>
                <a:cubicBezTo>
                  <a:pt x="252093" y="213993"/>
                  <a:pt x="269865" y="216681"/>
                  <a:pt x="279400" y="228600"/>
                </a:cubicBezTo>
                <a:cubicBezTo>
                  <a:pt x="292564" y="245055"/>
                  <a:pt x="304670" y="342120"/>
                  <a:pt x="304800" y="342900"/>
                </a:cubicBezTo>
                <a:cubicBezTo>
                  <a:pt x="313267" y="546100"/>
                  <a:pt x="296765" y="751891"/>
                  <a:pt x="330200" y="952500"/>
                </a:cubicBezTo>
                <a:cubicBezTo>
                  <a:pt x="333188" y="970426"/>
                  <a:pt x="349432" y="1092321"/>
                  <a:pt x="368300" y="1104900"/>
                </a:cubicBezTo>
                <a:lnTo>
                  <a:pt x="406400" y="1130300"/>
                </a:lnTo>
                <a:cubicBezTo>
                  <a:pt x="410633" y="1143000"/>
                  <a:pt x="409634" y="1158934"/>
                  <a:pt x="419100" y="1168400"/>
                </a:cubicBezTo>
                <a:cubicBezTo>
                  <a:pt x="428566" y="1177866"/>
                  <a:pt x="457200" y="1181100"/>
                  <a:pt x="457200" y="1181100"/>
                </a:cubicBezTo>
              </a:path>
            </a:pathLst>
          </a:cu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190500"/>
            <a:ext cx="7044266" cy="52578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ever happened to Rahab?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waited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watched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was rescued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married a guy named “Salmon”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became royalty </a:t>
            </a:r>
            <a:r>
              <a:rPr lang="en-US" sz="2000" dirty="0"/>
              <a:t>(Num 2:3; Rt 4:20)</a:t>
            </a:r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was praised in the New Testament </a:t>
            </a:r>
            <a:r>
              <a:rPr lang="en-US" sz="2000" dirty="0"/>
              <a:t>(James 2:25; Heb. 11:31)</a:t>
            </a:r>
            <a:endParaRPr lang="en-US" dirty="0"/>
          </a:p>
          <a:p>
            <a:pPr marL="571500" indent="-571500">
              <a:spcBef>
                <a:spcPts val="0"/>
              </a:spcBef>
              <a:buFontTx/>
              <a:buChar char="-"/>
            </a:pPr>
            <a:r>
              <a:rPr lang="en-US" dirty="0"/>
              <a:t>She became a mother </a:t>
            </a:r>
            <a:r>
              <a:rPr lang="en-US" sz="2000" dirty="0"/>
              <a:t>(Rt 4:20; Mt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45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Clarke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Is it probable that a prince of Judah would have taken to wife such a person as our text represents Rahab to be?...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Adam Clarke, Commentary on the Whole Bible, Vol. 2 (</a:t>
            </a:r>
            <a:r>
              <a:rPr lang="en-US" dirty="0" err="1"/>
              <a:t>GraceWorks</a:t>
            </a:r>
            <a:r>
              <a:rPr lang="en-US" dirty="0"/>
              <a:t> Multimedia, 2011)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069604E-D395-4D0C-AF83-0598D9CE96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OT Scholar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2960A94-4CD2-49BF-8290-BC7CCF95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99218"/>
            <a:ext cx="1329266" cy="19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703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Clarke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all this may be added, that as our blessed Lord came through the line of this woman,</a:t>
            </a:r>
          </a:p>
          <a:p>
            <a:r>
              <a:rPr lang="en-US" dirty="0"/>
              <a:t>it cannot be a matter of little consequence to know what moral character she sustained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Adam Clarke, Commentary on the Whole Bible, Vol. 2 (</a:t>
            </a:r>
            <a:r>
              <a:rPr lang="en-US" dirty="0" err="1"/>
              <a:t>GraceWorks</a:t>
            </a:r>
            <a:r>
              <a:rPr lang="en-US" dirty="0"/>
              <a:t> Multimedia, 2011)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069604E-D395-4D0C-AF83-0598D9CE96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OT Scholar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2960A94-4CD2-49BF-8290-BC7CCF95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99218"/>
            <a:ext cx="1329266" cy="19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718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Clarke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 an inn-keeper she might be respectable, if not honorable;</a:t>
            </a:r>
          </a:p>
          <a:p>
            <a:r>
              <a:rPr lang="en-US" dirty="0"/>
              <a:t>as a public prostitute she could be neither;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Adam Clarke, Commentary on the Whole Bible, Vol. 2 (</a:t>
            </a:r>
            <a:r>
              <a:rPr lang="en-US" dirty="0" err="1"/>
              <a:t>GraceWorks</a:t>
            </a:r>
            <a:r>
              <a:rPr lang="en-US" dirty="0"/>
              <a:t> Multimedia, 2011)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069604E-D395-4D0C-AF83-0598D9CE96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OT Scholar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2960A94-4CD2-49BF-8290-BC7CCF95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99218"/>
            <a:ext cx="1329266" cy="19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8968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Adam Clarke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and it is not very likely that the providence of God would have suffered a person of such a notoriously bad character to enter into the sacred line of his genealogy.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Adam Clarke, Commentary on the Whole Bible, Vol. 2 (</a:t>
            </a:r>
            <a:r>
              <a:rPr lang="en-US" dirty="0" err="1"/>
              <a:t>GraceWorks</a:t>
            </a:r>
            <a:r>
              <a:rPr lang="en-US" dirty="0"/>
              <a:t> Multimedia, 2011)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5069604E-D395-4D0C-AF83-0598D9CE967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OT Scholar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E2960A94-4CD2-49BF-8290-BC7CCF95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99218"/>
            <a:ext cx="1329266" cy="195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162290"/>
      </p:ext>
    </p:extLst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Strong’s </a:t>
            </a:r>
            <a:br>
              <a:rPr lang="en-US" dirty="0"/>
            </a:br>
            <a:r>
              <a:rPr lang="en-US" dirty="0"/>
              <a:t>Complete Dictionary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800" y="1790699"/>
            <a:ext cx="10109200" cy="3825081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/>
              <a:t>“</a:t>
            </a:r>
            <a:r>
              <a:rPr lang="en-US" dirty="0" err="1"/>
              <a:t>zonah</a:t>
            </a:r>
            <a:r>
              <a:rPr lang="en-US" dirty="0"/>
              <a:t>” translation in the KJV =</a:t>
            </a:r>
          </a:p>
          <a:p>
            <a:pPr>
              <a:spcBef>
                <a:spcPts val="300"/>
              </a:spcBef>
            </a:pPr>
            <a:r>
              <a:rPr lang="en-US" dirty="0"/>
              <a:t>“be a harlot” or “play the harlot” 		    (36x)</a:t>
            </a:r>
          </a:p>
          <a:p>
            <a:pPr>
              <a:spcBef>
                <a:spcPts val="300"/>
              </a:spcBef>
            </a:pPr>
            <a:r>
              <a:rPr lang="en-US" dirty="0"/>
              <a:t>“commit fornication” 					     ( 3x)</a:t>
            </a:r>
          </a:p>
          <a:p>
            <a:pPr>
              <a:spcBef>
                <a:spcPts val="300"/>
              </a:spcBef>
            </a:pPr>
            <a:r>
              <a:rPr lang="en-US" dirty="0"/>
              <a:t>“cause to be a whore” / “play the whore”	     (11x)</a:t>
            </a:r>
          </a:p>
          <a:p>
            <a:pPr>
              <a:spcBef>
                <a:spcPts val="300"/>
              </a:spcBef>
            </a:pPr>
            <a:r>
              <a:rPr lang="en-US" dirty="0"/>
              <a:t>“commit whoredom” / “fall to whoredom”   (15x)</a:t>
            </a:r>
          </a:p>
          <a:p>
            <a:pPr>
              <a:spcBef>
                <a:spcPts val="300"/>
              </a:spcBef>
            </a:pPr>
            <a:r>
              <a:rPr lang="en-US" dirty="0"/>
              <a:t>“cause to go a whoring” 				     (19x)</a:t>
            </a:r>
          </a:p>
          <a:p>
            <a:pPr>
              <a:spcBef>
                <a:spcPts val="300"/>
              </a:spcBef>
            </a:pPr>
            <a:r>
              <a:rPr lang="en-US" dirty="0"/>
              <a:t>“whorish” 							     (  3x)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69333" y="1295401"/>
            <a:ext cx="7792142" cy="876299"/>
          </a:xfrm>
        </p:spPr>
        <p:txBody>
          <a:bodyPr/>
          <a:lstStyle/>
          <a:p>
            <a:r>
              <a:rPr lang="en-US" sz="1600" dirty="0"/>
              <a:t>Strong, James. The New Strong’s Dictionary of Hebrew and Greek Words. Nashville: Thomas Nelson, 1996.</a:t>
            </a:r>
          </a:p>
        </p:txBody>
      </p:sp>
      <p:pic>
        <p:nvPicPr>
          <p:cNvPr id="10" name="Picture 2" descr="http://d.gr-assets.com/books/1387736419l/1253651.jpg">
            <a:extLst>
              <a:ext uri="{FF2B5EF4-FFF2-40B4-BE49-F238E27FC236}">
                <a16:creationId xmlns="" xmlns:a16="http://schemas.microsoft.com/office/drawing/2014/main" id="{41A7E6DB-668B-473C-B6AE-FBBA11A4F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99219"/>
            <a:ext cx="1405466" cy="21261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">
            <a:extLst>
              <a:ext uri="{FF2B5EF4-FFF2-40B4-BE49-F238E27FC236}">
                <a16:creationId xmlns="" xmlns:a16="http://schemas.microsoft.com/office/drawing/2014/main" id="{1B27F39E-9468-4BBF-8DA5-E197270E2C3D}"/>
              </a:ext>
            </a:extLst>
          </p:cNvPr>
          <p:cNvSpPr/>
          <p:nvPr/>
        </p:nvSpPr>
        <p:spPr bwMode="auto">
          <a:xfrm>
            <a:off x="5765800" y="151296"/>
            <a:ext cx="2703674" cy="1588127"/>
          </a:xfrm>
          <a:prstGeom prst="roundRect">
            <a:avLst>
              <a:gd name="adj" fmla="val 0"/>
            </a:avLst>
          </a:prstGeom>
          <a:solidFill>
            <a:srgbClr val="0064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The NT Greek word is </a:t>
            </a:r>
            <a:r>
              <a:rPr lang="en-US" sz="3600" i="1" dirty="0">
                <a:solidFill>
                  <a:schemeClr val="bg1"/>
                </a:solidFill>
              </a:rPr>
              <a:t>“</a:t>
            </a:r>
            <a:r>
              <a:rPr lang="en-US" sz="3600" i="1" dirty="0" err="1">
                <a:solidFill>
                  <a:schemeClr val="bg1"/>
                </a:solidFill>
              </a:rPr>
              <a:t>porne</a:t>
            </a:r>
            <a:r>
              <a:rPr lang="en-US" sz="3600" i="1" dirty="0">
                <a:solidFill>
                  <a:schemeClr val="bg1"/>
                </a:solidFill>
              </a:rPr>
              <a:t>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 Schaeffer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Is Rahab any worse than we?</a:t>
            </a:r>
          </a:p>
          <a:p>
            <a:r>
              <a:rPr lang="en-US" dirty="0"/>
              <a:t>If it is not fitting that she should be the ancestress of Christ, is it fitting that we should be the bride of Christ? …</a:t>
            </a:r>
          </a:p>
          <a:p>
            <a:r>
              <a:rPr lang="en-US" dirty="0"/>
              <a:t>We all stand in Rahab’s place in the sight of the holy God.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Francis Schaeffer, Joshua and the Flow of Biblical History, p. 81</a:t>
            </a:r>
          </a:p>
        </p:txBody>
      </p:sp>
      <p:pic>
        <p:nvPicPr>
          <p:cNvPr id="10" name="Picture 2" descr="http://veritasdomain.files.wordpress.com/2012/11/joshua-and-the-flow-of-biblical-history-schaeffer.jpg">
            <a:extLst>
              <a:ext uri="{FF2B5EF4-FFF2-40B4-BE49-F238E27FC236}">
                <a16:creationId xmlns="" xmlns:a16="http://schemas.microsoft.com/office/drawing/2014/main" id="{434481DC-28EA-4605-A3DD-4771B24B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08100" cy="2035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267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62F8951-2398-4A83-8C1A-FEAC5697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Francis Schaeffer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BDB349C-53AF-45BC-A40A-81F71347A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Is Rahab any worse than we?</a:t>
            </a:r>
          </a:p>
          <a:p>
            <a:r>
              <a:rPr lang="en-US" dirty="0"/>
              <a:t>If it is not fitting that she should be the ancestress of Christ, is it fitting that we should be the bride of Christ? …</a:t>
            </a:r>
          </a:p>
          <a:p>
            <a:r>
              <a:rPr lang="en-US" dirty="0"/>
              <a:t>We all stand in Rahab’s place in the sight of the holy God.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73FBFCF-356A-4049-9F18-FCAC0CACD3A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Francis Schaeffer, Joshua and the Flow of Biblical History, p. 81</a:t>
            </a:r>
          </a:p>
        </p:txBody>
      </p:sp>
      <p:pic>
        <p:nvPicPr>
          <p:cNvPr id="10" name="Picture 2" descr="http://veritasdomain.files.wordpress.com/2012/11/joshua-and-the-flow-of-biblical-history-schaeffer.jpg">
            <a:extLst>
              <a:ext uri="{FF2B5EF4-FFF2-40B4-BE49-F238E27FC236}">
                <a16:creationId xmlns="" xmlns:a16="http://schemas.microsoft.com/office/drawing/2014/main" id="{434481DC-28EA-4605-A3DD-4771B24B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76200"/>
            <a:ext cx="1308100" cy="2035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6A769C0E-E4E5-4350-87BA-2BBFB0DA4121}"/>
              </a:ext>
            </a:extLst>
          </p:cNvPr>
          <p:cNvSpPr/>
          <p:nvPr/>
        </p:nvSpPr>
        <p:spPr bwMode="auto">
          <a:xfrm>
            <a:off x="114301" y="1866900"/>
            <a:ext cx="9910232" cy="37487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</a:rPr>
              <a:t>It doesn’t matter what you’ve done.</a:t>
            </a:r>
          </a:p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</a:rPr>
              <a:t>What matters is what Christ has done!</a:t>
            </a:r>
          </a:p>
        </p:txBody>
      </p:sp>
    </p:spTree>
    <p:extLst>
      <p:ext uri="{BB962C8B-B14F-4D97-AF65-F5344CB8AC3E}">
        <p14:creationId xmlns:p14="http://schemas.microsoft.com/office/powerpoint/2010/main" val="42876626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</p:spTree>
    <p:extLst>
      <p:ext uri="{BB962C8B-B14F-4D97-AF65-F5344CB8AC3E}">
        <p14:creationId xmlns:p14="http://schemas.microsoft.com/office/powerpoint/2010/main" val="42288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F052F5A-976F-480A-B110-00E36F3EFCDB}"/>
              </a:ext>
            </a:extLst>
          </p:cNvPr>
          <p:cNvSpPr/>
          <p:nvPr/>
        </p:nvSpPr>
        <p:spPr bwMode="auto">
          <a:xfrm>
            <a:off x="584200" y="266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How did the spies end up there?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 usual reason?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A good place to hide out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Because God had something in mind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0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F052F5A-976F-480A-B110-00E36F3EFCDB}"/>
              </a:ext>
            </a:extLst>
          </p:cNvPr>
          <p:cNvSpPr/>
          <p:nvPr/>
        </p:nvSpPr>
        <p:spPr bwMode="auto">
          <a:xfrm>
            <a:off x="584200" y="266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How did Rahab end up there?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 life of a prostitute was awful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Short life expectancy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She was probably a sweet little girl at one time…</a:t>
            </a:r>
          </a:p>
        </p:txBody>
      </p:sp>
    </p:spTree>
    <p:extLst>
      <p:ext uri="{BB962C8B-B14F-4D97-AF65-F5344CB8AC3E}">
        <p14:creationId xmlns:p14="http://schemas.microsoft.com/office/powerpoint/2010/main" val="1753311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walls of jericho">
            <a:extLst>
              <a:ext uri="{FF2B5EF4-FFF2-40B4-BE49-F238E27FC236}">
                <a16:creationId xmlns="" xmlns:a16="http://schemas.microsoft.com/office/drawing/2014/main" id="{C3073601-B440-4A24-ADD8-E8384C505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575" y="133550"/>
            <a:ext cx="978278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51600" y="5067300"/>
            <a:ext cx="3539067" cy="535531"/>
          </a:xfrm>
        </p:spPr>
        <p:txBody>
          <a:bodyPr/>
          <a:lstStyle/>
          <a:p>
            <a:r>
              <a:rPr lang="en-US" dirty="0"/>
              <a:t>Joshua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5534" y="3771900"/>
            <a:ext cx="8873066" cy="1714500"/>
          </a:xfrm>
          <a:solidFill>
            <a:srgbClr val="595959">
              <a:alpha val="80000"/>
            </a:srgbClr>
          </a:solidFill>
        </p:spPr>
        <p:txBody>
          <a:bodyPr/>
          <a:lstStyle/>
          <a:p>
            <a:r>
              <a:rPr lang="en-US" dirty="0"/>
              <a:t>1 So the two men set out and came to</a:t>
            </a:r>
            <a:br>
              <a:rPr lang="en-US" dirty="0"/>
            </a:br>
            <a:r>
              <a:rPr lang="en-US" u="sng" dirty="0"/>
              <a:t>the house of a prostitute named Rahab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and stayed there that night.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1F052F5A-976F-480A-B110-00E36F3EFCDB}"/>
              </a:ext>
            </a:extLst>
          </p:cNvPr>
          <p:cNvSpPr/>
          <p:nvPr/>
        </p:nvSpPr>
        <p:spPr bwMode="auto">
          <a:xfrm>
            <a:off x="584200" y="266700"/>
            <a:ext cx="89916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7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How did Rahab end up there?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Rahab knew she was created for something more, but here she was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</a:rPr>
              <a:t>Then she began to hear rumors about these Israelites</a:t>
            </a:r>
          </a:p>
        </p:txBody>
      </p:sp>
    </p:spTree>
    <p:extLst>
      <p:ext uri="{BB962C8B-B14F-4D97-AF65-F5344CB8AC3E}">
        <p14:creationId xmlns:p14="http://schemas.microsoft.com/office/powerpoint/2010/main" val="3621851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2243</Words>
  <Application>Microsoft Office PowerPoint</Application>
  <PresentationFormat>Custom</PresentationFormat>
  <Paragraphs>266</Paragraphs>
  <Slides>58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MS PGothic</vt:lpstr>
      <vt:lpstr>MS PGothic</vt:lpstr>
      <vt:lpstr>Arial</vt:lpstr>
      <vt:lpstr>Georgia</vt:lpstr>
      <vt:lpstr>Papyrus</vt:lpstr>
      <vt:lpstr>Times New Roman</vt:lpstr>
      <vt:lpstr>Default Design</vt:lpstr>
      <vt:lpstr>Joshua 2</vt:lpstr>
      <vt:lpstr>Joshua 2</vt:lpstr>
      <vt:lpstr>PowerPoint Presentation</vt:lpstr>
      <vt:lpstr>PowerPoint Presentation</vt:lpstr>
      <vt:lpstr>PowerPoint Presentation</vt:lpstr>
      <vt:lpstr>Joshua 2</vt:lpstr>
      <vt:lpstr>Joshua 2</vt:lpstr>
      <vt:lpstr>Joshua 2</vt:lpstr>
      <vt:lpstr>Joshua 2</vt:lpstr>
      <vt:lpstr>Joshua 2</vt:lpstr>
      <vt:lpstr>PowerPoint Presentation</vt:lpstr>
      <vt:lpstr>PowerPoint Presentation</vt:lpstr>
      <vt:lpstr>Joshua 2</vt:lpstr>
      <vt:lpstr>Joshua 2</vt:lpstr>
      <vt:lpstr>Joshua 2</vt:lpstr>
      <vt:lpstr>Joshua 2</vt:lpstr>
      <vt:lpstr>Joshua 2</vt:lpstr>
      <vt:lpstr>PowerPoint Presentation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World English Dictionary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Joshua 2</vt:lpstr>
      <vt:lpstr>Adam Clarke</vt:lpstr>
      <vt:lpstr>Adam Clarke</vt:lpstr>
      <vt:lpstr>Adam Clarke</vt:lpstr>
      <vt:lpstr>Adam Clarke</vt:lpstr>
      <vt:lpstr>The New Strong’s  Complete Dictionary</vt:lpstr>
      <vt:lpstr>Francis Schaeffer</vt:lpstr>
      <vt:lpstr>Francis Schaeffer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2019-10-25T12:18:20Z</dcterms:modified>
</cp:coreProperties>
</file>