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6"/>
  </p:notesMasterIdLst>
  <p:sldIdLst>
    <p:sldId id="6226" r:id="rId2"/>
    <p:sldId id="6784" r:id="rId3"/>
    <p:sldId id="6910" r:id="rId4"/>
    <p:sldId id="7006" r:id="rId5"/>
    <p:sldId id="7007" r:id="rId6"/>
    <p:sldId id="7008" r:id="rId7"/>
    <p:sldId id="7010" r:id="rId8"/>
    <p:sldId id="7011" r:id="rId9"/>
    <p:sldId id="7012" r:id="rId10"/>
    <p:sldId id="7013" r:id="rId11"/>
    <p:sldId id="7043" r:id="rId12"/>
    <p:sldId id="7015" r:id="rId13"/>
    <p:sldId id="6907" r:id="rId14"/>
    <p:sldId id="7016" r:id="rId15"/>
    <p:sldId id="7017" r:id="rId16"/>
    <p:sldId id="7018" r:id="rId17"/>
    <p:sldId id="7019" r:id="rId18"/>
    <p:sldId id="7020" r:id="rId19"/>
    <p:sldId id="7021" r:id="rId20"/>
    <p:sldId id="7022" r:id="rId21"/>
    <p:sldId id="7044" r:id="rId22"/>
    <p:sldId id="7023" r:id="rId23"/>
    <p:sldId id="7024" r:id="rId24"/>
    <p:sldId id="7041" r:id="rId25"/>
    <p:sldId id="7042" r:id="rId26"/>
    <p:sldId id="7026" r:id="rId27"/>
    <p:sldId id="7027" r:id="rId28"/>
    <p:sldId id="7028" r:id="rId29"/>
    <p:sldId id="7030" r:id="rId30"/>
    <p:sldId id="7045" r:id="rId31"/>
    <p:sldId id="7031" r:id="rId32"/>
    <p:sldId id="7046" r:id="rId33"/>
    <p:sldId id="7032" r:id="rId34"/>
    <p:sldId id="7033" r:id="rId35"/>
    <p:sldId id="7034" r:id="rId36"/>
    <p:sldId id="7035" r:id="rId37"/>
    <p:sldId id="7036" r:id="rId38"/>
    <p:sldId id="7037" r:id="rId39"/>
    <p:sldId id="7038" r:id="rId40"/>
    <p:sldId id="6209" r:id="rId41"/>
    <p:sldId id="7039" r:id="rId42"/>
    <p:sldId id="6870" r:id="rId43"/>
    <p:sldId id="7009" r:id="rId44"/>
    <p:sldId id="687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A7320D"/>
    <a:srgbClr val="680000"/>
    <a:srgbClr val="6C2008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DEBEE-2751-4227-A18C-3FACDBFC841E}" v="4764" dt="2025-06-19T19:59:54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790" autoAdjust="0"/>
    <p:restoredTop sz="92494" autoAdjust="0"/>
  </p:normalViewPr>
  <p:slideViewPr>
    <p:cSldViewPr snapToGrid="0">
      <p:cViewPr varScale="1">
        <p:scale>
          <a:sx n="54" d="100"/>
          <a:sy n="54" d="100"/>
        </p:scale>
        <p:origin x="84" y="5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FDF96-F741-25E2-58B1-BAC33EC62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F524682-3B34-F6AA-F743-DD246F795E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F5A0F3D-88F1-E2D6-AE69-327DA53B82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78E709E-AB26-EA43-9B39-3F81537E7B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38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FDF96-F741-25E2-58B1-BAC33EC62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F524682-3B34-F6AA-F743-DD246F795E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F5A0F3D-88F1-E2D6-AE69-327DA53B82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78E709E-AB26-EA43-9B39-3F81537E7B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99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7DEF3-AFE3-1276-F16F-B59AE0DCE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31F70F7-2694-F709-DBF7-1727007A3C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3683F01-F64F-F9BF-C8AF-F96703D7D4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5DCC1A4-B708-F674-8E4D-F1EA900A18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34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750E1-8E05-C563-DF40-8BA2D9999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CDD1CF4-404C-605D-9E1C-CE45C2D384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84138C0-E86C-D7C2-E97C-17E57FEED9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4CFABB-AD8E-9FA8-5142-4D754EB59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52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FCF2E-6D51-17B0-4583-475E4E073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DB8ACE7-B29B-8917-7498-B01B3E7648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F446BEA-882A-65B0-6335-C2A5900727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41A05FD-4E48-AEC2-2F7A-99D4DACF37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424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888FC-3EAA-29FB-BBE4-45F79F7BC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63F6FA3-9018-D5A4-BE77-660AD55F1F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E2AEE9F-5D60-40F8-AA9F-1E0ACF8D94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ABD478B-8B3E-0F6A-4CF8-52605EF991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002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8E333-63CB-28C6-172D-4D4CE298F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80CADE3-055B-6D18-CAA0-9873205D1E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1C70DFE-20A0-8DCC-A51F-E5320AD098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11E951D-2D05-86B7-9A88-2C2F31E82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172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47CB0-7D34-2FC1-7CFA-B4697C744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28FF53B-5D8C-5BA0-454D-BC6F43E03C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FA47075-1ED4-2ECD-F39C-633E1D4939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67DB682-141F-152F-88F3-8C375DCD98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41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C2C8E-7800-698C-6951-F22398D34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05ECF70-9713-DECE-1749-0CF31F0CBD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C58CA63-35EE-1CF4-7C9A-6B09A10C71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23AA652-5FCD-058F-779D-14E85D9E60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12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C2C8E-7800-698C-6951-F22398D34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05ECF70-9713-DECE-1749-0CF31F0CBD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C58CA63-35EE-1CF4-7C9A-6B09A10C71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23AA652-5FCD-058F-779D-14E85D9E60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2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F82457-5EAD-66B9-8B9B-33CD01624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EAE9F0A-5A33-BACD-AF67-55B1F91AD8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597888F-F943-B822-D84A-B7D793169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758C611-D3D9-708D-BB27-D31B7EFE3A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4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EBED2-4244-B4AD-5135-DDDAD7C3C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DBCE122-AA0A-6CDF-B488-5342F5535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BFA9731-9F61-6AEF-B793-4F73186E85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55CD093-D9A0-323B-8223-6325C39CDF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75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2407F-4F87-03C4-21AA-0116B23BE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9C0C2F8-0389-050F-75CD-9A1BA7F42A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B90006D-D914-76F4-2A3B-C79F303A32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16C9B47-B162-F6A2-2C06-394E12855D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171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F94C1-C775-B4DF-DE84-7C57D223D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3E83E86-D4D3-E658-2990-B705843D48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C187334-081D-2637-ED7E-51EADB0B5D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1FFDE03-223A-F8E8-4480-FE250A178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27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10A6A-3913-64EC-51A6-B4D3BEB88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4C67C56-357E-27C2-CD95-B67C779D49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661A4CB-C0FE-923A-9915-70FC024FBB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368E230-15E2-6E7E-5634-EFE0CF9AD4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319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75E39-1F92-95E9-334F-7BEBA30B9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1CB160-22D5-E6E4-DF2D-BC28471EA4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2726FEA-BD29-E3E5-6185-44E0E9773C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A296887-97DC-E070-36CE-BF3A88480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208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2BD5F-0F77-ABC2-0C8E-02027B437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435691B-7B67-2B08-72EF-848CF51C67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3EA7A1C-DB93-BE82-1050-74498C692E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A3EC15D-466E-EBEC-5BAD-3A87FC354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766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2BD5F-0F77-ABC2-0C8E-02027B437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435691B-7B67-2B08-72EF-848CF51C67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3EA7A1C-DB93-BE82-1050-74498C692E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A3EC15D-466E-EBEC-5BAD-3A87FC354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50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46CAA-E76A-C376-8108-E5D435D42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FE044F5-7CF6-B25E-65B5-57A0E0A60F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E21D556-07FC-CDE0-ACE8-CAADBBDD31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C1B622A-9F14-F068-F33D-36825D6D66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598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46CAA-E76A-C376-8108-E5D435D42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FE044F5-7CF6-B25E-65B5-57A0E0A60F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E21D556-07FC-CDE0-ACE8-CAADBBDD31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C1B622A-9F14-F068-F33D-36825D6D66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07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96511-9176-D238-2DB4-62A8B3207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76AE24A-24FE-4DD2-FFCC-8D1B37B0DF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2549A9B-7C58-C063-617B-1968404436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557F0A-BE1A-4EF5-C776-9F6DC0179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08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19322-A710-7F41-3AA9-37DFCB2D3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3AE218B-6A4B-7BA9-7361-C4789BB407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09A48CF-FA0E-1F04-F77D-149D28ABC3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E4566B6-3B3F-A607-2BA7-974CC12E5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6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3BBD4-AB7D-73D5-3237-00CF7F0F4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4597B44-B5BA-C9FD-0CC3-F8AE6E0C6C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BC8E3F8-52EE-1A4B-7944-B242F4308B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4C0F474-0B80-1E2F-89E7-FEAC2EF3D9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0913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AFEF7-74AD-B7B6-2188-382E9EF63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9F88B53-EF8E-7E52-B50A-E50BA7FAD7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5A19932-D230-C170-59BF-71950E168D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7D64789-1D36-A3CC-EDC1-68AF40AF02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012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C7BCC-A3DF-0DAF-85D0-657721E75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E4372C0-A562-EF59-D4AC-E2CCFCDD47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9DD886D-C089-019F-B29A-E6FE4F15CF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2D0A2CF-3893-7CD3-E852-EA4AAE3915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812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547E99-3FFA-6A0B-2E8D-5F95B4168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E03E334-4915-949A-ABB7-0C8AAF30EB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5EB793F-067F-0AC0-EF18-E87EED7BE1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F0EE002-BFE5-77E1-2100-18C053F27F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7151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B146E-801E-C7D5-80B9-E9F3D9095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7903182-EA75-980C-3BA3-922ED66FB3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1AF50EF-7500-FA7D-CF8D-FE915F16B7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5F78668-96EF-DAF9-FC7A-9DC99A3877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0019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6CFD2-DCE2-1876-1D31-FCC2801EF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F4130B9-567D-08ED-5B06-705097538A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9E41079-E40B-4F77-EB90-90A01E0D79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859F616-6FAB-4B81-3113-4C49EEBFE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169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FDCE4-5978-E881-A653-E11378D66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531F28-1861-5000-1BF3-6E70E1EA5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271DC61-246C-3655-12D9-F63BC95A4B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76EC648-C162-1C79-3F62-A26DA2CA9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562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18437-BDE7-9647-93ED-844E01FF6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A87C703-62D7-F5BA-0BB3-17D2B02385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C22D1720-1193-E676-F547-253C08CFAB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2F1424-608C-0E22-0FD4-428708EE50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0336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98FBB-E905-F823-B18B-434220099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913AA7-5DC5-EB75-D6E9-94A9BD81BB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54CB904-33A0-B8DC-84DF-0B64DB867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5A3C860-7F0C-6446-337B-3A21DEF3B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358BB-5DAE-02C0-A93C-BDA4BAAC6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D4D479B-348B-18FD-74FA-174A672089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372C7B0-3CF9-2E53-1DBB-E457024AF9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81A8688-79F8-0BA2-2043-C356E7EA03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78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AAE9F-A184-EA14-6C68-B0ED77745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BCD04DE-3311-376E-6CC0-39D9DA0B22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89B6A08-C1FB-DB12-F8F0-DB1FC3BC7B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E7E73E6-D720-D4C8-48D0-0227B498DB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403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74089-A6D1-5095-4752-83404164D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93B00F-116B-7704-A66D-68082153B1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CAFF7F-42D3-F9FA-36AE-882BEE0FBC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A063196-9AC7-17DC-05F9-D94CB2FCB2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070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E42BD-7CC9-1E15-9F7B-C61329751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C0F469F-B2EC-F579-76BB-64A970CDC4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99D9A21-9413-28E6-58B2-75DEDA6B88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9C9A6CB-4FDC-D580-FF35-FF7C4A944F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50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E4777-C775-F5AB-FF09-DDD2C1D96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ED5CD1E-E589-C1A4-15DE-5A3C778800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3F5BD78-5F0E-4838-3CEC-F7235C5D19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52E557E-F79E-3A14-0113-E73E97D1B1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50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282A9-0542-190F-93CF-344A441B4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D8BFCF8-A448-1389-9F2F-68BA6C9027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72E3B3A-456E-B53B-5628-86C8FDF9F3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FB80FB8-8F5D-755C-4962-BA8599A34D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PHILEMON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God’s Love Transforms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86985-34E6-F617-F6D6-4046ABD42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6826CC4-6AC5-EC35-DBB1-4A84FC3A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6CF642-7056-F3D1-A4F7-FC6729673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whom I wished to keep with me, so that on your behalf he might minister to me in my imprisonment for the gospel; </a:t>
            </a:r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but without your consent I did not want to do anything, so that your goodness would not be, in effect, by compulsion but of your own free will.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3CF750-6E24-EA1D-C76D-33075D285499}"/>
              </a:ext>
            </a:extLst>
          </p:cNvPr>
          <p:cNvSpPr txBox="1"/>
          <p:nvPr/>
        </p:nvSpPr>
        <p:spPr>
          <a:xfrm>
            <a:off x="5098983" y="4334469"/>
            <a:ext cx="636466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This book, and others, have been used to justify slavery in the American South</a:t>
            </a:r>
          </a:p>
        </p:txBody>
      </p:sp>
    </p:spTree>
    <p:extLst>
      <p:ext uri="{BB962C8B-B14F-4D97-AF65-F5344CB8AC3E}">
        <p14:creationId xmlns:p14="http://schemas.microsoft.com/office/powerpoint/2010/main" val="371733681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86985-34E6-F617-F6D6-4046ABD42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6826CC4-6AC5-EC35-DBB1-4A84FC3A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6CF642-7056-F3D1-A4F7-FC6729673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whom I wished to keep with me, so that on your behalf he might minister to me in my imprisonment for the gospel; </a:t>
            </a:r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but without your consent I did not want to do anything, so that your goodness would not be, in effect, by compulsion but of your own free will.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3CF750-6E24-EA1D-C76D-33075D285499}"/>
              </a:ext>
            </a:extLst>
          </p:cNvPr>
          <p:cNvSpPr txBox="1"/>
          <p:nvPr/>
        </p:nvSpPr>
        <p:spPr>
          <a:xfrm>
            <a:off x="5347132" y="4571893"/>
            <a:ext cx="636466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This book, and others, have been used to justify slavery in the American South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4B173B-5773-199A-0F34-7AF18569FAC1}"/>
              </a:ext>
            </a:extLst>
          </p:cNvPr>
          <p:cNvSpPr txBox="1"/>
          <p:nvPr/>
        </p:nvSpPr>
        <p:spPr>
          <a:xfrm>
            <a:off x="350808" y="770852"/>
            <a:ext cx="11490384" cy="594008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Colossians 3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22</a:t>
            </a:r>
            <a:r>
              <a:rPr lang="en-US" sz="3800" dirty="0">
                <a:latin typeface="Aptos" panose="020B0004020202020204" pitchFamily="34" charset="0"/>
              </a:rPr>
              <a:t>Slaves, in all things obey those who are your masters on earth, not with external service, as those who merely please men, but with sincerity of heart, fearing the Lord.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23</a:t>
            </a:r>
            <a:r>
              <a:rPr lang="en-US" sz="3800" dirty="0">
                <a:latin typeface="Aptos" panose="020B0004020202020204" pitchFamily="34" charset="0"/>
              </a:rPr>
              <a:t>Whatever you do, do your work heartily, as for the Lord rather than for men,…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25</a:t>
            </a:r>
            <a:r>
              <a:rPr lang="en-US" sz="3800" dirty="0">
                <a:latin typeface="Aptos" panose="020B0004020202020204" pitchFamily="34" charset="0"/>
              </a:rPr>
              <a:t>For he who does wrong will receive the consequences of the wrong which he has done, and that without partiality. </a:t>
            </a:r>
          </a:p>
        </p:txBody>
      </p:sp>
    </p:spTree>
    <p:extLst>
      <p:ext uri="{BB962C8B-B14F-4D97-AF65-F5344CB8AC3E}">
        <p14:creationId xmlns:p14="http://schemas.microsoft.com/office/powerpoint/2010/main" val="27567055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B9439-71F4-BB7E-334E-D63A5C480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252EDA-8275-07A6-61BC-287CE255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Slavery is a loaded term today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Old Testament slavery was nothing like American slavery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9DD6BD-D4C5-381B-AB39-08DB28ED4E75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en-US" altLang="en-US" sz="8800" dirty="0">
                <a:latin typeface="Haettenschweiler" panose="020B0706040902060204" pitchFamily="34" charset="0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42168810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9EE63-6178-C483-BEAD-B8E274BA1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424CDAF1-697B-4A05-D910-5E6CE9DF2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9DB8BC-29D1-CEC3-A5C9-00B3AF841C6D}"/>
              </a:ext>
            </a:extLst>
          </p:cNvPr>
          <p:cNvSpPr txBox="1"/>
          <p:nvPr/>
        </p:nvSpPr>
        <p:spPr>
          <a:xfrm>
            <a:off x="1317170" y="268056"/>
            <a:ext cx="7001882" cy="62478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form of slavery was tolerated in the Old Testament, but conditions were so highly regulated that there should have been little practical difference between the treatment of a slave and of a hired </a:t>
            </a:r>
            <a:r>
              <a:rPr lang="en-US" sz="5000" dirty="0" err="1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labourer</a:t>
            </a:r>
            <a:r>
              <a:rPr lang="en-US" sz="50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EF1855-04CD-1CD6-D27F-A2608CC7FA7B}"/>
              </a:ext>
            </a:extLst>
          </p:cNvPr>
          <p:cNvSpPr txBox="1"/>
          <p:nvPr/>
        </p:nvSpPr>
        <p:spPr>
          <a:xfrm>
            <a:off x="9428228" y="4415494"/>
            <a:ext cx="2763772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John Wenham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Goodness of God, </a:t>
            </a:r>
            <a:r>
              <a:rPr lang="en-US" sz="2800" dirty="0">
                <a:latin typeface="Perpetua" panose="02020502060401020303" pitchFamily="18" charset="0"/>
              </a:rPr>
              <a:t>95-96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356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7E35F-3249-7109-10A3-B51A164B5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960449-E5DF-73A5-C8D7-46033EF1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Slavery is a loaded term today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Old Testament slavery was nothing like American slavery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Why make provisions about slavery at all?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838F2-2CD3-5446-C0AE-66FE093BA57B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192018317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4B9CA-7BE2-7052-6B2A-2FD13691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8C779E-549C-E410-D8F8-5A156B898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 bankruptcy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Not forced, no kidnapping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Ultimately to benefit of the servant, not the master</a:t>
            </a:r>
          </a:p>
          <a:p>
            <a:pPr marL="1143000" lvl="1" indent="-742950">
              <a:buAutoNum type="alphaLcParenR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6E164-759C-62D6-9046-30C14FC8400A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259272554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78959D-E259-BCD1-C70E-90CA9BD2B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C68B5B87-346F-8B65-62DC-B8B3A5987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FAF345-3032-D174-23D6-44CD0D60BE74}"/>
              </a:ext>
            </a:extLst>
          </p:cNvPr>
          <p:cNvSpPr txBox="1"/>
          <p:nvPr/>
        </p:nvSpPr>
        <p:spPr>
          <a:xfrm>
            <a:off x="1317170" y="268056"/>
            <a:ext cx="7001882" cy="547842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Keep in mind that many – perhaps most – servants were young people who were parceled out by destitute parents to more prosperous families who would feed, clothe, and shelter them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FA2A33-8021-43A9-2CA3-E7F90B549784}"/>
              </a:ext>
            </a:extLst>
          </p:cNvPr>
          <p:cNvSpPr txBox="1"/>
          <p:nvPr/>
        </p:nvSpPr>
        <p:spPr>
          <a:xfrm>
            <a:off x="9428228" y="4415494"/>
            <a:ext cx="2763772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Paul Copan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Is God a Moral Monster?, </a:t>
            </a:r>
            <a:r>
              <a:rPr lang="en-US" sz="2800" dirty="0">
                <a:latin typeface="Perpetua" panose="02020502060401020303" pitchFamily="18" charset="0"/>
              </a:rPr>
              <a:t>130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1265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F50C5-7B5F-1FCC-DFA0-BCEFCCFB4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ECE9D9-B384-C6B4-D910-5DB58C571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 bankruptcy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Not forced, no kidnapping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Ultimately to benefit of the servant, not the master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Servants were taken care of</a:t>
            </a:r>
          </a:p>
          <a:p>
            <a:pPr marL="1143000" lvl="1" indent="-742950">
              <a:buAutoNum type="alphaLcParenR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2EA5B2-F858-C9AF-6DD4-CB0D037F38D8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95626-A6FC-970A-221D-1302EEBB25B9}"/>
              </a:ext>
            </a:extLst>
          </p:cNvPr>
          <p:cNvSpPr txBox="1"/>
          <p:nvPr/>
        </p:nvSpPr>
        <p:spPr>
          <a:xfrm>
            <a:off x="5217736" y="757717"/>
            <a:ext cx="6364664" cy="283154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Over a 50-year period, a slave would receive 23 years and 64 days off</a:t>
            </a:r>
          </a:p>
          <a:p>
            <a:pPr algn="ctr"/>
            <a:r>
              <a:rPr lang="en-US" sz="3200" dirty="0">
                <a:latin typeface="Aptos" panose="020B0004020202020204" pitchFamily="34" charset="0"/>
              </a:rPr>
              <a:t>(Willard Swartley, </a:t>
            </a:r>
            <a:r>
              <a:rPr lang="en-US" sz="3200" i="1" dirty="0">
                <a:latin typeface="Aptos" panose="020B0004020202020204" pitchFamily="34" charset="0"/>
              </a:rPr>
              <a:t>Slavery, Sabbath, War, and Women</a:t>
            </a:r>
            <a:r>
              <a:rPr lang="en-US" sz="3200" dirty="0">
                <a:latin typeface="Aptos" panose="020B0004020202020204" pitchFamily="34" charset="0"/>
              </a:rPr>
              <a:t>, 42)</a:t>
            </a:r>
          </a:p>
        </p:txBody>
      </p:sp>
    </p:spTree>
    <p:extLst>
      <p:ext uri="{BB962C8B-B14F-4D97-AF65-F5344CB8AC3E}">
        <p14:creationId xmlns:p14="http://schemas.microsoft.com/office/powerpoint/2010/main" val="32444492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1AE84-13AF-79B2-80B9-50791F574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F5A954-4D2C-DAAA-2F83-AE2DEEB84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 bankruptcy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Not forced, no kidnapping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Ultimately to benefit of the servant, not the master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Servants were taken care of</a:t>
            </a:r>
          </a:p>
          <a:p>
            <a:pPr marL="1143000" lvl="1" indent="-742950">
              <a:buAutoNum type="alphaLcParenR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7CD70-E24F-457E-9E88-F82890F645BC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AA93AB-C5BE-B3BB-0850-B0812C9BA360}"/>
              </a:ext>
            </a:extLst>
          </p:cNvPr>
          <p:cNvSpPr txBox="1"/>
          <p:nvPr/>
        </p:nvSpPr>
        <p:spPr>
          <a:xfrm>
            <a:off x="5217736" y="757717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Debts were released</a:t>
            </a:r>
            <a:r>
              <a:rPr kumimoji="0" lang="en-US" sz="3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 every seven years 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(Deut. 15:1-15)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23014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F28A6-3D10-D88B-2BC3-8F9FB7AE7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160354-3DD6-6A09-D69E-4992C9A51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“Masters” were under strict behavioral guidelines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Could only have a servant for up to 7 years </a:t>
            </a:r>
            <a:r>
              <a:rPr lang="en-US" sz="3200" dirty="0"/>
              <a:t>(Deut. 15:1-15)</a:t>
            </a:r>
            <a:endParaRPr lang="en-US" dirty="0"/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Required to liberally furnish servants upon release </a:t>
            </a:r>
            <a:r>
              <a:rPr lang="en-US" sz="3200" dirty="0"/>
              <a:t>(Deut. 15:12-15)</a:t>
            </a:r>
            <a:endParaRPr lang="en-US" dirty="0"/>
          </a:p>
          <a:p>
            <a:pPr marL="1143000" lvl="1" indent="-742950">
              <a:buAutoNum type="alphaLcParenR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BF139-213C-0752-A435-55FBF1D93D06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36571930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Philemon?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dirty="0"/>
              <a:t>One of the prison epistles (58-61AD)</a:t>
            </a:r>
          </a:p>
          <a:p>
            <a:r>
              <a:rPr lang="en-US" dirty="0"/>
              <a:t>Associated with Colossians </a:t>
            </a:r>
          </a:p>
          <a:p>
            <a:r>
              <a:rPr lang="en-US" dirty="0"/>
              <a:t>Controversial book </a:t>
            </a:r>
          </a:p>
          <a:p>
            <a:r>
              <a:rPr lang="en-US" dirty="0"/>
              <a:t>Does the Bible condone slavery? </a:t>
            </a:r>
          </a:p>
        </p:txBody>
      </p: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3A56E-66DE-786F-A10F-1388285B3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09524F2-4559-AAC9-27B9-2997F304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“Masters” were under strict behavioral guidelines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Could not treat servants harshly </a:t>
            </a:r>
            <a:r>
              <a:rPr lang="en-US" sz="3200" dirty="0"/>
              <a:t>(Ex. 21:26-27)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Female servants given incredible dignity </a:t>
            </a:r>
            <a:r>
              <a:rPr lang="en-US" sz="3200" dirty="0"/>
              <a:t>(Ex. 21:26-27)</a:t>
            </a:r>
            <a:r>
              <a:rPr lang="en-US" dirty="0"/>
              <a:t> 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All under one master – God </a:t>
            </a:r>
            <a:r>
              <a:rPr lang="en-US" sz="3200" dirty="0"/>
              <a:t>(e.g. Job 31:13-15)</a:t>
            </a:r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E62E5-8B03-5641-E26D-443B0ABB2B93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859925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3A56E-66DE-786F-A10F-1388285B3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09524F2-4559-AAC9-27B9-2997F304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“Masters” were under strict behavioral guidelines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Could not treat servants harshly </a:t>
            </a:r>
            <a:r>
              <a:rPr lang="en-US" sz="3200" dirty="0"/>
              <a:t>(Ex. 21:26-27)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Female servants given incredible dignity </a:t>
            </a:r>
            <a:r>
              <a:rPr lang="en-US" sz="3200" dirty="0"/>
              <a:t>(Ex. 21:26-27)</a:t>
            </a:r>
            <a:r>
              <a:rPr lang="en-US" dirty="0"/>
              <a:t> </a:t>
            </a:r>
          </a:p>
          <a:p>
            <a:pPr marL="1143000" lvl="1" indent="-742950">
              <a:buFont typeface="+mj-lt"/>
              <a:buAutoNum type="alphaLcParenR" startAt="3"/>
            </a:pPr>
            <a:r>
              <a:rPr lang="en-US" dirty="0"/>
              <a:t>All under one master – God </a:t>
            </a:r>
            <a:r>
              <a:rPr lang="en-US" sz="3200" dirty="0"/>
              <a:t>(e.g. Job 31:13-15)</a:t>
            </a:r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E62E5-8B03-5641-E26D-443B0ABB2B93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C5CBF2-9BAE-5E85-46FE-654742B7C7C0}"/>
              </a:ext>
            </a:extLst>
          </p:cNvPr>
          <p:cNvSpPr txBox="1"/>
          <p:nvPr/>
        </p:nvSpPr>
        <p:spPr>
          <a:xfrm>
            <a:off x="232055" y="343743"/>
            <a:ext cx="11490384" cy="4185761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Job 31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13</a:t>
            </a:r>
            <a:r>
              <a:rPr lang="en-US" sz="3800" dirty="0">
                <a:latin typeface="Aptos" panose="020B0004020202020204" pitchFamily="34" charset="0"/>
              </a:rPr>
              <a:t>If I have despised the claim of my male or female slaves when they filed a complaint against me,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14</a:t>
            </a:r>
            <a:r>
              <a:rPr lang="en-US" sz="3800" dirty="0">
                <a:latin typeface="Aptos" panose="020B0004020202020204" pitchFamily="34" charset="0"/>
              </a:rPr>
              <a:t>what then could I do when God arises? And when He calls me to account, what will I answer Him?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15</a:t>
            </a:r>
            <a:r>
              <a:rPr lang="en-US" sz="3800" dirty="0">
                <a:latin typeface="Aptos" panose="020B0004020202020204" pitchFamily="34" charset="0"/>
              </a:rPr>
              <a:t>Did not He who made me in the womb make him, and the same one fashion us in the womb?</a:t>
            </a:r>
          </a:p>
        </p:txBody>
      </p:sp>
    </p:spTree>
    <p:extLst>
      <p:ext uri="{BB962C8B-B14F-4D97-AF65-F5344CB8AC3E}">
        <p14:creationId xmlns:p14="http://schemas.microsoft.com/office/powerpoint/2010/main" val="8155427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363C5-5091-AA79-2935-14965C3A9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A1FB7F-3470-5404-EEFE-6914B86AD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“Masters” were under strict behavioral guidelines</a:t>
            </a:r>
          </a:p>
          <a:p>
            <a:pPr marL="1143000" lvl="1" indent="-742950">
              <a:buFont typeface="+mj-lt"/>
              <a:buAutoNum type="alphaLcParenR" startAt="6"/>
            </a:pPr>
            <a:r>
              <a:rPr lang="en-US" dirty="0"/>
              <a:t>Abusive masters were punished </a:t>
            </a:r>
            <a:r>
              <a:rPr lang="en-US" sz="3200" dirty="0"/>
              <a:t>(Ex. 21:20)</a:t>
            </a:r>
            <a:endParaRPr lang="en-US" dirty="0"/>
          </a:p>
          <a:p>
            <a:pPr marL="1143000" lvl="1" indent="-742950">
              <a:buFont typeface="+mj-lt"/>
              <a:buAutoNum type="alphaLcParenR" startAt="6"/>
            </a:pPr>
            <a:r>
              <a:rPr lang="en-US" dirty="0"/>
              <a:t>Kidnapping was a capital offense </a:t>
            </a:r>
            <a:r>
              <a:rPr lang="en-US" sz="3200" dirty="0"/>
              <a:t>(Ex. 21:16)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0E2C52-1C91-792A-A9DB-376E8B2DEB9F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 TESTAMENT SLAVERY</a:t>
            </a:r>
          </a:p>
        </p:txBody>
      </p:sp>
    </p:spTree>
    <p:extLst>
      <p:ext uri="{BB962C8B-B14F-4D97-AF65-F5344CB8AC3E}">
        <p14:creationId xmlns:p14="http://schemas.microsoft.com/office/powerpoint/2010/main" val="11698957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310AF-A51B-5F56-8937-7F99B4F09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26BA21EB-81C9-B724-3987-F8FC8DE82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886E61-A8FF-49FD-BECD-BE04CFDC01F3}"/>
              </a:ext>
            </a:extLst>
          </p:cNvPr>
          <p:cNvSpPr txBox="1"/>
          <p:nvPr/>
        </p:nvSpPr>
        <p:spPr>
          <a:xfrm>
            <a:off x="1103414" y="335743"/>
            <a:ext cx="7001882" cy="470898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We have in the Bible the first appeals in world literature to treat slaves as human beings for their own sake and not just in the interests of their masters.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7ECFD5-4980-9CBC-2D3F-712F74E72D04}"/>
              </a:ext>
            </a:extLst>
          </p:cNvPr>
          <p:cNvSpPr txBox="1"/>
          <p:nvPr/>
        </p:nvSpPr>
        <p:spPr>
          <a:xfrm>
            <a:off x="8681292" y="3655327"/>
            <a:ext cx="3510708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Muhammad </a:t>
            </a:r>
            <a:r>
              <a:rPr lang="en-US" sz="2800" dirty="0" err="1">
                <a:latin typeface="Perpetua" panose="02020502060401020303" pitchFamily="18" charset="0"/>
              </a:rPr>
              <a:t>Dandamayev</a:t>
            </a:r>
            <a:endParaRPr lang="en-US" sz="2800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Russian Historian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“Slavery (Old Testament)” in Anchor Bible Dictionary, vol 6, 65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228FAF-0D7F-D4D7-39AF-A5BB04F9CC7D}"/>
              </a:ext>
            </a:extLst>
          </p:cNvPr>
          <p:cNvSpPr txBox="1"/>
          <p:nvPr/>
        </p:nvSpPr>
        <p:spPr>
          <a:xfrm>
            <a:off x="-238093" y="4783541"/>
            <a:ext cx="8919385" cy="224676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ptos" panose="020B0004020202020204" pitchFamily="34" charset="0"/>
              </a:rPr>
              <a:t>Some servants elected to stay permanently </a:t>
            </a:r>
            <a:r>
              <a:rPr lang="en-US" sz="4400" dirty="0">
                <a:latin typeface="Aptos" panose="020B0004020202020204" pitchFamily="34" charset="0"/>
              </a:rPr>
              <a:t>(Ex. 21:5; Deut. 15:16-17)</a:t>
            </a:r>
          </a:p>
        </p:txBody>
      </p:sp>
    </p:spTree>
    <p:extLst>
      <p:ext uri="{BB962C8B-B14F-4D97-AF65-F5344CB8AC3E}">
        <p14:creationId xmlns:p14="http://schemas.microsoft.com/office/powerpoint/2010/main" val="347965939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F7246-84CA-AB2D-987A-899A41040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31D095-8778-162A-FF7F-50AA10046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“Slavery” is a misnomer</a:t>
            </a:r>
          </a:p>
          <a:p>
            <a:pPr marL="742950" indent="-742950">
              <a:buAutoNum type="arabicPeriod"/>
            </a:pPr>
            <a:r>
              <a:rPr lang="en-US" dirty="0"/>
              <a:t>Israelites sold themselves as servants voluntarily, due to poverty </a:t>
            </a:r>
            <a:r>
              <a:rPr lang="en-US" sz="3200" dirty="0"/>
              <a:t>(Lev. 25:39-40, 47)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“Masters” were under strict behavioral guidelines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812E47-411F-95A5-69DC-B60624230D91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TESTAMENT SLAVERY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4187CD-517A-B4F8-ECAC-0AD73E0846BE}"/>
              </a:ext>
            </a:extLst>
          </p:cNvPr>
          <p:cNvSpPr txBox="1">
            <a:spLocks/>
          </p:cNvSpPr>
          <p:nvPr/>
        </p:nvSpPr>
        <p:spPr bwMode="auto">
          <a:xfrm>
            <a:off x="3252585" y="5554664"/>
            <a:ext cx="143586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OLD</a:t>
            </a:r>
          </a:p>
        </p:txBody>
      </p:sp>
    </p:spTree>
    <p:extLst>
      <p:ext uri="{BB962C8B-B14F-4D97-AF65-F5344CB8AC3E}">
        <p14:creationId xmlns:p14="http://schemas.microsoft.com/office/powerpoint/2010/main" val="1352543099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A3CDA-751B-D32D-0BB4-B33CCE7C62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6F24-21DC-8715-DAC2-CEC93D0D82C4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TESTAMENT SLAVERY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2466C67-9867-255F-7563-3A4DF0E4CEA1}"/>
              </a:ext>
            </a:extLst>
          </p:cNvPr>
          <p:cNvSpPr txBox="1">
            <a:spLocks/>
          </p:cNvSpPr>
          <p:nvPr/>
        </p:nvSpPr>
        <p:spPr bwMode="auto">
          <a:xfrm>
            <a:off x="2828672" y="5554664"/>
            <a:ext cx="177555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NEW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1D5ABFC-6B41-4C9E-E1CA-96B4EBDAEFE1}"/>
              </a:ext>
            </a:extLst>
          </p:cNvPr>
          <p:cNvSpPr txBox="1">
            <a:spLocks/>
          </p:cNvSpPr>
          <p:nvPr/>
        </p:nvSpPr>
        <p:spPr bwMode="auto">
          <a:xfrm>
            <a:off x="609600" y="599537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Perpetua" panose="02020502060401020303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800" kern="1200">
                <a:solidFill>
                  <a:schemeClr val="tx1"/>
                </a:solidFill>
                <a:latin typeface="Perpetua" panose="02020502060401020303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Perpetua" panose="02020502060401020303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Perpetua" panose="02020502060401020303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Perpetua" panose="02020502060401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en-US" dirty="0"/>
              <a:t>Slavery was an unquestioned institution in the first century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dirty="0"/>
              <a:t>Israel lived under Rome’s harsh slave system</a:t>
            </a:r>
          </a:p>
          <a:p>
            <a:pPr marL="1143000" lvl="1" indent="-742950">
              <a:buFont typeface="Arial" panose="020B0604020202020204" pitchFamily="34" charset="0"/>
              <a:buAutoNum type="alphaLcParenR"/>
            </a:pPr>
            <a:r>
              <a:rPr lang="en-US" dirty="0"/>
              <a:t>About half the Roman Empire were slaves </a:t>
            </a:r>
            <a:r>
              <a:rPr lang="en-US" sz="3200" dirty="0"/>
              <a:t>(Vaughan, </a:t>
            </a:r>
            <a:r>
              <a:rPr lang="en-US" sz="3200" i="1" dirty="0"/>
              <a:t>Expositors</a:t>
            </a:r>
            <a:r>
              <a:rPr lang="en-US" sz="3200" dirty="0"/>
              <a:t>, 219)</a:t>
            </a:r>
          </a:p>
          <a:p>
            <a:pPr marL="1143000" lvl="1" indent="-742950">
              <a:buFont typeface="Arial" panose="020B0604020202020204" pitchFamily="34" charset="0"/>
              <a:buAutoNum type="alphaLcParenR"/>
            </a:pPr>
            <a:r>
              <a:rPr lang="en-US" dirty="0"/>
              <a:t>Roman slavery wasn’t race based and provided for basic needs</a:t>
            </a:r>
          </a:p>
          <a:p>
            <a:pPr marL="1143000" lvl="1" indent="-742950">
              <a:buFont typeface="Arial" panose="020B0604020202020204" pitchFamily="34" charset="0"/>
              <a:buAutoNum type="alphaLcParenR"/>
            </a:pPr>
            <a:r>
              <a:rPr lang="en-US" dirty="0"/>
              <a:t>Revolt meant certain death </a:t>
            </a:r>
            <a:r>
              <a:rPr lang="en-US" sz="3200" dirty="0"/>
              <a:t>(e.g. Third Servile War)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3EA22-CB8E-487D-A2FF-7597CC53A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25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A4DE7-8061-58CD-35AC-B0D4DD1ED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258D4E9-C925-B4FE-647B-D3D2FD61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Slavery was an unquestioned institution in the first century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New Testament authors undermined slavery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85DD3B-820E-057B-BD59-C762A2209E04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NEW TESTAMENT SLAVERY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67C843-B470-FE19-2463-2D24558B5434}"/>
              </a:ext>
            </a:extLst>
          </p:cNvPr>
          <p:cNvSpPr txBox="1"/>
          <p:nvPr/>
        </p:nvSpPr>
        <p:spPr>
          <a:xfrm>
            <a:off x="350808" y="2765873"/>
            <a:ext cx="11490384" cy="3600986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1 Corinthians 7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21</a:t>
            </a:r>
            <a:r>
              <a:rPr lang="en-US" sz="3800" dirty="0">
                <a:latin typeface="Aptos" panose="020B0004020202020204" pitchFamily="34" charset="0"/>
              </a:rPr>
              <a:t>Were you called while a slave? Do not worry about it; but if you are able also to become free, rather do that…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23</a:t>
            </a:r>
            <a:r>
              <a:rPr lang="en-US" sz="3800" dirty="0">
                <a:latin typeface="Aptos" panose="020B0004020202020204" pitchFamily="34" charset="0"/>
              </a:rPr>
              <a:t>You were bought with a price; do not become slaves of men. </a:t>
            </a:r>
          </a:p>
        </p:txBody>
      </p:sp>
    </p:spTree>
    <p:extLst>
      <p:ext uri="{BB962C8B-B14F-4D97-AF65-F5344CB8AC3E}">
        <p14:creationId xmlns:p14="http://schemas.microsoft.com/office/powerpoint/2010/main" val="335461875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5FB88-3D0C-1297-1CC8-7ECF3E1E7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7340D1-A2B4-AA9F-8CB6-C421919DE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Slavery was an unquestioned institution in the first century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New Testament authors undermined slavery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DFE24A-E9F0-9349-3ADD-D1B3F540AF52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NEW TESTAMENT SLAVERY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A42852-9628-DA03-9F7B-A0E44F9369EC}"/>
              </a:ext>
            </a:extLst>
          </p:cNvPr>
          <p:cNvSpPr txBox="1"/>
          <p:nvPr/>
        </p:nvSpPr>
        <p:spPr>
          <a:xfrm>
            <a:off x="350808" y="2908647"/>
            <a:ext cx="11490384" cy="24314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Galatians 3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28</a:t>
            </a:r>
            <a:r>
              <a:rPr lang="en-US" sz="3800" dirty="0">
                <a:latin typeface="Aptos" panose="020B0004020202020204" pitchFamily="34" charset="0"/>
              </a:rPr>
              <a:t>There is neither Jew nor Greek, there is neither slave nor free man, there is neither male nor female; for you are all one in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13672590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BF6EC-00D6-3A73-3F2B-670D1A5F1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77D3A8-ABE8-465A-A917-C0073C02E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9537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Slavery was an unquestioned institution in the first century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New Testament authors undermined slavery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Slave masters were called to love like God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5A7A12-5B5A-78C6-6617-6053E32B5697}"/>
              </a:ext>
            </a:extLst>
          </p:cNvPr>
          <p:cNvSpPr txBox="1">
            <a:spLocks/>
          </p:cNvSpPr>
          <p:nvPr/>
        </p:nvSpPr>
        <p:spPr bwMode="auto">
          <a:xfrm>
            <a:off x="1028241" y="5554664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800" b="1" kern="1200">
                <a:solidFill>
                  <a:schemeClr val="tx1"/>
                </a:solidFill>
                <a:latin typeface="Perpetua" panose="02020502060401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j-ea"/>
                <a:cs typeface="+mj-cs"/>
              </a:rPr>
              <a:t>NEW TESTAMENT SLAVERY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15088-7613-50EC-CD3D-A99012889A39}"/>
              </a:ext>
            </a:extLst>
          </p:cNvPr>
          <p:cNvSpPr txBox="1"/>
          <p:nvPr/>
        </p:nvSpPr>
        <p:spPr>
          <a:xfrm>
            <a:off x="350808" y="3711180"/>
            <a:ext cx="11490384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Colossians 4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</a:t>
            </a:r>
            <a:r>
              <a:rPr lang="en-US" sz="3800" dirty="0">
                <a:latin typeface="Aptos" panose="020B0004020202020204" pitchFamily="34" charset="0"/>
              </a:rPr>
              <a:t>Masters, grant to your slaves justice and fairness, knowing that you too have a Master in heaven.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09FBD5-1A4C-17BF-9482-4C1D46AD1877}"/>
              </a:ext>
            </a:extLst>
          </p:cNvPr>
          <p:cNvSpPr txBox="1"/>
          <p:nvPr/>
        </p:nvSpPr>
        <p:spPr>
          <a:xfrm>
            <a:off x="1815635" y="154417"/>
            <a:ext cx="9896161" cy="2339102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“If Paul does not make a full-frontal attack on slavery, he is certainly putting a time-bomb under it.”</a:t>
            </a:r>
          </a:p>
          <a:p>
            <a:pPr algn="ctr"/>
            <a:r>
              <a:rPr lang="en-US" sz="3200" dirty="0">
                <a:latin typeface="Aptos" panose="020B0004020202020204" pitchFamily="34" charset="0"/>
              </a:rPr>
              <a:t>(Lionel Swain, </a:t>
            </a:r>
            <a:r>
              <a:rPr lang="en-US" sz="3200" i="1" dirty="0">
                <a:latin typeface="Aptos" panose="020B0004020202020204" pitchFamily="34" charset="0"/>
              </a:rPr>
              <a:t>Ephesians</a:t>
            </a:r>
            <a:r>
              <a:rPr lang="en-US" sz="3200" dirty="0">
                <a:latin typeface="Aptos" panose="020B0004020202020204" pitchFamily="34" charset="0"/>
              </a:rPr>
              <a:t>, 99)</a:t>
            </a:r>
          </a:p>
        </p:txBody>
      </p:sp>
    </p:spTree>
    <p:extLst>
      <p:ext uri="{BB962C8B-B14F-4D97-AF65-F5344CB8AC3E}">
        <p14:creationId xmlns:p14="http://schemas.microsoft.com/office/powerpoint/2010/main" val="356570054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0ADF2-B45F-EC65-50DB-C18D786DF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AE0F396-B71E-2F3B-A015-B6B6EE0B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B27D6B-31F1-3E5B-9FCE-9C0168B97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0BD6EA-524E-CC5D-BD9F-79E805317048}"/>
              </a:ext>
            </a:extLst>
          </p:cNvPr>
          <p:cNvSpPr txBox="1"/>
          <p:nvPr/>
        </p:nvSpPr>
        <p:spPr>
          <a:xfrm>
            <a:off x="1688656" y="4219560"/>
            <a:ext cx="8814685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Is Paul commanding a runaway slave to return to his master?</a:t>
            </a:r>
          </a:p>
        </p:txBody>
      </p:sp>
    </p:spTree>
    <p:extLst>
      <p:ext uri="{BB962C8B-B14F-4D97-AF65-F5344CB8AC3E}">
        <p14:creationId xmlns:p14="http://schemas.microsoft.com/office/powerpoint/2010/main" val="4080927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DD408-2E34-D409-3F11-680EBEC5E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30F182E-CA8D-F243-AA3D-C4650ED6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BF9069-151F-9BB9-D5A8-34D418D0F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Paul, a prisoner of Christ Jesus, and Timothy our brother, To Philemon our beloved brother and fellow worker, </a:t>
            </a:r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and to Apphia our sister, and to Archippus our fellow soldier, and to the church in your house: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DB68CF-1EE8-9EA4-1241-C680A79AF614}"/>
              </a:ext>
            </a:extLst>
          </p:cNvPr>
          <p:cNvSpPr txBox="1"/>
          <p:nvPr/>
        </p:nvSpPr>
        <p:spPr>
          <a:xfrm>
            <a:off x="2913668" y="4268320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r>
              <a:rPr lang="en-US" sz="3800" dirty="0">
                <a:latin typeface="Aptos" panose="020B0004020202020204" pitchFamily="34" charset="0"/>
              </a:rPr>
              <a:t> or one of its cognates is used 5x in this short letter</a:t>
            </a:r>
            <a:endParaRPr lang="en-US" sz="3800" i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43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0ADF2-B45F-EC65-50DB-C18D786DF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AE0F396-B71E-2F3B-A015-B6B6EE0B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B27D6B-31F1-3E5B-9FCE-9C0168B97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0BD6EA-524E-CC5D-BD9F-79E805317048}"/>
              </a:ext>
            </a:extLst>
          </p:cNvPr>
          <p:cNvSpPr txBox="1"/>
          <p:nvPr/>
        </p:nvSpPr>
        <p:spPr>
          <a:xfrm>
            <a:off x="1688656" y="4219560"/>
            <a:ext cx="8814685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Is Paul commanding a runaway slave to return to his master?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88CFCBB6-BDE7-9545-D29D-095D5352D215}"/>
              </a:ext>
            </a:extLst>
          </p:cNvPr>
          <p:cNvSpPr/>
          <p:nvPr/>
        </p:nvSpPr>
        <p:spPr>
          <a:xfrm>
            <a:off x="1990081" y="2153732"/>
            <a:ext cx="8211834" cy="539354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358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32A91-692C-F984-F136-4C8AF09E9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4BF624E-EF58-46AE-8071-DA12C5D5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B3A043-0CD9-013B-4C41-9CF477C2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E36BD0-FD48-3105-959C-9FE9C7D2912B}"/>
              </a:ext>
            </a:extLst>
          </p:cNvPr>
          <p:cNvSpPr txBox="1"/>
          <p:nvPr/>
        </p:nvSpPr>
        <p:spPr>
          <a:xfrm>
            <a:off x="1688657" y="397053"/>
            <a:ext cx="8814685" cy="618630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ptos" panose="020B0004020202020204" pitchFamily="34" charset="0"/>
              </a:rPr>
              <a:t>Four arguments against the runaway slave hypothesis: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No textual case that Philemon was a slave owner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No textual case that Onesimus ran away 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Paul is making a request, not an FYI 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Old Testament principles</a:t>
            </a:r>
          </a:p>
        </p:txBody>
      </p:sp>
    </p:spTree>
    <p:extLst>
      <p:ext uri="{BB962C8B-B14F-4D97-AF65-F5344CB8AC3E}">
        <p14:creationId xmlns:p14="http://schemas.microsoft.com/office/powerpoint/2010/main" val="16044581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32A91-692C-F984-F136-4C8AF09E9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4BF624E-EF58-46AE-8071-DA12C5D5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B3A043-0CD9-013B-4C41-9CF477C2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E36BD0-FD48-3105-959C-9FE9C7D2912B}"/>
              </a:ext>
            </a:extLst>
          </p:cNvPr>
          <p:cNvSpPr txBox="1"/>
          <p:nvPr/>
        </p:nvSpPr>
        <p:spPr>
          <a:xfrm>
            <a:off x="1688657" y="397053"/>
            <a:ext cx="8814685" cy="618630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ptos" panose="020B0004020202020204" pitchFamily="34" charset="0"/>
              </a:rPr>
              <a:t>Four arguments against the runaway slave hypothesis: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No textual case that Philemon was a slave owner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No textual case that Onesimus ran away 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Paul is making a request, not an FYI </a:t>
            </a:r>
          </a:p>
          <a:p>
            <a:pPr marL="742950" indent="-742950">
              <a:buAutoNum type="arabicPeriod"/>
            </a:pPr>
            <a:r>
              <a:rPr lang="en-US" sz="4400" dirty="0">
                <a:latin typeface="Aptos" panose="020B0004020202020204" pitchFamily="34" charset="0"/>
              </a:rPr>
              <a:t>Old Testament principles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832F5C-D902-5DBF-9128-D1CED57CDD4B}"/>
              </a:ext>
            </a:extLst>
          </p:cNvPr>
          <p:cNvSpPr txBox="1"/>
          <p:nvPr/>
        </p:nvSpPr>
        <p:spPr>
          <a:xfrm>
            <a:off x="350807" y="2207409"/>
            <a:ext cx="11490384" cy="3600986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Deuteronomy 23</a:t>
            </a:r>
            <a:r>
              <a:rPr lang="en-US" sz="3800" dirty="0">
                <a:latin typeface="Aptos" panose="020B0004020202020204" pitchFamily="34" charset="0"/>
              </a:rPr>
              <a:t> –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15</a:t>
            </a:r>
            <a:r>
              <a:rPr lang="en-US" sz="3800" dirty="0">
                <a:latin typeface="Aptos" panose="020B0004020202020204" pitchFamily="34" charset="0"/>
              </a:rPr>
              <a:t>You shall not hand over to his master a slave who has escaped from his master to you. </a:t>
            </a:r>
          </a:p>
          <a:p>
            <a:r>
              <a:rPr lang="en-US" sz="3800" baseline="30000" dirty="0">
                <a:latin typeface="Aptos" panose="020B0004020202020204" pitchFamily="34" charset="0"/>
              </a:rPr>
              <a:t>16</a:t>
            </a:r>
            <a:r>
              <a:rPr lang="en-US" sz="3800" dirty="0">
                <a:latin typeface="Aptos" panose="020B0004020202020204" pitchFamily="34" charset="0"/>
              </a:rPr>
              <a:t>He shall live with you in your midst, in the place where he shall choose of your towns where it pleases him; you shall not mistreat him. </a:t>
            </a:r>
          </a:p>
        </p:txBody>
      </p:sp>
    </p:spTree>
    <p:extLst>
      <p:ext uri="{BB962C8B-B14F-4D97-AF65-F5344CB8AC3E}">
        <p14:creationId xmlns:p14="http://schemas.microsoft.com/office/powerpoint/2010/main" val="20669786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DC6D7-56C7-9E9F-6D6D-71AE6C6BD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2638205-6620-CCF8-E53A-F8754D9D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EB07F1-37ED-E4D6-0F30-C62C34447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13BA85-627C-BB61-5730-73AF5CA26F16}"/>
              </a:ext>
            </a:extLst>
          </p:cNvPr>
          <p:cNvSpPr txBox="1"/>
          <p:nvPr/>
        </p:nvSpPr>
        <p:spPr>
          <a:xfrm>
            <a:off x="1688657" y="4313100"/>
            <a:ext cx="8814685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Rather, Paul seems to be sending Onesimus back for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3817967260"/>
      </p:ext>
    </p:extLst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E1CEA-C697-7879-A8B7-44708F06E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6739296-4155-1BC4-8D05-40DB5019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73FF46-18B7-FFC2-C529-3E9B1888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For perhaps he was this reason separated from you for a while, that you would have him back forever,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D6A15-5B0C-B411-C0C2-47A6E126E94A}"/>
              </a:ext>
            </a:extLst>
          </p:cNvPr>
          <p:cNvSpPr txBox="1"/>
          <p:nvPr/>
        </p:nvSpPr>
        <p:spPr>
          <a:xfrm>
            <a:off x="1688657" y="3139907"/>
            <a:ext cx="8814685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Sent him on business?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Divine appointment?</a:t>
            </a:r>
          </a:p>
        </p:txBody>
      </p:sp>
    </p:spTree>
    <p:extLst>
      <p:ext uri="{BB962C8B-B14F-4D97-AF65-F5344CB8AC3E}">
        <p14:creationId xmlns:p14="http://schemas.microsoft.com/office/powerpoint/2010/main" val="32565730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F8E1D-5D6D-56E4-A544-64C399B14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08E648A-D69D-6B82-7375-9E00A501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0F47CD-EAAB-FC05-EFE0-89A2DFF7C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no longer as a slave, but more than a slave, as a beloved brother, especially to me, but how much more to you, both in the flesh and in the Lord.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ECD4F9-D8F5-5ED8-1B94-186B398D9B29}"/>
              </a:ext>
            </a:extLst>
          </p:cNvPr>
          <p:cNvSpPr txBox="1"/>
          <p:nvPr/>
        </p:nvSpPr>
        <p:spPr>
          <a:xfrm>
            <a:off x="1688657" y="3811249"/>
            <a:ext cx="8814685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Probably a hired servant at some point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Now, a beloved brother </a:t>
            </a:r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dirty="0" err="1">
                <a:latin typeface="Aptos" panose="020B0004020202020204" pitchFamily="34" charset="0"/>
              </a:rPr>
              <a:t>cf</a:t>
            </a:r>
            <a:r>
              <a:rPr lang="en-US" sz="3200" dirty="0">
                <a:latin typeface="Aptos" panose="020B0004020202020204" pitchFamily="34" charset="0"/>
              </a:rPr>
              <a:t> v1)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Biologically related?</a:t>
            </a:r>
          </a:p>
        </p:txBody>
      </p:sp>
    </p:spTree>
    <p:extLst>
      <p:ext uri="{BB962C8B-B14F-4D97-AF65-F5344CB8AC3E}">
        <p14:creationId xmlns:p14="http://schemas.microsoft.com/office/powerpoint/2010/main" val="21980390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071A6-8C42-EFD7-2169-30F16C915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95E786-BE4B-D38B-544B-F6B7E7C7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A39916-3B9C-DF24-28A2-E336102D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If then you regard me as a partner, accept him as you would me. </a:t>
            </a:r>
          </a:p>
        </p:txBody>
      </p:sp>
    </p:spTree>
    <p:extLst>
      <p:ext uri="{BB962C8B-B14F-4D97-AF65-F5344CB8AC3E}">
        <p14:creationId xmlns:p14="http://schemas.microsoft.com/office/powerpoint/2010/main" val="523257791"/>
      </p:ext>
    </p:extLst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86EF8-961E-6095-2563-34D070AC0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3B73434-B039-B412-59A0-D5952716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1ED021-D555-3358-6102-BC87900E9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But if he has wronged you in any way or owes you anything, charge that to my account; </a:t>
            </a:r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I, Paul, am writing this with my own hand, I will repay it</a:t>
            </a:r>
          </a:p>
          <a:p>
            <a:pPr marL="0" indent="0">
              <a:buNone/>
            </a:pPr>
            <a:r>
              <a:rPr lang="en-US" dirty="0"/>
              <a:t>(not to mention that you owe to me even your own self as well).</a:t>
            </a:r>
          </a:p>
        </p:txBody>
      </p:sp>
    </p:spTree>
    <p:extLst>
      <p:ext uri="{BB962C8B-B14F-4D97-AF65-F5344CB8AC3E}">
        <p14:creationId xmlns:p14="http://schemas.microsoft.com/office/powerpoint/2010/main" val="31286831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E6065-C1C1-7CD8-26F1-2D1B8723C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6469E60-99FF-CCFD-096B-2349C916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0C7192-54F6-29A7-9F55-E5DAE398F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Yes, brother, let me benefit from you in the Lord; refresh my heart in Christ.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53727B-8136-B46D-461A-3B7F193E14BF}"/>
              </a:ext>
            </a:extLst>
          </p:cNvPr>
          <p:cNvSpPr txBox="1"/>
          <p:nvPr/>
        </p:nvSpPr>
        <p:spPr>
          <a:xfrm>
            <a:off x="4742469" y="899706"/>
            <a:ext cx="1986136" cy="70049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err="1">
                <a:latin typeface="Aptos" panose="020B0004020202020204" pitchFamily="34" charset="0"/>
              </a:rPr>
              <a:t>ŏninēmi</a:t>
            </a:r>
            <a:r>
              <a:rPr lang="en-US" sz="3800" dirty="0"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764646-092C-9AC7-7832-590682BECE3D}"/>
              </a:ext>
            </a:extLst>
          </p:cNvPr>
          <p:cNvSpPr txBox="1"/>
          <p:nvPr/>
        </p:nvSpPr>
        <p:spPr>
          <a:xfrm>
            <a:off x="920151" y="2909777"/>
            <a:ext cx="113293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6843B-0283-48AD-448C-5B9C068425B1}"/>
              </a:ext>
            </a:extLst>
          </p:cNvPr>
          <p:cNvSpPr txBox="1"/>
          <p:nvPr/>
        </p:nvSpPr>
        <p:spPr>
          <a:xfrm>
            <a:off x="9790830" y="2232669"/>
            <a:ext cx="113293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en-US" sz="3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</a:t>
            </a:r>
            <a:endParaRPr lang="en-US" sz="3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90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D66DB-8262-1DF2-CFE5-C38E9A54E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B36ACB1-70E5-145B-E68F-AB2C7A2D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987AF2-6FC9-56BA-FBB9-581D104BE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Having confidence in your obedience, I write to you, since I know that you will do even more than what I say. </a:t>
            </a:r>
          </a:p>
          <a:p>
            <a:pPr marL="0" indent="0">
              <a:buNone/>
            </a:pPr>
            <a:r>
              <a:rPr lang="en-US" baseline="30000" dirty="0"/>
              <a:t>22</a:t>
            </a:r>
            <a:r>
              <a:rPr lang="en-US" dirty="0"/>
              <a:t>At the same time also prepare for me a lodging, for I hope that through your prayers I will be given to you. </a:t>
            </a:r>
          </a:p>
        </p:txBody>
      </p:sp>
    </p:spTree>
    <p:extLst>
      <p:ext uri="{BB962C8B-B14F-4D97-AF65-F5344CB8AC3E}">
        <p14:creationId xmlns:p14="http://schemas.microsoft.com/office/powerpoint/2010/main" val="16166593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A9475-B5E9-EA94-091F-361A05C56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6911447-2DA6-253D-607C-6DFA36F90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EB07EE-9D27-5BF7-4D0D-8E9BEE9D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Grace to you and peace from God our Father and the Lord Jesus Christ. </a:t>
            </a:r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I thank my God always, making mention of you in my prayers, </a:t>
            </a:r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because I hear of your love and of the faith which you have toward the Lord Jesus and toward all the saints; </a:t>
            </a:r>
          </a:p>
        </p:txBody>
      </p:sp>
    </p:spTree>
    <p:extLst>
      <p:ext uri="{BB962C8B-B14F-4D97-AF65-F5344CB8AC3E}">
        <p14:creationId xmlns:p14="http://schemas.microsoft.com/office/powerpoint/2010/main" val="40200972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78E64B-53D4-0D7D-606C-69E2326ADEF2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2D5D17-FA67-C04D-76A4-570D52D6EB8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39AE48-01D7-3856-A50D-A89AC3F94B6B}"/>
              </a:ext>
            </a:extLst>
          </p:cNvPr>
          <p:cNvSpPr txBox="1"/>
          <p:nvPr/>
        </p:nvSpPr>
        <p:spPr>
          <a:xfrm>
            <a:off x="163285" y="97971"/>
            <a:ext cx="5769429" cy="156966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Haettenschweiler" panose="020B0706040902060204" pitchFamily="34" charset="0"/>
              </a:rPr>
              <a:t>COMPLIANCE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D5981-0C8F-DFB6-69F9-0700E3D187A5}"/>
              </a:ext>
            </a:extLst>
          </p:cNvPr>
          <p:cNvSpPr txBox="1"/>
          <p:nvPr/>
        </p:nvSpPr>
        <p:spPr>
          <a:xfrm>
            <a:off x="6259285" y="97971"/>
            <a:ext cx="5769429" cy="156966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002060"/>
                </a:solidFill>
                <a:latin typeface="Haettenschweiler" panose="020B0706040902060204" pitchFamily="34" charset="0"/>
              </a:rPr>
              <a:t>CONVICTION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A77BDF-9887-6A0F-9CA6-099760F436AA}"/>
              </a:ext>
            </a:extLst>
          </p:cNvPr>
          <p:cNvSpPr txBox="1"/>
          <p:nvPr/>
        </p:nvSpPr>
        <p:spPr>
          <a:xfrm>
            <a:off x="0" y="1667631"/>
            <a:ext cx="6095999" cy="193899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SUPERFICIAL UNDERSTANDING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423A8-2426-3AD3-ED62-6EA555095551}"/>
              </a:ext>
            </a:extLst>
          </p:cNvPr>
          <p:cNvSpPr txBox="1"/>
          <p:nvPr/>
        </p:nvSpPr>
        <p:spPr>
          <a:xfrm>
            <a:off x="-1" y="3606623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BARE MINIMUM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B4F213-098C-6B76-1C8E-B30644C2077A}"/>
              </a:ext>
            </a:extLst>
          </p:cNvPr>
          <p:cNvSpPr txBox="1"/>
          <p:nvPr/>
        </p:nvSpPr>
        <p:spPr>
          <a:xfrm>
            <a:off x="0" y="4882299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COERCION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DFDABE-C4F0-5E4F-9C8A-47E81F9A6ACA}"/>
              </a:ext>
            </a:extLst>
          </p:cNvPr>
          <p:cNvSpPr txBox="1"/>
          <p:nvPr/>
        </p:nvSpPr>
        <p:spPr>
          <a:xfrm>
            <a:off x="6259284" y="1667631"/>
            <a:ext cx="6095999" cy="193899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KNOWS THE WHY BEHIND ACTIONS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22BB9-0C9E-4373-0D7B-21236392596B}"/>
              </a:ext>
            </a:extLst>
          </p:cNvPr>
          <p:cNvSpPr txBox="1"/>
          <p:nvPr/>
        </p:nvSpPr>
        <p:spPr>
          <a:xfrm>
            <a:off x="6259282" y="3606623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ABOVE AND BEYOND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7E0C1A-3FDF-3876-4A88-BB775FA7ACC3}"/>
              </a:ext>
            </a:extLst>
          </p:cNvPr>
          <p:cNvSpPr txBox="1"/>
          <p:nvPr/>
        </p:nvSpPr>
        <p:spPr>
          <a:xfrm>
            <a:off x="6259283" y="4882298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LOVING PERSUASION</a:t>
            </a:r>
          </a:p>
        </p:txBody>
      </p:sp>
    </p:spTree>
    <p:extLst>
      <p:ext uri="{BB962C8B-B14F-4D97-AF65-F5344CB8AC3E}">
        <p14:creationId xmlns:p14="http://schemas.microsoft.com/office/powerpoint/2010/main" val="40533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7104E-8045-3133-BAEC-8C386286D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C72E6A-5765-1FF4-7B11-3E3C867943FE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41C472-C76F-AEA5-EC1B-E5EDF7DED61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34736-3E28-F0B2-2292-E76EFDA25E77}"/>
              </a:ext>
            </a:extLst>
          </p:cNvPr>
          <p:cNvSpPr txBox="1"/>
          <p:nvPr/>
        </p:nvSpPr>
        <p:spPr>
          <a:xfrm>
            <a:off x="163285" y="97971"/>
            <a:ext cx="5769429" cy="156966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Haettenschweiler" panose="020B0706040902060204" pitchFamily="34" charset="0"/>
              </a:rPr>
              <a:t>COMPLIANCE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D223E4-59E8-8DDD-5A9F-0F84EB47AFCA}"/>
              </a:ext>
            </a:extLst>
          </p:cNvPr>
          <p:cNvSpPr txBox="1"/>
          <p:nvPr/>
        </p:nvSpPr>
        <p:spPr>
          <a:xfrm>
            <a:off x="6259285" y="97971"/>
            <a:ext cx="5769429" cy="156966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002060"/>
                </a:solidFill>
                <a:latin typeface="Haettenschweiler" panose="020B0706040902060204" pitchFamily="34" charset="0"/>
              </a:rPr>
              <a:t>CONVICTION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8AC650-604E-63A6-C2D7-14B047DC211C}"/>
              </a:ext>
            </a:extLst>
          </p:cNvPr>
          <p:cNvSpPr txBox="1"/>
          <p:nvPr/>
        </p:nvSpPr>
        <p:spPr>
          <a:xfrm>
            <a:off x="0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WAY OF LAW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EDB87C-47DF-F13C-9CA7-0A21DE180DC2}"/>
              </a:ext>
            </a:extLst>
          </p:cNvPr>
          <p:cNvSpPr txBox="1"/>
          <p:nvPr/>
        </p:nvSpPr>
        <p:spPr>
          <a:xfrm>
            <a:off x="0" y="2943306"/>
            <a:ext cx="6095999" cy="34163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Haettenschweiler" panose="020B0706040902060204" pitchFamily="34" charset="0"/>
              </a:rPr>
              <a:t>PRODUCES SHORT-TERM, SUPERFICIAL CHANGE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731F20-885F-5CD4-58CD-8B2CA93DDC89}"/>
              </a:ext>
            </a:extLst>
          </p:cNvPr>
          <p:cNvSpPr txBox="1"/>
          <p:nvPr/>
        </p:nvSpPr>
        <p:spPr>
          <a:xfrm>
            <a:off x="6259284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WAY OF GRACE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EA036E-8D56-1785-B7D4-6B43FEB7D2EF}"/>
              </a:ext>
            </a:extLst>
          </p:cNvPr>
          <p:cNvSpPr txBox="1"/>
          <p:nvPr/>
        </p:nvSpPr>
        <p:spPr>
          <a:xfrm>
            <a:off x="6259284" y="2943306"/>
            <a:ext cx="6095999" cy="34163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002060"/>
                </a:solidFill>
                <a:latin typeface="Haettenschweiler" panose="020B0706040902060204" pitchFamily="34" charset="0"/>
              </a:rPr>
              <a:t>PRODUCES LONG-TERM, AUTHENTIC CHANGE</a:t>
            </a:r>
          </a:p>
        </p:txBody>
      </p:sp>
    </p:spTree>
    <p:extLst>
      <p:ext uri="{BB962C8B-B14F-4D97-AF65-F5344CB8AC3E}">
        <p14:creationId xmlns:p14="http://schemas.microsoft.com/office/powerpoint/2010/main" val="598845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6BA1-1E0B-8CD1-DAFE-E32043E5F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447B96-5325-F4D5-C0B2-05863B95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Application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465DB7-D76A-FCAC-BF86-0B528328B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>
                <a:ea typeface="Aptos" panose="020B0004020202020204" pitchFamily="34" charset="0"/>
                <a:cs typeface="Times New Roman" panose="02020603050405020304" pitchFamily="18" charset="0"/>
              </a:rPr>
              <a:t>God’s love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transforms relationships 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Persuasion is a good thing 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Compliance is not enough</a:t>
            </a:r>
          </a:p>
        </p:txBody>
      </p:sp>
    </p:spTree>
    <p:extLst>
      <p:ext uri="{BB962C8B-B14F-4D97-AF65-F5344CB8AC3E}">
        <p14:creationId xmlns:p14="http://schemas.microsoft.com/office/powerpoint/2010/main" val="35304357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DE966-A956-A607-BBAF-80E99C19C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03442F8-812A-3DE3-6E56-55D2275A8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PHILEMON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0258B4-B1EF-5777-7ABB-76A1F8E2A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God’s Love Transforms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624295634"/>
      </p:ext>
    </p:extLst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65F8E-E9C2-6DED-6766-4F66F745B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D521858-A92A-D1B8-7A09-2E459F89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9600" dirty="0"/>
              <a:t>Discussion</a:t>
            </a:r>
            <a:endParaRPr lang="en-US" altLang="en-US" sz="96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860083-ACF8-AAFD-D53B-4307294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800" dirty="0">
                <a:ea typeface="Aptos" panose="020B0004020202020204" pitchFamily="34" charset="0"/>
                <a:cs typeface="Times New Roman" panose="02020603050405020304" pitchFamily="18" charset="0"/>
              </a:rPr>
              <a:t>How have you seen God’s love change the way you view other people, especially when in conflict?</a:t>
            </a:r>
          </a:p>
        </p:txBody>
      </p:sp>
    </p:spTree>
    <p:extLst>
      <p:ext uri="{BB962C8B-B14F-4D97-AF65-F5344CB8AC3E}">
        <p14:creationId xmlns:p14="http://schemas.microsoft.com/office/powerpoint/2010/main" val="52502511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CF249-9AAB-CC75-961E-696E4A82B2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FAE3A52-B90D-1E85-14F1-F6D791BD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B8485F-226D-088E-2308-EB5CC5F65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and I pray that the fellowship of your faith may become effective through the knowledge of every good thing which is in you for Christ’s sake.</a:t>
            </a:r>
          </a:p>
        </p:txBody>
      </p:sp>
    </p:spTree>
    <p:extLst>
      <p:ext uri="{BB962C8B-B14F-4D97-AF65-F5344CB8AC3E}">
        <p14:creationId xmlns:p14="http://schemas.microsoft.com/office/powerpoint/2010/main" val="35466190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9D7C3-6232-BCCE-ED14-E2678EC1A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B160B18-7AB9-E471-69A1-28CECB7F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AAE547-0B40-F9AC-CA1A-E615FA31A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For I have come to have much joy and comfort in your love, because the hearts of the saints have been refreshed through you, brother.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DBDE57-63A7-CB13-B8A5-488ECB38A3A0}"/>
              </a:ext>
            </a:extLst>
          </p:cNvPr>
          <p:cNvSpPr txBox="1"/>
          <p:nvPr/>
        </p:nvSpPr>
        <p:spPr>
          <a:xfrm>
            <a:off x="6972866" y="2927030"/>
            <a:ext cx="3447844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Matthew 11:28</a:t>
            </a:r>
            <a:endParaRPr lang="en-US" sz="3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801B7E-9058-AE27-002B-5B281AC9CA92}"/>
              </a:ext>
            </a:extLst>
          </p:cNvPr>
          <p:cNvSpPr txBox="1"/>
          <p:nvPr/>
        </p:nvSpPr>
        <p:spPr>
          <a:xfrm>
            <a:off x="2913668" y="4268320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Would your friends talk about you this way?</a:t>
            </a:r>
          </a:p>
        </p:txBody>
      </p:sp>
    </p:spTree>
    <p:extLst>
      <p:ext uri="{BB962C8B-B14F-4D97-AF65-F5344CB8AC3E}">
        <p14:creationId xmlns:p14="http://schemas.microsoft.com/office/powerpoint/2010/main" val="3327839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894DB-2CA3-713E-DF6F-C9DC34A5D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C957E9D-B457-8F62-B0A4-70E69EAC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D7C41F-45AA-B183-D778-D267D986B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Therefore, though I have enough confidence in Christ to order you to do what is proper, </a:t>
            </a:r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yet for love’s sake rather I appeal to you – since I am such a person as Paul, the aged, and now also a prisoner of Christ Jesus –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71B5D-5119-55C7-BAD0-2FA564A40699}"/>
              </a:ext>
            </a:extLst>
          </p:cNvPr>
          <p:cNvSpPr txBox="1"/>
          <p:nvPr/>
        </p:nvSpPr>
        <p:spPr>
          <a:xfrm>
            <a:off x="2465094" y="4164803"/>
            <a:ext cx="4004717" cy="677108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Or “ambassador”</a:t>
            </a:r>
          </a:p>
        </p:txBody>
      </p:sp>
    </p:spTree>
    <p:extLst>
      <p:ext uri="{BB962C8B-B14F-4D97-AF65-F5344CB8AC3E}">
        <p14:creationId xmlns:p14="http://schemas.microsoft.com/office/powerpoint/2010/main" val="38215278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E1441-B7FB-A2F1-57A3-A1F934618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F8134F0-90F0-83D2-97B7-D896A64C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48EF450-4BEF-36D9-614B-4D3CB96E3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I appeal to you for my child Onesimus, who I have begotten in my imprisonment,</a:t>
            </a:r>
          </a:p>
        </p:txBody>
      </p:sp>
    </p:spTree>
    <p:extLst>
      <p:ext uri="{BB962C8B-B14F-4D97-AF65-F5344CB8AC3E}">
        <p14:creationId xmlns:p14="http://schemas.microsoft.com/office/powerpoint/2010/main" val="2183489649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3E78E-365E-C2F5-8798-FBC203D2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6BA5F76-BAED-F517-7A78-EDB9F9F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Philemon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4C19AE-A16A-7210-9934-88B77E806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who formerly was useless to you, but now is useful both to you and to me. </a:t>
            </a:r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I have sent him back to you in person, that is, sending my very heart,</a:t>
            </a:r>
          </a:p>
        </p:txBody>
      </p:sp>
    </p:spTree>
    <p:extLst>
      <p:ext uri="{BB962C8B-B14F-4D97-AF65-F5344CB8AC3E}">
        <p14:creationId xmlns:p14="http://schemas.microsoft.com/office/powerpoint/2010/main" val="37419831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2216</Words>
  <Application>Microsoft Office PowerPoint</Application>
  <PresentationFormat>Widescreen</PresentationFormat>
  <Paragraphs>264</Paragraphs>
  <Slides>44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AngsanaUPC</vt:lpstr>
      <vt:lpstr>Aptos</vt:lpstr>
      <vt:lpstr>Arial</vt:lpstr>
      <vt:lpstr>Calibri</vt:lpstr>
      <vt:lpstr>Haettenschweiler</vt:lpstr>
      <vt:lpstr>Perpetua</vt:lpstr>
      <vt:lpstr>Times New Roman</vt:lpstr>
      <vt:lpstr>1_Office Theme</vt:lpstr>
      <vt:lpstr>PHILEMON</vt:lpstr>
      <vt:lpstr>Philemon?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Philemon</vt:lpstr>
      <vt:lpstr>PowerPoint Presentation</vt:lpstr>
      <vt:lpstr>PowerPoint Presentation</vt:lpstr>
      <vt:lpstr>Application</vt:lpstr>
      <vt:lpstr>PHILEMON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2025-06-23T14:47:44Z</dcterms:created>
  <dcterms:modified xsi:type="dcterms:W3CDTF">2025-06-23T14:47:54Z</dcterms:modified>
</cp:coreProperties>
</file>