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  <p:sldMasterId id="2147483660" r:id="rId2"/>
  </p:sldMasterIdLst>
  <p:notesMasterIdLst>
    <p:notesMasterId r:id="rId58"/>
  </p:notesMasterIdLst>
  <p:sldIdLst>
    <p:sldId id="1325" r:id="rId3"/>
    <p:sldId id="1570" r:id="rId4"/>
    <p:sldId id="1525" r:id="rId5"/>
    <p:sldId id="1569" r:id="rId6"/>
    <p:sldId id="1575" r:id="rId7"/>
    <p:sldId id="1572" r:id="rId8"/>
    <p:sldId id="1571" r:id="rId9"/>
    <p:sldId id="1532" r:id="rId10"/>
    <p:sldId id="1531" r:id="rId11"/>
    <p:sldId id="1533" r:id="rId12"/>
    <p:sldId id="1528" r:id="rId13"/>
    <p:sldId id="1559" r:id="rId14"/>
    <p:sldId id="1579" r:id="rId15"/>
    <p:sldId id="1578" r:id="rId16"/>
    <p:sldId id="1547" r:id="rId17"/>
    <p:sldId id="1548" r:id="rId18"/>
    <p:sldId id="1549" r:id="rId19"/>
    <p:sldId id="1550" r:id="rId20"/>
    <p:sldId id="1551" r:id="rId21"/>
    <p:sldId id="1555" r:id="rId22"/>
    <p:sldId id="1554" r:id="rId23"/>
    <p:sldId id="1552" r:id="rId24"/>
    <p:sldId id="1576" r:id="rId25"/>
    <p:sldId id="1577" r:id="rId26"/>
    <p:sldId id="1544" r:id="rId27"/>
    <p:sldId id="1545" r:id="rId28"/>
    <p:sldId id="1546" r:id="rId29"/>
    <p:sldId id="1560" r:id="rId30"/>
    <p:sldId id="1574" r:id="rId31"/>
    <p:sldId id="1502" r:id="rId32"/>
    <p:sldId id="1562" r:id="rId33"/>
    <p:sldId id="1529" r:id="rId34"/>
    <p:sldId id="1563" r:id="rId35"/>
    <p:sldId id="1567" r:id="rId36"/>
    <p:sldId id="1566" r:id="rId37"/>
    <p:sldId id="1573" r:id="rId38"/>
    <p:sldId id="1543" r:id="rId39"/>
    <p:sldId id="1564" r:id="rId40"/>
    <p:sldId id="1530" r:id="rId41"/>
    <p:sldId id="1489" r:id="rId42"/>
    <p:sldId id="1491" r:id="rId43"/>
    <p:sldId id="1500" r:id="rId44"/>
    <p:sldId id="1501" r:id="rId45"/>
    <p:sldId id="1568" r:id="rId46"/>
    <p:sldId id="1503" r:id="rId47"/>
    <p:sldId id="1504" r:id="rId48"/>
    <p:sldId id="1507" r:id="rId49"/>
    <p:sldId id="1508" r:id="rId50"/>
    <p:sldId id="1509" r:id="rId51"/>
    <p:sldId id="1510" r:id="rId52"/>
    <p:sldId id="1511" r:id="rId53"/>
    <p:sldId id="1512" r:id="rId54"/>
    <p:sldId id="1513" r:id="rId55"/>
    <p:sldId id="1387" r:id="rId56"/>
    <p:sldId id="1446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BA88"/>
    <a:srgbClr val="97450D"/>
    <a:srgbClr val="523E1A"/>
    <a:srgbClr val="3A2C12"/>
    <a:srgbClr val="503C18"/>
    <a:srgbClr val="43301D"/>
    <a:srgbClr val="2A1810"/>
    <a:srgbClr val="3F2519"/>
    <a:srgbClr val="332A1D"/>
    <a:srgbClr val="2A28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19" autoAdjust="0"/>
    <p:restoredTop sz="87899" autoAdjust="0"/>
  </p:normalViewPr>
  <p:slideViewPr>
    <p:cSldViewPr>
      <p:cViewPr varScale="1">
        <p:scale>
          <a:sx n="72" d="100"/>
          <a:sy n="72" d="100"/>
        </p:scale>
        <p:origin x="368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6" d="100"/>
        <a:sy n="116" d="100"/>
      </p:scale>
      <p:origin x="0" y="-247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44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896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63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411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22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900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525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596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977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684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15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864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3513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8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65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604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4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497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8599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337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020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47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14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14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0743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3638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7292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785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1082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201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1480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5430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23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4584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752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049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9162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611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056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43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057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45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045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83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3615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57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508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072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705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5319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706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0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75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47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07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77004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71120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88130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88500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5349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35571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16419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88633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74745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6936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82368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21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49B292-E71C-4082-B7F1-19426BB222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t="13650" r="9055" b="22038"/>
          <a:stretch/>
        </p:blipFill>
        <p:spPr>
          <a:xfrm>
            <a:off x="1515979" y="2819400"/>
            <a:ext cx="91600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9560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7888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2:4) Coming to Him as to a living stone which has been rejected by men, but is choice and precious in the sight of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You also, as living stones, are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being built up as a spiritual house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for a holy priesthood, to offer up spiritual sacrifices acceptable to God through Jesus Christ.</a:t>
            </a:r>
          </a:p>
        </p:txBody>
      </p:sp>
      <p:sp>
        <p:nvSpPr>
          <p:cNvPr id="3" name="Rounded Rectangle 8">
            <a:extLst>
              <a:ext uri="{FF2B5EF4-FFF2-40B4-BE49-F238E27FC236}">
                <a16:creationId xmlns:a16="http://schemas.microsoft.com/office/drawing/2014/main" xmlns="" id="{3D98BCA8-478D-4A61-8C1F-98829FE26A23}"/>
              </a:ext>
            </a:extLst>
          </p:cNvPr>
          <p:cNvSpPr/>
          <p:nvPr/>
        </p:nvSpPr>
        <p:spPr>
          <a:xfrm>
            <a:off x="3429000" y="2920679"/>
            <a:ext cx="8658728" cy="2946721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we have a Temple today?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Yes!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8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</a:t>
            </a:r>
            <a:r>
              <a:rPr kumimoji="0" lang="en-US" altLang="en-US" sz="80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are</a:t>
            </a:r>
            <a:r>
              <a:rPr kumimoji="0" lang="en-US" altLang="en-US" sz="8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Temple!</a:t>
            </a:r>
          </a:p>
        </p:txBody>
      </p:sp>
    </p:spTree>
    <p:extLst>
      <p:ext uri="{BB962C8B-B14F-4D97-AF65-F5344CB8AC3E}">
        <p14:creationId xmlns:p14="http://schemas.microsoft.com/office/powerpoint/2010/main" val="176559244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9412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2:6) For this is contained in Scripture: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‘Behold, I lay in Zion a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choice stone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precious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corner stone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and he who believes in Him will not be disappointed.’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178C92E7-4E56-47D3-9ADC-3CD1804B2C55}"/>
              </a:ext>
            </a:extLst>
          </p:cNvPr>
          <p:cNvSpPr/>
          <p:nvPr/>
        </p:nvSpPr>
        <p:spPr>
          <a:xfrm>
            <a:off x="228600" y="2902046"/>
            <a:ext cx="7620000" cy="18288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does Peter compare Christians to a Temple?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0993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43A678D2-FA9B-4CB0-B0E0-66D21A75D526}"/>
              </a:ext>
            </a:extLst>
          </p:cNvPr>
          <p:cNvSpPr/>
          <p:nvPr/>
        </p:nvSpPr>
        <p:spPr>
          <a:xfrm>
            <a:off x="2362200" y="5410200"/>
            <a:ext cx="9677400" cy="1219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Temple requires an Architect…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11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43A678D2-FA9B-4CB0-B0E0-66D21A75D526}"/>
              </a:ext>
            </a:extLst>
          </p:cNvPr>
          <p:cNvSpPr/>
          <p:nvPr/>
        </p:nvSpPr>
        <p:spPr>
          <a:xfrm>
            <a:off x="7239000" y="3276600"/>
            <a:ext cx="4572000" cy="1828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Each stone is </a:t>
            </a:r>
            <a:r>
              <a:rPr lang="en-US" sz="5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incredibly close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0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3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501104D4-F871-4D14-8653-0A88654B77FD}"/>
              </a:ext>
            </a:extLst>
          </p:cNvPr>
          <p:cNvSpPr/>
          <p:nvPr/>
        </p:nvSpPr>
        <p:spPr>
          <a:xfrm>
            <a:off x="5715000" y="4038600"/>
            <a:ext cx="6296528" cy="263090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Each stone took </a:t>
            </a:r>
            <a:r>
              <a:rPr lang="en-US" sz="5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tremendous effort</a:t>
            </a: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get into the Temple</a:t>
            </a:r>
            <a:endParaRPr lang="en-US" sz="24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EFE4515B-9CF5-4032-AA0A-8ECD1861876B}"/>
              </a:ext>
            </a:extLst>
          </p:cNvPr>
          <p:cNvSpPr/>
          <p:nvPr/>
        </p:nvSpPr>
        <p:spPr>
          <a:xfrm>
            <a:off x="5029200" y="1905000"/>
            <a:ext cx="5562600" cy="198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Each stone is </a:t>
            </a:r>
            <a:r>
              <a:rPr lang="en-US" sz="5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unique</a:t>
            </a: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5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diverse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86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027F28CD-1559-44D4-9463-D39C8140BAEB}"/>
              </a:ext>
            </a:extLst>
          </p:cNvPr>
          <p:cNvSpPr/>
          <p:nvPr/>
        </p:nvSpPr>
        <p:spPr>
          <a:xfrm>
            <a:off x="6485024" y="4343400"/>
            <a:ext cx="5562600" cy="198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Each stone plays an </a:t>
            </a:r>
            <a:r>
              <a:rPr lang="en-US" sz="5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important role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21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6862087A-C8B5-4ADC-9A1F-7E4491D6DD90}"/>
              </a:ext>
            </a:extLst>
          </p:cNvPr>
          <p:cNvSpPr/>
          <p:nvPr/>
        </p:nvSpPr>
        <p:spPr>
          <a:xfrm>
            <a:off x="6485024" y="4343400"/>
            <a:ext cx="5562600" cy="198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Each stone plays an </a:t>
            </a:r>
            <a:r>
              <a:rPr lang="en-US" sz="5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important role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87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E7B7F387-BBFF-4F2B-9D18-E9EBD731F4FF}"/>
              </a:ext>
            </a:extLst>
          </p:cNvPr>
          <p:cNvSpPr/>
          <p:nvPr/>
        </p:nvSpPr>
        <p:spPr>
          <a:xfrm>
            <a:off x="6096000" y="3733800"/>
            <a:ext cx="5951624" cy="2590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stones are greater when </a:t>
            </a:r>
            <a:r>
              <a:rPr lang="en-US" sz="5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assembled together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71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8087BEC8-0CB1-4720-A579-9A01F2173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82750"/>
            <a:ext cx="9982200" cy="649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799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0BEF36EC-800D-457D-81AC-7B8E930F8DE1}"/>
              </a:ext>
            </a:extLst>
          </p:cNvPr>
          <p:cNvSpPr/>
          <p:nvPr/>
        </p:nvSpPr>
        <p:spPr>
          <a:xfrm>
            <a:off x="6096000" y="3733800"/>
            <a:ext cx="5951624" cy="2590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stones are greater when </a:t>
            </a:r>
            <a:r>
              <a:rPr lang="en-US" sz="5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assembled together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5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4838ACBE-49CD-4C6D-AD5C-16A17B8E5896}"/>
              </a:ext>
            </a:extLst>
          </p:cNvPr>
          <p:cNvSpPr/>
          <p:nvPr/>
        </p:nvSpPr>
        <p:spPr>
          <a:xfrm>
            <a:off x="6096000" y="3733800"/>
            <a:ext cx="5951624" cy="2590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stones are greater when </a:t>
            </a:r>
            <a:r>
              <a:rPr lang="en-US" sz="5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assembled together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9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15DA095C-0561-474E-982C-B10C8A4BBF75}"/>
              </a:ext>
            </a:extLst>
          </p:cNvPr>
          <p:cNvSpPr/>
          <p:nvPr/>
        </p:nvSpPr>
        <p:spPr>
          <a:xfrm>
            <a:off x="1600200" y="1447800"/>
            <a:ext cx="5562600" cy="198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Each stone has an </a:t>
            </a:r>
            <a:r>
              <a:rPr lang="en-US" sz="5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noticeable role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95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51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3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xmlns="" id="{8B659719-3FC1-47A1-8475-E89D343F9164}"/>
              </a:ext>
            </a:extLst>
          </p:cNvPr>
          <p:cNvCxnSpPr>
            <a:cxnSpLocks/>
          </p:cNvCxnSpPr>
          <p:nvPr/>
        </p:nvCxnSpPr>
        <p:spPr>
          <a:xfrm flipV="1">
            <a:off x="9448800" y="4724400"/>
            <a:ext cx="2514600" cy="198120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6C79F55E-3F55-4F12-A8AD-3528CE8FE7D5}"/>
              </a:ext>
            </a:extLst>
          </p:cNvPr>
          <p:cNvCxnSpPr>
            <a:cxnSpLocks/>
          </p:cNvCxnSpPr>
          <p:nvPr/>
        </p:nvCxnSpPr>
        <p:spPr>
          <a:xfrm flipH="1" flipV="1">
            <a:off x="5334000" y="3581400"/>
            <a:ext cx="4114800" cy="312420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61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xmlns="" id="{69099527-5EE5-4AAF-A2A7-69D395422F6B}"/>
              </a:ext>
            </a:extLst>
          </p:cNvPr>
          <p:cNvCxnSpPr>
            <a:cxnSpLocks/>
          </p:cNvCxnSpPr>
          <p:nvPr/>
        </p:nvCxnSpPr>
        <p:spPr>
          <a:xfrm flipV="1">
            <a:off x="9448800" y="4724400"/>
            <a:ext cx="2514600" cy="198120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576C5884-4263-4C90-A9C0-0EC5B9B8A6DE}"/>
              </a:ext>
            </a:extLst>
          </p:cNvPr>
          <p:cNvCxnSpPr>
            <a:cxnSpLocks/>
          </p:cNvCxnSpPr>
          <p:nvPr/>
        </p:nvCxnSpPr>
        <p:spPr>
          <a:xfrm flipH="1" flipV="1">
            <a:off x="5334000" y="3581400"/>
            <a:ext cx="4114800" cy="312420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55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1BEC99A2-C2BC-4208-BDFA-D33B561B495B}"/>
              </a:ext>
            </a:extLst>
          </p:cNvPr>
          <p:cNvCxnSpPr>
            <a:cxnSpLocks/>
          </p:cNvCxnSpPr>
          <p:nvPr/>
        </p:nvCxnSpPr>
        <p:spPr>
          <a:xfrm flipV="1">
            <a:off x="9448800" y="4724400"/>
            <a:ext cx="2514600" cy="198120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530DADAE-0BD2-496A-80C5-BCE0F869E7B2}"/>
              </a:ext>
            </a:extLst>
          </p:cNvPr>
          <p:cNvCxnSpPr>
            <a:cxnSpLocks/>
          </p:cNvCxnSpPr>
          <p:nvPr/>
        </p:nvCxnSpPr>
        <p:spPr>
          <a:xfrm flipH="1" flipV="1">
            <a:off x="5334000" y="3581400"/>
            <a:ext cx="4114800" cy="312420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57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27711BE9-3352-4016-AA73-F357665E4074}"/>
              </a:ext>
            </a:extLst>
          </p:cNvPr>
          <p:cNvCxnSpPr>
            <a:cxnSpLocks/>
          </p:cNvCxnSpPr>
          <p:nvPr/>
        </p:nvCxnSpPr>
        <p:spPr>
          <a:xfrm>
            <a:off x="228600" y="6248400"/>
            <a:ext cx="8153400" cy="381000"/>
          </a:xfrm>
          <a:prstGeom prst="line">
            <a:avLst/>
          </a:prstGeom>
          <a:ln w="152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CF14FEE-19E4-4FE9-95ED-8DC08FC17F39}"/>
              </a:ext>
            </a:extLst>
          </p:cNvPr>
          <p:cNvCxnSpPr>
            <a:cxnSpLocks/>
          </p:cNvCxnSpPr>
          <p:nvPr/>
        </p:nvCxnSpPr>
        <p:spPr>
          <a:xfrm flipV="1">
            <a:off x="228600" y="6248400"/>
            <a:ext cx="8153400" cy="381000"/>
          </a:xfrm>
          <a:prstGeom prst="line">
            <a:avLst/>
          </a:prstGeom>
          <a:ln w="152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07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DEF4D1-A1DE-4523-9301-CAB28C28C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" y="527013"/>
            <a:ext cx="120772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1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e? Boring? | Wondering Fair">
            <a:extLst>
              <a:ext uri="{FF2B5EF4-FFF2-40B4-BE49-F238E27FC236}">
                <a16:creationId xmlns:a16="http://schemas.microsoft.com/office/drawing/2014/main" xmlns="" id="{D7385ABD-B558-4E56-8FC2-143050C3B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1" y="182750"/>
            <a:ext cx="99822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9A9103-83B6-4239-A6C2-9AE123B11D7B}"/>
              </a:ext>
            </a:extLst>
          </p:cNvPr>
          <p:cNvSpPr/>
          <p:nvPr/>
        </p:nvSpPr>
        <p:spPr>
          <a:xfrm>
            <a:off x="2971800" y="762000"/>
            <a:ext cx="1524000" cy="1752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e? Boring? | Wondering Fair">
            <a:extLst>
              <a:ext uri="{FF2B5EF4-FFF2-40B4-BE49-F238E27FC236}">
                <a16:creationId xmlns:a16="http://schemas.microsoft.com/office/drawing/2014/main" xmlns="" id="{E060EAC6-AA94-4416-BABC-134749E87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2343151"/>
            <a:ext cx="3619501" cy="4000499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06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941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 Pet. 2:6b) ‘He who </a:t>
            </a:r>
            <a:r>
              <a:rPr lang="en-US" sz="4400" b="1" u="sng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believes</a:t>
            </a:r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Him will not be disappointed.’</a:t>
            </a:r>
          </a:p>
          <a:p>
            <a:r>
              <a:rPr lang="en-US" sz="4400" b="1" spc="-150" baseline="3000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This precious value, then, is for you who </a:t>
            </a:r>
            <a:r>
              <a:rPr lang="en-US" sz="4400" b="1" u="sng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believe.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18CF7A6-6569-4045-BC49-AD646515C300}"/>
              </a:ext>
            </a:extLst>
          </p:cNvPr>
          <p:cNvSpPr/>
          <p:nvPr/>
        </p:nvSpPr>
        <p:spPr>
          <a:xfrm>
            <a:off x="4207085" y="1981199"/>
            <a:ext cx="8041728" cy="502299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1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D54661-E420-47C2-8698-D22CC841BAAF}"/>
              </a:ext>
            </a:extLst>
          </p:cNvPr>
          <p:cNvSpPr txBox="1"/>
          <p:nvPr/>
        </p:nvSpPr>
        <p:spPr>
          <a:xfrm>
            <a:off x="4310696" y="1803720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-15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Columbus Census</a:t>
            </a:r>
            <a:endParaRPr lang="en-US" sz="4400" b="1" spc="-15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C1B2942-DF72-4845-A9C8-7B74C990AB7F}"/>
              </a:ext>
            </a:extLst>
          </p:cNvPr>
          <p:cNvSpPr/>
          <p:nvPr/>
        </p:nvSpPr>
        <p:spPr>
          <a:xfrm>
            <a:off x="5453695" y="3632520"/>
            <a:ext cx="6174499" cy="280249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1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C9DA184-0421-40A6-B952-A55CC59B672A}"/>
              </a:ext>
            </a:extLst>
          </p:cNvPr>
          <p:cNvSpPr/>
          <p:nvPr/>
        </p:nvSpPr>
        <p:spPr>
          <a:xfrm>
            <a:off x="4310696" y="3632520"/>
            <a:ext cx="4343400" cy="280249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1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A33F76-4C76-4262-8339-D169E4645BF1}"/>
              </a:ext>
            </a:extLst>
          </p:cNvPr>
          <p:cNvSpPr txBox="1"/>
          <p:nvPr/>
        </p:nvSpPr>
        <p:spPr>
          <a:xfrm>
            <a:off x="4767896" y="4489591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300,000</a:t>
            </a:r>
          </a:p>
          <a:p>
            <a:pPr algn="ctr"/>
            <a:r>
              <a:rPr lang="en-US" sz="32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Church members</a:t>
            </a:r>
            <a:endParaRPr lang="en-US" sz="24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46982BD-7663-4453-9808-F4B3C1F1E925}"/>
              </a:ext>
            </a:extLst>
          </p:cNvPr>
          <p:cNvSpPr txBox="1"/>
          <p:nvPr/>
        </p:nvSpPr>
        <p:spPr>
          <a:xfrm>
            <a:off x="8046136" y="1840957"/>
            <a:ext cx="3582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God’s perspective</a:t>
            </a:r>
            <a:endParaRPr lang="en-US" sz="44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099E1D-0962-4419-AF14-2B165A2DA825}"/>
              </a:ext>
            </a:extLst>
          </p:cNvPr>
          <p:cNvSpPr txBox="1"/>
          <p:nvPr/>
        </p:nvSpPr>
        <p:spPr>
          <a:xfrm>
            <a:off x="8577896" y="4489591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400,000</a:t>
            </a:r>
          </a:p>
          <a:p>
            <a:pPr algn="ctr"/>
            <a:r>
              <a:rPr lang="en-US" sz="32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True believers</a:t>
            </a:r>
            <a:endParaRPr lang="en-US" sz="24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24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/>
      <p:bldP spid="8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9412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2:6b) ‘He who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believes</a:t>
            </a: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in Him will not be disappointed.’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-150" normalizeH="0" baseline="3000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 </a:t>
            </a: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This precious value, then, is for you who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believe</a:t>
            </a: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for those who disbelieve</a:t>
            </a: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‘The stone which the builders rejected, this became the very corner stone.’</a:t>
            </a:r>
          </a:p>
        </p:txBody>
      </p:sp>
    </p:spTree>
    <p:extLst>
      <p:ext uri="{BB962C8B-B14F-4D97-AF65-F5344CB8AC3E}">
        <p14:creationId xmlns:p14="http://schemas.microsoft.com/office/powerpoint/2010/main" val="149268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47C399C-8519-46B0-A8C4-899BEB273600}"/>
              </a:ext>
            </a:extLst>
          </p:cNvPr>
          <p:cNvSpPr txBox="1"/>
          <p:nvPr/>
        </p:nvSpPr>
        <p:spPr>
          <a:xfrm>
            <a:off x="98330" y="101279"/>
            <a:ext cx="95790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2:8) To them, Jesus has become, ‘A stone of stumbling and a rock of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offense</a:t>
            </a: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.’</a:t>
            </a:r>
          </a:p>
        </p:txBody>
      </p:sp>
    </p:spTree>
    <p:extLst>
      <p:ext uri="{BB962C8B-B14F-4D97-AF65-F5344CB8AC3E}">
        <p14:creationId xmlns:p14="http://schemas.microsoft.com/office/powerpoint/2010/main" val="751972740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95790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2:8) For they stumble because they are disobedient to the word,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and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 this </a:t>
            </a:r>
            <a:r>
              <a:rPr kumimoji="0" lang="en-US" sz="4400" b="1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doom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they were also appointed</a:t>
            </a: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3" name="Rounded Rectangle 8">
            <a:extLst>
              <a:ext uri="{FF2B5EF4-FFF2-40B4-BE49-F238E27FC236}">
                <a16:creationId xmlns:a16="http://schemas.microsoft.com/office/drawing/2014/main" xmlns="" id="{6764FB13-6EAE-4026-A89F-70EA65FBAA00}"/>
              </a:ext>
            </a:extLst>
          </p:cNvPr>
          <p:cNvSpPr/>
          <p:nvPr/>
        </p:nvSpPr>
        <p:spPr>
          <a:xfrm>
            <a:off x="3200400" y="2362200"/>
            <a:ext cx="8382000" cy="4104532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Divine determinism?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“This” (neuter relative pronoun) modifies the entire previous clause.</a:t>
            </a:r>
          </a:p>
          <a:p>
            <a:pPr marL="457200" lvl="0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“It is a prearranged principle that those who do disobey will stumble.”</a:t>
            </a:r>
            <a:endParaRPr lang="en-US" altLang="en-US" sz="8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0">
              <a:defRPr/>
            </a:pPr>
            <a:r>
              <a:rPr lang="en-US" alt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Craig Blomberg, </a:t>
            </a:r>
            <a:r>
              <a:rPr lang="en-US" alt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From Pentecost to Patmos</a:t>
            </a:r>
            <a:r>
              <a:rPr lang="en-US" alt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(Nashville, TN: B &amp; H Academic, 2006), p.450.</a:t>
            </a:r>
            <a:endParaRPr lang="en-US" altLang="en-US" sz="105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16C2E7A-05ED-41ED-92D8-B9BAA003E31B}"/>
              </a:ext>
            </a:extLst>
          </p:cNvPr>
          <p:cNvSpPr/>
          <p:nvPr/>
        </p:nvSpPr>
        <p:spPr>
          <a:xfrm>
            <a:off x="1552072" y="1474968"/>
            <a:ext cx="1151024" cy="762001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5768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95790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2:8) </a:t>
            </a: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For they stumble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because they are disobedient to the word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and to this doom they were also appointed.</a:t>
            </a:r>
          </a:p>
        </p:txBody>
      </p:sp>
    </p:spTree>
    <p:extLst>
      <p:ext uri="{BB962C8B-B14F-4D97-AF65-F5344CB8AC3E}">
        <p14:creationId xmlns:p14="http://schemas.microsoft.com/office/powerpoint/2010/main" val="848604947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8899F8C-C2FB-4EB5-B706-35E0EDA805EF}"/>
              </a:ext>
            </a:extLst>
          </p:cNvPr>
          <p:cNvCxnSpPr>
            <a:cxnSpLocks/>
          </p:cNvCxnSpPr>
          <p:nvPr/>
        </p:nvCxnSpPr>
        <p:spPr>
          <a:xfrm>
            <a:off x="180472" y="6248400"/>
            <a:ext cx="8382000" cy="381000"/>
          </a:xfrm>
          <a:prstGeom prst="line">
            <a:avLst/>
          </a:prstGeom>
          <a:ln w="152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8014280-D57E-4AF9-8330-6D03683618CD}"/>
              </a:ext>
            </a:extLst>
          </p:cNvPr>
          <p:cNvCxnSpPr>
            <a:cxnSpLocks/>
          </p:cNvCxnSpPr>
          <p:nvPr/>
        </p:nvCxnSpPr>
        <p:spPr>
          <a:xfrm flipV="1">
            <a:off x="180472" y="6248400"/>
            <a:ext cx="8382000" cy="381000"/>
          </a:xfrm>
          <a:prstGeom prst="line">
            <a:avLst/>
          </a:prstGeom>
          <a:ln w="152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2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1D7BA8-8736-4DB8-A83D-D2F42364F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9" y="533109"/>
            <a:ext cx="10778662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29B5A0-8087-4F1A-A932-5F97402DD205}"/>
              </a:ext>
            </a:extLst>
          </p:cNvPr>
          <p:cNvSpPr txBox="1"/>
          <p:nvPr/>
        </p:nvSpPr>
        <p:spPr>
          <a:xfrm>
            <a:off x="98330" y="101279"/>
            <a:ext cx="119412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2:9) But you are a chosen race, a royal priesthood, a holy nation, a people for God’s own possession,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 that you may proclaim the praises of Him</a:t>
            </a:r>
            <a:endParaRPr lang="en-US" sz="4400" b="1" spc="-150" dirty="0">
              <a:solidFill>
                <a:srgbClr val="9135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14D1DF7-E397-4133-A050-FE13FDD9CAB7}"/>
              </a:ext>
            </a:extLst>
          </p:cNvPr>
          <p:cNvSpPr/>
          <p:nvPr/>
        </p:nvSpPr>
        <p:spPr>
          <a:xfrm>
            <a:off x="6629400" y="2145633"/>
            <a:ext cx="1752600" cy="801222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5B9BAB3A-3A01-4EA3-899C-EB657BE25E4D}"/>
              </a:ext>
            </a:extLst>
          </p:cNvPr>
          <p:cNvSpPr/>
          <p:nvPr/>
        </p:nvSpPr>
        <p:spPr>
          <a:xfrm>
            <a:off x="228600" y="3084096"/>
            <a:ext cx="11125200" cy="36576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en-US" sz="48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“Praises” (</a:t>
            </a:r>
            <a:r>
              <a:rPr lang="en-US" altLang="en-US" sz="4800" b="1" i="1" spc="-15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aretē</a:t>
            </a:r>
            <a:r>
              <a:rPr lang="en-US" altLang="en-US" sz="48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lvl="0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“Virtue” or “excellence of character.”</a:t>
            </a:r>
          </a:p>
          <a:p>
            <a:pPr marL="914400" lvl="0">
              <a:defRPr/>
            </a:pP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NIDNT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(1986), p.925.</a:t>
            </a:r>
          </a:p>
          <a:p>
            <a:pPr marL="914400" lvl="0">
              <a:defRPr/>
            </a:pP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BDAG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(2000), p.130.</a:t>
            </a:r>
          </a:p>
          <a:p>
            <a:pPr marL="914400" lvl="0">
              <a:defRPr/>
            </a:pP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“Excellencies” (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NASB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ESV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), “virtues” (NET), “goodness of God” (NLT)</a:t>
            </a:r>
          </a:p>
          <a:p>
            <a:pPr marL="457200" lvl="0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Never translated as “praise” in the NT!</a:t>
            </a:r>
          </a:p>
          <a:p>
            <a:pPr marL="914400" lvl="0">
              <a:defRPr/>
            </a:pP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(Phil. 4:8; 2 Pet. 1:3, 5)</a:t>
            </a: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xmlns="" id="{4A2E40C1-03CD-4225-AABA-010A2FF8E5D5}"/>
              </a:ext>
            </a:extLst>
          </p:cNvPr>
          <p:cNvSpPr/>
          <p:nvPr/>
        </p:nvSpPr>
        <p:spPr>
          <a:xfrm>
            <a:off x="1225142" y="533400"/>
            <a:ext cx="7918858" cy="1676400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 Pet. 1:5) Make every effort to add to your faith </a:t>
            </a:r>
            <a:r>
              <a:rPr lang="en-US" altLang="en-US" sz="48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goodness</a:t>
            </a:r>
            <a:r>
              <a:rPr lang="en-US" alt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782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29B5A0-8087-4F1A-A932-5F97402DD205}"/>
              </a:ext>
            </a:extLst>
          </p:cNvPr>
          <p:cNvSpPr txBox="1"/>
          <p:nvPr/>
        </p:nvSpPr>
        <p:spPr>
          <a:xfrm>
            <a:off x="98330" y="101279"/>
            <a:ext cx="119412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2:9) But you are a chosen race, a royal priesthood, a holy nation, a people for God’s own possession,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 that you may proclaim the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excellencies</a:t>
            </a: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of Him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who has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called you out of darkness</a:t>
            </a: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into His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marvelous light</a:t>
            </a: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937651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29B5A0-8087-4F1A-A932-5F97402DD205}"/>
              </a:ext>
            </a:extLst>
          </p:cNvPr>
          <p:cNvSpPr txBox="1"/>
          <p:nvPr/>
        </p:nvSpPr>
        <p:spPr>
          <a:xfrm>
            <a:off x="98330" y="101279"/>
            <a:ext cx="119412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</a:t>
            </a:r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2:10) For you once were not a people,</a:t>
            </a:r>
          </a:p>
          <a:p>
            <a:pPr lvl="0"/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now you are the people of God;</a:t>
            </a:r>
          </a:p>
          <a:p>
            <a:pPr lvl="0"/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 had not received mercy,</a:t>
            </a:r>
          </a:p>
          <a:p>
            <a:pPr lvl="0"/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now you have received mercy.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9135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4946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Why Do We Lift Our Hands in Worship? — Charisma Magazine">
            <a:extLst>
              <a:ext uri="{FF2B5EF4-FFF2-40B4-BE49-F238E27FC236}">
                <a16:creationId xmlns:a16="http://schemas.microsoft.com/office/drawing/2014/main" xmlns="" id="{DFDDE65A-F3A1-4BAA-B146-C5B787C9D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4899" y="182750"/>
            <a:ext cx="99822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80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Sally </a:t>
            </a:r>
            <a:r>
              <a:rPr lang="en-US" sz="60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Morgenthaler</a:t>
            </a:r>
            <a:endParaRPr lang="en-US" sz="6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(Worship Expert)</a:t>
            </a:r>
          </a:p>
          <a:p>
            <a:pPr algn="ctr"/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Sally </a:t>
            </a:r>
            <a:r>
              <a:rPr lang="en-US" sz="24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Morgenthaler</a:t>
            </a:r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Worship Evangelism: Inviting Unbelievers into the Presence of God</a:t>
            </a:r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(Grand Rapids, MI: Zondervan Pub. House, 1995), 9.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694325"/>
            <a:ext cx="77723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Unbelievers… will draw lasting conclusions about the </a:t>
            </a:r>
            <a:r>
              <a:rPr lang="en-US" sz="4400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veracity</a:t>
            </a: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4400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uniqueness</a:t>
            </a: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of our God based on what they see or do not see happening in our weekly church services. </a:t>
            </a:r>
          </a:p>
        </p:txBody>
      </p:sp>
      <p:pic>
        <p:nvPicPr>
          <p:cNvPr id="9" name="Picture 2" descr="http://bigdave13.files.wordpress.com/2010/08/978031022649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798" y="-1862"/>
            <a:ext cx="4267202" cy="6859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934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Sally </a:t>
            </a:r>
            <a:r>
              <a:rPr lang="en-US" sz="60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Morgenthaler</a:t>
            </a:r>
            <a:endParaRPr lang="en-US" sz="6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(Worship Expert)</a:t>
            </a:r>
          </a:p>
          <a:p>
            <a:pPr algn="ctr"/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Sally </a:t>
            </a:r>
            <a:r>
              <a:rPr lang="en-US" sz="24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Morgenthaler</a:t>
            </a:r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Worship Evangelism: Inviting Unbelievers into the Presence of God</a:t>
            </a:r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(Grand Rapids, MI: Zondervan Pub. House, 1995), 9.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694325"/>
            <a:ext cx="77723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 they detect something supernatural and life-changing going on? Can they sense God’s presence and work among us? Are they experiencing something in our midst they have never seen before?</a:t>
            </a:r>
          </a:p>
        </p:txBody>
      </p:sp>
      <p:pic>
        <p:nvPicPr>
          <p:cNvPr id="9" name="Picture 2" descr="http://bigdave13.files.wordpress.com/2010/08/978031022649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798" y="-1862"/>
            <a:ext cx="4267202" cy="6859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4574088"/>
      </p:ext>
    </p:extLst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Sally </a:t>
            </a:r>
            <a:r>
              <a:rPr lang="en-US" sz="60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Morgenthaler</a:t>
            </a:r>
            <a:endParaRPr lang="en-US" sz="6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(Worship Expert)</a:t>
            </a:r>
          </a:p>
          <a:p>
            <a:pPr algn="ctr"/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Sally </a:t>
            </a:r>
            <a:r>
              <a:rPr lang="en-US" sz="24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Morgenthaler</a:t>
            </a:r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“Worship as Evangelism,” </a:t>
            </a:r>
            <a:r>
              <a:rPr lang="en-US" sz="2400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Rev!</a:t>
            </a:r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May/June 2007. 48.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438400"/>
            <a:ext cx="777239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 2001, a worship-driven congregation in my area finally did a survey as to who they were really reaching,</a:t>
            </a:r>
          </a:p>
          <a:p>
            <a:pPr algn="ctr"/>
            <a:r>
              <a:rPr lang="en-US" sz="66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they were shocked.</a:t>
            </a:r>
          </a:p>
        </p:txBody>
      </p:sp>
      <p:pic>
        <p:nvPicPr>
          <p:cNvPr id="9" name="Picture 2" descr="http://bigdave13.files.wordpress.com/2010/08/978031022649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-1862"/>
            <a:ext cx="4267202" cy="6859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184311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Sally </a:t>
            </a:r>
            <a:r>
              <a:rPr lang="en-US" sz="60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Morgenthaler</a:t>
            </a:r>
            <a:endParaRPr lang="en-US" sz="6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(Worship Expert)</a:t>
            </a:r>
          </a:p>
          <a:p>
            <a:pPr algn="ctr"/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Sally </a:t>
            </a:r>
            <a:r>
              <a:rPr lang="en-US" sz="24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Morgenthaler</a:t>
            </a:r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“Worship as Evangelism,” </a:t>
            </a:r>
            <a:r>
              <a:rPr lang="en-US" sz="2400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Rev!</a:t>
            </a:r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May/June 2007. 48.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438400"/>
            <a:ext cx="777239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They’d thought their congregation was at least 50 percent unchurched.</a:t>
            </a:r>
          </a:p>
          <a:p>
            <a:pPr algn="ctr"/>
            <a:r>
              <a:rPr lang="en-US" sz="72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real number was 3 percent.</a:t>
            </a:r>
          </a:p>
        </p:txBody>
      </p:sp>
      <p:pic>
        <p:nvPicPr>
          <p:cNvPr id="9" name="Picture 2" descr="http://bigdave13.files.wordpress.com/2010/08/978031022649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-1862"/>
            <a:ext cx="4267202" cy="6859862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3276600" y="152400"/>
            <a:ext cx="8686800" cy="3048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Big money is spent on these services!!</a:t>
            </a:r>
          </a:p>
        </p:txBody>
      </p:sp>
    </p:spTree>
    <p:extLst>
      <p:ext uri="{BB962C8B-B14F-4D97-AF65-F5344CB8AC3E}">
        <p14:creationId xmlns:p14="http://schemas.microsoft.com/office/powerpoint/2010/main" val="53124250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i.imgflip.com/gbbm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9426" r="2984" b="4676"/>
          <a:stretch/>
        </p:blipFill>
        <p:spPr bwMode="auto">
          <a:xfrm>
            <a:off x="114300" y="76200"/>
            <a:ext cx="11925300" cy="66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543800" y="2638928"/>
            <a:ext cx="3962400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images.acswebnetworks.com/1/1855/ministrypiecha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54" y="152400"/>
            <a:ext cx="11893346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2819400"/>
            <a:ext cx="3352800" cy="10668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083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" y="152400"/>
            <a:ext cx="11925300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8991600" y="5257800"/>
            <a:ext cx="1828800" cy="75799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63ADE79-B89A-44C9-AF5E-B11533CE9B92}"/>
              </a:ext>
            </a:extLst>
          </p:cNvPr>
          <p:cNvSpPr/>
          <p:nvPr/>
        </p:nvSpPr>
        <p:spPr>
          <a:xfrm>
            <a:off x="6324600" y="6015792"/>
            <a:ext cx="3505200" cy="66173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xmlns="" id="{532FD12B-2071-4735-889E-7731DF06DBAA}"/>
              </a:ext>
            </a:extLst>
          </p:cNvPr>
          <p:cNvSpPr/>
          <p:nvPr/>
        </p:nvSpPr>
        <p:spPr>
          <a:xfrm>
            <a:off x="304800" y="2590800"/>
            <a:ext cx="7924800" cy="235819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Creates a consumer mentality…</a:t>
            </a:r>
          </a:p>
        </p:txBody>
      </p:sp>
    </p:spTree>
    <p:extLst>
      <p:ext uri="{BB962C8B-B14F-4D97-AF65-F5344CB8AC3E}">
        <p14:creationId xmlns:p14="http://schemas.microsoft.com/office/powerpoint/2010/main" val="409363735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Greg Laurie</a:t>
            </a:r>
          </a:p>
          <a:p>
            <a:pPr algn="ctr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(Senior Pastor of Harvest Christian Fellowship)</a:t>
            </a:r>
          </a:p>
          <a:p>
            <a:pPr algn="ctr"/>
            <a:endParaRPr lang="en-US" sz="1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Greg Laurie, “Church Growth.” http://www.equip.org/articles/church-growth/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438400"/>
            <a:ext cx="77723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past two decades have witnessed a dramatic increase in the number of large churches, including “megachurches” (congregations of 1,000 or more), around the country… </a:t>
            </a:r>
          </a:p>
        </p:txBody>
      </p:sp>
      <p:pic>
        <p:nvPicPr>
          <p:cNvPr id="9" name="Picture 2" descr="http://bigdave13.files.wordpress.com/2010/08/978031022649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-1862"/>
            <a:ext cx="4267202" cy="6859862"/>
          </a:xfrm>
          <a:prstGeom prst="rect">
            <a:avLst/>
          </a:prstGeom>
          <a:noFill/>
        </p:spPr>
      </p:pic>
      <p:pic>
        <p:nvPicPr>
          <p:cNvPr id="1026" name="Picture 2" descr="Image result for greg lauri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54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Greg Laurie</a:t>
            </a:r>
          </a:p>
          <a:p>
            <a:pPr algn="ctr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(Senior Pastor of Harvest Christian Fellowship)</a:t>
            </a:r>
          </a:p>
          <a:p>
            <a:pPr algn="ctr"/>
            <a:endParaRPr lang="en-US" sz="1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Greg Laurie, “Church Growth.” http://www.equip.org/articles/church-growth/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438400"/>
            <a:ext cx="77723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During the very time megachurches have sprouted across the landscape,</a:t>
            </a:r>
          </a:p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proportion of Americans who claim to be “born again” has remained a constant 32 percent.</a:t>
            </a:r>
          </a:p>
        </p:txBody>
      </p:sp>
      <p:pic>
        <p:nvPicPr>
          <p:cNvPr id="9" name="Picture 2" descr="http://bigdave13.files.wordpress.com/2010/08/978031022649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-1862"/>
            <a:ext cx="4267202" cy="6859862"/>
          </a:xfrm>
          <a:prstGeom prst="rect">
            <a:avLst/>
          </a:prstGeom>
          <a:noFill/>
        </p:spPr>
      </p:pic>
      <p:pic>
        <p:nvPicPr>
          <p:cNvPr id="1026" name="Picture 2" descr="Image result for greg lauri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31293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Greg Laurie</a:t>
            </a:r>
          </a:p>
          <a:p>
            <a:pPr algn="ctr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(Senior Pastor of Harvest Christian Fellowship)</a:t>
            </a:r>
          </a:p>
          <a:p>
            <a:pPr algn="ctr"/>
            <a:endParaRPr lang="en-US" sz="1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Greg Laurie, “Church Growth.” http://www.equip.org/articles/church-growth/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438400"/>
            <a:ext cx="7772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Growth isn’t coming from </a:t>
            </a:r>
            <a:r>
              <a:rPr lang="en-US" sz="4400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conversions</a:t>
            </a: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but from </a:t>
            </a:r>
            <a:r>
              <a:rPr lang="en-US" sz="4400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transfers</a:t>
            </a: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—up to 80 percent of all growth taking place today.</a:t>
            </a:r>
          </a:p>
        </p:txBody>
      </p:sp>
      <p:pic>
        <p:nvPicPr>
          <p:cNvPr id="9" name="Picture 2" descr="http://bigdave13.files.wordpress.com/2010/08/978031022649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-1862"/>
            <a:ext cx="4267202" cy="6859862"/>
          </a:xfrm>
          <a:prstGeom prst="rect">
            <a:avLst/>
          </a:prstGeom>
          <a:noFill/>
        </p:spPr>
      </p:pic>
      <p:pic>
        <p:nvPicPr>
          <p:cNvPr id="1026" name="Picture 2" descr="Image result for greg lauri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461366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49B292-E71C-4082-B7F1-19426BB222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t="13650" r="9055" b="22038"/>
          <a:stretch/>
        </p:blipFill>
        <p:spPr>
          <a:xfrm>
            <a:off x="1515979" y="2819400"/>
            <a:ext cx="91600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3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Greg Laurie</a:t>
            </a:r>
          </a:p>
          <a:p>
            <a:pPr algn="ctr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(Senior Pastor of Harvest Christian Fellowship)</a:t>
            </a:r>
          </a:p>
          <a:p>
            <a:pPr algn="ctr"/>
            <a:endParaRPr lang="en-US" sz="1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Greg Laurie, “Church Growth.” http://www.equip.org/articles/church-growth/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438400"/>
            <a:ext cx="77723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Some church growth experts are telling pastors their “customers” no longer attend to commune with God,</a:t>
            </a:r>
          </a:p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to “consume” a personal or family service.</a:t>
            </a:r>
          </a:p>
        </p:txBody>
      </p:sp>
      <p:pic>
        <p:nvPicPr>
          <p:cNvPr id="9" name="Picture 2" descr="http://bigdave13.files.wordpress.com/2010/08/978031022649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-1862"/>
            <a:ext cx="4267202" cy="6859862"/>
          </a:xfrm>
          <a:prstGeom prst="rect">
            <a:avLst/>
          </a:prstGeom>
          <a:noFill/>
        </p:spPr>
      </p:pic>
      <p:pic>
        <p:nvPicPr>
          <p:cNvPr id="1026" name="Picture 2" descr="Image result for greg lauri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84355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Greg Laurie</a:t>
            </a:r>
          </a:p>
          <a:p>
            <a:pPr algn="ctr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(Senior Pastor of Harvest Christian Fellowship)</a:t>
            </a:r>
          </a:p>
          <a:p>
            <a:pPr algn="ctr"/>
            <a:endParaRPr lang="en-US" sz="1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Greg Laurie, “Church Growth.” http://www.equip.org/articles/church-growth/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438400"/>
            <a:ext cx="777239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 a recent survey of 1,000 church attenders, respondents were asked,</a:t>
            </a:r>
          </a:p>
          <a:p>
            <a:pPr algn="ctr"/>
            <a:r>
              <a:rPr lang="en-US" sz="60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“Why does the church exist?” </a:t>
            </a:r>
          </a:p>
        </p:txBody>
      </p:sp>
      <p:pic>
        <p:nvPicPr>
          <p:cNvPr id="9" name="Picture 2" descr="http://bigdave13.files.wordpress.com/2010/08/978031022649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-1862"/>
            <a:ext cx="4267202" cy="6859862"/>
          </a:xfrm>
          <a:prstGeom prst="rect">
            <a:avLst/>
          </a:prstGeom>
          <a:noFill/>
        </p:spPr>
      </p:pic>
      <p:pic>
        <p:nvPicPr>
          <p:cNvPr id="1026" name="Picture 2" descr="Image result for greg lauri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10718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Greg Laurie</a:t>
            </a:r>
          </a:p>
          <a:p>
            <a:pPr algn="ctr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(Senior Pastor of Harvest Christian Fellowship)</a:t>
            </a:r>
          </a:p>
          <a:p>
            <a:pPr algn="ctr"/>
            <a:endParaRPr lang="en-US" sz="1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Greg Laurie, “Church Growth.” http://www.equip.org/articles/church-growth/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438400"/>
            <a:ext cx="77723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According to 89 percent, the church’s purpose was “to take care of my family’s and my spiritual needs.” </a:t>
            </a:r>
            <a:r>
              <a:rPr lang="en-US" sz="4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Only 11 percent said the purpose of the church is “to win the world for Jesus Christ.”</a:t>
            </a:r>
          </a:p>
        </p:txBody>
      </p:sp>
      <p:pic>
        <p:nvPicPr>
          <p:cNvPr id="9" name="Picture 2" descr="http://bigdave13.files.wordpress.com/2010/08/978031022649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-1862"/>
            <a:ext cx="4267202" cy="6859862"/>
          </a:xfrm>
          <a:prstGeom prst="rect">
            <a:avLst/>
          </a:prstGeom>
          <a:noFill/>
        </p:spPr>
      </p:pic>
      <p:pic>
        <p:nvPicPr>
          <p:cNvPr id="1026" name="Picture 2" descr="Image result for greg lauri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508061"/>
      </p:ext>
    </p:extLst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Greg Laurie</a:t>
            </a:r>
          </a:p>
          <a:p>
            <a:pPr algn="ctr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(Senior Pastor of Harvest Christian Fellowship)</a:t>
            </a:r>
          </a:p>
          <a:p>
            <a:pPr algn="ctr"/>
            <a:endParaRPr lang="en-US" sz="1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Greg Laurie, “Church Growth.” http://www.equip.org/articles/church-growth/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438400"/>
            <a:ext cx="77723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According to 89 percent, the church’s purpose was “to take care of my family’s and my spiritual needs.” </a:t>
            </a: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Only 11 percent said the purpose of the church is “to win the world for Jesus Christ.”</a:t>
            </a:r>
          </a:p>
        </p:txBody>
      </p:sp>
      <p:pic>
        <p:nvPicPr>
          <p:cNvPr id="9" name="Picture 2" descr="http://bigdave13.files.wordpress.com/2010/08/978031022649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-1862"/>
            <a:ext cx="4267202" cy="6859862"/>
          </a:xfrm>
          <a:prstGeom prst="rect">
            <a:avLst/>
          </a:prstGeom>
          <a:noFill/>
        </p:spPr>
      </p:pic>
      <p:pic>
        <p:nvPicPr>
          <p:cNvPr id="1026" name="Picture 2" descr="Image result for greg lauri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796184"/>
      </p:ext>
    </p:extLst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518" y="1627287"/>
            <a:ext cx="1189808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5400" b="1" kern="0" spc="-150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church is not a </a:t>
            </a:r>
            <a:r>
              <a:rPr lang="en-US" sz="5400" b="1" i="1" kern="0" spc="-150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r>
              <a:rPr lang="en-US" sz="5400" b="1" kern="0" spc="-150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—it’s </a:t>
            </a:r>
            <a:r>
              <a:rPr lang="en-US" sz="5400" b="1" i="1" kern="0" spc="-150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en-US" sz="5400" b="1" kern="0" spc="-150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5400" b="1" kern="0" spc="-150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Our primary purpose is to share Jesus’ message with a hurting world.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5400" b="1" kern="0" spc="-150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do not become a Christian by joining a church, but by personally trusting in Christ. </a:t>
            </a:r>
            <a:endParaRPr kumimoji="0" lang="en-US" sz="5400" b="1" i="0" u="none" strike="noStrike" kern="0" cap="none" spc="-15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xmlns="" id="{43A61C4F-7C4E-49DB-B18A-25C889111CC0}"/>
              </a:ext>
            </a:extLst>
          </p:cNvPr>
          <p:cNvSpPr/>
          <p:nvPr/>
        </p:nvSpPr>
        <p:spPr>
          <a:xfrm>
            <a:off x="9617" y="-19975"/>
            <a:ext cx="9220199" cy="18487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 Pet. 2:6) “He who believes in Jesus will not be disappointed.”</a:t>
            </a:r>
          </a:p>
        </p:txBody>
      </p:sp>
    </p:spTree>
    <p:extLst>
      <p:ext uri="{BB962C8B-B14F-4D97-AF65-F5344CB8AC3E}">
        <p14:creationId xmlns:p14="http://schemas.microsoft.com/office/powerpoint/2010/main" val="5028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205F2D-36C7-40F9-A14E-1E96272DCB46}"/>
              </a:ext>
            </a:extLst>
          </p:cNvPr>
          <p:cNvSpPr txBox="1"/>
          <p:nvPr/>
        </p:nvSpPr>
        <p:spPr>
          <a:xfrm>
            <a:off x="150342" y="152936"/>
            <a:ext cx="678385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Myths about Church</a:t>
            </a:r>
          </a:p>
          <a:p>
            <a:pPr marL="231775" lvl="0"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#1. The church is a beautiful or boring building.</a:t>
            </a:r>
          </a:p>
          <a:p>
            <a:pPr marL="231775" lvl="0"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#2. To become a Christian, I need to join a church.</a:t>
            </a:r>
          </a:p>
          <a:p>
            <a:pPr marL="231775" lvl="0"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#3. The purpose of the church is to sing songs.</a:t>
            </a:r>
          </a:p>
        </p:txBody>
      </p:sp>
    </p:spTree>
    <p:extLst>
      <p:ext uri="{BB962C8B-B14F-4D97-AF65-F5344CB8AC3E}">
        <p14:creationId xmlns:p14="http://schemas.microsoft.com/office/powerpoint/2010/main" val="279670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9283F2-1013-40C7-94E2-3E15567E6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8" y="533109"/>
            <a:ext cx="10742083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7888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2:4) Coming to Him as to a living stone which has been rejected by men, but is choice and precious in the sight of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You also, as living stones, are being built up as a spiritual house for a holy priesthood, to offer up spiritual sacrifices acceptable to God through Jesus Christ.</a:t>
            </a:r>
          </a:p>
        </p:txBody>
      </p:sp>
    </p:spTree>
    <p:extLst>
      <p:ext uri="{BB962C8B-B14F-4D97-AF65-F5344CB8AC3E}">
        <p14:creationId xmlns:p14="http://schemas.microsoft.com/office/powerpoint/2010/main" val="20195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7888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2:4)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Coming to Him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as to a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living stone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which has been rejected by men, but is choice and precious in the sight of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You also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as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living stones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are being built up as a spiritual house for a holy priesthood, to offer up spiritual sacrifices acceptable to God through Jesus Christ.</a:t>
            </a:r>
          </a:p>
        </p:txBody>
      </p:sp>
    </p:spTree>
    <p:extLst>
      <p:ext uri="{BB962C8B-B14F-4D97-AF65-F5344CB8AC3E}">
        <p14:creationId xmlns:p14="http://schemas.microsoft.com/office/powerpoint/2010/main" val="3989928512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7888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2:4) Coming to Him as to a living stone which has been rejected by men, but is choice and precious in the sight of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You also, as living stones, are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being built up as a spiritual house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for a </a:t>
            </a:r>
            <a:r>
              <a:rPr kumimoji="0" lang="en-US" sz="4400" b="1" i="0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holy priesthood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to offer up spiritual sacrifices acceptable to God through Jesus Christ.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xmlns="" id="{26F89DBF-A10D-4206-B2DE-CAF45DCE3A84}"/>
              </a:ext>
            </a:extLst>
          </p:cNvPr>
          <p:cNvSpPr/>
          <p:nvPr/>
        </p:nvSpPr>
        <p:spPr>
          <a:xfrm>
            <a:off x="3429000" y="2920679"/>
            <a:ext cx="8658728" cy="2946721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en-US" sz="4800" b="1" spc="-150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Old Testament Temple?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Showed our separation from God.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Revealed a way of approach.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alt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man could enter </a:t>
            </a:r>
            <a:r>
              <a:rPr lang="en-US" alt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once</a:t>
            </a: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year.</a:t>
            </a:r>
          </a:p>
        </p:txBody>
      </p:sp>
    </p:spTree>
    <p:extLst>
      <p:ext uri="{BB962C8B-B14F-4D97-AF65-F5344CB8AC3E}">
        <p14:creationId xmlns:p14="http://schemas.microsoft.com/office/powerpoint/2010/main" val="347382402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0</TotalTime>
  <Words>1583</Words>
  <Application>Microsoft Office PowerPoint</Application>
  <PresentationFormat>Widescreen</PresentationFormat>
  <Paragraphs>192</Paragraphs>
  <Slides>55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Times New Roman</vt:lpstr>
      <vt:lpstr>Wingdings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2021-08-21T14:39:17Z</dcterms:created>
  <dcterms:modified xsi:type="dcterms:W3CDTF">2021-08-21T14:40:47Z</dcterms:modified>
</cp:coreProperties>
</file>