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7" r:id="rId1"/>
  </p:sldMasterIdLst>
  <p:sldIdLst>
    <p:sldId id="256" r:id="rId2"/>
    <p:sldId id="279" r:id="rId3"/>
    <p:sldId id="298" r:id="rId4"/>
    <p:sldId id="306" r:id="rId5"/>
    <p:sldId id="282" r:id="rId6"/>
    <p:sldId id="283" r:id="rId7"/>
    <p:sldId id="307" r:id="rId8"/>
    <p:sldId id="284" r:id="rId9"/>
    <p:sldId id="286" r:id="rId10"/>
    <p:sldId id="287" r:id="rId11"/>
    <p:sldId id="288" r:id="rId12"/>
    <p:sldId id="289" r:id="rId13"/>
    <p:sldId id="290" r:id="rId14"/>
    <p:sldId id="291" r:id="rId15"/>
    <p:sldId id="302" r:id="rId16"/>
    <p:sldId id="292" r:id="rId17"/>
    <p:sldId id="293" r:id="rId18"/>
    <p:sldId id="294" r:id="rId19"/>
    <p:sldId id="295" r:id="rId20"/>
    <p:sldId id="296" r:id="rId21"/>
    <p:sldId id="297" r:id="rId22"/>
    <p:sldId id="299" r:id="rId23"/>
    <p:sldId id="300" r:id="rId24"/>
    <p:sldId id="303" r:id="rId25"/>
    <p:sldId id="304" r:id="rId26"/>
    <p:sldId id="305" r:id="rId27"/>
    <p:sldId id="301" r:id="rId28"/>
    <p:sldId id="259"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8" autoAdjust="0"/>
    <p:restoredTop sz="94660"/>
  </p:normalViewPr>
  <p:slideViewPr>
    <p:cSldViewPr snapToGrid="0">
      <p:cViewPr varScale="1">
        <p:scale>
          <a:sx n="74" d="100"/>
          <a:sy n="74" d="100"/>
        </p:scale>
        <p:origin x="37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3048C43-E4D1-4B5D-8B52-07FD9FA47FE9}" type="datetimeFigureOut">
              <a:rPr lang="en-US" smtClean="0"/>
              <a:t>3/7/2022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2CA271-38DF-4D39-B8C9-07AE35A37456}" type="slidenum">
              <a:rPr lang="en-US" smtClean="0"/>
              <a:t>‹#›</a:t>
            </a:fld>
            <a:endParaRPr lang="en-US" dirty="0"/>
          </a:p>
        </p:txBody>
      </p:sp>
    </p:spTree>
    <p:extLst>
      <p:ext uri="{BB962C8B-B14F-4D97-AF65-F5344CB8AC3E}">
        <p14:creationId xmlns:p14="http://schemas.microsoft.com/office/powerpoint/2010/main" val="27504283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048C43-E4D1-4B5D-8B52-07FD9FA47FE9}" type="datetimeFigureOut">
              <a:rPr lang="en-US" smtClean="0"/>
              <a:t>3/7/2022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2CA271-38DF-4D39-B8C9-07AE35A37456}" type="slidenum">
              <a:rPr lang="en-US" smtClean="0"/>
              <a:t>‹#›</a:t>
            </a:fld>
            <a:endParaRPr lang="en-US" dirty="0"/>
          </a:p>
        </p:txBody>
      </p:sp>
    </p:spTree>
    <p:extLst>
      <p:ext uri="{BB962C8B-B14F-4D97-AF65-F5344CB8AC3E}">
        <p14:creationId xmlns:p14="http://schemas.microsoft.com/office/powerpoint/2010/main" val="418384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048C43-E4D1-4B5D-8B52-07FD9FA47FE9}" type="datetimeFigureOut">
              <a:rPr lang="en-US" smtClean="0"/>
              <a:t>3/7/2022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2CA271-38DF-4D39-B8C9-07AE35A37456}"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765478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048C43-E4D1-4B5D-8B52-07FD9FA47FE9}" type="datetimeFigureOut">
              <a:rPr lang="en-US" smtClean="0"/>
              <a:t>3/7/2022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2CA271-38DF-4D39-B8C9-07AE35A37456}" type="slidenum">
              <a:rPr lang="en-US" smtClean="0"/>
              <a:t>‹#›</a:t>
            </a:fld>
            <a:endParaRPr lang="en-US" dirty="0"/>
          </a:p>
        </p:txBody>
      </p:sp>
    </p:spTree>
    <p:extLst>
      <p:ext uri="{BB962C8B-B14F-4D97-AF65-F5344CB8AC3E}">
        <p14:creationId xmlns:p14="http://schemas.microsoft.com/office/powerpoint/2010/main" val="15905873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048C43-E4D1-4B5D-8B52-07FD9FA47FE9}" type="datetimeFigureOut">
              <a:rPr lang="en-US" smtClean="0"/>
              <a:t>3/7/2022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2CA271-38DF-4D39-B8C9-07AE35A37456}"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093602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048C43-E4D1-4B5D-8B52-07FD9FA47FE9}" type="datetimeFigureOut">
              <a:rPr lang="en-US" smtClean="0"/>
              <a:t>3/7/2022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2CA271-38DF-4D39-B8C9-07AE35A37456}" type="slidenum">
              <a:rPr lang="en-US" smtClean="0"/>
              <a:t>‹#›</a:t>
            </a:fld>
            <a:endParaRPr lang="en-US" dirty="0"/>
          </a:p>
        </p:txBody>
      </p:sp>
    </p:spTree>
    <p:extLst>
      <p:ext uri="{BB962C8B-B14F-4D97-AF65-F5344CB8AC3E}">
        <p14:creationId xmlns:p14="http://schemas.microsoft.com/office/powerpoint/2010/main" val="7619690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3048C43-E4D1-4B5D-8B52-07FD9FA47FE9}" type="datetimeFigureOut">
              <a:rPr lang="en-US" smtClean="0"/>
              <a:t>3/7/2022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2CA271-38DF-4D39-B8C9-07AE35A37456}" type="slidenum">
              <a:rPr lang="en-US" smtClean="0"/>
              <a:t>‹#›</a:t>
            </a:fld>
            <a:endParaRPr lang="en-US" dirty="0"/>
          </a:p>
        </p:txBody>
      </p:sp>
    </p:spTree>
    <p:extLst>
      <p:ext uri="{BB962C8B-B14F-4D97-AF65-F5344CB8AC3E}">
        <p14:creationId xmlns:p14="http://schemas.microsoft.com/office/powerpoint/2010/main" val="11183019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3048C43-E4D1-4B5D-8B52-07FD9FA47FE9}" type="datetimeFigureOut">
              <a:rPr lang="en-US" smtClean="0"/>
              <a:t>3/7/2022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2CA271-38DF-4D39-B8C9-07AE35A37456}" type="slidenum">
              <a:rPr lang="en-US" smtClean="0"/>
              <a:t>‹#›</a:t>
            </a:fld>
            <a:endParaRPr lang="en-US" dirty="0"/>
          </a:p>
        </p:txBody>
      </p:sp>
    </p:spTree>
    <p:extLst>
      <p:ext uri="{BB962C8B-B14F-4D97-AF65-F5344CB8AC3E}">
        <p14:creationId xmlns:p14="http://schemas.microsoft.com/office/powerpoint/2010/main" val="4260205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3048C43-E4D1-4B5D-8B52-07FD9FA47FE9}" type="datetimeFigureOut">
              <a:rPr lang="en-US" smtClean="0"/>
              <a:t>3/7/2022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2CA271-38DF-4D39-B8C9-07AE35A37456}" type="slidenum">
              <a:rPr lang="en-US" smtClean="0"/>
              <a:t>‹#›</a:t>
            </a:fld>
            <a:endParaRPr lang="en-US" dirty="0"/>
          </a:p>
        </p:txBody>
      </p:sp>
    </p:spTree>
    <p:extLst>
      <p:ext uri="{BB962C8B-B14F-4D97-AF65-F5344CB8AC3E}">
        <p14:creationId xmlns:p14="http://schemas.microsoft.com/office/powerpoint/2010/main" val="3331309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048C43-E4D1-4B5D-8B52-07FD9FA47FE9}" type="datetimeFigureOut">
              <a:rPr lang="en-US" smtClean="0"/>
              <a:t>3/7/2022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2CA271-38DF-4D39-B8C9-07AE35A37456}" type="slidenum">
              <a:rPr lang="en-US" smtClean="0"/>
              <a:t>‹#›</a:t>
            </a:fld>
            <a:endParaRPr lang="en-US" dirty="0"/>
          </a:p>
        </p:txBody>
      </p:sp>
    </p:spTree>
    <p:extLst>
      <p:ext uri="{BB962C8B-B14F-4D97-AF65-F5344CB8AC3E}">
        <p14:creationId xmlns:p14="http://schemas.microsoft.com/office/powerpoint/2010/main" val="256472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3048C43-E4D1-4B5D-8B52-07FD9FA47FE9}" type="datetimeFigureOut">
              <a:rPr lang="en-US" smtClean="0"/>
              <a:t>3/7/2022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2CA271-38DF-4D39-B8C9-07AE35A37456}" type="slidenum">
              <a:rPr lang="en-US" smtClean="0"/>
              <a:t>‹#›</a:t>
            </a:fld>
            <a:endParaRPr lang="en-US" dirty="0"/>
          </a:p>
        </p:txBody>
      </p:sp>
    </p:spTree>
    <p:extLst>
      <p:ext uri="{BB962C8B-B14F-4D97-AF65-F5344CB8AC3E}">
        <p14:creationId xmlns:p14="http://schemas.microsoft.com/office/powerpoint/2010/main" val="394091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3048C43-E4D1-4B5D-8B52-07FD9FA47FE9}" type="datetimeFigureOut">
              <a:rPr lang="en-US" smtClean="0"/>
              <a:t>3/7/2022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2CA271-38DF-4D39-B8C9-07AE35A37456}" type="slidenum">
              <a:rPr lang="en-US" smtClean="0"/>
              <a:t>‹#›</a:t>
            </a:fld>
            <a:endParaRPr lang="en-US" dirty="0"/>
          </a:p>
        </p:txBody>
      </p:sp>
    </p:spTree>
    <p:extLst>
      <p:ext uri="{BB962C8B-B14F-4D97-AF65-F5344CB8AC3E}">
        <p14:creationId xmlns:p14="http://schemas.microsoft.com/office/powerpoint/2010/main" val="4190224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3048C43-E4D1-4B5D-8B52-07FD9FA47FE9}" type="datetimeFigureOut">
              <a:rPr lang="en-US" smtClean="0"/>
              <a:t>3/7/2022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2CA271-38DF-4D39-B8C9-07AE35A37456}" type="slidenum">
              <a:rPr lang="en-US" smtClean="0"/>
              <a:t>‹#›</a:t>
            </a:fld>
            <a:endParaRPr lang="en-US" dirty="0"/>
          </a:p>
        </p:txBody>
      </p:sp>
    </p:spTree>
    <p:extLst>
      <p:ext uri="{BB962C8B-B14F-4D97-AF65-F5344CB8AC3E}">
        <p14:creationId xmlns:p14="http://schemas.microsoft.com/office/powerpoint/2010/main" val="1498912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048C43-E4D1-4B5D-8B52-07FD9FA47FE9}" type="datetimeFigureOut">
              <a:rPr lang="en-US" smtClean="0"/>
              <a:t>3/7/2022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2CA271-38DF-4D39-B8C9-07AE35A37456}" type="slidenum">
              <a:rPr lang="en-US" smtClean="0"/>
              <a:t>‹#›</a:t>
            </a:fld>
            <a:endParaRPr lang="en-US" dirty="0"/>
          </a:p>
        </p:txBody>
      </p:sp>
    </p:spTree>
    <p:extLst>
      <p:ext uri="{BB962C8B-B14F-4D97-AF65-F5344CB8AC3E}">
        <p14:creationId xmlns:p14="http://schemas.microsoft.com/office/powerpoint/2010/main" val="926408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048C43-E4D1-4B5D-8B52-07FD9FA47FE9}" type="datetimeFigureOut">
              <a:rPr lang="en-US" smtClean="0"/>
              <a:t>3/7/2022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2CA271-38DF-4D39-B8C9-07AE35A37456}" type="slidenum">
              <a:rPr lang="en-US" smtClean="0"/>
              <a:t>‹#›</a:t>
            </a:fld>
            <a:endParaRPr lang="en-US" dirty="0"/>
          </a:p>
        </p:txBody>
      </p:sp>
    </p:spTree>
    <p:extLst>
      <p:ext uri="{BB962C8B-B14F-4D97-AF65-F5344CB8AC3E}">
        <p14:creationId xmlns:p14="http://schemas.microsoft.com/office/powerpoint/2010/main" val="19943007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048C43-E4D1-4B5D-8B52-07FD9FA47FE9}" type="datetimeFigureOut">
              <a:rPr lang="en-US" smtClean="0"/>
              <a:t>3/7/2022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2CA271-38DF-4D39-B8C9-07AE35A37456}" type="slidenum">
              <a:rPr lang="en-US" smtClean="0"/>
              <a:t>‹#›</a:t>
            </a:fld>
            <a:endParaRPr lang="en-US" dirty="0"/>
          </a:p>
        </p:txBody>
      </p:sp>
    </p:spTree>
    <p:extLst>
      <p:ext uri="{BB962C8B-B14F-4D97-AF65-F5344CB8AC3E}">
        <p14:creationId xmlns:p14="http://schemas.microsoft.com/office/powerpoint/2010/main" val="1368612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3048C43-E4D1-4B5D-8B52-07FD9FA47FE9}" type="datetimeFigureOut">
              <a:rPr lang="en-US" smtClean="0"/>
              <a:t>3/7/2022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82CA271-38DF-4D39-B8C9-07AE35A37456}" type="slidenum">
              <a:rPr lang="en-US" smtClean="0"/>
              <a:t>‹#›</a:t>
            </a:fld>
            <a:endParaRPr lang="en-US" dirty="0"/>
          </a:p>
        </p:txBody>
      </p:sp>
    </p:spTree>
    <p:extLst>
      <p:ext uri="{BB962C8B-B14F-4D97-AF65-F5344CB8AC3E}">
        <p14:creationId xmlns:p14="http://schemas.microsoft.com/office/powerpoint/2010/main" val="2922275205"/>
      </p:ext>
    </p:extLst>
  </p:cSld>
  <p:clrMap bg1="dk1" tx1="lt1" bg2="dk2"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8561" y="2404531"/>
            <a:ext cx="9863847" cy="1646302"/>
          </a:xfrm>
        </p:spPr>
        <p:txBody>
          <a:bodyPr/>
          <a:lstStyle/>
          <a:p>
            <a:r>
              <a:rPr lang="en-US" sz="7000" b="1" dirty="0" smtClean="0"/>
              <a:t>Into the Fiery Furnace</a:t>
            </a:r>
            <a:endParaRPr lang="en-US" sz="7000" b="1" dirty="0"/>
          </a:p>
        </p:txBody>
      </p:sp>
      <p:sp>
        <p:nvSpPr>
          <p:cNvPr id="3" name="Subtitle 2"/>
          <p:cNvSpPr>
            <a:spLocks noGrp="1"/>
          </p:cNvSpPr>
          <p:nvPr>
            <p:ph type="subTitle" idx="1"/>
          </p:nvPr>
        </p:nvSpPr>
        <p:spPr>
          <a:xfrm>
            <a:off x="886968" y="4050833"/>
            <a:ext cx="8387035" cy="1096899"/>
          </a:xfrm>
        </p:spPr>
        <p:txBody>
          <a:bodyPr>
            <a:noAutofit/>
          </a:bodyPr>
          <a:lstStyle/>
          <a:p>
            <a:pPr algn="ctr"/>
            <a:r>
              <a:rPr lang="en-US" sz="6600" dirty="0" smtClean="0">
                <a:solidFill>
                  <a:schemeClr val="accent2">
                    <a:lumMod val="40000"/>
                    <a:lumOff val="60000"/>
                  </a:schemeClr>
                </a:solidFill>
              </a:rPr>
              <a:t>Daniel 3 </a:t>
            </a:r>
            <a:endParaRPr lang="en-US" sz="6600" dirty="0">
              <a:solidFill>
                <a:schemeClr val="accent2">
                  <a:lumMod val="40000"/>
                  <a:lumOff val="60000"/>
                </a:schemeClr>
              </a:solidFill>
            </a:endParaRPr>
          </a:p>
        </p:txBody>
      </p:sp>
    </p:spTree>
    <p:extLst>
      <p:ext uri="{BB962C8B-B14F-4D97-AF65-F5344CB8AC3E}">
        <p14:creationId xmlns:p14="http://schemas.microsoft.com/office/powerpoint/2010/main" val="40507919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10824856" cy="899160"/>
          </a:xfrm>
        </p:spPr>
        <p:txBody>
          <a:bodyPr>
            <a:noAutofit/>
          </a:bodyPr>
          <a:lstStyle/>
          <a:p>
            <a:r>
              <a:rPr lang="en-US" sz="5000" dirty="0" smtClean="0"/>
              <a:t>Daniel 3</a:t>
            </a:r>
            <a:endParaRPr lang="en-US" sz="5000" dirty="0"/>
          </a:p>
        </p:txBody>
      </p:sp>
      <p:sp>
        <p:nvSpPr>
          <p:cNvPr id="3" name="Content Placeholder 2"/>
          <p:cNvSpPr>
            <a:spLocks noGrp="1"/>
          </p:cNvSpPr>
          <p:nvPr>
            <p:ph idx="1"/>
          </p:nvPr>
        </p:nvSpPr>
        <p:spPr>
          <a:xfrm>
            <a:off x="677334" y="1764631"/>
            <a:ext cx="9490794" cy="4727609"/>
          </a:xfrm>
        </p:spPr>
        <p:txBody>
          <a:bodyPr>
            <a:normAutofit/>
          </a:bodyPr>
          <a:lstStyle/>
          <a:p>
            <a:pPr marL="0" indent="0">
              <a:buNone/>
            </a:pPr>
            <a:r>
              <a:rPr lang="en-US" sz="3300" b="1" baseline="30000" dirty="0"/>
              <a:t>12 </a:t>
            </a:r>
            <a:r>
              <a:rPr lang="en-US" sz="3300" dirty="0"/>
              <a:t>But there are some Jews whom you have set over the affairs of the province of Babylon—Shadrach, Meshach and Abednego—who pay no attention to you, Your Majesty. They neither serve your gods nor worship the image of gold you have set up.”</a:t>
            </a:r>
            <a:endParaRPr lang="en-US" sz="3300" dirty="0" smtClean="0"/>
          </a:p>
        </p:txBody>
      </p:sp>
      <p:sp>
        <p:nvSpPr>
          <p:cNvPr id="5" name="TextBox 4"/>
          <p:cNvSpPr txBox="1"/>
          <p:nvPr/>
        </p:nvSpPr>
        <p:spPr>
          <a:xfrm>
            <a:off x="593592" y="5329100"/>
            <a:ext cx="7680765" cy="630942"/>
          </a:xfrm>
          <a:prstGeom prst="rect">
            <a:avLst/>
          </a:prstGeom>
          <a:solidFill>
            <a:schemeClr val="accent6">
              <a:lumMod val="75000"/>
            </a:schemeClr>
          </a:solidFill>
          <a:ln>
            <a:solidFill>
              <a:schemeClr val="accent1">
                <a:lumMod val="40000"/>
                <a:lumOff val="60000"/>
              </a:schemeClr>
            </a:solidFill>
          </a:ln>
        </p:spPr>
        <p:txBody>
          <a:bodyPr wrap="square" rtlCol="0">
            <a:spAutoFit/>
          </a:bodyPr>
          <a:lstStyle/>
          <a:p>
            <a:pPr algn="ctr"/>
            <a:r>
              <a:rPr lang="en-US" sz="3500" dirty="0" smtClean="0"/>
              <a:t>Why are these guys being snitches?</a:t>
            </a:r>
            <a:endParaRPr lang="en-US" sz="3500" dirty="0"/>
          </a:p>
        </p:txBody>
      </p:sp>
      <p:sp>
        <p:nvSpPr>
          <p:cNvPr id="6" name="TextBox 5"/>
          <p:cNvSpPr txBox="1"/>
          <p:nvPr/>
        </p:nvSpPr>
        <p:spPr>
          <a:xfrm>
            <a:off x="403013" y="2349847"/>
            <a:ext cx="10665118" cy="3939540"/>
          </a:xfrm>
          <a:prstGeom prst="rect">
            <a:avLst/>
          </a:prstGeom>
          <a:solidFill>
            <a:schemeClr val="accent6">
              <a:lumMod val="75000"/>
            </a:schemeClr>
          </a:solidFill>
          <a:ln>
            <a:solidFill>
              <a:schemeClr val="accent1">
                <a:lumMod val="40000"/>
                <a:lumOff val="60000"/>
              </a:schemeClr>
            </a:solidFill>
          </a:ln>
        </p:spPr>
        <p:txBody>
          <a:bodyPr wrap="square" rtlCol="0">
            <a:spAutoFit/>
          </a:bodyPr>
          <a:lstStyle/>
          <a:p>
            <a:pPr lvl="0" algn="ctr"/>
            <a:r>
              <a:rPr lang="en-US" sz="3500" dirty="0" smtClean="0"/>
              <a:t>(Joyce Baldwin, </a:t>
            </a:r>
            <a:r>
              <a:rPr lang="en-US" sz="3500" i="1" dirty="0" smtClean="0"/>
              <a:t>Daniel: An Introduction and Commentary</a:t>
            </a:r>
            <a:r>
              <a:rPr lang="en-US" sz="3500" dirty="0" smtClean="0"/>
              <a:t>)</a:t>
            </a:r>
          </a:p>
          <a:p>
            <a:pPr lvl="0" algn="ctr"/>
            <a:r>
              <a:rPr lang="en-US" sz="3500" dirty="0" smtClean="0"/>
              <a:t>“</a:t>
            </a:r>
            <a:r>
              <a:rPr lang="en-US" sz="3600" dirty="0" smtClean="0"/>
              <a:t>The </a:t>
            </a:r>
            <a:r>
              <a:rPr lang="en-US" sz="3600" dirty="0"/>
              <a:t>accusers are well aware of the circumstances in which these Jews were appointed to office and they resent the king’s promotion of foreigners over their heads. Now is their opportunity to gain the favour of the king by revealing treachery</a:t>
            </a:r>
            <a:r>
              <a:rPr lang="en-US" sz="3600" dirty="0" smtClean="0"/>
              <a:t>.”</a:t>
            </a:r>
            <a:endParaRPr lang="en-US" sz="3600" dirty="0"/>
          </a:p>
        </p:txBody>
      </p:sp>
    </p:spTree>
    <p:extLst>
      <p:ext uri="{BB962C8B-B14F-4D97-AF65-F5344CB8AC3E}">
        <p14:creationId xmlns:p14="http://schemas.microsoft.com/office/powerpoint/2010/main" val="2969759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10824856" cy="899160"/>
          </a:xfrm>
        </p:spPr>
        <p:txBody>
          <a:bodyPr>
            <a:noAutofit/>
          </a:bodyPr>
          <a:lstStyle/>
          <a:p>
            <a:r>
              <a:rPr lang="en-US" sz="5000" dirty="0" smtClean="0"/>
              <a:t>Daniel 3</a:t>
            </a:r>
            <a:endParaRPr lang="en-US" sz="5000" dirty="0"/>
          </a:p>
        </p:txBody>
      </p:sp>
      <p:sp>
        <p:nvSpPr>
          <p:cNvPr id="3" name="Content Placeholder 2"/>
          <p:cNvSpPr>
            <a:spLocks noGrp="1"/>
          </p:cNvSpPr>
          <p:nvPr>
            <p:ph idx="1"/>
          </p:nvPr>
        </p:nvSpPr>
        <p:spPr>
          <a:xfrm>
            <a:off x="677334" y="1764631"/>
            <a:ext cx="9490794" cy="4727609"/>
          </a:xfrm>
        </p:spPr>
        <p:txBody>
          <a:bodyPr>
            <a:normAutofit/>
          </a:bodyPr>
          <a:lstStyle/>
          <a:p>
            <a:pPr marL="0" indent="0">
              <a:buNone/>
            </a:pPr>
            <a:r>
              <a:rPr lang="en-US" sz="3300" b="1" baseline="30000" dirty="0"/>
              <a:t>13 </a:t>
            </a:r>
            <a:r>
              <a:rPr lang="en-US" sz="3300" dirty="0"/>
              <a:t>Furious with rage, Nebuchadnezzar summoned Shadrach, Meshach and Abednego. </a:t>
            </a:r>
            <a:endParaRPr lang="en-US" sz="3300" dirty="0" smtClean="0"/>
          </a:p>
          <a:p>
            <a:pPr marL="0" indent="0">
              <a:buNone/>
            </a:pPr>
            <a:r>
              <a:rPr lang="en-US" sz="3300" dirty="0" smtClean="0"/>
              <a:t>So </a:t>
            </a:r>
            <a:r>
              <a:rPr lang="en-US" sz="3300" dirty="0"/>
              <a:t>these men were brought before the king, </a:t>
            </a:r>
            <a:r>
              <a:rPr lang="en-US" sz="3300" b="1" baseline="30000" dirty="0"/>
              <a:t>14 </a:t>
            </a:r>
            <a:r>
              <a:rPr lang="en-US" sz="3300" dirty="0"/>
              <a:t>and Nebuchadnezzar said to them, “Is it true, Shadrach, Meshach and Abednego, that you do not serve my gods or worship the image of gold I have set up? </a:t>
            </a:r>
            <a:endParaRPr lang="en-US" sz="3300" dirty="0" smtClean="0"/>
          </a:p>
        </p:txBody>
      </p:sp>
    </p:spTree>
    <p:extLst>
      <p:ext uri="{BB962C8B-B14F-4D97-AF65-F5344CB8AC3E}">
        <p14:creationId xmlns:p14="http://schemas.microsoft.com/office/powerpoint/2010/main" val="3021607243"/>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10824856" cy="899160"/>
          </a:xfrm>
        </p:spPr>
        <p:txBody>
          <a:bodyPr>
            <a:noAutofit/>
          </a:bodyPr>
          <a:lstStyle/>
          <a:p>
            <a:r>
              <a:rPr lang="en-US" sz="5000" dirty="0" smtClean="0"/>
              <a:t>Daniel 3</a:t>
            </a:r>
            <a:endParaRPr lang="en-US" sz="5000" dirty="0"/>
          </a:p>
        </p:txBody>
      </p:sp>
      <p:sp>
        <p:nvSpPr>
          <p:cNvPr id="3" name="Content Placeholder 2"/>
          <p:cNvSpPr>
            <a:spLocks noGrp="1"/>
          </p:cNvSpPr>
          <p:nvPr>
            <p:ph idx="1"/>
          </p:nvPr>
        </p:nvSpPr>
        <p:spPr>
          <a:xfrm>
            <a:off x="677334" y="1764631"/>
            <a:ext cx="9490794" cy="4727609"/>
          </a:xfrm>
        </p:spPr>
        <p:txBody>
          <a:bodyPr>
            <a:normAutofit/>
          </a:bodyPr>
          <a:lstStyle/>
          <a:p>
            <a:pPr marL="0" indent="0">
              <a:buNone/>
            </a:pPr>
            <a:r>
              <a:rPr lang="en-US" sz="3300" b="1" baseline="30000" dirty="0" smtClean="0"/>
              <a:t>15</a:t>
            </a:r>
            <a:r>
              <a:rPr lang="en-US" sz="3300" b="1" baseline="30000" dirty="0"/>
              <a:t> </a:t>
            </a:r>
            <a:r>
              <a:rPr lang="en-US" sz="3300" dirty="0"/>
              <a:t>Now when you hear the sound of the horn, flute, zither, lyre, harp, pipe and all kinds of music, if you are ready to fall down and worship the image I made, very good. But if you do not worship it, you will be thrown immediately into a blazing furnace. Then what god will be able to rescue you from my hand?”</a:t>
            </a:r>
            <a:endParaRPr lang="en-US" sz="3300" dirty="0" smtClean="0"/>
          </a:p>
        </p:txBody>
      </p:sp>
      <p:sp>
        <p:nvSpPr>
          <p:cNvPr id="5" name="TextBox 4"/>
          <p:cNvSpPr txBox="1"/>
          <p:nvPr/>
        </p:nvSpPr>
        <p:spPr>
          <a:xfrm>
            <a:off x="5422731" y="5414129"/>
            <a:ext cx="4525317" cy="1169551"/>
          </a:xfrm>
          <a:prstGeom prst="rect">
            <a:avLst/>
          </a:prstGeom>
          <a:solidFill>
            <a:schemeClr val="accent6">
              <a:lumMod val="75000"/>
            </a:schemeClr>
          </a:solidFill>
          <a:ln>
            <a:solidFill>
              <a:schemeClr val="accent1">
                <a:lumMod val="40000"/>
                <a:lumOff val="60000"/>
              </a:schemeClr>
            </a:solidFill>
          </a:ln>
        </p:spPr>
        <p:txBody>
          <a:bodyPr wrap="square" rtlCol="0">
            <a:spAutoFit/>
          </a:bodyPr>
          <a:lstStyle/>
          <a:p>
            <a:pPr algn="ctr"/>
            <a:r>
              <a:rPr lang="en-US" sz="3500" dirty="0" smtClean="0"/>
              <a:t>He’s giving them one last shot</a:t>
            </a:r>
            <a:endParaRPr lang="en-US" sz="3500" dirty="0"/>
          </a:p>
        </p:txBody>
      </p:sp>
      <p:sp>
        <p:nvSpPr>
          <p:cNvPr id="7" name="TextBox 6"/>
          <p:cNvSpPr txBox="1"/>
          <p:nvPr/>
        </p:nvSpPr>
        <p:spPr>
          <a:xfrm>
            <a:off x="599513" y="264707"/>
            <a:ext cx="9750717" cy="6324808"/>
          </a:xfrm>
          <a:prstGeom prst="rect">
            <a:avLst/>
          </a:prstGeom>
          <a:solidFill>
            <a:schemeClr val="accent6">
              <a:lumMod val="75000"/>
            </a:schemeClr>
          </a:solidFill>
          <a:ln>
            <a:solidFill>
              <a:schemeClr val="accent1">
                <a:lumMod val="40000"/>
                <a:lumOff val="60000"/>
              </a:schemeClr>
            </a:solidFill>
          </a:ln>
        </p:spPr>
        <p:txBody>
          <a:bodyPr wrap="square" rtlCol="0">
            <a:spAutoFit/>
          </a:bodyPr>
          <a:lstStyle/>
          <a:p>
            <a:pPr lvl="0" algn="ctr"/>
            <a:r>
              <a:rPr lang="en-US" sz="5500" b="1" dirty="0" smtClean="0"/>
              <a:t>How might you respond??</a:t>
            </a:r>
          </a:p>
          <a:p>
            <a:pPr marL="457200" indent="-457200">
              <a:buFont typeface="Wingdings" panose="05000000000000000000" pitchFamily="2" charset="2"/>
              <a:buChar char="ü"/>
            </a:pPr>
            <a:r>
              <a:rPr lang="en-US" sz="3500" dirty="0"/>
              <a:t>“Everyone else is bowing</a:t>
            </a:r>
            <a:r>
              <a:rPr lang="en-US" sz="3500" dirty="0" smtClean="0"/>
              <a:t>.”</a:t>
            </a:r>
            <a:endParaRPr lang="en-US" sz="3500" dirty="0"/>
          </a:p>
          <a:p>
            <a:pPr marL="457200" indent="-457200">
              <a:buFont typeface="Wingdings" panose="05000000000000000000" pitchFamily="2" charset="2"/>
              <a:buChar char="ü"/>
            </a:pPr>
            <a:r>
              <a:rPr lang="en-US" sz="3500" dirty="0" smtClean="0"/>
              <a:t>“No one is going to see us if we bow.”</a:t>
            </a:r>
          </a:p>
          <a:p>
            <a:pPr marL="457200" indent="-457200">
              <a:buFont typeface="Wingdings" panose="05000000000000000000" pitchFamily="2" charset="2"/>
              <a:buChar char="ü"/>
            </a:pPr>
            <a:r>
              <a:rPr lang="en-US" sz="3500" dirty="0" smtClean="0"/>
              <a:t>“It’s really not </a:t>
            </a:r>
            <a:r>
              <a:rPr lang="en-US" sz="3500" i="1" dirty="0" smtClean="0"/>
              <a:t>that </a:t>
            </a:r>
            <a:r>
              <a:rPr lang="en-US" sz="3500" dirty="0" smtClean="0"/>
              <a:t>big of a deal.”</a:t>
            </a:r>
          </a:p>
          <a:p>
            <a:pPr marL="457200" indent="-457200">
              <a:buFont typeface="Wingdings" panose="05000000000000000000" pitchFamily="2" charset="2"/>
              <a:buChar char="ü"/>
            </a:pPr>
            <a:r>
              <a:rPr lang="en-US" sz="3500" dirty="0" smtClean="0"/>
              <a:t>“I’m not </a:t>
            </a:r>
            <a:r>
              <a:rPr lang="en-US" sz="3500" i="1" dirty="0" smtClean="0"/>
              <a:t>denying</a:t>
            </a:r>
            <a:r>
              <a:rPr lang="en-US" sz="3500" dirty="0" smtClean="0"/>
              <a:t> Yahweh.”</a:t>
            </a:r>
          </a:p>
          <a:p>
            <a:pPr marL="457200" indent="-457200">
              <a:buFont typeface="Wingdings" panose="05000000000000000000" pitchFamily="2" charset="2"/>
              <a:buChar char="ü"/>
            </a:pPr>
            <a:r>
              <a:rPr lang="en-US" sz="3500" dirty="0" smtClean="0"/>
              <a:t>“I’ll still follow God in my heart.”</a:t>
            </a:r>
          </a:p>
          <a:p>
            <a:pPr marL="457200" indent="-457200">
              <a:buFont typeface="Wingdings" panose="05000000000000000000" pitchFamily="2" charset="2"/>
              <a:buChar char="ü"/>
            </a:pPr>
            <a:r>
              <a:rPr lang="en-US" sz="3500" dirty="0" smtClean="0"/>
              <a:t>“We all know that this idolatry is not real anyway.”</a:t>
            </a:r>
          </a:p>
          <a:p>
            <a:pPr marL="457200" indent="-457200">
              <a:buFont typeface="Wingdings" panose="05000000000000000000" pitchFamily="2" charset="2"/>
              <a:buChar char="ü"/>
            </a:pPr>
            <a:r>
              <a:rPr lang="en-US" sz="3500" dirty="0" smtClean="0"/>
              <a:t>“This situation will be worse if I don’t bow and get myself killed.”</a:t>
            </a:r>
          </a:p>
          <a:p>
            <a:pPr marL="457200" indent="-457200">
              <a:buFont typeface="Wingdings" panose="05000000000000000000" pitchFamily="2" charset="2"/>
              <a:buChar char="ü"/>
            </a:pPr>
            <a:r>
              <a:rPr lang="en-US" sz="3500" dirty="0" smtClean="0"/>
              <a:t>“What about my family?”</a:t>
            </a:r>
            <a:endParaRPr lang="en-US" sz="5500" dirty="0"/>
          </a:p>
        </p:txBody>
      </p:sp>
    </p:spTree>
    <p:extLst>
      <p:ext uri="{BB962C8B-B14F-4D97-AF65-F5344CB8AC3E}">
        <p14:creationId xmlns:p14="http://schemas.microsoft.com/office/powerpoint/2010/main" val="2796461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par>
                                <p:cTn id="18" presetID="22" presetClass="entr" presetSubtype="8" fill="hold" nodeType="withEffect">
                                  <p:stCondLst>
                                    <p:cond delay="0"/>
                                  </p:stCondLst>
                                  <p:childTnLst>
                                    <p:set>
                                      <p:cBhvr>
                                        <p:cTn id="19" dur="1" fill="hold">
                                          <p:stCondLst>
                                            <p:cond delay="0"/>
                                          </p:stCondLst>
                                        </p:cTn>
                                        <p:tgtEl>
                                          <p:spTgt spid="7">
                                            <p:txEl>
                                              <p:pRg st="0" end="0"/>
                                            </p:txEl>
                                          </p:spTgt>
                                        </p:tgtEl>
                                        <p:attrNameLst>
                                          <p:attrName>style.visibility</p:attrName>
                                        </p:attrNameLst>
                                      </p:cBhvr>
                                      <p:to>
                                        <p:strVal val="visible"/>
                                      </p:to>
                                    </p:set>
                                    <p:animEffect transition="in" filter="wipe(left)">
                                      <p:cBhvr>
                                        <p:cTn id="20" dur="500"/>
                                        <p:tgtEl>
                                          <p:spTgt spid="7">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7">
                                            <p:txEl>
                                              <p:pRg st="1" end="1"/>
                                            </p:txEl>
                                          </p:spTgt>
                                        </p:tgtEl>
                                        <p:attrNameLst>
                                          <p:attrName>style.visibility</p:attrName>
                                        </p:attrNameLst>
                                      </p:cBhvr>
                                      <p:to>
                                        <p:strVal val="visible"/>
                                      </p:to>
                                    </p:set>
                                    <p:animEffect transition="in" filter="wipe(left)">
                                      <p:cBhvr>
                                        <p:cTn id="25" dur="500"/>
                                        <p:tgtEl>
                                          <p:spTgt spid="7">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7">
                                            <p:txEl>
                                              <p:pRg st="2" end="2"/>
                                            </p:txEl>
                                          </p:spTgt>
                                        </p:tgtEl>
                                        <p:attrNameLst>
                                          <p:attrName>style.visibility</p:attrName>
                                        </p:attrNameLst>
                                      </p:cBhvr>
                                      <p:to>
                                        <p:strVal val="visible"/>
                                      </p:to>
                                    </p:set>
                                    <p:animEffect transition="in" filter="wipe(left)">
                                      <p:cBhvr>
                                        <p:cTn id="30" dur="500"/>
                                        <p:tgtEl>
                                          <p:spTgt spid="7">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7">
                                            <p:txEl>
                                              <p:pRg st="3" end="3"/>
                                            </p:txEl>
                                          </p:spTgt>
                                        </p:tgtEl>
                                        <p:attrNameLst>
                                          <p:attrName>style.visibility</p:attrName>
                                        </p:attrNameLst>
                                      </p:cBhvr>
                                      <p:to>
                                        <p:strVal val="visible"/>
                                      </p:to>
                                    </p:set>
                                    <p:animEffect transition="in" filter="wipe(left)">
                                      <p:cBhvr>
                                        <p:cTn id="35" dur="500"/>
                                        <p:tgtEl>
                                          <p:spTgt spid="7">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7">
                                            <p:txEl>
                                              <p:pRg st="4" end="4"/>
                                            </p:txEl>
                                          </p:spTgt>
                                        </p:tgtEl>
                                        <p:attrNameLst>
                                          <p:attrName>style.visibility</p:attrName>
                                        </p:attrNameLst>
                                      </p:cBhvr>
                                      <p:to>
                                        <p:strVal val="visible"/>
                                      </p:to>
                                    </p:set>
                                    <p:animEffect transition="in" filter="wipe(left)">
                                      <p:cBhvr>
                                        <p:cTn id="40" dur="500"/>
                                        <p:tgtEl>
                                          <p:spTgt spid="7">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nodeType="clickEffect">
                                  <p:stCondLst>
                                    <p:cond delay="0"/>
                                  </p:stCondLst>
                                  <p:childTnLst>
                                    <p:set>
                                      <p:cBhvr>
                                        <p:cTn id="44" dur="1" fill="hold">
                                          <p:stCondLst>
                                            <p:cond delay="0"/>
                                          </p:stCondLst>
                                        </p:cTn>
                                        <p:tgtEl>
                                          <p:spTgt spid="7">
                                            <p:txEl>
                                              <p:pRg st="5" end="5"/>
                                            </p:txEl>
                                          </p:spTgt>
                                        </p:tgtEl>
                                        <p:attrNameLst>
                                          <p:attrName>style.visibility</p:attrName>
                                        </p:attrNameLst>
                                      </p:cBhvr>
                                      <p:to>
                                        <p:strVal val="visible"/>
                                      </p:to>
                                    </p:set>
                                    <p:animEffect transition="in" filter="wipe(left)">
                                      <p:cBhvr>
                                        <p:cTn id="45" dur="500"/>
                                        <p:tgtEl>
                                          <p:spTgt spid="7">
                                            <p:txEl>
                                              <p:pRg st="5" end="5"/>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nodeType="clickEffect">
                                  <p:stCondLst>
                                    <p:cond delay="0"/>
                                  </p:stCondLst>
                                  <p:childTnLst>
                                    <p:set>
                                      <p:cBhvr>
                                        <p:cTn id="49" dur="1" fill="hold">
                                          <p:stCondLst>
                                            <p:cond delay="0"/>
                                          </p:stCondLst>
                                        </p:cTn>
                                        <p:tgtEl>
                                          <p:spTgt spid="7">
                                            <p:txEl>
                                              <p:pRg st="6" end="6"/>
                                            </p:txEl>
                                          </p:spTgt>
                                        </p:tgtEl>
                                        <p:attrNameLst>
                                          <p:attrName>style.visibility</p:attrName>
                                        </p:attrNameLst>
                                      </p:cBhvr>
                                      <p:to>
                                        <p:strVal val="visible"/>
                                      </p:to>
                                    </p:set>
                                    <p:animEffect transition="in" filter="wipe(left)">
                                      <p:cBhvr>
                                        <p:cTn id="50" dur="500"/>
                                        <p:tgtEl>
                                          <p:spTgt spid="7">
                                            <p:txEl>
                                              <p:pRg st="6" end="6"/>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nodeType="clickEffect">
                                  <p:stCondLst>
                                    <p:cond delay="0"/>
                                  </p:stCondLst>
                                  <p:childTnLst>
                                    <p:set>
                                      <p:cBhvr>
                                        <p:cTn id="54" dur="1" fill="hold">
                                          <p:stCondLst>
                                            <p:cond delay="0"/>
                                          </p:stCondLst>
                                        </p:cTn>
                                        <p:tgtEl>
                                          <p:spTgt spid="7">
                                            <p:txEl>
                                              <p:pRg st="7" end="7"/>
                                            </p:txEl>
                                          </p:spTgt>
                                        </p:tgtEl>
                                        <p:attrNameLst>
                                          <p:attrName>style.visibility</p:attrName>
                                        </p:attrNameLst>
                                      </p:cBhvr>
                                      <p:to>
                                        <p:strVal val="visible"/>
                                      </p:to>
                                    </p:set>
                                    <p:animEffect transition="in" filter="wipe(left)">
                                      <p:cBhvr>
                                        <p:cTn id="55" dur="500"/>
                                        <p:tgtEl>
                                          <p:spTgt spid="7">
                                            <p:txEl>
                                              <p:pRg st="7" end="7"/>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8" fill="hold" nodeType="clickEffect">
                                  <p:stCondLst>
                                    <p:cond delay="0"/>
                                  </p:stCondLst>
                                  <p:childTnLst>
                                    <p:set>
                                      <p:cBhvr>
                                        <p:cTn id="59" dur="1" fill="hold">
                                          <p:stCondLst>
                                            <p:cond delay="0"/>
                                          </p:stCondLst>
                                        </p:cTn>
                                        <p:tgtEl>
                                          <p:spTgt spid="7">
                                            <p:txEl>
                                              <p:pRg st="8" end="8"/>
                                            </p:txEl>
                                          </p:spTgt>
                                        </p:tgtEl>
                                        <p:attrNameLst>
                                          <p:attrName>style.visibility</p:attrName>
                                        </p:attrNameLst>
                                      </p:cBhvr>
                                      <p:to>
                                        <p:strVal val="visible"/>
                                      </p:to>
                                    </p:set>
                                    <p:animEffect transition="in" filter="wipe(left)">
                                      <p:cBhvr>
                                        <p:cTn id="60" dur="500"/>
                                        <p:tgtEl>
                                          <p:spTgt spid="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10824856" cy="899160"/>
          </a:xfrm>
        </p:spPr>
        <p:txBody>
          <a:bodyPr>
            <a:noAutofit/>
          </a:bodyPr>
          <a:lstStyle/>
          <a:p>
            <a:r>
              <a:rPr lang="en-US" sz="5000" dirty="0" smtClean="0"/>
              <a:t>Daniel 3</a:t>
            </a:r>
            <a:endParaRPr lang="en-US" sz="5000" dirty="0"/>
          </a:p>
        </p:txBody>
      </p:sp>
      <p:sp>
        <p:nvSpPr>
          <p:cNvPr id="3" name="Content Placeholder 2"/>
          <p:cNvSpPr>
            <a:spLocks noGrp="1"/>
          </p:cNvSpPr>
          <p:nvPr>
            <p:ph idx="1"/>
          </p:nvPr>
        </p:nvSpPr>
        <p:spPr>
          <a:xfrm>
            <a:off x="677334" y="1764631"/>
            <a:ext cx="9490794" cy="4727609"/>
          </a:xfrm>
        </p:spPr>
        <p:txBody>
          <a:bodyPr>
            <a:normAutofit fontScale="92500"/>
          </a:bodyPr>
          <a:lstStyle/>
          <a:p>
            <a:pPr marL="0" indent="0">
              <a:buNone/>
            </a:pPr>
            <a:r>
              <a:rPr lang="en-US" sz="3600" b="1" baseline="30000" dirty="0"/>
              <a:t>16 </a:t>
            </a:r>
            <a:r>
              <a:rPr lang="en-US" sz="3600" dirty="0"/>
              <a:t>Shadrach, Meshach and Abednego replied to him, “King Nebuchadnezzar, we do not need to defend ourselves before you in this matter. </a:t>
            </a:r>
            <a:r>
              <a:rPr lang="en-US" sz="3600" b="1" baseline="30000" dirty="0"/>
              <a:t>17 </a:t>
            </a:r>
            <a:r>
              <a:rPr lang="en-US" sz="3600" dirty="0"/>
              <a:t>If we are thrown into the blazing furnace, the God we serve is able to deliver us from it, and he will deliver </a:t>
            </a:r>
            <a:r>
              <a:rPr lang="en-US" sz="3600" dirty="0" smtClean="0"/>
              <a:t>us</a:t>
            </a:r>
            <a:r>
              <a:rPr lang="en-US" sz="3600" dirty="0"/>
              <a:t> from Your Majesty’s hand. </a:t>
            </a:r>
            <a:r>
              <a:rPr lang="en-US" sz="3600" b="1" baseline="30000" dirty="0"/>
              <a:t>18 </a:t>
            </a:r>
            <a:r>
              <a:rPr lang="en-US" sz="3600" dirty="0"/>
              <a:t>But even if he does not, we want you to know, Your Majesty, that we will not serve your gods or worship the image of gold you have set up.”</a:t>
            </a:r>
            <a:endParaRPr lang="en-US" sz="3300" dirty="0" smtClean="0"/>
          </a:p>
        </p:txBody>
      </p:sp>
      <p:sp>
        <p:nvSpPr>
          <p:cNvPr id="4" name="TextBox 3"/>
          <p:cNvSpPr txBox="1"/>
          <p:nvPr/>
        </p:nvSpPr>
        <p:spPr>
          <a:xfrm>
            <a:off x="4105072" y="313256"/>
            <a:ext cx="7742158" cy="1323439"/>
          </a:xfrm>
          <a:prstGeom prst="rect">
            <a:avLst/>
          </a:prstGeom>
          <a:solidFill>
            <a:schemeClr val="accent6">
              <a:lumMod val="75000"/>
            </a:schemeClr>
          </a:solidFill>
          <a:ln>
            <a:solidFill>
              <a:schemeClr val="accent1">
                <a:lumMod val="40000"/>
                <a:lumOff val="60000"/>
              </a:schemeClr>
            </a:solidFill>
          </a:ln>
        </p:spPr>
        <p:txBody>
          <a:bodyPr wrap="square" rtlCol="0">
            <a:spAutoFit/>
          </a:bodyPr>
          <a:lstStyle/>
          <a:p>
            <a:pPr lvl="0" algn="ctr"/>
            <a:r>
              <a:rPr lang="en-US" sz="4000" dirty="0" smtClean="0"/>
              <a:t>Instead of bowing, these men stand up for their convictions.</a:t>
            </a:r>
          </a:p>
        </p:txBody>
      </p:sp>
    </p:spTree>
    <p:extLst>
      <p:ext uri="{BB962C8B-B14F-4D97-AF65-F5344CB8AC3E}">
        <p14:creationId xmlns:p14="http://schemas.microsoft.com/office/powerpoint/2010/main" val="243440614"/>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10824856" cy="899160"/>
          </a:xfrm>
        </p:spPr>
        <p:txBody>
          <a:bodyPr>
            <a:noAutofit/>
          </a:bodyPr>
          <a:lstStyle/>
          <a:p>
            <a:r>
              <a:rPr lang="en-US" sz="5000" dirty="0" smtClean="0"/>
              <a:t>Daniel 3</a:t>
            </a:r>
            <a:endParaRPr lang="en-US" sz="5000" dirty="0"/>
          </a:p>
        </p:txBody>
      </p:sp>
      <p:sp>
        <p:nvSpPr>
          <p:cNvPr id="3" name="Content Placeholder 2"/>
          <p:cNvSpPr>
            <a:spLocks noGrp="1"/>
          </p:cNvSpPr>
          <p:nvPr>
            <p:ph idx="1"/>
          </p:nvPr>
        </p:nvSpPr>
        <p:spPr>
          <a:xfrm>
            <a:off x="677334" y="1764631"/>
            <a:ext cx="9490794" cy="4727609"/>
          </a:xfrm>
        </p:spPr>
        <p:txBody>
          <a:bodyPr>
            <a:normAutofit/>
          </a:bodyPr>
          <a:lstStyle/>
          <a:p>
            <a:pPr marL="0" indent="0">
              <a:buNone/>
            </a:pPr>
            <a:r>
              <a:rPr lang="en-US" sz="3300" b="1" baseline="30000" dirty="0"/>
              <a:t>19 </a:t>
            </a:r>
            <a:r>
              <a:rPr lang="en-US" sz="3300" dirty="0"/>
              <a:t>Then Nebuchadnezzar was furious with Shadrach, Meshach and Abednego, and his attitude toward them changed. He ordered the furnace heated seven times hotter than usual </a:t>
            </a:r>
            <a:r>
              <a:rPr lang="en-US" sz="3300" b="1" baseline="30000" dirty="0"/>
              <a:t>20 </a:t>
            </a:r>
            <a:r>
              <a:rPr lang="en-US" sz="3300" dirty="0"/>
              <a:t>and commanded some of the strongest soldiers in his army to tie up Shadrach, Meshach and Abednego and throw them into the blazing furnace. </a:t>
            </a:r>
            <a:endParaRPr lang="en-US" sz="3300" dirty="0" smtClean="0"/>
          </a:p>
        </p:txBody>
      </p:sp>
    </p:spTree>
    <p:extLst>
      <p:ext uri="{BB962C8B-B14F-4D97-AF65-F5344CB8AC3E}">
        <p14:creationId xmlns:p14="http://schemas.microsoft.com/office/powerpoint/2010/main" val="3502453599"/>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10824856" cy="899160"/>
          </a:xfrm>
        </p:spPr>
        <p:txBody>
          <a:bodyPr>
            <a:noAutofit/>
          </a:bodyPr>
          <a:lstStyle/>
          <a:p>
            <a:r>
              <a:rPr lang="en-US" sz="5000" dirty="0" smtClean="0"/>
              <a:t>Daniel 3</a:t>
            </a:r>
            <a:endParaRPr lang="en-US" sz="5000" dirty="0"/>
          </a:p>
        </p:txBody>
      </p:sp>
      <p:sp>
        <p:nvSpPr>
          <p:cNvPr id="3" name="Content Placeholder 2"/>
          <p:cNvSpPr>
            <a:spLocks noGrp="1"/>
          </p:cNvSpPr>
          <p:nvPr>
            <p:ph idx="1"/>
          </p:nvPr>
        </p:nvSpPr>
        <p:spPr>
          <a:xfrm>
            <a:off x="677334" y="1764631"/>
            <a:ext cx="9490794" cy="4727609"/>
          </a:xfrm>
        </p:spPr>
        <p:txBody>
          <a:bodyPr>
            <a:normAutofit/>
          </a:bodyPr>
          <a:lstStyle/>
          <a:p>
            <a:pPr marL="0" indent="0">
              <a:buNone/>
            </a:pPr>
            <a:r>
              <a:rPr lang="en-US" sz="3300" b="1" baseline="30000" dirty="0">
                <a:solidFill>
                  <a:schemeClr val="accent2">
                    <a:lumMod val="50000"/>
                  </a:schemeClr>
                </a:solidFill>
              </a:rPr>
              <a:t>19 </a:t>
            </a:r>
            <a:r>
              <a:rPr lang="en-US" sz="3300" dirty="0">
                <a:solidFill>
                  <a:schemeClr val="accent2">
                    <a:lumMod val="50000"/>
                  </a:schemeClr>
                </a:solidFill>
              </a:rPr>
              <a:t>Then Nebuchadnezzar was furious with Shadrach, Meshach and Abednego, and his attitude toward them changed. </a:t>
            </a:r>
            <a:r>
              <a:rPr lang="en-US" sz="3300" dirty="0">
                <a:solidFill>
                  <a:schemeClr val="tx1"/>
                </a:solidFill>
              </a:rPr>
              <a:t>He ordered the furnace heated seven times hotter than usual</a:t>
            </a:r>
            <a:r>
              <a:rPr lang="en-US" sz="3300" dirty="0">
                <a:solidFill>
                  <a:schemeClr val="accent2">
                    <a:lumMod val="50000"/>
                  </a:schemeClr>
                </a:solidFill>
              </a:rPr>
              <a:t> </a:t>
            </a:r>
            <a:r>
              <a:rPr lang="en-US" sz="3300" b="1" baseline="30000" dirty="0">
                <a:solidFill>
                  <a:schemeClr val="accent2">
                    <a:lumMod val="50000"/>
                  </a:schemeClr>
                </a:solidFill>
              </a:rPr>
              <a:t>20 </a:t>
            </a:r>
            <a:r>
              <a:rPr lang="en-US" sz="3300" dirty="0">
                <a:solidFill>
                  <a:schemeClr val="accent2">
                    <a:lumMod val="50000"/>
                  </a:schemeClr>
                </a:solidFill>
              </a:rPr>
              <a:t>and commanded some of the strongest soldiers in his army to tie up Shadrach, Meshach and Abednego and throw them into the blazing furnace. </a:t>
            </a:r>
            <a:endParaRPr lang="en-US" sz="3300" dirty="0" smtClean="0">
              <a:solidFill>
                <a:schemeClr val="accent2">
                  <a:lumMod val="50000"/>
                </a:schemeClr>
              </a:solidFill>
            </a:endParaRPr>
          </a:p>
        </p:txBody>
      </p:sp>
    </p:spTree>
    <p:extLst>
      <p:ext uri="{BB962C8B-B14F-4D97-AF65-F5344CB8AC3E}">
        <p14:creationId xmlns:p14="http://schemas.microsoft.com/office/powerpoint/2010/main" val="29301031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10824856" cy="899160"/>
          </a:xfrm>
        </p:spPr>
        <p:txBody>
          <a:bodyPr>
            <a:noAutofit/>
          </a:bodyPr>
          <a:lstStyle/>
          <a:p>
            <a:r>
              <a:rPr lang="en-US" sz="5000" dirty="0" smtClean="0"/>
              <a:t>Daniel 3</a:t>
            </a:r>
            <a:endParaRPr lang="en-US" sz="5000" dirty="0"/>
          </a:p>
        </p:txBody>
      </p:sp>
      <p:sp>
        <p:nvSpPr>
          <p:cNvPr id="3" name="Content Placeholder 2"/>
          <p:cNvSpPr>
            <a:spLocks noGrp="1"/>
          </p:cNvSpPr>
          <p:nvPr>
            <p:ph idx="1"/>
          </p:nvPr>
        </p:nvSpPr>
        <p:spPr>
          <a:xfrm>
            <a:off x="677334" y="1764631"/>
            <a:ext cx="9490794" cy="4727609"/>
          </a:xfrm>
        </p:spPr>
        <p:txBody>
          <a:bodyPr>
            <a:normAutofit/>
          </a:bodyPr>
          <a:lstStyle/>
          <a:p>
            <a:pPr marL="0" indent="0">
              <a:buNone/>
            </a:pPr>
            <a:r>
              <a:rPr lang="en-US" sz="3300" b="1" baseline="30000" dirty="0"/>
              <a:t>21 </a:t>
            </a:r>
            <a:r>
              <a:rPr lang="en-US" sz="3300" dirty="0"/>
              <a:t>So these men, wearing their robes, trousers, turbans and other clothes, were bound and thrown into the blazing furnace. </a:t>
            </a:r>
            <a:r>
              <a:rPr lang="en-US" sz="3300" b="1" baseline="30000" dirty="0"/>
              <a:t>22 </a:t>
            </a:r>
            <a:r>
              <a:rPr lang="en-US" sz="3300" dirty="0"/>
              <a:t>The king’s command was so urgent and the furnace so hot that the flames of the fire killed the soldiers who took up Shadrach, Meshach and Abednego, </a:t>
            </a:r>
            <a:r>
              <a:rPr lang="en-US" sz="3300" b="1" baseline="30000" dirty="0"/>
              <a:t>23 </a:t>
            </a:r>
            <a:r>
              <a:rPr lang="en-US" sz="3300" dirty="0"/>
              <a:t>and these three men, firmly tied, fell into the blazing furnace.</a:t>
            </a:r>
            <a:endParaRPr lang="en-US" sz="3300" dirty="0" smtClean="0"/>
          </a:p>
        </p:txBody>
      </p:sp>
    </p:spTree>
    <p:extLst>
      <p:ext uri="{BB962C8B-B14F-4D97-AF65-F5344CB8AC3E}">
        <p14:creationId xmlns:p14="http://schemas.microsoft.com/office/powerpoint/2010/main" val="3204405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10824856" cy="899160"/>
          </a:xfrm>
        </p:spPr>
        <p:txBody>
          <a:bodyPr>
            <a:noAutofit/>
          </a:bodyPr>
          <a:lstStyle/>
          <a:p>
            <a:r>
              <a:rPr lang="en-US" sz="5000" dirty="0" smtClean="0"/>
              <a:t>Daniel 3</a:t>
            </a:r>
            <a:endParaRPr lang="en-US" sz="5000" dirty="0"/>
          </a:p>
        </p:txBody>
      </p:sp>
      <p:sp>
        <p:nvSpPr>
          <p:cNvPr id="3" name="Content Placeholder 2"/>
          <p:cNvSpPr>
            <a:spLocks noGrp="1"/>
          </p:cNvSpPr>
          <p:nvPr>
            <p:ph idx="1"/>
          </p:nvPr>
        </p:nvSpPr>
        <p:spPr>
          <a:xfrm>
            <a:off x="677334" y="1764631"/>
            <a:ext cx="9490794" cy="4727609"/>
          </a:xfrm>
        </p:spPr>
        <p:txBody>
          <a:bodyPr>
            <a:normAutofit/>
          </a:bodyPr>
          <a:lstStyle/>
          <a:p>
            <a:pPr marL="0" indent="0">
              <a:buNone/>
            </a:pPr>
            <a:r>
              <a:rPr lang="en-US" sz="3300" b="1" baseline="30000" dirty="0"/>
              <a:t>24 </a:t>
            </a:r>
            <a:r>
              <a:rPr lang="en-US" sz="3300" dirty="0"/>
              <a:t>Then King Nebuchadnezzar leaped to his feet in amazement and asked his advisers, “Weren’t there three men that we tied up and threw into the fire?”</a:t>
            </a:r>
          </a:p>
          <a:p>
            <a:pPr marL="0" indent="0">
              <a:buNone/>
            </a:pPr>
            <a:r>
              <a:rPr lang="en-US" sz="3300" dirty="0"/>
              <a:t>They replied, “Certainly, Your Majesty.”</a:t>
            </a:r>
          </a:p>
        </p:txBody>
      </p:sp>
    </p:spTree>
    <p:extLst>
      <p:ext uri="{BB962C8B-B14F-4D97-AF65-F5344CB8AC3E}">
        <p14:creationId xmlns:p14="http://schemas.microsoft.com/office/powerpoint/2010/main" val="3341787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10824856" cy="899160"/>
          </a:xfrm>
        </p:spPr>
        <p:txBody>
          <a:bodyPr>
            <a:noAutofit/>
          </a:bodyPr>
          <a:lstStyle/>
          <a:p>
            <a:r>
              <a:rPr lang="en-US" sz="5000" dirty="0" smtClean="0"/>
              <a:t>Daniel 3</a:t>
            </a:r>
            <a:endParaRPr lang="en-US" sz="5000" dirty="0"/>
          </a:p>
        </p:txBody>
      </p:sp>
      <p:sp>
        <p:nvSpPr>
          <p:cNvPr id="3" name="Content Placeholder 2"/>
          <p:cNvSpPr>
            <a:spLocks noGrp="1"/>
          </p:cNvSpPr>
          <p:nvPr>
            <p:ph idx="1"/>
          </p:nvPr>
        </p:nvSpPr>
        <p:spPr>
          <a:xfrm>
            <a:off x="677334" y="1764631"/>
            <a:ext cx="9490794" cy="4727609"/>
          </a:xfrm>
        </p:spPr>
        <p:txBody>
          <a:bodyPr>
            <a:normAutofit/>
          </a:bodyPr>
          <a:lstStyle/>
          <a:p>
            <a:pPr marL="0" indent="0">
              <a:buNone/>
            </a:pPr>
            <a:r>
              <a:rPr lang="en-US" sz="3300" b="1" baseline="30000" dirty="0"/>
              <a:t>25 </a:t>
            </a:r>
            <a:r>
              <a:rPr lang="en-US" sz="3300" dirty="0"/>
              <a:t>He said, “Look! I see four men walking around in the fire, unbound and unharmed, and the fourth looks like a son of the gods</a:t>
            </a:r>
            <a:r>
              <a:rPr lang="en-US" sz="3300" dirty="0" smtClean="0"/>
              <a:t>.”</a:t>
            </a:r>
          </a:p>
          <a:p>
            <a:pPr marL="0" indent="0">
              <a:buNone/>
            </a:pPr>
            <a:r>
              <a:rPr lang="en-US" sz="3300" b="1" baseline="30000" dirty="0"/>
              <a:t>26 </a:t>
            </a:r>
            <a:r>
              <a:rPr lang="en-US" sz="3300" dirty="0"/>
              <a:t>Nebuchadnezzar then approached the opening of the blazing furnace and shouted, “Shadrach, Meshach and Abednego, servants of the Most High God, come out! Come here!”</a:t>
            </a:r>
          </a:p>
        </p:txBody>
      </p:sp>
    </p:spTree>
    <p:extLst>
      <p:ext uri="{BB962C8B-B14F-4D97-AF65-F5344CB8AC3E}">
        <p14:creationId xmlns:p14="http://schemas.microsoft.com/office/powerpoint/2010/main" val="1300169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10824856" cy="899160"/>
          </a:xfrm>
        </p:spPr>
        <p:txBody>
          <a:bodyPr>
            <a:noAutofit/>
          </a:bodyPr>
          <a:lstStyle/>
          <a:p>
            <a:r>
              <a:rPr lang="en-US" sz="5000" dirty="0" smtClean="0"/>
              <a:t>Daniel 3</a:t>
            </a:r>
            <a:endParaRPr lang="en-US" sz="5000" dirty="0"/>
          </a:p>
        </p:txBody>
      </p:sp>
      <p:sp>
        <p:nvSpPr>
          <p:cNvPr id="3" name="Content Placeholder 2"/>
          <p:cNvSpPr>
            <a:spLocks noGrp="1"/>
          </p:cNvSpPr>
          <p:nvPr>
            <p:ph idx="1"/>
          </p:nvPr>
        </p:nvSpPr>
        <p:spPr>
          <a:xfrm>
            <a:off x="677334" y="1764631"/>
            <a:ext cx="9490794" cy="4727609"/>
          </a:xfrm>
        </p:spPr>
        <p:txBody>
          <a:bodyPr>
            <a:normAutofit/>
          </a:bodyPr>
          <a:lstStyle/>
          <a:p>
            <a:pPr marL="0" indent="0">
              <a:buNone/>
            </a:pPr>
            <a:r>
              <a:rPr lang="en-US" sz="3300" dirty="0"/>
              <a:t>So Shadrach, Meshach and Abednego came out of the fire, </a:t>
            </a:r>
            <a:r>
              <a:rPr lang="en-US" sz="3300" b="1" baseline="30000" dirty="0"/>
              <a:t>27 </a:t>
            </a:r>
            <a:r>
              <a:rPr lang="en-US" sz="3300" dirty="0"/>
              <a:t>and the satraps, prefects, governors and royal advisers crowded around them. They saw that the fire had not harmed their bodies, nor was a hair of their heads singed; their robes were not scorched, and there was no smell of fire on them.</a:t>
            </a:r>
          </a:p>
        </p:txBody>
      </p:sp>
    </p:spTree>
    <p:extLst>
      <p:ext uri="{BB962C8B-B14F-4D97-AF65-F5344CB8AC3E}">
        <p14:creationId xmlns:p14="http://schemas.microsoft.com/office/powerpoint/2010/main" val="2958841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10824856" cy="899160"/>
          </a:xfrm>
        </p:spPr>
        <p:txBody>
          <a:bodyPr>
            <a:noAutofit/>
          </a:bodyPr>
          <a:lstStyle/>
          <a:p>
            <a:r>
              <a:rPr lang="en-US" sz="5000" dirty="0" smtClean="0"/>
              <a:t>Setting &amp; Context</a:t>
            </a:r>
            <a:endParaRPr lang="en-US" sz="5000" dirty="0"/>
          </a:p>
        </p:txBody>
      </p:sp>
      <p:sp>
        <p:nvSpPr>
          <p:cNvPr id="3" name="Content Placeholder 2"/>
          <p:cNvSpPr>
            <a:spLocks noGrp="1"/>
          </p:cNvSpPr>
          <p:nvPr>
            <p:ph idx="1"/>
          </p:nvPr>
        </p:nvSpPr>
        <p:spPr>
          <a:xfrm>
            <a:off x="677334" y="1764631"/>
            <a:ext cx="9828538" cy="5093369"/>
          </a:xfrm>
        </p:spPr>
        <p:txBody>
          <a:bodyPr>
            <a:normAutofit/>
          </a:bodyPr>
          <a:lstStyle/>
          <a:p>
            <a:pPr>
              <a:buFont typeface="Wingdings" panose="05000000000000000000" pitchFamily="2" charset="2"/>
              <a:buChar char="ü"/>
            </a:pPr>
            <a:r>
              <a:rPr lang="en-US" sz="3600" dirty="0" smtClean="0"/>
              <a:t>The nation of Israel was exiled to Babylon</a:t>
            </a:r>
          </a:p>
          <a:p>
            <a:pPr>
              <a:buFont typeface="Wingdings" panose="05000000000000000000" pitchFamily="2" charset="2"/>
              <a:buChar char="ü"/>
            </a:pPr>
            <a:r>
              <a:rPr lang="en-US" sz="3600" dirty="0" smtClean="0"/>
              <a:t>The Babylonians want the Israelites to adopt their customs and worship their “gods”</a:t>
            </a:r>
          </a:p>
          <a:p>
            <a:pPr>
              <a:buFont typeface="Wingdings" panose="05000000000000000000" pitchFamily="2" charset="2"/>
              <a:buChar char="ü"/>
            </a:pPr>
            <a:r>
              <a:rPr lang="en-US" sz="3600" dirty="0" smtClean="0"/>
              <a:t>King Nebuchadnezzar recruited some of the Israelites to be attendants in his service</a:t>
            </a:r>
          </a:p>
          <a:p>
            <a:pPr>
              <a:buFont typeface="Wingdings" panose="05000000000000000000" pitchFamily="2" charset="2"/>
              <a:buChar char="ü"/>
            </a:pPr>
            <a:r>
              <a:rPr lang="en-US" sz="3600" dirty="0" smtClean="0"/>
              <a:t>God just gave Nebuchadnezzar a dream about future kingdoms to come</a:t>
            </a:r>
            <a:endParaRPr lang="en-US" sz="3500" dirty="0" smtClean="0"/>
          </a:p>
        </p:txBody>
      </p:sp>
      <p:sp>
        <p:nvSpPr>
          <p:cNvPr id="4" name="TextBox 3"/>
          <p:cNvSpPr txBox="1"/>
          <p:nvPr/>
        </p:nvSpPr>
        <p:spPr>
          <a:xfrm>
            <a:off x="3498354" y="706875"/>
            <a:ext cx="7599666" cy="2862322"/>
          </a:xfrm>
          <a:prstGeom prst="rect">
            <a:avLst/>
          </a:prstGeom>
          <a:solidFill>
            <a:schemeClr val="accent6">
              <a:lumMod val="75000"/>
            </a:schemeClr>
          </a:solidFill>
          <a:ln>
            <a:solidFill>
              <a:schemeClr val="accent1">
                <a:lumMod val="40000"/>
                <a:lumOff val="60000"/>
              </a:schemeClr>
            </a:solidFill>
          </a:ln>
        </p:spPr>
        <p:txBody>
          <a:bodyPr wrap="square" rtlCol="0">
            <a:spAutoFit/>
          </a:bodyPr>
          <a:lstStyle/>
          <a:p>
            <a:pPr algn="ctr"/>
            <a:r>
              <a:rPr lang="en-US" sz="3500" dirty="0" smtClean="0"/>
              <a:t>(Dan. 2:47) </a:t>
            </a:r>
            <a:r>
              <a:rPr lang="en-US" sz="3600" dirty="0" smtClean="0"/>
              <a:t>“Surely </a:t>
            </a:r>
            <a:r>
              <a:rPr lang="en-US" sz="3600" dirty="0"/>
              <a:t>your God is a God of gods and a Lord of kings and a revealer of mysteries, since you have been able to reveal this </a:t>
            </a:r>
            <a:r>
              <a:rPr lang="en-US" sz="3600" dirty="0" smtClean="0"/>
              <a:t>mystery.” </a:t>
            </a:r>
            <a:endParaRPr lang="en-US" sz="3500" dirty="0"/>
          </a:p>
        </p:txBody>
      </p:sp>
    </p:spTree>
    <p:extLst>
      <p:ext uri="{BB962C8B-B14F-4D97-AF65-F5344CB8AC3E}">
        <p14:creationId xmlns:p14="http://schemas.microsoft.com/office/powerpoint/2010/main" val="2578538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left)">
                                      <p:cBhvr>
                                        <p:cTn id="27" dur="5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xit" presetSubtype="8" fill="hold" grpId="1" nodeType="clickEffect">
                                  <p:stCondLst>
                                    <p:cond delay="0"/>
                                  </p:stCondLst>
                                  <p:childTnLst>
                                    <p:animEffect transition="out" filter="wipe(left)">
                                      <p:cBhvr>
                                        <p:cTn id="31" dur="500"/>
                                        <p:tgtEl>
                                          <p:spTgt spid="4"/>
                                        </p:tgtEl>
                                      </p:cBhvr>
                                    </p:animEffect>
                                    <p:set>
                                      <p:cBhvr>
                                        <p:cTn id="32"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10824856" cy="899160"/>
          </a:xfrm>
        </p:spPr>
        <p:txBody>
          <a:bodyPr>
            <a:noAutofit/>
          </a:bodyPr>
          <a:lstStyle/>
          <a:p>
            <a:r>
              <a:rPr lang="en-US" sz="5000" dirty="0" smtClean="0"/>
              <a:t>Daniel 3</a:t>
            </a:r>
            <a:endParaRPr lang="en-US" sz="5000" dirty="0"/>
          </a:p>
        </p:txBody>
      </p:sp>
      <p:sp>
        <p:nvSpPr>
          <p:cNvPr id="3" name="Content Placeholder 2"/>
          <p:cNvSpPr>
            <a:spLocks noGrp="1"/>
          </p:cNvSpPr>
          <p:nvPr>
            <p:ph idx="1"/>
          </p:nvPr>
        </p:nvSpPr>
        <p:spPr>
          <a:xfrm>
            <a:off x="677334" y="1764631"/>
            <a:ext cx="9490794" cy="4727609"/>
          </a:xfrm>
        </p:spPr>
        <p:txBody>
          <a:bodyPr>
            <a:normAutofit/>
          </a:bodyPr>
          <a:lstStyle/>
          <a:p>
            <a:pPr marL="0" indent="0">
              <a:buNone/>
            </a:pPr>
            <a:r>
              <a:rPr lang="en-US" sz="3300" b="1" baseline="30000" dirty="0"/>
              <a:t>28 </a:t>
            </a:r>
            <a:r>
              <a:rPr lang="en-US" sz="3300" dirty="0"/>
              <a:t>Then Nebuchadnezzar said, “Praise be to the God of Shadrach, Meshach and Abednego, who has sent his angel and rescued his servants! They trusted in him and defied the king’s command and were willing to give up their lives rather than serve or worship any god except their own God. </a:t>
            </a:r>
          </a:p>
        </p:txBody>
      </p:sp>
    </p:spTree>
    <p:extLst>
      <p:ext uri="{BB962C8B-B14F-4D97-AF65-F5344CB8AC3E}">
        <p14:creationId xmlns:p14="http://schemas.microsoft.com/office/powerpoint/2010/main" val="2761274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10824856" cy="899160"/>
          </a:xfrm>
        </p:spPr>
        <p:txBody>
          <a:bodyPr>
            <a:noAutofit/>
          </a:bodyPr>
          <a:lstStyle/>
          <a:p>
            <a:r>
              <a:rPr lang="en-US" sz="5000" dirty="0" smtClean="0"/>
              <a:t>Daniel 3</a:t>
            </a:r>
            <a:endParaRPr lang="en-US" sz="5000" dirty="0"/>
          </a:p>
        </p:txBody>
      </p:sp>
      <p:sp>
        <p:nvSpPr>
          <p:cNvPr id="3" name="Content Placeholder 2"/>
          <p:cNvSpPr>
            <a:spLocks noGrp="1"/>
          </p:cNvSpPr>
          <p:nvPr>
            <p:ph idx="1"/>
          </p:nvPr>
        </p:nvSpPr>
        <p:spPr>
          <a:xfrm>
            <a:off x="677334" y="1764631"/>
            <a:ext cx="9490794" cy="4727609"/>
          </a:xfrm>
        </p:spPr>
        <p:txBody>
          <a:bodyPr>
            <a:normAutofit/>
          </a:bodyPr>
          <a:lstStyle/>
          <a:p>
            <a:pPr marL="0" indent="0">
              <a:buNone/>
            </a:pPr>
            <a:r>
              <a:rPr lang="en-US" sz="3300" b="1" baseline="30000" dirty="0"/>
              <a:t>29 </a:t>
            </a:r>
            <a:r>
              <a:rPr lang="en-US" sz="3300" dirty="0"/>
              <a:t>Therefore I decree that the people of any nation or language who say anything against the God of Shadrach, Meshach and Abednego be cut into pieces and their houses be turned into piles of rubble, for no other god can save in this way</a:t>
            </a:r>
            <a:r>
              <a:rPr lang="en-US" sz="3300" dirty="0" smtClean="0"/>
              <a:t>.”</a:t>
            </a:r>
          </a:p>
          <a:p>
            <a:pPr marL="0" indent="0">
              <a:buNone/>
            </a:pPr>
            <a:r>
              <a:rPr lang="en-US" sz="3300" b="1" baseline="30000" dirty="0"/>
              <a:t>30 </a:t>
            </a:r>
            <a:r>
              <a:rPr lang="en-US" sz="3300" dirty="0"/>
              <a:t>Then the king promoted Shadrach, Meshach and Abednego in the province of Babylon.</a:t>
            </a:r>
          </a:p>
        </p:txBody>
      </p:sp>
    </p:spTree>
    <p:extLst>
      <p:ext uri="{BB962C8B-B14F-4D97-AF65-F5344CB8AC3E}">
        <p14:creationId xmlns:p14="http://schemas.microsoft.com/office/powerpoint/2010/main" val="1032220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10824856" cy="899160"/>
          </a:xfrm>
        </p:spPr>
        <p:txBody>
          <a:bodyPr>
            <a:noAutofit/>
          </a:bodyPr>
          <a:lstStyle/>
          <a:p>
            <a:r>
              <a:rPr lang="en-US" sz="5000" dirty="0" smtClean="0"/>
              <a:t>What can we learn…?</a:t>
            </a:r>
            <a:endParaRPr lang="en-US" sz="5000" dirty="0"/>
          </a:p>
        </p:txBody>
      </p:sp>
      <p:sp>
        <p:nvSpPr>
          <p:cNvPr id="3" name="Content Placeholder 2"/>
          <p:cNvSpPr>
            <a:spLocks noGrp="1"/>
          </p:cNvSpPr>
          <p:nvPr>
            <p:ph idx="1"/>
          </p:nvPr>
        </p:nvSpPr>
        <p:spPr>
          <a:xfrm>
            <a:off x="677334" y="1574848"/>
            <a:ext cx="9490794" cy="4727609"/>
          </a:xfrm>
        </p:spPr>
        <p:txBody>
          <a:bodyPr>
            <a:normAutofit/>
          </a:bodyPr>
          <a:lstStyle/>
          <a:p>
            <a:pPr marL="0" indent="0">
              <a:buNone/>
            </a:pPr>
            <a:r>
              <a:rPr lang="en-US" sz="3300" b="1" dirty="0" smtClean="0"/>
              <a:t>About God</a:t>
            </a:r>
          </a:p>
          <a:p>
            <a:pPr>
              <a:buFont typeface="Wingdings" panose="05000000000000000000" pitchFamily="2" charset="2"/>
              <a:buChar char="ü"/>
            </a:pPr>
            <a:r>
              <a:rPr lang="en-US" sz="3300" dirty="0" smtClean="0"/>
              <a:t>God is sovereign and all-powerful</a:t>
            </a:r>
          </a:p>
          <a:p>
            <a:pPr>
              <a:buFont typeface="Wingdings" panose="05000000000000000000" pitchFamily="2" charset="2"/>
              <a:buChar char="ü"/>
            </a:pPr>
            <a:r>
              <a:rPr lang="en-US" sz="3300" dirty="0" smtClean="0"/>
              <a:t>God’s timing is impeccable </a:t>
            </a:r>
          </a:p>
          <a:p>
            <a:pPr>
              <a:buFont typeface="Wingdings" panose="05000000000000000000" pitchFamily="2" charset="2"/>
              <a:buChar char="ü"/>
            </a:pPr>
            <a:r>
              <a:rPr lang="en-US" sz="3300" dirty="0" smtClean="0"/>
              <a:t>God provides in ways we could never have anticipated before taking a step of faith</a:t>
            </a:r>
          </a:p>
          <a:p>
            <a:pPr>
              <a:buFont typeface="Wingdings" panose="05000000000000000000" pitchFamily="2" charset="2"/>
              <a:buChar char="ü"/>
            </a:pPr>
            <a:r>
              <a:rPr lang="en-US" sz="3300" dirty="0" smtClean="0"/>
              <a:t>God doesn’t always remove suffering, but he meets us in the midst of it</a:t>
            </a:r>
            <a:endParaRPr lang="en-US" sz="3300" dirty="0"/>
          </a:p>
        </p:txBody>
      </p:sp>
      <p:sp>
        <p:nvSpPr>
          <p:cNvPr id="9" name="TextBox 8"/>
          <p:cNvSpPr txBox="1"/>
          <p:nvPr/>
        </p:nvSpPr>
        <p:spPr>
          <a:xfrm>
            <a:off x="577416" y="1676494"/>
            <a:ext cx="9690630" cy="4524315"/>
          </a:xfrm>
          <a:prstGeom prst="rect">
            <a:avLst/>
          </a:prstGeom>
          <a:solidFill>
            <a:schemeClr val="accent6">
              <a:lumMod val="75000"/>
            </a:schemeClr>
          </a:solidFill>
          <a:ln>
            <a:solidFill>
              <a:schemeClr val="accent1">
                <a:lumMod val="40000"/>
                <a:lumOff val="60000"/>
              </a:schemeClr>
            </a:solidFill>
          </a:ln>
        </p:spPr>
        <p:txBody>
          <a:bodyPr wrap="square" rtlCol="0">
            <a:spAutoFit/>
          </a:bodyPr>
          <a:lstStyle/>
          <a:p>
            <a:pPr algn="ctr"/>
            <a:r>
              <a:rPr lang="en-US" sz="3500" dirty="0" smtClean="0"/>
              <a:t>(Dan. 3:24-26) </a:t>
            </a:r>
            <a:r>
              <a:rPr lang="en-US" sz="3600" dirty="0"/>
              <a:t>Then King Nebuchadnezzar leaped to his feet in amazement and asked his advisers, “Weren’t there three men that we tied up and threw into the fire</a:t>
            </a:r>
            <a:r>
              <a:rPr lang="en-US" sz="3600" dirty="0" smtClean="0"/>
              <a:t>?” They </a:t>
            </a:r>
            <a:r>
              <a:rPr lang="en-US" sz="3600" dirty="0"/>
              <a:t>replied, “Certainly, Your Majesty</a:t>
            </a:r>
            <a:r>
              <a:rPr lang="en-US" sz="3600" dirty="0" smtClean="0"/>
              <a:t>.” </a:t>
            </a:r>
            <a:r>
              <a:rPr lang="en-US" sz="3600" b="1" baseline="30000" dirty="0"/>
              <a:t>25 </a:t>
            </a:r>
            <a:r>
              <a:rPr lang="en-US" sz="3600" dirty="0"/>
              <a:t>He said, “Look! I see four men walking around in the fire, unbound and unharmed, and the fourth looks like a son of the gods</a:t>
            </a:r>
            <a:r>
              <a:rPr lang="en-US" sz="3600" dirty="0" smtClean="0"/>
              <a:t>.”</a:t>
            </a:r>
            <a:endParaRPr lang="en-US" sz="3600" dirty="0"/>
          </a:p>
        </p:txBody>
      </p:sp>
      <p:sp>
        <p:nvSpPr>
          <p:cNvPr id="10" name="TextBox 9"/>
          <p:cNvSpPr txBox="1"/>
          <p:nvPr/>
        </p:nvSpPr>
        <p:spPr>
          <a:xfrm>
            <a:off x="7256871" y="609600"/>
            <a:ext cx="4526338" cy="1708160"/>
          </a:xfrm>
          <a:prstGeom prst="rect">
            <a:avLst/>
          </a:prstGeom>
          <a:solidFill>
            <a:schemeClr val="accent1">
              <a:lumMod val="60000"/>
              <a:lumOff val="40000"/>
            </a:schemeClr>
          </a:solidFill>
          <a:ln>
            <a:solidFill>
              <a:schemeClr val="tx1"/>
            </a:solidFill>
          </a:ln>
        </p:spPr>
        <p:txBody>
          <a:bodyPr wrap="square" rtlCol="0">
            <a:spAutoFit/>
          </a:bodyPr>
          <a:lstStyle/>
          <a:p>
            <a:pPr algn="ctr"/>
            <a:r>
              <a:rPr lang="en-US" sz="3500" dirty="0" smtClean="0"/>
              <a:t>Most likely an appearance of the pre-incarnate Christ</a:t>
            </a:r>
            <a:endParaRPr lang="en-US" sz="3500" dirty="0"/>
          </a:p>
        </p:txBody>
      </p:sp>
    </p:spTree>
    <p:extLst>
      <p:ext uri="{BB962C8B-B14F-4D97-AF65-F5344CB8AC3E}">
        <p14:creationId xmlns:p14="http://schemas.microsoft.com/office/powerpoint/2010/main" val="1296062396"/>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left)">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ipe(left)">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xit" presetSubtype="8" fill="hold" grpId="1" nodeType="clickEffect">
                                  <p:stCondLst>
                                    <p:cond delay="0"/>
                                  </p:stCondLst>
                                  <p:childTnLst>
                                    <p:animEffect transition="out" filter="wipe(left)">
                                      <p:cBhvr>
                                        <p:cTn id="36" dur="500"/>
                                        <p:tgtEl>
                                          <p:spTgt spid="9"/>
                                        </p:tgtEl>
                                      </p:cBhvr>
                                    </p:animEffect>
                                    <p:set>
                                      <p:cBhvr>
                                        <p:cTn id="37" dur="1" fill="hold">
                                          <p:stCondLst>
                                            <p:cond delay="499"/>
                                          </p:stCondLst>
                                        </p:cTn>
                                        <p:tgtEl>
                                          <p:spTgt spid="9"/>
                                        </p:tgtEl>
                                        <p:attrNameLst>
                                          <p:attrName>style.visibility</p:attrName>
                                        </p:attrNameLst>
                                      </p:cBhvr>
                                      <p:to>
                                        <p:strVal val="hidden"/>
                                      </p:to>
                                    </p:set>
                                  </p:childTnLst>
                                </p:cTn>
                              </p:par>
                              <p:par>
                                <p:cTn id="38" presetID="22" presetClass="exit" presetSubtype="8" fill="hold" grpId="1" nodeType="withEffect">
                                  <p:stCondLst>
                                    <p:cond delay="0"/>
                                  </p:stCondLst>
                                  <p:childTnLst>
                                    <p:animEffect transition="out" filter="wipe(left)">
                                      <p:cBhvr>
                                        <p:cTn id="39" dur="500"/>
                                        <p:tgtEl>
                                          <p:spTgt spid="10"/>
                                        </p:tgtEl>
                                      </p:cBhvr>
                                    </p:animEffect>
                                    <p:set>
                                      <p:cBhvr>
                                        <p:cTn id="40" dur="1" fill="hold">
                                          <p:stCondLst>
                                            <p:cond delay="499"/>
                                          </p:stCondLst>
                                        </p:cTn>
                                        <p:tgtEl>
                                          <p:spTgt spid="10"/>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nodeType="clickEffect">
                                  <p:stCondLst>
                                    <p:cond delay="0"/>
                                  </p:stCondLst>
                                  <p:childTnLst>
                                    <p:set>
                                      <p:cBhvr>
                                        <p:cTn id="44" dur="1" fill="hold">
                                          <p:stCondLst>
                                            <p:cond delay="0"/>
                                          </p:stCondLst>
                                        </p:cTn>
                                        <p:tgtEl>
                                          <p:spTgt spid="3">
                                            <p:txEl>
                                              <p:pRg st="4" end="4"/>
                                            </p:txEl>
                                          </p:spTgt>
                                        </p:tgtEl>
                                        <p:attrNameLst>
                                          <p:attrName>style.visibility</p:attrName>
                                        </p:attrNameLst>
                                      </p:cBhvr>
                                      <p:to>
                                        <p:strVal val="visible"/>
                                      </p:to>
                                    </p:set>
                                    <p:animEffect transition="in" filter="wipe(left)">
                                      <p:cBhvr>
                                        <p:cTn id="4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P spid="10" grpId="0" animBg="1"/>
      <p:bldP spid="10" grpId="1"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10824856" cy="899160"/>
          </a:xfrm>
        </p:spPr>
        <p:txBody>
          <a:bodyPr>
            <a:noAutofit/>
          </a:bodyPr>
          <a:lstStyle/>
          <a:p>
            <a:r>
              <a:rPr lang="en-US" sz="5000" dirty="0" smtClean="0"/>
              <a:t>What can we learn…?</a:t>
            </a:r>
            <a:endParaRPr lang="en-US" sz="5000" dirty="0"/>
          </a:p>
        </p:txBody>
      </p:sp>
      <p:sp>
        <p:nvSpPr>
          <p:cNvPr id="3" name="Content Placeholder 2"/>
          <p:cNvSpPr>
            <a:spLocks noGrp="1"/>
          </p:cNvSpPr>
          <p:nvPr>
            <p:ph idx="1"/>
          </p:nvPr>
        </p:nvSpPr>
        <p:spPr>
          <a:xfrm>
            <a:off x="677334" y="1592101"/>
            <a:ext cx="9490794" cy="5119984"/>
          </a:xfrm>
        </p:spPr>
        <p:txBody>
          <a:bodyPr>
            <a:normAutofit/>
          </a:bodyPr>
          <a:lstStyle/>
          <a:p>
            <a:pPr marL="0" indent="0">
              <a:buNone/>
            </a:pPr>
            <a:r>
              <a:rPr lang="en-US" sz="3300" b="1" dirty="0" smtClean="0"/>
              <a:t>From Shadrach, Meshach, and Abednego</a:t>
            </a:r>
          </a:p>
          <a:p>
            <a:pPr>
              <a:buFont typeface="Wingdings" panose="05000000000000000000" pitchFamily="2" charset="2"/>
              <a:buChar char="ü"/>
            </a:pPr>
            <a:r>
              <a:rPr lang="en-US" sz="3300" dirty="0" smtClean="0"/>
              <a:t>They took a stand together</a:t>
            </a:r>
          </a:p>
          <a:p>
            <a:pPr>
              <a:buFont typeface="Wingdings" panose="05000000000000000000" pitchFamily="2" charset="2"/>
              <a:buChar char="ü"/>
            </a:pPr>
            <a:r>
              <a:rPr lang="en-US" sz="3300" dirty="0" smtClean="0"/>
              <a:t>They took a stand without putting conditions on God</a:t>
            </a:r>
          </a:p>
          <a:p>
            <a:pPr>
              <a:buFont typeface="Wingdings" panose="05000000000000000000" pitchFamily="2" charset="2"/>
              <a:buChar char="ü"/>
            </a:pPr>
            <a:r>
              <a:rPr lang="en-US" sz="3300" dirty="0" smtClean="0"/>
              <a:t>They took a stand based on God’s word</a:t>
            </a:r>
          </a:p>
          <a:p>
            <a:pPr>
              <a:buFont typeface="Wingdings" panose="05000000000000000000" pitchFamily="2" charset="2"/>
              <a:buChar char="ü"/>
            </a:pPr>
            <a:r>
              <a:rPr lang="en-US" sz="3300" dirty="0" smtClean="0"/>
              <a:t>They took a stand based on God’s power</a:t>
            </a:r>
          </a:p>
        </p:txBody>
      </p:sp>
      <p:sp>
        <p:nvSpPr>
          <p:cNvPr id="7" name="TextBox 6"/>
          <p:cNvSpPr txBox="1"/>
          <p:nvPr/>
        </p:nvSpPr>
        <p:spPr>
          <a:xfrm>
            <a:off x="1916585" y="810109"/>
            <a:ext cx="9294803" cy="2862322"/>
          </a:xfrm>
          <a:prstGeom prst="rect">
            <a:avLst/>
          </a:prstGeom>
          <a:solidFill>
            <a:schemeClr val="accent6">
              <a:lumMod val="75000"/>
            </a:schemeClr>
          </a:solidFill>
          <a:ln>
            <a:solidFill>
              <a:schemeClr val="accent1">
                <a:lumMod val="40000"/>
                <a:lumOff val="60000"/>
              </a:schemeClr>
            </a:solidFill>
          </a:ln>
        </p:spPr>
        <p:txBody>
          <a:bodyPr wrap="square" rtlCol="0">
            <a:spAutoFit/>
          </a:bodyPr>
          <a:lstStyle/>
          <a:p>
            <a:pPr algn="ctr"/>
            <a:r>
              <a:rPr lang="en-US" sz="3500" dirty="0" smtClean="0"/>
              <a:t>(Isaiah 43:2) </a:t>
            </a:r>
            <a:r>
              <a:rPr lang="en-US" sz="3600" dirty="0"/>
              <a:t> “When you pass through the waters, I will be with you; and through the rivers, they will not overflow you. When you walk through the fire, you will not be scorched, nor will the flame burn you” </a:t>
            </a:r>
            <a:endParaRPr lang="en-US" sz="3500" dirty="0"/>
          </a:p>
        </p:txBody>
      </p:sp>
      <p:sp>
        <p:nvSpPr>
          <p:cNvPr id="8" name="TextBox 7"/>
          <p:cNvSpPr txBox="1"/>
          <p:nvPr/>
        </p:nvSpPr>
        <p:spPr>
          <a:xfrm>
            <a:off x="2380270" y="2499479"/>
            <a:ext cx="9294803" cy="3862596"/>
          </a:xfrm>
          <a:prstGeom prst="rect">
            <a:avLst/>
          </a:prstGeom>
          <a:solidFill>
            <a:schemeClr val="accent6">
              <a:lumMod val="75000"/>
            </a:schemeClr>
          </a:solidFill>
          <a:ln>
            <a:solidFill>
              <a:schemeClr val="accent1">
                <a:lumMod val="40000"/>
                <a:lumOff val="60000"/>
              </a:schemeClr>
            </a:solidFill>
          </a:ln>
        </p:spPr>
        <p:txBody>
          <a:bodyPr wrap="square" rtlCol="0">
            <a:spAutoFit/>
          </a:bodyPr>
          <a:lstStyle/>
          <a:p>
            <a:pPr algn="ctr"/>
            <a:r>
              <a:rPr lang="en-US" sz="3500" dirty="0" smtClean="0"/>
              <a:t>(Dan. 3:17-18) “If </a:t>
            </a:r>
            <a:r>
              <a:rPr lang="en-US" sz="3500" dirty="0"/>
              <a:t>we are thrown into the blazing furnace, the God we serve is able to deliver us from it, and he will deliver us from Your Majesty’s hand. </a:t>
            </a:r>
            <a:r>
              <a:rPr lang="en-US" sz="3500" b="1" baseline="30000" dirty="0"/>
              <a:t>18 </a:t>
            </a:r>
            <a:r>
              <a:rPr lang="en-US" sz="3500" dirty="0"/>
              <a:t>But even if he does not, we want you to know, Your Majesty, that we will not serve your gods or worship the image of gold you have set up</a:t>
            </a:r>
            <a:r>
              <a:rPr lang="en-US" sz="3500" dirty="0" smtClean="0"/>
              <a:t>.”</a:t>
            </a:r>
            <a:endParaRPr lang="en-US" sz="3500" dirty="0"/>
          </a:p>
        </p:txBody>
      </p:sp>
    </p:spTree>
    <p:extLst>
      <p:ext uri="{BB962C8B-B14F-4D97-AF65-F5344CB8AC3E}">
        <p14:creationId xmlns:p14="http://schemas.microsoft.com/office/powerpoint/2010/main" val="3277169045"/>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left)">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xit" presetSubtype="8" fill="hold" grpId="1" nodeType="clickEffect">
                                  <p:stCondLst>
                                    <p:cond delay="0"/>
                                  </p:stCondLst>
                                  <p:childTnLst>
                                    <p:animEffect transition="out" filter="wipe(left)">
                                      <p:cBhvr>
                                        <p:cTn id="26" dur="500"/>
                                        <p:tgtEl>
                                          <p:spTgt spid="8"/>
                                        </p:tgtEl>
                                      </p:cBhvr>
                                    </p:animEffect>
                                    <p:set>
                                      <p:cBhvr>
                                        <p:cTn id="27" dur="1" fill="hold">
                                          <p:stCondLst>
                                            <p:cond delay="499"/>
                                          </p:stCondLst>
                                        </p:cTn>
                                        <p:tgtEl>
                                          <p:spTgt spid="8"/>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wipe(left)">
                                      <p:cBhvr>
                                        <p:cTn id="32" dur="5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wipe(left)">
                                      <p:cBhvr>
                                        <p:cTn id="37" dur="5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xit" presetSubtype="8" fill="hold" grpId="1" nodeType="clickEffect">
                                  <p:stCondLst>
                                    <p:cond delay="0"/>
                                  </p:stCondLst>
                                  <p:childTnLst>
                                    <p:animEffect transition="out" filter="wipe(left)">
                                      <p:cBhvr>
                                        <p:cTn id="41" dur="500"/>
                                        <p:tgtEl>
                                          <p:spTgt spid="7"/>
                                        </p:tgtEl>
                                      </p:cBhvr>
                                    </p:animEffect>
                                    <p:set>
                                      <p:cBhvr>
                                        <p:cTn id="42" dur="1" fill="hold">
                                          <p:stCondLst>
                                            <p:cond delay="499"/>
                                          </p:stCondLst>
                                        </p:cTn>
                                        <p:tgtEl>
                                          <p:spTgt spid="7"/>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Effect transition="in" filter="wipe(left)">
                                      <p:cBhvr>
                                        <p:cTn id="4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8" grpId="0" animBg="1"/>
      <p:bldP spid="8" grpId="1"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10824856" cy="899160"/>
          </a:xfrm>
        </p:spPr>
        <p:txBody>
          <a:bodyPr>
            <a:noAutofit/>
          </a:bodyPr>
          <a:lstStyle/>
          <a:p>
            <a:r>
              <a:rPr lang="en-US" sz="5000" dirty="0" smtClean="0"/>
              <a:t>What can we learn…?</a:t>
            </a:r>
            <a:endParaRPr lang="en-US" sz="5000" dirty="0"/>
          </a:p>
        </p:txBody>
      </p:sp>
      <p:sp>
        <p:nvSpPr>
          <p:cNvPr id="3" name="Content Placeholder 2"/>
          <p:cNvSpPr>
            <a:spLocks noGrp="1"/>
          </p:cNvSpPr>
          <p:nvPr>
            <p:ph idx="1"/>
          </p:nvPr>
        </p:nvSpPr>
        <p:spPr>
          <a:xfrm>
            <a:off x="677334" y="1592101"/>
            <a:ext cx="9490794" cy="5119984"/>
          </a:xfrm>
        </p:spPr>
        <p:txBody>
          <a:bodyPr>
            <a:normAutofit/>
          </a:bodyPr>
          <a:lstStyle/>
          <a:p>
            <a:pPr marL="0" indent="0">
              <a:buNone/>
            </a:pPr>
            <a:r>
              <a:rPr lang="en-US" sz="3300" b="1" dirty="0" smtClean="0"/>
              <a:t>From Shadrach, Meshach, and Abednego</a:t>
            </a:r>
          </a:p>
          <a:p>
            <a:pPr>
              <a:buFont typeface="Wingdings" panose="05000000000000000000" pitchFamily="2" charset="2"/>
              <a:buChar char="ü"/>
            </a:pPr>
            <a:r>
              <a:rPr lang="en-US" sz="3300" dirty="0" smtClean="0"/>
              <a:t>They took a stand together</a:t>
            </a:r>
          </a:p>
          <a:p>
            <a:pPr>
              <a:buFont typeface="Wingdings" panose="05000000000000000000" pitchFamily="2" charset="2"/>
              <a:buChar char="ü"/>
            </a:pPr>
            <a:r>
              <a:rPr lang="en-US" sz="3300" dirty="0" smtClean="0"/>
              <a:t>They took a stand without putting conditions on God</a:t>
            </a:r>
          </a:p>
          <a:p>
            <a:pPr>
              <a:buFont typeface="Wingdings" panose="05000000000000000000" pitchFamily="2" charset="2"/>
              <a:buChar char="ü"/>
            </a:pPr>
            <a:r>
              <a:rPr lang="en-US" sz="3300" dirty="0" smtClean="0"/>
              <a:t>They took a stand based on God’s word</a:t>
            </a:r>
          </a:p>
          <a:p>
            <a:pPr>
              <a:buFont typeface="Wingdings" panose="05000000000000000000" pitchFamily="2" charset="2"/>
              <a:buChar char="ü"/>
            </a:pPr>
            <a:r>
              <a:rPr lang="en-US" sz="3300" dirty="0" smtClean="0"/>
              <a:t>They took a stand based on God’s power</a:t>
            </a:r>
          </a:p>
        </p:txBody>
      </p:sp>
      <p:sp>
        <p:nvSpPr>
          <p:cNvPr id="6" name="TextBox 5"/>
          <p:cNvSpPr txBox="1"/>
          <p:nvPr/>
        </p:nvSpPr>
        <p:spPr>
          <a:xfrm>
            <a:off x="677333" y="417760"/>
            <a:ext cx="9294803" cy="1708160"/>
          </a:xfrm>
          <a:prstGeom prst="rect">
            <a:avLst/>
          </a:prstGeom>
          <a:solidFill>
            <a:schemeClr val="accent6">
              <a:lumMod val="75000"/>
            </a:schemeClr>
          </a:solidFill>
          <a:ln>
            <a:solidFill>
              <a:schemeClr val="accent1">
                <a:lumMod val="40000"/>
                <a:lumOff val="60000"/>
              </a:schemeClr>
            </a:solidFill>
          </a:ln>
        </p:spPr>
        <p:txBody>
          <a:bodyPr wrap="square" rtlCol="0">
            <a:spAutoFit/>
          </a:bodyPr>
          <a:lstStyle/>
          <a:p>
            <a:pPr algn="ctr"/>
            <a:r>
              <a:rPr lang="en-US" sz="3500" dirty="0" smtClean="0"/>
              <a:t>We will also feel pressure to conform and we will face “heat” if we decide to stand for our convictions</a:t>
            </a:r>
            <a:endParaRPr lang="en-US" sz="3500" dirty="0"/>
          </a:p>
        </p:txBody>
      </p:sp>
      <p:sp>
        <p:nvSpPr>
          <p:cNvPr id="9" name="TextBox 8"/>
          <p:cNvSpPr txBox="1"/>
          <p:nvPr/>
        </p:nvSpPr>
        <p:spPr>
          <a:xfrm>
            <a:off x="677332" y="2250749"/>
            <a:ext cx="9294803" cy="3323987"/>
          </a:xfrm>
          <a:prstGeom prst="rect">
            <a:avLst/>
          </a:prstGeom>
          <a:solidFill>
            <a:schemeClr val="accent6">
              <a:lumMod val="75000"/>
            </a:schemeClr>
          </a:solidFill>
          <a:ln>
            <a:solidFill>
              <a:schemeClr val="accent1">
                <a:lumMod val="40000"/>
                <a:lumOff val="60000"/>
              </a:schemeClr>
            </a:solidFill>
          </a:ln>
        </p:spPr>
        <p:txBody>
          <a:bodyPr wrap="square" rtlCol="0">
            <a:spAutoFit/>
          </a:bodyPr>
          <a:lstStyle/>
          <a:p>
            <a:pPr marL="457200" indent="-457200">
              <a:buFont typeface="Wingdings" panose="05000000000000000000" pitchFamily="2" charset="2"/>
              <a:buChar char="ü"/>
            </a:pPr>
            <a:r>
              <a:rPr lang="en-US" sz="3500" dirty="0" smtClean="0"/>
              <a:t>Choosing to set aside significant time for fellowship, bible study, and sharing Jesus with others</a:t>
            </a:r>
          </a:p>
          <a:p>
            <a:pPr marL="457200" indent="-457200">
              <a:buFont typeface="Wingdings" panose="05000000000000000000" pitchFamily="2" charset="2"/>
              <a:buChar char="ü"/>
            </a:pPr>
            <a:r>
              <a:rPr lang="en-US" sz="3500" dirty="0" smtClean="0"/>
              <a:t>Giving our money</a:t>
            </a:r>
          </a:p>
          <a:p>
            <a:pPr marL="457200" indent="-457200">
              <a:buFont typeface="Wingdings" panose="05000000000000000000" pitchFamily="2" charset="2"/>
              <a:buChar char="ü"/>
            </a:pPr>
            <a:r>
              <a:rPr lang="en-US" sz="3500" dirty="0" smtClean="0"/>
              <a:t>Speaking truth into our friends’ lives</a:t>
            </a:r>
          </a:p>
          <a:p>
            <a:pPr marL="457200" indent="-457200">
              <a:buFont typeface="Wingdings" panose="05000000000000000000" pitchFamily="2" charset="2"/>
              <a:buChar char="ü"/>
            </a:pPr>
            <a:r>
              <a:rPr lang="en-US" sz="3500" dirty="0" smtClean="0"/>
              <a:t>Sharing Jesus with friends who seem “set”</a:t>
            </a:r>
          </a:p>
        </p:txBody>
      </p:sp>
    </p:spTree>
    <p:extLst>
      <p:ext uri="{BB962C8B-B14F-4D97-AF65-F5344CB8AC3E}">
        <p14:creationId xmlns:p14="http://schemas.microsoft.com/office/powerpoint/2010/main" val="263326921"/>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2" nodeType="clickEffect">
                                  <p:stCondLst>
                                    <p:cond delay="0"/>
                                  </p:stCondLst>
                                  <p:childTnLst>
                                    <p:set>
                                      <p:cBhvr>
                                        <p:cTn id="11" dur="1" fill="hold">
                                          <p:stCondLst>
                                            <p:cond delay="0"/>
                                          </p:stCondLst>
                                        </p:cTn>
                                        <p:tgtEl>
                                          <p:spTgt spid="9">
                                            <p:bg/>
                                          </p:spTgt>
                                        </p:tgtEl>
                                        <p:attrNameLst>
                                          <p:attrName>style.visibility</p:attrName>
                                        </p:attrNameLst>
                                      </p:cBhvr>
                                      <p:to>
                                        <p:strVal val="visible"/>
                                      </p:to>
                                    </p:set>
                                    <p:animEffect transition="in" filter="wipe(left)">
                                      <p:cBhvr>
                                        <p:cTn id="12" dur="500"/>
                                        <p:tgtEl>
                                          <p:spTgt spid="9">
                                            <p:bg/>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2"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wipe(left)">
                                      <p:cBhvr>
                                        <p:cTn id="17" dur="500"/>
                                        <p:tgtEl>
                                          <p:spTgt spid="9">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2" nodeType="clickEffect">
                                  <p:stCondLst>
                                    <p:cond delay="0"/>
                                  </p:stCondLst>
                                  <p:childTnLst>
                                    <p:set>
                                      <p:cBhvr>
                                        <p:cTn id="21" dur="1" fill="hold">
                                          <p:stCondLst>
                                            <p:cond delay="0"/>
                                          </p:stCondLst>
                                        </p:cTn>
                                        <p:tgtEl>
                                          <p:spTgt spid="9">
                                            <p:txEl>
                                              <p:pRg st="1" end="1"/>
                                            </p:txEl>
                                          </p:spTgt>
                                        </p:tgtEl>
                                        <p:attrNameLst>
                                          <p:attrName>style.visibility</p:attrName>
                                        </p:attrNameLst>
                                      </p:cBhvr>
                                      <p:to>
                                        <p:strVal val="visible"/>
                                      </p:to>
                                    </p:set>
                                    <p:animEffect transition="in" filter="wipe(left)">
                                      <p:cBhvr>
                                        <p:cTn id="22" dur="500"/>
                                        <p:tgtEl>
                                          <p:spTgt spid="9">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2" nodeType="clickEffect">
                                  <p:stCondLst>
                                    <p:cond delay="0"/>
                                  </p:stCondLst>
                                  <p:childTnLst>
                                    <p:set>
                                      <p:cBhvr>
                                        <p:cTn id="26" dur="1" fill="hold">
                                          <p:stCondLst>
                                            <p:cond delay="0"/>
                                          </p:stCondLst>
                                        </p:cTn>
                                        <p:tgtEl>
                                          <p:spTgt spid="9">
                                            <p:txEl>
                                              <p:pRg st="2" end="2"/>
                                            </p:txEl>
                                          </p:spTgt>
                                        </p:tgtEl>
                                        <p:attrNameLst>
                                          <p:attrName>style.visibility</p:attrName>
                                        </p:attrNameLst>
                                      </p:cBhvr>
                                      <p:to>
                                        <p:strVal val="visible"/>
                                      </p:to>
                                    </p:set>
                                    <p:animEffect transition="in" filter="wipe(left)">
                                      <p:cBhvr>
                                        <p:cTn id="27" dur="500"/>
                                        <p:tgtEl>
                                          <p:spTgt spid="9">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2" nodeType="clickEffect">
                                  <p:stCondLst>
                                    <p:cond delay="0"/>
                                  </p:stCondLst>
                                  <p:childTnLst>
                                    <p:set>
                                      <p:cBhvr>
                                        <p:cTn id="31" dur="1" fill="hold">
                                          <p:stCondLst>
                                            <p:cond delay="0"/>
                                          </p:stCondLst>
                                        </p:cTn>
                                        <p:tgtEl>
                                          <p:spTgt spid="9">
                                            <p:txEl>
                                              <p:pRg st="3" end="3"/>
                                            </p:txEl>
                                          </p:spTgt>
                                        </p:tgtEl>
                                        <p:attrNameLst>
                                          <p:attrName>style.visibility</p:attrName>
                                        </p:attrNameLst>
                                      </p:cBhvr>
                                      <p:to>
                                        <p:strVal val="visible"/>
                                      </p:to>
                                    </p:set>
                                    <p:animEffect transition="in" filter="wipe(left)">
                                      <p:cBhvr>
                                        <p:cTn id="32" dur="500"/>
                                        <p:tgtEl>
                                          <p:spTgt spid="9">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xit" presetSubtype="8" fill="hold" grpId="1" nodeType="clickEffect">
                                  <p:stCondLst>
                                    <p:cond delay="0"/>
                                  </p:stCondLst>
                                  <p:childTnLst>
                                    <p:animEffect transition="out" filter="wipe(left)">
                                      <p:cBhvr>
                                        <p:cTn id="36" dur="500"/>
                                        <p:tgtEl>
                                          <p:spTgt spid="6"/>
                                        </p:tgtEl>
                                      </p:cBhvr>
                                    </p:animEffect>
                                    <p:set>
                                      <p:cBhvr>
                                        <p:cTn id="37" dur="1" fill="hold">
                                          <p:stCondLst>
                                            <p:cond delay="499"/>
                                          </p:stCondLst>
                                        </p:cTn>
                                        <p:tgtEl>
                                          <p:spTgt spid="6"/>
                                        </p:tgtEl>
                                        <p:attrNameLst>
                                          <p:attrName>style.visibility</p:attrName>
                                        </p:attrNameLst>
                                      </p:cBhvr>
                                      <p:to>
                                        <p:strVal val="hidden"/>
                                      </p:to>
                                    </p:set>
                                  </p:childTnLst>
                                </p:cTn>
                              </p:par>
                              <p:par>
                                <p:cTn id="38" presetID="22" presetClass="exit" presetSubtype="8" fill="hold" grpId="3" nodeType="withEffect">
                                  <p:stCondLst>
                                    <p:cond delay="0"/>
                                  </p:stCondLst>
                                  <p:childTnLst>
                                    <p:animEffect transition="out" filter="wipe(left)">
                                      <p:cBhvr>
                                        <p:cTn id="39" dur="500"/>
                                        <p:tgtEl>
                                          <p:spTgt spid="9">
                                            <p:txEl>
                                              <p:pRg st="0" end="0"/>
                                            </p:txEl>
                                          </p:spTgt>
                                        </p:tgtEl>
                                      </p:cBhvr>
                                    </p:animEffect>
                                    <p:set>
                                      <p:cBhvr>
                                        <p:cTn id="40" dur="1" fill="hold">
                                          <p:stCondLst>
                                            <p:cond delay="499"/>
                                          </p:stCondLst>
                                        </p:cTn>
                                        <p:tgtEl>
                                          <p:spTgt spid="9">
                                            <p:txEl>
                                              <p:pRg st="0" end="0"/>
                                            </p:txEl>
                                          </p:spTgt>
                                        </p:tgtEl>
                                        <p:attrNameLst>
                                          <p:attrName>style.visibility</p:attrName>
                                        </p:attrNameLst>
                                      </p:cBhvr>
                                      <p:to>
                                        <p:strVal val="hidden"/>
                                      </p:to>
                                    </p:set>
                                  </p:childTnLst>
                                </p:cTn>
                              </p:par>
                              <p:par>
                                <p:cTn id="41" presetID="22" presetClass="exit" presetSubtype="8" fill="hold" grpId="3" nodeType="withEffect">
                                  <p:stCondLst>
                                    <p:cond delay="0"/>
                                  </p:stCondLst>
                                  <p:childTnLst>
                                    <p:animEffect transition="out" filter="wipe(left)">
                                      <p:cBhvr>
                                        <p:cTn id="42" dur="500"/>
                                        <p:tgtEl>
                                          <p:spTgt spid="9">
                                            <p:txEl>
                                              <p:pRg st="1" end="1"/>
                                            </p:txEl>
                                          </p:spTgt>
                                        </p:tgtEl>
                                      </p:cBhvr>
                                    </p:animEffect>
                                    <p:set>
                                      <p:cBhvr>
                                        <p:cTn id="43" dur="1" fill="hold">
                                          <p:stCondLst>
                                            <p:cond delay="499"/>
                                          </p:stCondLst>
                                        </p:cTn>
                                        <p:tgtEl>
                                          <p:spTgt spid="9">
                                            <p:txEl>
                                              <p:pRg st="1" end="1"/>
                                            </p:txEl>
                                          </p:spTgt>
                                        </p:tgtEl>
                                        <p:attrNameLst>
                                          <p:attrName>style.visibility</p:attrName>
                                        </p:attrNameLst>
                                      </p:cBhvr>
                                      <p:to>
                                        <p:strVal val="hidden"/>
                                      </p:to>
                                    </p:set>
                                  </p:childTnLst>
                                </p:cTn>
                              </p:par>
                              <p:par>
                                <p:cTn id="44" presetID="22" presetClass="exit" presetSubtype="8" fill="hold" grpId="3" nodeType="withEffect">
                                  <p:stCondLst>
                                    <p:cond delay="0"/>
                                  </p:stCondLst>
                                  <p:childTnLst>
                                    <p:animEffect transition="out" filter="wipe(left)">
                                      <p:cBhvr>
                                        <p:cTn id="45" dur="500"/>
                                        <p:tgtEl>
                                          <p:spTgt spid="9">
                                            <p:txEl>
                                              <p:pRg st="2" end="2"/>
                                            </p:txEl>
                                          </p:spTgt>
                                        </p:tgtEl>
                                      </p:cBhvr>
                                    </p:animEffect>
                                    <p:set>
                                      <p:cBhvr>
                                        <p:cTn id="46" dur="1" fill="hold">
                                          <p:stCondLst>
                                            <p:cond delay="499"/>
                                          </p:stCondLst>
                                        </p:cTn>
                                        <p:tgtEl>
                                          <p:spTgt spid="9">
                                            <p:txEl>
                                              <p:pRg st="2" end="2"/>
                                            </p:txEl>
                                          </p:spTgt>
                                        </p:tgtEl>
                                        <p:attrNameLst>
                                          <p:attrName>style.visibility</p:attrName>
                                        </p:attrNameLst>
                                      </p:cBhvr>
                                      <p:to>
                                        <p:strVal val="hidden"/>
                                      </p:to>
                                    </p:set>
                                  </p:childTnLst>
                                </p:cTn>
                              </p:par>
                              <p:par>
                                <p:cTn id="47" presetID="22" presetClass="exit" presetSubtype="8" fill="hold" grpId="3" nodeType="withEffect">
                                  <p:stCondLst>
                                    <p:cond delay="0"/>
                                  </p:stCondLst>
                                  <p:childTnLst>
                                    <p:animEffect transition="out" filter="wipe(left)">
                                      <p:cBhvr>
                                        <p:cTn id="48" dur="500"/>
                                        <p:tgtEl>
                                          <p:spTgt spid="9">
                                            <p:txEl>
                                              <p:pRg st="3" end="3"/>
                                            </p:txEl>
                                          </p:spTgt>
                                        </p:tgtEl>
                                      </p:cBhvr>
                                    </p:animEffect>
                                    <p:set>
                                      <p:cBhvr>
                                        <p:cTn id="49" dur="1" fill="hold">
                                          <p:stCondLst>
                                            <p:cond delay="499"/>
                                          </p:stCondLst>
                                        </p:cTn>
                                        <p:tgtEl>
                                          <p:spTgt spid="9">
                                            <p:txEl>
                                              <p:pRg st="3" end="3"/>
                                            </p:txEl>
                                          </p:spTgt>
                                        </p:tgtEl>
                                        <p:attrNameLst>
                                          <p:attrName>style.visibility</p:attrName>
                                        </p:attrNameLst>
                                      </p:cBhvr>
                                      <p:to>
                                        <p:strVal val="hidden"/>
                                      </p:to>
                                    </p:set>
                                  </p:childTnLst>
                                </p:cTn>
                              </p:par>
                              <p:par>
                                <p:cTn id="50" presetID="22" presetClass="exit" presetSubtype="8" fill="hold" grpId="3" nodeType="withEffect">
                                  <p:stCondLst>
                                    <p:cond delay="0"/>
                                  </p:stCondLst>
                                  <p:childTnLst>
                                    <p:animEffect transition="out" filter="wipe(left)">
                                      <p:cBhvr>
                                        <p:cTn id="51" dur="500"/>
                                        <p:tgtEl>
                                          <p:spTgt spid="9">
                                            <p:bg/>
                                          </p:spTgt>
                                        </p:tgtEl>
                                      </p:cBhvr>
                                    </p:animEffect>
                                    <p:set>
                                      <p:cBhvr>
                                        <p:cTn id="52" dur="1" fill="hold">
                                          <p:stCondLst>
                                            <p:cond delay="499"/>
                                          </p:stCondLst>
                                        </p:cTn>
                                        <p:tgtEl>
                                          <p:spTgt spid="9">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9" grpId="2" uiExpand="1" build="allAtOnce" animBg="1"/>
      <p:bldP spid="9" grpId="3" build="allAtOnce"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10824856" cy="899160"/>
          </a:xfrm>
        </p:spPr>
        <p:txBody>
          <a:bodyPr>
            <a:noAutofit/>
          </a:bodyPr>
          <a:lstStyle/>
          <a:p>
            <a:r>
              <a:rPr lang="en-US" sz="5000" dirty="0" smtClean="0"/>
              <a:t>What can we learn…?</a:t>
            </a:r>
            <a:endParaRPr lang="en-US" sz="5000" dirty="0"/>
          </a:p>
        </p:txBody>
      </p:sp>
      <p:sp>
        <p:nvSpPr>
          <p:cNvPr id="3" name="Content Placeholder 2"/>
          <p:cNvSpPr>
            <a:spLocks noGrp="1"/>
          </p:cNvSpPr>
          <p:nvPr>
            <p:ph idx="1"/>
          </p:nvPr>
        </p:nvSpPr>
        <p:spPr>
          <a:xfrm>
            <a:off x="677334" y="1592101"/>
            <a:ext cx="9490794" cy="5119984"/>
          </a:xfrm>
        </p:spPr>
        <p:txBody>
          <a:bodyPr>
            <a:normAutofit/>
          </a:bodyPr>
          <a:lstStyle/>
          <a:p>
            <a:pPr marL="0" indent="0">
              <a:buNone/>
            </a:pPr>
            <a:r>
              <a:rPr lang="en-US" sz="3300" b="1" dirty="0" smtClean="0"/>
              <a:t>From Shadrach, Meshach, and Abednego</a:t>
            </a:r>
          </a:p>
          <a:p>
            <a:pPr>
              <a:buFont typeface="Wingdings" panose="05000000000000000000" pitchFamily="2" charset="2"/>
              <a:buChar char="ü"/>
            </a:pPr>
            <a:r>
              <a:rPr lang="en-US" sz="3300" dirty="0" smtClean="0"/>
              <a:t>They took a stand together</a:t>
            </a:r>
          </a:p>
          <a:p>
            <a:pPr>
              <a:buFont typeface="Wingdings" panose="05000000000000000000" pitchFamily="2" charset="2"/>
              <a:buChar char="ü"/>
            </a:pPr>
            <a:r>
              <a:rPr lang="en-US" sz="3300" dirty="0" smtClean="0"/>
              <a:t>They took a stand without putting conditions on God</a:t>
            </a:r>
          </a:p>
          <a:p>
            <a:pPr>
              <a:buFont typeface="Wingdings" panose="05000000000000000000" pitchFamily="2" charset="2"/>
              <a:buChar char="ü"/>
            </a:pPr>
            <a:r>
              <a:rPr lang="en-US" sz="3300" dirty="0" smtClean="0"/>
              <a:t>They took a stand based on God’s word</a:t>
            </a:r>
          </a:p>
          <a:p>
            <a:pPr>
              <a:buFont typeface="Wingdings" panose="05000000000000000000" pitchFamily="2" charset="2"/>
              <a:buChar char="ü"/>
            </a:pPr>
            <a:r>
              <a:rPr lang="en-US" sz="3300" dirty="0" smtClean="0"/>
              <a:t>They took a stand based on God’s power</a:t>
            </a:r>
          </a:p>
        </p:txBody>
      </p:sp>
      <p:sp>
        <p:nvSpPr>
          <p:cNvPr id="6" name="TextBox 5"/>
          <p:cNvSpPr txBox="1"/>
          <p:nvPr/>
        </p:nvSpPr>
        <p:spPr>
          <a:xfrm>
            <a:off x="677333" y="2343836"/>
            <a:ext cx="9294803" cy="3170099"/>
          </a:xfrm>
          <a:prstGeom prst="rect">
            <a:avLst/>
          </a:prstGeom>
          <a:solidFill>
            <a:schemeClr val="accent6">
              <a:lumMod val="75000"/>
            </a:schemeClr>
          </a:solidFill>
          <a:ln>
            <a:solidFill>
              <a:schemeClr val="accent1">
                <a:lumMod val="40000"/>
                <a:lumOff val="60000"/>
              </a:schemeClr>
            </a:solidFill>
          </a:ln>
        </p:spPr>
        <p:txBody>
          <a:bodyPr wrap="square" rtlCol="0">
            <a:spAutoFit/>
          </a:bodyPr>
          <a:lstStyle/>
          <a:p>
            <a:pPr algn="ctr"/>
            <a:r>
              <a:rPr lang="en-US" sz="4000" dirty="0" smtClean="0"/>
              <a:t>Choosing to take a stand communicates authenticity.</a:t>
            </a:r>
          </a:p>
          <a:p>
            <a:pPr algn="ctr"/>
            <a:endParaRPr lang="en-US" sz="4000" dirty="0"/>
          </a:p>
          <a:p>
            <a:pPr algn="ctr"/>
            <a:r>
              <a:rPr lang="en-US" sz="4000" dirty="0" smtClean="0"/>
              <a:t>Choosing to take a stand brings glory to God!</a:t>
            </a:r>
            <a:endParaRPr lang="en-US" sz="4000" dirty="0"/>
          </a:p>
        </p:txBody>
      </p:sp>
      <p:sp>
        <p:nvSpPr>
          <p:cNvPr id="8" name="TextBox 7"/>
          <p:cNvSpPr txBox="1"/>
          <p:nvPr/>
        </p:nvSpPr>
        <p:spPr>
          <a:xfrm>
            <a:off x="577416" y="1592101"/>
            <a:ext cx="9690630" cy="3970318"/>
          </a:xfrm>
          <a:prstGeom prst="rect">
            <a:avLst/>
          </a:prstGeom>
          <a:solidFill>
            <a:schemeClr val="accent6">
              <a:lumMod val="75000"/>
            </a:schemeClr>
          </a:solidFill>
          <a:ln>
            <a:solidFill>
              <a:schemeClr val="accent1">
                <a:lumMod val="40000"/>
                <a:lumOff val="60000"/>
              </a:schemeClr>
            </a:solidFill>
          </a:ln>
        </p:spPr>
        <p:txBody>
          <a:bodyPr wrap="square" rtlCol="0">
            <a:spAutoFit/>
          </a:bodyPr>
          <a:lstStyle/>
          <a:p>
            <a:pPr algn="ctr"/>
            <a:r>
              <a:rPr lang="en-US" sz="3500" dirty="0" smtClean="0"/>
              <a:t>(Dan. 3:28) </a:t>
            </a:r>
            <a:r>
              <a:rPr lang="en-US" sz="3600" dirty="0"/>
              <a:t>Nebuchadnezzar said, “Praise be to the God of Shadrach, Meshach and Abednego, who has sent his angel and rescued his servants! They trusted in him and defied the king’s command and were willing to give up their lives rather than serve or worship any god except their own God. </a:t>
            </a:r>
          </a:p>
        </p:txBody>
      </p:sp>
    </p:spTree>
    <p:extLst>
      <p:ext uri="{BB962C8B-B14F-4D97-AF65-F5344CB8AC3E}">
        <p14:creationId xmlns:p14="http://schemas.microsoft.com/office/powerpoint/2010/main" val="13106002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par>
                                <p:cTn id="8" presetID="22" presetClass="entr" presetSubtype="8" fill="hold" nodeType="withEffect">
                                  <p:stCondLst>
                                    <p:cond delay="0"/>
                                  </p:stCondLst>
                                  <p:childTnLst>
                                    <p:set>
                                      <p:cBhvr>
                                        <p:cTn id="9" dur="1" fill="hold">
                                          <p:stCondLst>
                                            <p:cond delay="0"/>
                                          </p:stCondLst>
                                        </p:cTn>
                                        <p:tgtEl>
                                          <p:spTgt spid="6">
                                            <p:txEl>
                                              <p:pRg st="0" end="0"/>
                                            </p:txEl>
                                          </p:spTgt>
                                        </p:tgtEl>
                                        <p:attrNameLst>
                                          <p:attrName>style.visibility</p:attrName>
                                        </p:attrNameLst>
                                      </p:cBhvr>
                                      <p:to>
                                        <p:strVal val="visible"/>
                                      </p:to>
                                    </p:set>
                                    <p:animEffect transition="in" filter="wipe(left)">
                                      <p:cBhvr>
                                        <p:cTn id="10" dur="500"/>
                                        <p:tgtEl>
                                          <p:spTgt spid="6">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wipe(left)">
                                      <p:cBhvr>
                                        <p:cTn id="15" dur="500"/>
                                        <p:tgtEl>
                                          <p:spTgt spid="6">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left)">
                                      <p:cBhvr>
                                        <p:cTn id="20" dur="5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xit" presetSubtype="8" fill="hold" grpId="1" nodeType="clickEffect">
                                  <p:stCondLst>
                                    <p:cond delay="0"/>
                                  </p:stCondLst>
                                  <p:childTnLst>
                                    <p:animEffect transition="out" filter="wipe(left)">
                                      <p:cBhvr>
                                        <p:cTn id="24" dur="500"/>
                                        <p:tgtEl>
                                          <p:spTgt spid="8"/>
                                        </p:tgtEl>
                                      </p:cBhvr>
                                    </p:animEffect>
                                    <p:set>
                                      <p:cBhvr>
                                        <p:cTn id="25"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8" grpId="1"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10824856" cy="899160"/>
          </a:xfrm>
        </p:spPr>
        <p:txBody>
          <a:bodyPr>
            <a:noAutofit/>
          </a:bodyPr>
          <a:lstStyle/>
          <a:p>
            <a:r>
              <a:rPr lang="en-US" sz="5000" dirty="0" smtClean="0"/>
              <a:t>What can we learn…?</a:t>
            </a:r>
            <a:endParaRPr lang="en-US" sz="5000" dirty="0"/>
          </a:p>
        </p:txBody>
      </p:sp>
      <p:sp>
        <p:nvSpPr>
          <p:cNvPr id="3" name="Content Placeholder 2"/>
          <p:cNvSpPr>
            <a:spLocks noGrp="1"/>
          </p:cNvSpPr>
          <p:nvPr>
            <p:ph idx="1"/>
          </p:nvPr>
        </p:nvSpPr>
        <p:spPr>
          <a:xfrm>
            <a:off x="677334" y="1592101"/>
            <a:ext cx="9490794" cy="5119984"/>
          </a:xfrm>
        </p:spPr>
        <p:txBody>
          <a:bodyPr>
            <a:normAutofit/>
          </a:bodyPr>
          <a:lstStyle/>
          <a:p>
            <a:pPr marL="0" indent="0">
              <a:buNone/>
            </a:pPr>
            <a:r>
              <a:rPr lang="en-US" sz="3300" b="1" dirty="0" smtClean="0"/>
              <a:t>From Shadrach, Meshach, and Abednego</a:t>
            </a:r>
          </a:p>
          <a:p>
            <a:pPr>
              <a:buFont typeface="Wingdings" panose="05000000000000000000" pitchFamily="2" charset="2"/>
              <a:buChar char="ü"/>
            </a:pPr>
            <a:r>
              <a:rPr lang="en-US" sz="3300" dirty="0" smtClean="0"/>
              <a:t>They took a stand together</a:t>
            </a:r>
          </a:p>
          <a:p>
            <a:pPr>
              <a:buFont typeface="Wingdings" panose="05000000000000000000" pitchFamily="2" charset="2"/>
              <a:buChar char="ü"/>
            </a:pPr>
            <a:r>
              <a:rPr lang="en-US" sz="3300" dirty="0" smtClean="0"/>
              <a:t>They took a stand without putting conditions on God</a:t>
            </a:r>
          </a:p>
          <a:p>
            <a:pPr>
              <a:buFont typeface="Wingdings" panose="05000000000000000000" pitchFamily="2" charset="2"/>
              <a:buChar char="ü"/>
            </a:pPr>
            <a:r>
              <a:rPr lang="en-US" sz="3300" dirty="0" smtClean="0"/>
              <a:t>They took a stand based on God’s word</a:t>
            </a:r>
          </a:p>
          <a:p>
            <a:pPr>
              <a:buFont typeface="Wingdings" panose="05000000000000000000" pitchFamily="2" charset="2"/>
              <a:buChar char="ü"/>
            </a:pPr>
            <a:r>
              <a:rPr lang="en-US" sz="3300" dirty="0" smtClean="0"/>
              <a:t>They took a stand based on God’s power</a:t>
            </a:r>
          </a:p>
        </p:txBody>
      </p:sp>
      <p:sp>
        <p:nvSpPr>
          <p:cNvPr id="6" name="TextBox 5"/>
          <p:cNvSpPr txBox="1"/>
          <p:nvPr/>
        </p:nvSpPr>
        <p:spPr>
          <a:xfrm>
            <a:off x="3988341" y="4773093"/>
            <a:ext cx="7754230" cy="1938992"/>
          </a:xfrm>
          <a:prstGeom prst="rect">
            <a:avLst/>
          </a:prstGeom>
          <a:solidFill>
            <a:schemeClr val="accent6">
              <a:lumMod val="75000"/>
            </a:schemeClr>
          </a:solidFill>
          <a:ln>
            <a:solidFill>
              <a:schemeClr val="accent1">
                <a:lumMod val="40000"/>
                <a:lumOff val="60000"/>
              </a:schemeClr>
            </a:solidFill>
          </a:ln>
        </p:spPr>
        <p:txBody>
          <a:bodyPr wrap="square" rtlCol="0">
            <a:spAutoFit/>
          </a:bodyPr>
          <a:lstStyle/>
          <a:p>
            <a:pPr algn="ctr"/>
            <a:r>
              <a:rPr lang="en-US" sz="6000" dirty="0" smtClean="0"/>
              <a:t>Are your convictions for sale?</a:t>
            </a:r>
            <a:endParaRPr lang="en-US" sz="6000" dirty="0"/>
          </a:p>
        </p:txBody>
      </p:sp>
      <p:sp>
        <p:nvSpPr>
          <p:cNvPr id="7" name="TextBox 6"/>
          <p:cNvSpPr txBox="1"/>
          <p:nvPr/>
        </p:nvSpPr>
        <p:spPr>
          <a:xfrm>
            <a:off x="417411" y="555604"/>
            <a:ext cx="9750717" cy="5170646"/>
          </a:xfrm>
          <a:prstGeom prst="rect">
            <a:avLst/>
          </a:prstGeom>
          <a:solidFill>
            <a:schemeClr val="accent6">
              <a:lumMod val="75000"/>
            </a:schemeClr>
          </a:solidFill>
          <a:ln>
            <a:solidFill>
              <a:schemeClr val="accent1">
                <a:lumMod val="40000"/>
                <a:lumOff val="60000"/>
              </a:schemeClr>
            </a:solidFill>
          </a:ln>
        </p:spPr>
        <p:txBody>
          <a:bodyPr wrap="square" rtlCol="0">
            <a:spAutoFit/>
          </a:bodyPr>
          <a:lstStyle/>
          <a:p>
            <a:pPr lvl="0"/>
            <a:r>
              <a:rPr lang="en-US" sz="5000" b="1" dirty="0" smtClean="0"/>
              <a:t>Deepening our Convictions</a:t>
            </a:r>
          </a:p>
          <a:p>
            <a:pPr marL="457200" indent="-457200">
              <a:buFont typeface="Wingdings" panose="05000000000000000000" pitchFamily="2" charset="2"/>
              <a:buChar char="ü"/>
            </a:pPr>
            <a:r>
              <a:rPr lang="en-US" sz="3500" dirty="0" smtClean="0"/>
              <a:t>What will my life be like if I never act on this conviction?</a:t>
            </a:r>
          </a:p>
          <a:p>
            <a:pPr marL="457200" indent="-457200">
              <a:buFont typeface="Wingdings" panose="05000000000000000000" pitchFamily="2" charset="2"/>
              <a:buChar char="ü"/>
            </a:pPr>
            <a:r>
              <a:rPr lang="en-US" sz="3500" dirty="0" smtClean="0"/>
              <a:t>Who have I shared my conviction with?</a:t>
            </a:r>
          </a:p>
          <a:p>
            <a:pPr marL="457200" indent="-457200">
              <a:buFont typeface="Wingdings" panose="05000000000000000000" pitchFamily="2" charset="2"/>
              <a:buChar char="ü"/>
            </a:pPr>
            <a:r>
              <a:rPr lang="en-US" sz="3500" dirty="0" smtClean="0"/>
              <a:t>When is the last time I’ve taken a scary step of faith in this area?</a:t>
            </a:r>
          </a:p>
          <a:p>
            <a:pPr marL="457200" indent="-457200">
              <a:buFont typeface="Wingdings" panose="05000000000000000000" pitchFamily="2" charset="2"/>
              <a:buChar char="ü"/>
            </a:pPr>
            <a:r>
              <a:rPr lang="en-US" sz="3500" dirty="0" smtClean="0"/>
              <a:t>Why do I think this is important?</a:t>
            </a:r>
          </a:p>
          <a:p>
            <a:pPr marL="457200" indent="-457200">
              <a:buFont typeface="Wingdings" panose="05000000000000000000" pitchFamily="2" charset="2"/>
              <a:buChar char="ü"/>
            </a:pPr>
            <a:r>
              <a:rPr lang="en-US" sz="3500" dirty="0" smtClean="0"/>
              <a:t>What promises of God make it possible for me to act in line with this conviction?</a:t>
            </a:r>
            <a:endParaRPr lang="en-US" sz="5500" dirty="0"/>
          </a:p>
        </p:txBody>
      </p:sp>
    </p:spTree>
    <p:extLst>
      <p:ext uri="{BB962C8B-B14F-4D97-AF65-F5344CB8AC3E}">
        <p14:creationId xmlns:p14="http://schemas.microsoft.com/office/powerpoint/2010/main" val="3645640237"/>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par>
                                <p:cTn id="8" presetID="22" presetClass="entr" presetSubtype="8" fill="hold" nodeType="withEffect">
                                  <p:stCondLst>
                                    <p:cond delay="0"/>
                                  </p:stCondLst>
                                  <p:childTnLst>
                                    <p:set>
                                      <p:cBhvr>
                                        <p:cTn id="9" dur="1" fill="hold">
                                          <p:stCondLst>
                                            <p:cond delay="0"/>
                                          </p:stCondLst>
                                        </p:cTn>
                                        <p:tgtEl>
                                          <p:spTgt spid="6">
                                            <p:txEl>
                                              <p:pRg st="0" end="0"/>
                                            </p:txEl>
                                          </p:spTgt>
                                        </p:tgtEl>
                                        <p:attrNameLst>
                                          <p:attrName>style.visibility</p:attrName>
                                        </p:attrNameLst>
                                      </p:cBhvr>
                                      <p:to>
                                        <p:strVal val="visible"/>
                                      </p:to>
                                    </p:set>
                                    <p:animEffect transition="in" filter="wipe(left)">
                                      <p:cBhvr>
                                        <p:cTn id="10" dur="500"/>
                                        <p:tgtEl>
                                          <p:spTgt spid="6">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xit" presetSubtype="8" fill="hold" grpId="1" nodeType="clickEffect">
                                  <p:stCondLst>
                                    <p:cond delay="0"/>
                                  </p:stCondLst>
                                  <p:childTnLst>
                                    <p:animEffect transition="out" filter="wipe(left)">
                                      <p:cBhvr>
                                        <p:cTn id="14" dur="500"/>
                                        <p:tgtEl>
                                          <p:spTgt spid="6">
                                            <p:txEl>
                                              <p:pRg st="0" end="0"/>
                                            </p:txEl>
                                          </p:spTgt>
                                        </p:tgtEl>
                                      </p:cBhvr>
                                    </p:animEffect>
                                    <p:set>
                                      <p:cBhvr>
                                        <p:cTn id="15" dur="1" fill="hold">
                                          <p:stCondLst>
                                            <p:cond delay="499"/>
                                          </p:stCondLst>
                                        </p:cTn>
                                        <p:tgtEl>
                                          <p:spTgt spid="6">
                                            <p:txEl>
                                              <p:pRg st="0" end="0"/>
                                            </p:txEl>
                                          </p:spTgt>
                                        </p:tgtEl>
                                        <p:attrNameLst>
                                          <p:attrName>style.visibility</p:attrName>
                                        </p:attrNameLst>
                                      </p:cBhvr>
                                      <p:to>
                                        <p:strVal val="hidden"/>
                                      </p:to>
                                    </p:set>
                                  </p:childTnLst>
                                </p:cTn>
                              </p:par>
                              <p:par>
                                <p:cTn id="16" presetID="22" presetClass="exit" presetSubtype="8" fill="hold" grpId="1" nodeType="withEffect">
                                  <p:stCondLst>
                                    <p:cond delay="0"/>
                                  </p:stCondLst>
                                  <p:childTnLst>
                                    <p:animEffect transition="out" filter="wipe(left)">
                                      <p:cBhvr>
                                        <p:cTn id="17" dur="500"/>
                                        <p:tgtEl>
                                          <p:spTgt spid="6">
                                            <p:bg/>
                                          </p:spTgt>
                                        </p:tgtEl>
                                      </p:cBhvr>
                                    </p:animEffect>
                                    <p:set>
                                      <p:cBhvr>
                                        <p:cTn id="18" dur="1" fill="hold">
                                          <p:stCondLst>
                                            <p:cond delay="499"/>
                                          </p:stCondLst>
                                        </p:cTn>
                                        <p:tgtEl>
                                          <p:spTgt spid="6">
                                            <p:bg/>
                                          </p:spTgt>
                                        </p:tgtEl>
                                        <p:attrNameLst>
                                          <p:attrName>style.visibility</p:attrName>
                                        </p:attrNameLst>
                                      </p:cBhvr>
                                      <p:to>
                                        <p:strVal val="hidden"/>
                                      </p:to>
                                    </p:set>
                                  </p:childTnLst>
                                </p:cTn>
                              </p:par>
                              <p:par>
                                <p:cTn id="19" presetID="22" presetClass="entr" presetSubtype="8"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wipe(left)">
                                      <p:cBhvr>
                                        <p:cTn id="21" dur="500"/>
                                        <p:tgtEl>
                                          <p:spTgt spid="7"/>
                                        </p:tgtEl>
                                      </p:cBhvr>
                                    </p:animEffect>
                                  </p:childTnLst>
                                </p:cTn>
                              </p:par>
                              <p:par>
                                <p:cTn id="22" presetID="22" presetClass="entr" presetSubtype="8" fill="hold" nodeType="withEffect">
                                  <p:stCondLst>
                                    <p:cond delay="0"/>
                                  </p:stCondLst>
                                  <p:childTnLst>
                                    <p:set>
                                      <p:cBhvr>
                                        <p:cTn id="23" dur="1" fill="hold">
                                          <p:stCondLst>
                                            <p:cond delay="0"/>
                                          </p:stCondLst>
                                        </p:cTn>
                                        <p:tgtEl>
                                          <p:spTgt spid="7">
                                            <p:txEl>
                                              <p:pRg st="0" end="0"/>
                                            </p:txEl>
                                          </p:spTgt>
                                        </p:tgtEl>
                                        <p:attrNameLst>
                                          <p:attrName>style.visibility</p:attrName>
                                        </p:attrNameLst>
                                      </p:cBhvr>
                                      <p:to>
                                        <p:strVal val="visible"/>
                                      </p:to>
                                    </p:set>
                                    <p:animEffect transition="in" filter="wipe(left)">
                                      <p:cBhvr>
                                        <p:cTn id="24" dur="500"/>
                                        <p:tgtEl>
                                          <p:spTgt spid="7">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7">
                                            <p:txEl>
                                              <p:pRg st="1" end="1"/>
                                            </p:txEl>
                                          </p:spTgt>
                                        </p:tgtEl>
                                        <p:attrNameLst>
                                          <p:attrName>style.visibility</p:attrName>
                                        </p:attrNameLst>
                                      </p:cBhvr>
                                      <p:to>
                                        <p:strVal val="visible"/>
                                      </p:to>
                                    </p:set>
                                    <p:animEffect transition="in" filter="wipe(left)">
                                      <p:cBhvr>
                                        <p:cTn id="29" dur="500"/>
                                        <p:tgtEl>
                                          <p:spTgt spid="7">
                                            <p:txEl>
                                              <p:pRg st="1" end="1"/>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7">
                                            <p:txEl>
                                              <p:pRg st="2" end="2"/>
                                            </p:txEl>
                                          </p:spTgt>
                                        </p:tgtEl>
                                        <p:attrNameLst>
                                          <p:attrName>style.visibility</p:attrName>
                                        </p:attrNameLst>
                                      </p:cBhvr>
                                      <p:to>
                                        <p:strVal val="visible"/>
                                      </p:to>
                                    </p:set>
                                    <p:animEffect transition="in" filter="wipe(left)">
                                      <p:cBhvr>
                                        <p:cTn id="34" dur="500"/>
                                        <p:tgtEl>
                                          <p:spTgt spid="7">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7">
                                            <p:txEl>
                                              <p:pRg st="3" end="3"/>
                                            </p:txEl>
                                          </p:spTgt>
                                        </p:tgtEl>
                                        <p:attrNameLst>
                                          <p:attrName>style.visibility</p:attrName>
                                        </p:attrNameLst>
                                      </p:cBhvr>
                                      <p:to>
                                        <p:strVal val="visible"/>
                                      </p:to>
                                    </p:set>
                                    <p:animEffect transition="in" filter="wipe(left)">
                                      <p:cBhvr>
                                        <p:cTn id="39" dur="500"/>
                                        <p:tgtEl>
                                          <p:spTgt spid="7">
                                            <p:txEl>
                                              <p:pRg st="3" end="3"/>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childTnLst>
                                    <p:set>
                                      <p:cBhvr>
                                        <p:cTn id="43" dur="1" fill="hold">
                                          <p:stCondLst>
                                            <p:cond delay="0"/>
                                          </p:stCondLst>
                                        </p:cTn>
                                        <p:tgtEl>
                                          <p:spTgt spid="7">
                                            <p:txEl>
                                              <p:pRg st="4" end="4"/>
                                            </p:txEl>
                                          </p:spTgt>
                                        </p:tgtEl>
                                        <p:attrNameLst>
                                          <p:attrName>style.visibility</p:attrName>
                                        </p:attrNameLst>
                                      </p:cBhvr>
                                      <p:to>
                                        <p:strVal val="visible"/>
                                      </p:to>
                                    </p:set>
                                    <p:animEffect transition="in" filter="wipe(left)">
                                      <p:cBhvr>
                                        <p:cTn id="44" dur="500"/>
                                        <p:tgtEl>
                                          <p:spTgt spid="7">
                                            <p:txEl>
                                              <p:pRg st="4" end="4"/>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nodeType="clickEffect">
                                  <p:stCondLst>
                                    <p:cond delay="0"/>
                                  </p:stCondLst>
                                  <p:childTnLst>
                                    <p:set>
                                      <p:cBhvr>
                                        <p:cTn id="48" dur="1" fill="hold">
                                          <p:stCondLst>
                                            <p:cond delay="0"/>
                                          </p:stCondLst>
                                        </p:cTn>
                                        <p:tgtEl>
                                          <p:spTgt spid="7">
                                            <p:txEl>
                                              <p:pRg st="5" end="5"/>
                                            </p:txEl>
                                          </p:spTgt>
                                        </p:tgtEl>
                                        <p:attrNameLst>
                                          <p:attrName>style.visibility</p:attrName>
                                        </p:attrNameLst>
                                      </p:cBhvr>
                                      <p:to>
                                        <p:strVal val="visible"/>
                                      </p:to>
                                    </p:set>
                                    <p:animEffect transition="in" filter="wipe(left)">
                                      <p:cBhvr>
                                        <p:cTn id="49"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uiExpand="1" build="allAtOnce" animBg="1"/>
      <p:bldP spid="7"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10824856" cy="899160"/>
          </a:xfrm>
        </p:spPr>
        <p:txBody>
          <a:bodyPr>
            <a:noAutofit/>
          </a:bodyPr>
          <a:lstStyle/>
          <a:p>
            <a:r>
              <a:rPr lang="en-US" sz="5000" dirty="0" smtClean="0"/>
              <a:t>What can we learn…?</a:t>
            </a:r>
            <a:endParaRPr lang="en-US" sz="5000" dirty="0"/>
          </a:p>
        </p:txBody>
      </p:sp>
      <p:sp>
        <p:nvSpPr>
          <p:cNvPr id="3" name="Content Placeholder 2"/>
          <p:cNvSpPr>
            <a:spLocks noGrp="1"/>
          </p:cNvSpPr>
          <p:nvPr>
            <p:ph idx="1"/>
          </p:nvPr>
        </p:nvSpPr>
        <p:spPr>
          <a:xfrm>
            <a:off x="677334" y="1592101"/>
            <a:ext cx="9490794" cy="4727609"/>
          </a:xfrm>
        </p:spPr>
        <p:txBody>
          <a:bodyPr>
            <a:normAutofit/>
          </a:bodyPr>
          <a:lstStyle/>
          <a:p>
            <a:pPr marL="0" indent="0">
              <a:buNone/>
            </a:pPr>
            <a:r>
              <a:rPr lang="en-US" sz="3300" b="1" dirty="0" smtClean="0"/>
              <a:t>From King Nebuchadnezzar</a:t>
            </a:r>
          </a:p>
          <a:p>
            <a:pPr>
              <a:buFont typeface="Wingdings" panose="05000000000000000000" pitchFamily="2" charset="2"/>
              <a:buChar char="ü"/>
            </a:pPr>
            <a:r>
              <a:rPr lang="en-US" sz="3300" dirty="0" smtClean="0"/>
              <a:t>These supernatural acts of God were not enough to change his heart</a:t>
            </a:r>
          </a:p>
          <a:p>
            <a:pPr>
              <a:buFont typeface="Wingdings" panose="05000000000000000000" pitchFamily="2" charset="2"/>
              <a:buChar char="ü"/>
            </a:pPr>
            <a:r>
              <a:rPr lang="en-US" sz="3300" dirty="0" smtClean="0"/>
              <a:t>Seeing more evidence doesn’t necessarily mean we’re more likely to believe</a:t>
            </a:r>
          </a:p>
          <a:p>
            <a:pPr>
              <a:buFont typeface="Wingdings" panose="05000000000000000000" pitchFamily="2" charset="2"/>
              <a:buChar char="ü"/>
            </a:pPr>
            <a:r>
              <a:rPr lang="en-US" sz="3300" dirty="0" smtClean="0"/>
              <a:t>God has already given the greatest demonstration of himself through the cross</a:t>
            </a:r>
            <a:endParaRPr lang="en-US" sz="3300" dirty="0"/>
          </a:p>
        </p:txBody>
      </p:sp>
      <p:sp>
        <p:nvSpPr>
          <p:cNvPr id="4" name="TextBox 3"/>
          <p:cNvSpPr txBox="1"/>
          <p:nvPr/>
        </p:nvSpPr>
        <p:spPr>
          <a:xfrm>
            <a:off x="505839" y="1705596"/>
            <a:ext cx="10549774" cy="4524315"/>
          </a:xfrm>
          <a:prstGeom prst="rect">
            <a:avLst/>
          </a:prstGeom>
          <a:solidFill>
            <a:schemeClr val="accent6">
              <a:lumMod val="75000"/>
            </a:schemeClr>
          </a:solidFill>
          <a:ln>
            <a:solidFill>
              <a:schemeClr val="accent1">
                <a:lumMod val="40000"/>
                <a:lumOff val="60000"/>
              </a:schemeClr>
            </a:solidFill>
          </a:ln>
        </p:spPr>
        <p:txBody>
          <a:bodyPr wrap="square" rtlCol="0">
            <a:spAutoFit/>
          </a:bodyPr>
          <a:lstStyle/>
          <a:p>
            <a:pPr algn="ctr"/>
            <a:r>
              <a:rPr lang="en-US" sz="3500" dirty="0" smtClean="0"/>
              <a:t>(Romans 3:23-25) </a:t>
            </a:r>
            <a:r>
              <a:rPr lang="en-US" sz="3600" dirty="0"/>
              <a:t> For everyone has sinned; we all fall short of God’s glorious standard. </a:t>
            </a:r>
            <a:r>
              <a:rPr lang="en-US" sz="3600" b="1" baseline="30000" dirty="0"/>
              <a:t> </a:t>
            </a:r>
            <a:r>
              <a:rPr lang="en-US" sz="3600" b="1" baseline="30000" dirty="0" smtClean="0"/>
              <a:t>24 </a:t>
            </a:r>
            <a:r>
              <a:rPr lang="en-US" sz="3600" dirty="0" smtClean="0"/>
              <a:t>Yet </a:t>
            </a:r>
            <a:r>
              <a:rPr lang="en-US" sz="3600" dirty="0"/>
              <a:t>God, in his grace, freely makes us right in his sight. He did this through Christ Jesus when he freed us from the penalty for our sins. </a:t>
            </a:r>
            <a:r>
              <a:rPr lang="en-US" sz="3600" b="1" baseline="30000" dirty="0"/>
              <a:t>25 </a:t>
            </a:r>
            <a:r>
              <a:rPr lang="en-US" sz="3600" dirty="0"/>
              <a:t>For God presented Jesus as the sacrifice for sin. People are made right with God when they believe that Jesus sacrificed his life, shedding his blood. </a:t>
            </a:r>
            <a:endParaRPr lang="en-US" sz="3500" dirty="0"/>
          </a:p>
        </p:txBody>
      </p:sp>
    </p:spTree>
    <p:extLst>
      <p:ext uri="{BB962C8B-B14F-4D97-AF65-F5344CB8AC3E}">
        <p14:creationId xmlns:p14="http://schemas.microsoft.com/office/powerpoint/2010/main" val="1567793188"/>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left)">
                                      <p:cBhvr>
                                        <p:cTn id="2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7936" y="1363579"/>
            <a:ext cx="8854637" cy="2687257"/>
          </a:xfrm>
        </p:spPr>
        <p:txBody>
          <a:bodyPr/>
          <a:lstStyle/>
          <a:p>
            <a:r>
              <a:rPr lang="en-US" sz="6500" b="1" dirty="0" smtClean="0"/>
              <a:t>Into the Fiery Furnace</a:t>
            </a:r>
            <a:r>
              <a:rPr lang="en-US" sz="6500" dirty="0" smtClean="0"/>
              <a:t/>
            </a:r>
            <a:br>
              <a:rPr lang="en-US" sz="6500" dirty="0" smtClean="0"/>
            </a:br>
            <a:r>
              <a:rPr lang="en-US" sz="5000" dirty="0" smtClean="0"/>
              <a:t>Questions? Comments?</a:t>
            </a:r>
            <a:endParaRPr lang="en-US" sz="5000" dirty="0"/>
          </a:p>
        </p:txBody>
      </p:sp>
      <p:sp>
        <p:nvSpPr>
          <p:cNvPr id="3" name="Subtitle 2"/>
          <p:cNvSpPr>
            <a:spLocks noGrp="1"/>
          </p:cNvSpPr>
          <p:nvPr>
            <p:ph type="subTitle" idx="1"/>
          </p:nvPr>
        </p:nvSpPr>
        <p:spPr>
          <a:xfrm>
            <a:off x="-3558709" y="5431917"/>
            <a:ext cx="7766936" cy="1096899"/>
          </a:xfrm>
        </p:spPr>
        <p:txBody>
          <a:bodyPr>
            <a:normAutofit lnSpcReduction="10000"/>
          </a:bodyPr>
          <a:lstStyle/>
          <a:p>
            <a:r>
              <a:rPr lang="en-US" sz="3000" dirty="0" smtClean="0"/>
              <a:t>Kate </a:t>
            </a:r>
            <a:r>
              <a:rPr lang="en-US" sz="3000" dirty="0" smtClean="0"/>
              <a:t>Mizelle</a:t>
            </a:r>
            <a:endParaRPr lang="en-US" sz="3000" dirty="0" smtClean="0"/>
          </a:p>
          <a:p>
            <a:r>
              <a:rPr lang="en-US" sz="3000" dirty="0" smtClean="0"/>
              <a:t>mizellek@dwellcc.org</a:t>
            </a:r>
            <a:endParaRPr lang="en-US" sz="3000" dirty="0"/>
          </a:p>
        </p:txBody>
      </p:sp>
    </p:spTree>
    <p:extLst>
      <p:ext uri="{BB962C8B-B14F-4D97-AF65-F5344CB8AC3E}">
        <p14:creationId xmlns:p14="http://schemas.microsoft.com/office/powerpoint/2010/main" val="2618460756"/>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10824856" cy="899160"/>
          </a:xfrm>
        </p:spPr>
        <p:txBody>
          <a:bodyPr>
            <a:noAutofit/>
          </a:bodyPr>
          <a:lstStyle/>
          <a:p>
            <a:r>
              <a:rPr lang="en-US" sz="5000" dirty="0" smtClean="0"/>
              <a:t>Daniel 3</a:t>
            </a:r>
            <a:endParaRPr lang="en-US" sz="5000" dirty="0"/>
          </a:p>
        </p:txBody>
      </p:sp>
      <p:sp>
        <p:nvSpPr>
          <p:cNvPr id="3" name="Content Placeholder 2"/>
          <p:cNvSpPr>
            <a:spLocks noGrp="1"/>
          </p:cNvSpPr>
          <p:nvPr>
            <p:ph idx="1"/>
          </p:nvPr>
        </p:nvSpPr>
        <p:spPr>
          <a:xfrm>
            <a:off x="677334" y="1764631"/>
            <a:ext cx="9490794" cy="4727609"/>
          </a:xfrm>
        </p:spPr>
        <p:txBody>
          <a:bodyPr>
            <a:normAutofit fontScale="92500" lnSpcReduction="10000"/>
          </a:bodyPr>
          <a:lstStyle/>
          <a:p>
            <a:pPr marL="0" indent="0">
              <a:buNone/>
            </a:pPr>
            <a:r>
              <a:rPr lang="en-US" sz="3600" dirty="0"/>
              <a:t>King Nebuchadnezzar made an image of gold, sixty cubits high and six cubits wide</a:t>
            </a:r>
            <a:r>
              <a:rPr lang="en-US" sz="3600" dirty="0" smtClean="0"/>
              <a:t>,</a:t>
            </a:r>
            <a:r>
              <a:rPr lang="en-US" sz="3600" dirty="0"/>
              <a:t> and set it up on the plain of Dura in the province of Babylon. </a:t>
            </a:r>
            <a:endParaRPr lang="en-US" sz="3600" dirty="0" smtClean="0"/>
          </a:p>
          <a:p>
            <a:pPr marL="0" indent="0">
              <a:buNone/>
            </a:pPr>
            <a:r>
              <a:rPr lang="en-US" sz="3600" b="1" baseline="30000" dirty="0" smtClean="0"/>
              <a:t>2</a:t>
            </a:r>
            <a:r>
              <a:rPr lang="en-US" sz="3600" b="1" baseline="30000" dirty="0"/>
              <a:t> </a:t>
            </a:r>
            <a:r>
              <a:rPr lang="en-US" sz="3600" dirty="0"/>
              <a:t>He then summoned the satraps, prefects, governors, advisers, treasurers, judges, magistrates and all the other provincial officials to come to the dedication of the image he had set up. </a:t>
            </a:r>
            <a:endParaRPr lang="en-US" sz="3500" dirty="0" smtClean="0"/>
          </a:p>
        </p:txBody>
      </p:sp>
    </p:spTree>
    <p:extLst>
      <p:ext uri="{BB962C8B-B14F-4D97-AF65-F5344CB8AC3E}">
        <p14:creationId xmlns:p14="http://schemas.microsoft.com/office/powerpoint/2010/main" val="2568136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10824856" cy="899160"/>
          </a:xfrm>
        </p:spPr>
        <p:txBody>
          <a:bodyPr>
            <a:noAutofit/>
          </a:bodyPr>
          <a:lstStyle/>
          <a:p>
            <a:r>
              <a:rPr lang="en-US" sz="5000" dirty="0" smtClean="0"/>
              <a:t>Daniel 3</a:t>
            </a:r>
            <a:endParaRPr lang="en-US" sz="5000" dirty="0"/>
          </a:p>
        </p:txBody>
      </p:sp>
      <p:sp>
        <p:nvSpPr>
          <p:cNvPr id="3" name="Content Placeholder 2"/>
          <p:cNvSpPr>
            <a:spLocks noGrp="1"/>
          </p:cNvSpPr>
          <p:nvPr>
            <p:ph idx="1"/>
          </p:nvPr>
        </p:nvSpPr>
        <p:spPr>
          <a:xfrm>
            <a:off x="677334" y="1764631"/>
            <a:ext cx="9490794" cy="4727609"/>
          </a:xfrm>
        </p:spPr>
        <p:txBody>
          <a:bodyPr>
            <a:normAutofit fontScale="92500" lnSpcReduction="10000"/>
          </a:bodyPr>
          <a:lstStyle/>
          <a:p>
            <a:pPr marL="0" indent="0">
              <a:buNone/>
            </a:pPr>
            <a:r>
              <a:rPr lang="en-US" sz="3600" dirty="0">
                <a:solidFill>
                  <a:schemeClr val="accent2">
                    <a:lumMod val="50000"/>
                  </a:schemeClr>
                </a:solidFill>
              </a:rPr>
              <a:t>King Nebuchadnezzar made an </a:t>
            </a:r>
            <a:r>
              <a:rPr lang="en-US" sz="3600" dirty="0">
                <a:solidFill>
                  <a:schemeClr val="tx1"/>
                </a:solidFill>
              </a:rPr>
              <a:t>image of gold</a:t>
            </a:r>
            <a:r>
              <a:rPr lang="en-US" sz="3600" dirty="0">
                <a:solidFill>
                  <a:schemeClr val="accent2">
                    <a:lumMod val="50000"/>
                  </a:schemeClr>
                </a:solidFill>
              </a:rPr>
              <a:t>, sixty cubits high and six cubits wide</a:t>
            </a:r>
            <a:r>
              <a:rPr lang="en-US" sz="3600" dirty="0" smtClean="0">
                <a:solidFill>
                  <a:schemeClr val="accent2">
                    <a:lumMod val="50000"/>
                  </a:schemeClr>
                </a:solidFill>
              </a:rPr>
              <a:t>,</a:t>
            </a:r>
            <a:r>
              <a:rPr lang="en-US" sz="3600" dirty="0">
                <a:solidFill>
                  <a:schemeClr val="accent2">
                    <a:lumMod val="50000"/>
                  </a:schemeClr>
                </a:solidFill>
              </a:rPr>
              <a:t> and set it up on the plain of Dura in the province of Babylon. </a:t>
            </a:r>
            <a:endParaRPr lang="en-US" sz="3600" dirty="0" smtClean="0">
              <a:solidFill>
                <a:schemeClr val="accent2">
                  <a:lumMod val="50000"/>
                </a:schemeClr>
              </a:solidFill>
            </a:endParaRPr>
          </a:p>
          <a:p>
            <a:pPr marL="0" indent="0">
              <a:buNone/>
            </a:pPr>
            <a:r>
              <a:rPr lang="en-US" sz="3600" b="1" baseline="30000" dirty="0" smtClean="0">
                <a:solidFill>
                  <a:schemeClr val="accent2">
                    <a:lumMod val="50000"/>
                  </a:schemeClr>
                </a:solidFill>
              </a:rPr>
              <a:t>2</a:t>
            </a:r>
            <a:r>
              <a:rPr lang="en-US" sz="3600" b="1" baseline="30000" dirty="0">
                <a:solidFill>
                  <a:schemeClr val="accent2">
                    <a:lumMod val="50000"/>
                  </a:schemeClr>
                </a:solidFill>
              </a:rPr>
              <a:t> </a:t>
            </a:r>
            <a:r>
              <a:rPr lang="en-US" sz="3600" dirty="0">
                <a:solidFill>
                  <a:schemeClr val="accent2">
                    <a:lumMod val="50000"/>
                  </a:schemeClr>
                </a:solidFill>
              </a:rPr>
              <a:t>He then summoned the satraps, prefects, governors, advisers, treasurers, judges, magistrates and all the other provincial officials to come to the dedication of the image he had set up. </a:t>
            </a:r>
            <a:endParaRPr lang="en-US" sz="3500" dirty="0" smtClean="0">
              <a:solidFill>
                <a:schemeClr val="accent2">
                  <a:lumMod val="50000"/>
                </a:schemeClr>
              </a:solidFill>
            </a:endParaRPr>
          </a:p>
        </p:txBody>
      </p:sp>
    </p:spTree>
    <p:extLst>
      <p:ext uri="{BB962C8B-B14F-4D97-AF65-F5344CB8AC3E}">
        <p14:creationId xmlns:p14="http://schemas.microsoft.com/office/powerpoint/2010/main" val="25872970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10824856" cy="899160"/>
          </a:xfrm>
        </p:spPr>
        <p:txBody>
          <a:bodyPr>
            <a:noAutofit/>
          </a:bodyPr>
          <a:lstStyle/>
          <a:p>
            <a:r>
              <a:rPr lang="en-US" sz="5000" dirty="0" smtClean="0"/>
              <a:t>Daniel 3</a:t>
            </a:r>
            <a:endParaRPr lang="en-US" sz="5000" dirty="0"/>
          </a:p>
        </p:txBody>
      </p:sp>
      <p:sp>
        <p:nvSpPr>
          <p:cNvPr id="3" name="Content Placeholder 2"/>
          <p:cNvSpPr>
            <a:spLocks noGrp="1"/>
          </p:cNvSpPr>
          <p:nvPr>
            <p:ph idx="1"/>
          </p:nvPr>
        </p:nvSpPr>
        <p:spPr>
          <a:xfrm>
            <a:off x="677334" y="1764631"/>
            <a:ext cx="9490794" cy="4727609"/>
          </a:xfrm>
        </p:spPr>
        <p:txBody>
          <a:bodyPr>
            <a:normAutofit/>
          </a:bodyPr>
          <a:lstStyle/>
          <a:p>
            <a:pPr marL="0" indent="0">
              <a:buNone/>
            </a:pPr>
            <a:r>
              <a:rPr lang="en-US" sz="3300" b="1" baseline="30000" dirty="0" smtClean="0"/>
              <a:t>3</a:t>
            </a:r>
            <a:r>
              <a:rPr lang="en-US" sz="3300" b="1" baseline="30000" dirty="0"/>
              <a:t> </a:t>
            </a:r>
            <a:r>
              <a:rPr lang="en-US" sz="3300" dirty="0"/>
              <a:t>So the satraps, prefects, governors, advisers, treasurers, judges, magistrates and all the other provincial officials assembled for the dedication of the image that King Nebuchadnezzar had set up, and they stood before it.</a:t>
            </a:r>
            <a:endParaRPr lang="en-US" sz="3300" dirty="0" smtClean="0"/>
          </a:p>
        </p:txBody>
      </p:sp>
    </p:spTree>
    <p:extLst>
      <p:ext uri="{BB962C8B-B14F-4D97-AF65-F5344CB8AC3E}">
        <p14:creationId xmlns:p14="http://schemas.microsoft.com/office/powerpoint/2010/main" val="92134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10824856" cy="899160"/>
          </a:xfrm>
        </p:spPr>
        <p:txBody>
          <a:bodyPr>
            <a:noAutofit/>
          </a:bodyPr>
          <a:lstStyle/>
          <a:p>
            <a:r>
              <a:rPr lang="en-US" sz="5000" dirty="0" smtClean="0"/>
              <a:t>Daniel 3</a:t>
            </a:r>
            <a:endParaRPr lang="en-US" sz="5000" dirty="0"/>
          </a:p>
        </p:txBody>
      </p:sp>
      <p:sp>
        <p:nvSpPr>
          <p:cNvPr id="3" name="Content Placeholder 2"/>
          <p:cNvSpPr>
            <a:spLocks noGrp="1"/>
          </p:cNvSpPr>
          <p:nvPr>
            <p:ph idx="1"/>
          </p:nvPr>
        </p:nvSpPr>
        <p:spPr>
          <a:xfrm>
            <a:off x="677334" y="1764631"/>
            <a:ext cx="9490794" cy="4727609"/>
          </a:xfrm>
        </p:spPr>
        <p:txBody>
          <a:bodyPr>
            <a:normAutofit/>
          </a:bodyPr>
          <a:lstStyle/>
          <a:p>
            <a:pPr marL="0" indent="0">
              <a:buNone/>
            </a:pPr>
            <a:r>
              <a:rPr lang="en-US" sz="3300" b="1" baseline="30000" dirty="0"/>
              <a:t>4 </a:t>
            </a:r>
            <a:r>
              <a:rPr lang="en-US" sz="3300" dirty="0"/>
              <a:t>Then the herald loudly proclaimed, “Nations and peoples of every language, this is what you are commanded to do: </a:t>
            </a:r>
            <a:r>
              <a:rPr lang="en-US" sz="3300" b="1" baseline="30000" dirty="0"/>
              <a:t>5 </a:t>
            </a:r>
            <a:r>
              <a:rPr lang="en-US" sz="3300" dirty="0"/>
              <a:t>As soon as you hear the sound of the horn, flute, zither, lyre, harp, pipe and all kinds of music, you must fall down and worship the image of gold that King Nebuchadnezzar has set up. </a:t>
            </a:r>
            <a:endParaRPr lang="en-US" sz="3300" dirty="0" smtClean="0"/>
          </a:p>
        </p:txBody>
      </p:sp>
    </p:spTree>
    <p:extLst>
      <p:ext uri="{BB962C8B-B14F-4D97-AF65-F5344CB8AC3E}">
        <p14:creationId xmlns:p14="http://schemas.microsoft.com/office/powerpoint/2010/main" val="4204125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10824856" cy="899160"/>
          </a:xfrm>
        </p:spPr>
        <p:txBody>
          <a:bodyPr>
            <a:noAutofit/>
          </a:bodyPr>
          <a:lstStyle/>
          <a:p>
            <a:r>
              <a:rPr lang="en-US" sz="5000" dirty="0" smtClean="0"/>
              <a:t>Daniel 3</a:t>
            </a:r>
            <a:endParaRPr lang="en-US" sz="5000" dirty="0"/>
          </a:p>
        </p:txBody>
      </p:sp>
      <p:sp>
        <p:nvSpPr>
          <p:cNvPr id="3" name="Content Placeholder 2"/>
          <p:cNvSpPr>
            <a:spLocks noGrp="1"/>
          </p:cNvSpPr>
          <p:nvPr>
            <p:ph idx="1"/>
          </p:nvPr>
        </p:nvSpPr>
        <p:spPr>
          <a:xfrm>
            <a:off x="677334" y="1764631"/>
            <a:ext cx="9490794" cy="4727609"/>
          </a:xfrm>
        </p:spPr>
        <p:txBody>
          <a:bodyPr>
            <a:normAutofit/>
          </a:bodyPr>
          <a:lstStyle/>
          <a:p>
            <a:pPr marL="0" indent="0">
              <a:buNone/>
            </a:pPr>
            <a:r>
              <a:rPr lang="en-US" sz="3300" b="1" baseline="30000" dirty="0">
                <a:solidFill>
                  <a:schemeClr val="accent2">
                    <a:lumMod val="50000"/>
                  </a:schemeClr>
                </a:solidFill>
              </a:rPr>
              <a:t>4 </a:t>
            </a:r>
            <a:r>
              <a:rPr lang="en-US" sz="3300" dirty="0">
                <a:solidFill>
                  <a:schemeClr val="accent2">
                    <a:lumMod val="50000"/>
                  </a:schemeClr>
                </a:solidFill>
              </a:rPr>
              <a:t>Then the herald loudly proclaimed, “Nations and peoples of every language, this is what you are commanded to do: </a:t>
            </a:r>
            <a:r>
              <a:rPr lang="en-US" sz="3300" b="1" baseline="30000" dirty="0">
                <a:solidFill>
                  <a:schemeClr val="accent2">
                    <a:lumMod val="50000"/>
                  </a:schemeClr>
                </a:solidFill>
              </a:rPr>
              <a:t>5 </a:t>
            </a:r>
            <a:r>
              <a:rPr lang="en-US" sz="3300" dirty="0">
                <a:solidFill>
                  <a:schemeClr val="accent2">
                    <a:lumMod val="50000"/>
                  </a:schemeClr>
                </a:solidFill>
              </a:rPr>
              <a:t>As soon as you hear the sound of the horn, flute, zither, lyre, harp, pipe and all kinds of music, </a:t>
            </a:r>
            <a:r>
              <a:rPr lang="en-US" sz="3300" dirty="0">
                <a:solidFill>
                  <a:schemeClr val="tx1"/>
                </a:solidFill>
              </a:rPr>
              <a:t>you must fall down and worship the image of gold </a:t>
            </a:r>
            <a:r>
              <a:rPr lang="en-US" sz="3300" dirty="0">
                <a:solidFill>
                  <a:schemeClr val="accent2">
                    <a:lumMod val="50000"/>
                  </a:schemeClr>
                </a:solidFill>
              </a:rPr>
              <a:t>that King Nebuchadnezzar has set up. </a:t>
            </a:r>
            <a:endParaRPr lang="en-US" sz="3300" dirty="0" smtClean="0">
              <a:solidFill>
                <a:schemeClr val="accent2">
                  <a:lumMod val="50000"/>
                </a:schemeClr>
              </a:solidFill>
            </a:endParaRPr>
          </a:p>
        </p:txBody>
      </p:sp>
      <p:sp>
        <p:nvSpPr>
          <p:cNvPr id="4" name="TextBox 3"/>
          <p:cNvSpPr txBox="1"/>
          <p:nvPr/>
        </p:nvSpPr>
        <p:spPr>
          <a:xfrm>
            <a:off x="3968884" y="483548"/>
            <a:ext cx="5933873" cy="1169551"/>
          </a:xfrm>
          <a:prstGeom prst="rect">
            <a:avLst/>
          </a:prstGeom>
          <a:solidFill>
            <a:schemeClr val="accent6">
              <a:lumMod val="75000"/>
            </a:schemeClr>
          </a:solidFill>
          <a:ln>
            <a:solidFill>
              <a:schemeClr val="accent1">
                <a:lumMod val="40000"/>
                <a:lumOff val="60000"/>
              </a:schemeClr>
            </a:solidFill>
          </a:ln>
        </p:spPr>
        <p:txBody>
          <a:bodyPr wrap="square" rtlCol="0">
            <a:spAutoFit/>
          </a:bodyPr>
          <a:lstStyle/>
          <a:p>
            <a:pPr algn="ctr"/>
            <a:r>
              <a:rPr lang="en-US" sz="3500" dirty="0" smtClean="0"/>
              <a:t>Went directly against God’s command (Ex. 20:3,4)</a:t>
            </a:r>
            <a:endParaRPr lang="en-US" sz="3500" dirty="0"/>
          </a:p>
        </p:txBody>
      </p:sp>
    </p:spTree>
    <p:extLst>
      <p:ext uri="{BB962C8B-B14F-4D97-AF65-F5344CB8AC3E}">
        <p14:creationId xmlns:p14="http://schemas.microsoft.com/office/powerpoint/2010/main" val="3783793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1" nodeType="clickEffect">
                                  <p:stCondLst>
                                    <p:cond delay="0"/>
                                  </p:stCondLst>
                                  <p:childTnLst>
                                    <p:animEffect transition="out" filter="wipe(left)">
                                      <p:cBhvr>
                                        <p:cTn id="11" dur="500"/>
                                        <p:tgtEl>
                                          <p:spTgt spid="4"/>
                                        </p:tgtEl>
                                      </p:cBhvr>
                                    </p:animEffect>
                                    <p:set>
                                      <p:cBhvr>
                                        <p:cTn id="12"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10824856" cy="899160"/>
          </a:xfrm>
        </p:spPr>
        <p:txBody>
          <a:bodyPr>
            <a:noAutofit/>
          </a:bodyPr>
          <a:lstStyle/>
          <a:p>
            <a:r>
              <a:rPr lang="en-US" sz="5000" dirty="0" smtClean="0"/>
              <a:t>Daniel 3</a:t>
            </a:r>
            <a:endParaRPr lang="en-US" sz="5000" dirty="0"/>
          </a:p>
        </p:txBody>
      </p:sp>
      <p:sp>
        <p:nvSpPr>
          <p:cNvPr id="3" name="Content Placeholder 2"/>
          <p:cNvSpPr>
            <a:spLocks noGrp="1"/>
          </p:cNvSpPr>
          <p:nvPr>
            <p:ph idx="1"/>
          </p:nvPr>
        </p:nvSpPr>
        <p:spPr>
          <a:xfrm>
            <a:off x="677334" y="1764631"/>
            <a:ext cx="9490794" cy="4727609"/>
          </a:xfrm>
        </p:spPr>
        <p:txBody>
          <a:bodyPr>
            <a:normAutofit/>
          </a:bodyPr>
          <a:lstStyle/>
          <a:p>
            <a:pPr marL="0" indent="0">
              <a:buNone/>
            </a:pPr>
            <a:r>
              <a:rPr lang="en-US" sz="3300" b="1" baseline="30000" dirty="0" smtClean="0"/>
              <a:t>6</a:t>
            </a:r>
            <a:r>
              <a:rPr lang="en-US" sz="3300" b="1" baseline="30000" dirty="0"/>
              <a:t> </a:t>
            </a:r>
            <a:r>
              <a:rPr lang="en-US" sz="3300" dirty="0"/>
              <a:t>Whoever does not fall down and worship will immediately be thrown into a blazing furnace</a:t>
            </a:r>
            <a:r>
              <a:rPr lang="en-US" sz="3300" dirty="0" smtClean="0"/>
              <a:t>.”</a:t>
            </a:r>
          </a:p>
          <a:p>
            <a:pPr marL="0" indent="0">
              <a:buNone/>
            </a:pPr>
            <a:r>
              <a:rPr lang="en-US" sz="3300" b="1" baseline="30000" dirty="0"/>
              <a:t>7 </a:t>
            </a:r>
            <a:r>
              <a:rPr lang="en-US" sz="3300" dirty="0"/>
              <a:t>Therefore, as soon as they heard the sound of the horn, flute, zither, lyre, harp and all kinds of music, all the nations and peoples of every language fell down and worshiped the image of gold that King Nebuchadnezzar had set up.</a:t>
            </a:r>
            <a:endParaRPr lang="en-US" sz="3300" dirty="0" smtClean="0"/>
          </a:p>
        </p:txBody>
      </p:sp>
      <p:sp>
        <p:nvSpPr>
          <p:cNvPr id="5" name="TextBox 4"/>
          <p:cNvSpPr txBox="1"/>
          <p:nvPr/>
        </p:nvSpPr>
        <p:spPr>
          <a:xfrm>
            <a:off x="3821424" y="339209"/>
            <a:ext cx="7680765" cy="1169551"/>
          </a:xfrm>
          <a:prstGeom prst="rect">
            <a:avLst/>
          </a:prstGeom>
          <a:solidFill>
            <a:schemeClr val="accent6">
              <a:lumMod val="75000"/>
            </a:schemeClr>
          </a:solidFill>
          <a:ln>
            <a:solidFill>
              <a:schemeClr val="accent1">
                <a:lumMod val="40000"/>
                <a:lumOff val="60000"/>
              </a:schemeClr>
            </a:solidFill>
          </a:ln>
        </p:spPr>
        <p:txBody>
          <a:bodyPr wrap="square" rtlCol="0">
            <a:spAutoFit/>
          </a:bodyPr>
          <a:lstStyle/>
          <a:p>
            <a:pPr algn="ctr"/>
            <a:r>
              <a:rPr lang="en-US" sz="3500" dirty="0" smtClean="0"/>
              <a:t>Calling for conformity and worship to demonstrate his control</a:t>
            </a:r>
            <a:endParaRPr lang="en-US" sz="3500" dirty="0"/>
          </a:p>
        </p:txBody>
      </p:sp>
    </p:spTree>
    <p:extLst>
      <p:ext uri="{BB962C8B-B14F-4D97-AF65-F5344CB8AC3E}">
        <p14:creationId xmlns:p14="http://schemas.microsoft.com/office/powerpoint/2010/main" val="703563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10824856" cy="899160"/>
          </a:xfrm>
        </p:spPr>
        <p:txBody>
          <a:bodyPr>
            <a:noAutofit/>
          </a:bodyPr>
          <a:lstStyle/>
          <a:p>
            <a:r>
              <a:rPr lang="en-US" sz="5000" dirty="0" smtClean="0"/>
              <a:t>Daniel 3</a:t>
            </a:r>
            <a:endParaRPr lang="en-US" sz="5000" dirty="0"/>
          </a:p>
        </p:txBody>
      </p:sp>
      <p:sp>
        <p:nvSpPr>
          <p:cNvPr id="3" name="Content Placeholder 2"/>
          <p:cNvSpPr>
            <a:spLocks noGrp="1"/>
          </p:cNvSpPr>
          <p:nvPr>
            <p:ph idx="1"/>
          </p:nvPr>
        </p:nvSpPr>
        <p:spPr>
          <a:xfrm>
            <a:off x="677334" y="1764631"/>
            <a:ext cx="9490794" cy="4727609"/>
          </a:xfrm>
        </p:spPr>
        <p:txBody>
          <a:bodyPr>
            <a:normAutofit fontScale="92500" lnSpcReduction="20000"/>
          </a:bodyPr>
          <a:lstStyle/>
          <a:p>
            <a:pPr marL="0" indent="0">
              <a:buNone/>
            </a:pPr>
            <a:r>
              <a:rPr lang="en-US" sz="3600" b="1" baseline="30000" dirty="0"/>
              <a:t>8 </a:t>
            </a:r>
            <a:r>
              <a:rPr lang="en-US" sz="3600" dirty="0"/>
              <a:t>At this time some </a:t>
            </a:r>
            <a:r>
              <a:rPr lang="en-US" sz="3600" dirty="0" smtClean="0"/>
              <a:t>astrologers</a:t>
            </a:r>
            <a:r>
              <a:rPr lang="en-US" sz="3600" dirty="0"/>
              <a:t> came forward and denounced the Jews. </a:t>
            </a:r>
            <a:endParaRPr lang="en-US" sz="3600" dirty="0" smtClean="0"/>
          </a:p>
          <a:p>
            <a:pPr marL="0" indent="0">
              <a:buNone/>
            </a:pPr>
            <a:r>
              <a:rPr lang="en-US" sz="3600" b="1" baseline="30000" dirty="0" smtClean="0"/>
              <a:t>9</a:t>
            </a:r>
            <a:r>
              <a:rPr lang="en-US" sz="3600" b="1" baseline="30000" dirty="0"/>
              <a:t> </a:t>
            </a:r>
            <a:r>
              <a:rPr lang="en-US" sz="3600" dirty="0"/>
              <a:t>They said to King Nebuchadnezzar, “May the king live forever! </a:t>
            </a:r>
            <a:endParaRPr lang="en-US" sz="3600" dirty="0" smtClean="0"/>
          </a:p>
          <a:p>
            <a:pPr marL="0" indent="0">
              <a:buNone/>
            </a:pPr>
            <a:r>
              <a:rPr lang="en-US" sz="3600" b="1" baseline="30000" dirty="0" smtClean="0"/>
              <a:t>10</a:t>
            </a:r>
            <a:r>
              <a:rPr lang="en-US" sz="3600" b="1" baseline="30000" dirty="0"/>
              <a:t> </a:t>
            </a:r>
            <a:r>
              <a:rPr lang="en-US" sz="3600" dirty="0"/>
              <a:t>Your Majesty has issued a decree that everyone who hears the sound of the horn, flute, zither, lyre, harp, pipe and all kinds of music must fall down and worship the image of gold, </a:t>
            </a:r>
            <a:r>
              <a:rPr lang="en-US" sz="3600" b="1" baseline="30000" dirty="0"/>
              <a:t>11 </a:t>
            </a:r>
            <a:r>
              <a:rPr lang="en-US" sz="3600" dirty="0"/>
              <a:t>and that whoever does not fall down and worship will be thrown into a blazing furnace. </a:t>
            </a:r>
            <a:endParaRPr lang="en-US" sz="3500" dirty="0" smtClean="0"/>
          </a:p>
        </p:txBody>
      </p:sp>
    </p:spTree>
    <p:extLst>
      <p:ext uri="{BB962C8B-B14F-4D97-AF65-F5344CB8AC3E}">
        <p14:creationId xmlns:p14="http://schemas.microsoft.com/office/powerpoint/2010/main" val="4125190906"/>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0</TotalTime>
  <Words>868</Words>
  <Application>Microsoft Office PowerPoint</Application>
  <PresentationFormat>Widescreen</PresentationFormat>
  <Paragraphs>130</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Trebuchet MS</vt:lpstr>
      <vt:lpstr>Wingdings</vt:lpstr>
      <vt:lpstr>Wingdings 3</vt:lpstr>
      <vt:lpstr>Facet</vt:lpstr>
      <vt:lpstr>Into the Fiery Furnace</vt:lpstr>
      <vt:lpstr>Setting &amp; Context</vt:lpstr>
      <vt:lpstr>Daniel 3</vt:lpstr>
      <vt:lpstr>Daniel 3</vt:lpstr>
      <vt:lpstr>Daniel 3</vt:lpstr>
      <vt:lpstr>Daniel 3</vt:lpstr>
      <vt:lpstr>Daniel 3</vt:lpstr>
      <vt:lpstr>Daniel 3</vt:lpstr>
      <vt:lpstr>Daniel 3</vt:lpstr>
      <vt:lpstr>Daniel 3</vt:lpstr>
      <vt:lpstr>Daniel 3</vt:lpstr>
      <vt:lpstr>Daniel 3</vt:lpstr>
      <vt:lpstr>Daniel 3</vt:lpstr>
      <vt:lpstr>Daniel 3</vt:lpstr>
      <vt:lpstr>Daniel 3</vt:lpstr>
      <vt:lpstr>Daniel 3</vt:lpstr>
      <vt:lpstr>Daniel 3</vt:lpstr>
      <vt:lpstr>Daniel 3</vt:lpstr>
      <vt:lpstr>Daniel 3</vt:lpstr>
      <vt:lpstr>Daniel 3</vt:lpstr>
      <vt:lpstr>Daniel 3</vt:lpstr>
      <vt:lpstr>What can we learn…?</vt:lpstr>
      <vt:lpstr>What can we learn…?</vt:lpstr>
      <vt:lpstr>What can we learn…?</vt:lpstr>
      <vt:lpstr>What can we learn…?</vt:lpstr>
      <vt:lpstr>What can we learn…?</vt:lpstr>
      <vt:lpstr>What can we learn…?</vt:lpstr>
      <vt:lpstr>Into the Fiery Furnace Questions? Comments?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2022-03-07T20:15:31Z</dcterms:created>
  <dcterms:modified xsi:type="dcterms:W3CDTF">2022-03-07T21:00:50Z</dcterms:modified>
</cp:coreProperties>
</file>