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bookmarkIdSeed="3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65"/>
  </p:notesMasterIdLst>
  <p:sldIdLst>
    <p:sldId id="1325" r:id="rId5"/>
    <p:sldId id="1466" r:id="rId6"/>
    <p:sldId id="1525" r:id="rId7"/>
    <p:sldId id="1518" r:id="rId8"/>
    <p:sldId id="1526" r:id="rId9"/>
    <p:sldId id="1527" r:id="rId10"/>
    <p:sldId id="1528" r:id="rId11"/>
    <p:sldId id="1529" r:id="rId12"/>
    <p:sldId id="1530" r:id="rId13"/>
    <p:sldId id="1520" r:id="rId14"/>
    <p:sldId id="1538" r:id="rId15"/>
    <p:sldId id="1540" r:id="rId16"/>
    <p:sldId id="1288" r:id="rId17"/>
    <p:sldId id="1550" r:id="rId18"/>
    <p:sldId id="1541" r:id="rId19"/>
    <p:sldId id="1295" r:id="rId20"/>
    <p:sldId id="1296" r:id="rId21"/>
    <p:sldId id="1297" r:id="rId22"/>
    <p:sldId id="1298" r:id="rId23"/>
    <p:sldId id="1313" r:id="rId24"/>
    <p:sldId id="1314" r:id="rId25"/>
    <p:sldId id="1315" r:id="rId26"/>
    <p:sldId id="1303" r:id="rId27"/>
    <p:sldId id="1542" r:id="rId28"/>
    <p:sldId id="1552" r:id="rId29"/>
    <p:sldId id="1551" r:id="rId30"/>
    <p:sldId id="1545" r:id="rId31"/>
    <p:sldId id="1553" r:id="rId32"/>
    <p:sldId id="1549" r:id="rId33"/>
    <p:sldId id="1546" r:id="rId34"/>
    <p:sldId id="1316" r:id="rId35"/>
    <p:sldId id="1317" r:id="rId36"/>
    <p:sldId id="1318" r:id="rId37"/>
    <p:sldId id="1319" r:id="rId38"/>
    <p:sldId id="1547" r:id="rId39"/>
    <p:sldId id="1516" r:id="rId40"/>
    <p:sldId id="1507" r:id="rId41"/>
    <p:sldId id="1508" r:id="rId42"/>
    <p:sldId id="1509" r:id="rId43"/>
    <p:sldId id="1498" r:id="rId44"/>
    <p:sldId id="1499" r:id="rId45"/>
    <p:sldId id="1500" r:id="rId46"/>
    <p:sldId id="1514" r:id="rId47"/>
    <p:sldId id="1501" r:id="rId48"/>
    <p:sldId id="1502" r:id="rId49"/>
    <p:sldId id="1503" r:id="rId50"/>
    <p:sldId id="1517" r:id="rId51"/>
    <p:sldId id="1510" r:id="rId52"/>
    <p:sldId id="1511" r:id="rId53"/>
    <p:sldId id="1512" r:id="rId54"/>
    <p:sldId id="1513" r:id="rId55"/>
    <p:sldId id="1515" r:id="rId56"/>
    <p:sldId id="1505" r:id="rId57"/>
    <p:sldId id="1506" r:id="rId58"/>
    <p:sldId id="1548" r:id="rId59"/>
    <p:sldId id="1532" r:id="rId60"/>
    <p:sldId id="1533" r:id="rId61"/>
    <p:sldId id="1534" r:id="rId62"/>
    <p:sldId id="1247" r:id="rId63"/>
    <p:sldId id="1446" r:id="rId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BA88"/>
    <a:srgbClr val="97450D"/>
    <a:srgbClr val="523E1A"/>
    <a:srgbClr val="3A2C12"/>
    <a:srgbClr val="503C18"/>
    <a:srgbClr val="43301D"/>
    <a:srgbClr val="2A1810"/>
    <a:srgbClr val="3F2519"/>
    <a:srgbClr val="332A1D"/>
    <a:srgbClr val="2A28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7273" autoAdjust="0"/>
    <p:restoredTop sz="83112" autoAdjust="0"/>
  </p:normalViewPr>
  <p:slideViewPr>
    <p:cSldViewPr>
      <p:cViewPr varScale="1">
        <p:scale>
          <a:sx n="68" d="100"/>
          <a:sy n="68" d="100"/>
        </p:scale>
        <p:origin x="148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8" d="100"/>
        <a:sy n="118" d="100"/>
      </p:scale>
      <p:origin x="0" y="-28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F5C749-4993-4E44-A439-8E1EDE8A1D92}" type="datetimeFigureOut">
              <a:rPr lang="en-US" smtClean="0"/>
              <a:pPr/>
              <a:t>9/2/2021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B3B516-1BB5-4C80-B268-F5F2C570A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348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6445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3733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70470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59515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664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7173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19397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29724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29508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6213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845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5381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18761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1218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12204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2180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02383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72226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21957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6297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2215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9883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8956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36463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5391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2511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15856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9704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1624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06840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842729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767857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50325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31030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739725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194245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42137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92525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796666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65439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381696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78451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09992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204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89202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98920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01261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9256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69782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245096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58765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63648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86317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10293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5063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68686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706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8185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7427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451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877004"/>
      </p:ext>
    </p:extLst>
  </p:cSld>
  <p:clrMapOvr>
    <a:masterClrMapping/>
  </p:clrMapOvr>
  <p:transition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471120"/>
      </p:ext>
    </p:extLst>
  </p:cSld>
  <p:clrMapOvr>
    <a:masterClrMapping/>
  </p:clrMapOvr>
  <p:transition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088130"/>
      </p:ext>
    </p:extLst>
  </p:cSld>
  <p:clrMapOvr>
    <a:masterClrMapping/>
  </p:clrMapOvr>
  <p:transition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788500"/>
      </p:ext>
    </p:extLst>
  </p:cSld>
  <p:clrMapOvr>
    <a:masterClrMapping/>
  </p:clrMapOvr>
  <p:transition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205349"/>
      </p:ext>
    </p:extLst>
  </p:cSld>
  <p:clrMapOvr>
    <a:masterClrMapping/>
  </p:clrMapOvr>
  <p:transition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535571"/>
      </p:ext>
    </p:extLst>
  </p:cSld>
  <p:clrMapOvr>
    <a:masterClrMapping/>
  </p:clrMapOvr>
  <p:transition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616419"/>
      </p:ext>
    </p:extLst>
  </p:cSld>
  <p:clrMapOvr>
    <a:masterClrMapping/>
  </p:clrMapOvr>
  <p:transition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288633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374745"/>
      </p:ext>
    </p:extLst>
  </p:cSld>
  <p:clrMapOvr>
    <a:masterClrMapping/>
  </p:clrMapOvr>
  <p:transition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6936"/>
      </p:ext>
    </p:extLst>
  </p:cSld>
  <p:clrMapOvr>
    <a:masterClrMapping/>
  </p:clrMapOvr>
  <p:transition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382368"/>
      </p:ext>
    </p:extLst>
  </p:cSld>
  <p:clrMapOvr>
    <a:masterClrMapping/>
  </p:clrMapOvr>
  <p:transition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357715"/>
      </p:ext>
    </p:extLst>
  </p:cSld>
  <p:clrMapOvr>
    <a:masterClrMapping/>
  </p:clrMapOvr>
  <p:transition>
    <p:wipe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008380"/>
      </p:ext>
    </p:extLst>
  </p:cSld>
  <p:clrMapOvr>
    <a:masterClrMapping/>
  </p:clrMapOvr>
  <p:transition>
    <p:wipe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1106"/>
      </p:ext>
    </p:extLst>
  </p:cSld>
  <p:clrMapOvr>
    <a:masterClrMapping/>
  </p:clrMapOvr>
  <p:transition>
    <p:wipe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44311"/>
      </p:ext>
    </p:extLst>
  </p:cSld>
  <p:clrMapOvr>
    <a:masterClrMapping/>
  </p:clrMapOvr>
  <p:transition>
    <p:wipe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9/2/2021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114734"/>
      </p:ext>
    </p:extLst>
  </p:cSld>
  <p:clrMapOvr>
    <a:masterClrMapping/>
  </p:clrMapOvr>
  <p:transition>
    <p:wipe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9/2/2021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403370"/>
      </p:ext>
    </p:extLst>
  </p:cSld>
  <p:clrMapOvr>
    <a:masterClrMapping/>
  </p:clrMapOvr>
  <p:transition>
    <p:wipe dir="r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9/2/2021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83247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470357"/>
      </p:ext>
    </p:extLst>
  </p:cSld>
  <p:clrMapOvr>
    <a:masterClrMapping/>
  </p:clrMapOvr>
  <p:transition>
    <p:wipe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728326"/>
      </p:ext>
    </p:extLst>
  </p:cSld>
  <p:clrMapOvr>
    <a:masterClrMapping/>
  </p:clrMapOvr>
  <p:transition>
    <p:wipe dir="r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023176"/>
      </p:ext>
    </p:extLst>
  </p:cSld>
  <p:clrMapOvr>
    <a:masterClrMapping/>
  </p:clrMapOvr>
  <p:transition>
    <p:wipe dir="r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193822"/>
      </p:ext>
    </p:extLst>
  </p:cSld>
  <p:clrMapOvr>
    <a:masterClrMapping/>
  </p:clrMapOvr>
  <p:transition>
    <p:wipe dir="r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303387"/>
      </p:ext>
    </p:extLst>
  </p:cSld>
  <p:clrMapOvr>
    <a:masterClrMapping/>
  </p:clrMapOvr>
  <p:transition>
    <p:wipe dir="r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311673"/>
      </p:ext>
    </p:extLst>
  </p:cSld>
  <p:clrMapOvr>
    <a:masterClrMapping/>
  </p:clrMapOvr>
  <p:transition>
    <p:wipe dir="r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713825"/>
      </p:ext>
    </p:extLst>
  </p:cSld>
  <p:clrMapOvr>
    <a:masterClrMapping/>
  </p:clrMapOvr>
  <p:transition>
    <p:wipe dir="r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440575"/>
      </p:ext>
    </p:extLst>
  </p:cSld>
  <p:clrMapOvr>
    <a:masterClrMapping/>
  </p:clrMapOvr>
  <p:transition>
    <p:wipe dir="r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010639"/>
      </p:ext>
    </p:extLst>
  </p:cSld>
  <p:clrMapOvr>
    <a:masterClrMapping/>
  </p:clrMapOvr>
  <p:transition>
    <p:wipe dir="r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957625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670576"/>
      </p:ext>
    </p:extLst>
  </p:cSld>
  <p:clrMapOvr>
    <a:masterClrMapping/>
  </p:clrMapOvr>
  <p:transition>
    <p:wipe dir="r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592582"/>
      </p:ext>
    </p:extLst>
  </p:cSld>
  <p:clrMapOvr>
    <a:masterClrMapping/>
  </p:clrMapOvr>
  <p:transition>
    <p:wipe dir="r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400484"/>
      </p:ext>
    </p:extLst>
  </p:cSld>
  <p:clrMapOvr>
    <a:masterClrMapping/>
  </p:clrMapOvr>
  <p:transition>
    <p:wipe dir="r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020897"/>
      </p:ext>
    </p:extLst>
  </p:cSld>
  <p:clrMapOvr>
    <a:masterClrMapping/>
  </p:clrMapOvr>
  <p:transition>
    <p:wipe dir="r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929135"/>
      </p:ext>
    </p:extLst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9/2/2021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9/2/2021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9/2/2021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0BCBE-CB36-41ED-919D-FF973432CD85}" type="datetimeFigureOut">
              <a:rPr lang="en-US" smtClean="0"/>
              <a:pPr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3214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0BCBE-CB36-41ED-919D-FF973432CD85}" type="datetimeFigureOut">
              <a:rPr lang="en-US" smtClean="0"/>
              <a:pPr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7705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8532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D3E9AB2-04CB-4C85-BC4B-99776C3728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6" t="15220" r="3909" b="19568"/>
          <a:stretch/>
        </p:blipFill>
        <p:spPr>
          <a:xfrm>
            <a:off x="2286000" y="2667000"/>
            <a:ext cx="762000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449560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98B540E-6AC6-47B9-B270-5A4A96642E40}"/>
              </a:ext>
            </a:extLst>
          </p:cNvPr>
          <p:cNvSpPr txBox="1"/>
          <p:nvPr/>
        </p:nvSpPr>
        <p:spPr>
          <a:xfrm>
            <a:off x="98330" y="101279"/>
            <a:ext cx="1194127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(1 Pet. 2:15) For such is the will of God</a:t>
            </a:r>
          </a:p>
          <a:p>
            <a:r>
              <a:rPr lang="en-US" sz="4400" b="1" spc="-150" dirty="0"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that </a:t>
            </a:r>
            <a:r>
              <a:rPr lang="en-US" sz="4400" b="1" u="sng" spc="-150" dirty="0"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by doing right</a:t>
            </a:r>
          </a:p>
          <a:p>
            <a:r>
              <a:rPr lang="en-US" sz="4400" b="1" spc="-150" dirty="0"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you may </a:t>
            </a:r>
            <a:r>
              <a:rPr lang="en-US" sz="4400" b="1" u="sng" spc="-150" dirty="0"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silence the ignorance of foolish men.</a:t>
            </a:r>
          </a:p>
        </p:txBody>
      </p:sp>
      <p:sp>
        <p:nvSpPr>
          <p:cNvPr id="3" name="Rounded Rectangle 8">
            <a:extLst>
              <a:ext uri="{FF2B5EF4-FFF2-40B4-BE49-F238E27FC236}">
                <a16:creationId xmlns="" xmlns:a16="http://schemas.microsoft.com/office/drawing/2014/main" id="{6E5B57C2-6B2D-4FFD-B471-3BF8B8B5D071}"/>
              </a:ext>
            </a:extLst>
          </p:cNvPr>
          <p:cNvSpPr/>
          <p:nvPr/>
        </p:nvSpPr>
        <p:spPr>
          <a:xfrm>
            <a:off x="228600" y="2286000"/>
            <a:ext cx="11087100" cy="4460779"/>
          </a:xfrm>
          <a:prstGeom prst="roundRect">
            <a:avLst/>
          </a:prstGeom>
          <a:gradFill flip="none" rotWithShape="1">
            <a:gsLst>
              <a:gs pos="0">
                <a:srgbClr val="783C3C">
                  <a:shade val="30000"/>
                  <a:satMod val="115000"/>
                </a:srgbClr>
              </a:gs>
              <a:gs pos="50000">
                <a:srgbClr val="783C3C">
                  <a:shade val="67500"/>
                  <a:satMod val="115000"/>
                </a:srgbClr>
              </a:gs>
              <a:gs pos="100000">
                <a:srgbClr val="783C3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5400" b="1" spc="-150" dirty="0">
                <a:solidFill>
                  <a:srgbClr val="EBC9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Christians were viewed with suspicion</a:t>
            </a:r>
          </a:p>
          <a:p>
            <a:pPr marL="228600"/>
            <a:r>
              <a:rPr lang="en-US" sz="4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Accused of atheism, incest, and cannibalism.</a:t>
            </a:r>
          </a:p>
          <a:p>
            <a:pPr marL="457200"/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Athenagoras, </a:t>
            </a:r>
            <a:r>
              <a:rPr lang="en-US" sz="2400" b="1" i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Legatio</a:t>
            </a:r>
            <a:r>
              <a:rPr lang="en-US" sz="2400" b="1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pro </a:t>
            </a:r>
            <a:r>
              <a:rPr lang="en-US" sz="2400" b="1" i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Christianis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iii, cf. p. 13.</a:t>
            </a:r>
          </a:p>
          <a:p>
            <a:pPr marL="228600" lvl="0"/>
            <a:r>
              <a:rPr lang="en-US" sz="4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Blamed for social disorder and disasters.</a:t>
            </a:r>
          </a:p>
          <a:p>
            <a:pPr marL="457200" lvl="0"/>
            <a:r>
              <a:rPr lang="en-US" sz="24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Christians refused to worship the emperor: Tertullian, </a:t>
            </a:r>
            <a:r>
              <a:rPr lang="en-US" sz="2400" b="1" i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Apology</a:t>
            </a:r>
            <a:r>
              <a:rPr lang="en-US" sz="24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30-32.</a:t>
            </a:r>
          </a:p>
          <a:p>
            <a:pPr marL="228600" lvl="0"/>
            <a:r>
              <a:rPr lang="en-US" sz="4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Scapegoats for Nero’s Fire (AD 64).</a:t>
            </a:r>
          </a:p>
          <a:p>
            <a:pPr marL="457200" lvl="0"/>
            <a:r>
              <a:rPr lang="en-US" sz="24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Suetonius, </a:t>
            </a:r>
            <a:r>
              <a:rPr lang="en-US" sz="2400" b="1" i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 Lives of the Caesars</a:t>
            </a:r>
            <a:r>
              <a:rPr lang="en-US" sz="24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Book VI, </a:t>
            </a:r>
            <a:r>
              <a:rPr lang="en-US" sz="2400" b="1" i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Nero</a:t>
            </a:r>
            <a:r>
              <a:rPr lang="en-US" sz="24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38.</a:t>
            </a:r>
          </a:p>
          <a:p>
            <a:pPr marL="457200" lvl="0"/>
            <a:r>
              <a:rPr lang="en-US" sz="24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Tacitus, </a:t>
            </a:r>
            <a:r>
              <a:rPr lang="en-US" sz="2400" b="1" i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Annals</a:t>
            </a:r>
            <a:r>
              <a:rPr lang="en-US" sz="24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15.36-38.</a:t>
            </a:r>
          </a:p>
        </p:txBody>
      </p:sp>
    </p:spTree>
    <p:extLst>
      <p:ext uri="{BB962C8B-B14F-4D97-AF65-F5344CB8AC3E}">
        <p14:creationId xmlns:p14="http://schemas.microsoft.com/office/powerpoint/2010/main" val="254099530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98B540E-6AC6-47B9-B270-5A4A96642E40}"/>
              </a:ext>
            </a:extLst>
          </p:cNvPr>
          <p:cNvSpPr txBox="1"/>
          <p:nvPr/>
        </p:nvSpPr>
        <p:spPr>
          <a:xfrm>
            <a:off x="98330" y="101279"/>
            <a:ext cx="1194127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(1 Pet. 2:16) Act as free men.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Do not use your freedom as a covering for evil.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But use it as servants of God.</a:t>
            </a:r>
          </a:p>
        </p:txBody>
      </p:sp>
      <p:sp>
        <p:nvSpPr>
          <p:cNvPr id="4" name="Rounded Rectangle 8">
            <a:extLst>
              <a:ext uri="{FF2B5EF4-FFF2-40B4-BE49-F238E27FC236}">
                <a16:creationId xmlns="" xmlns:a16="http://schemas.microsoft.com/office/drawing/2014/main" id="{FD12BBBA-B6E1-4C5F-AC8A-F1F0D209F38D}"/>
              </a:ext>
            </a:extLst>
          </p:cNvPr>
          <p:cNvSpPr/>
          <p:nvPr/>
        </p:nvSpPr>
        <p:spPr>
          <a:xfrm>
            <a:off x="3547238" y="2176809"/>
            <a:ext cx="8534400" cy="4531784"/>
          </a:xfrm>
          <a:prstGeom prst="roundRect">
            <a:avLst/>
          </a:prstGeom>
          <a:gradFill flip="none" rotWithShape="1">
            <a:gsLst>
              <a:gs pos="0">
                <a:srgbClr val="783C3C">
                  <a:shade val="30000"/>
                  <a:satMod val="115000"/>
                </a:srgbClr>
              </a:gs>
              <a:gs pos="50000">
                <a:srgbClr val="783C3C">
                  <a:shade val="67500"/>
                  <a:satMod val="115000"/>
                </a:srgbClr>
              </a:gs>
              <a:gs pos="100000">
                <a:srgbClr val="783C3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50" normalizeH="0" baseline="0" noProof="0" dirty="0">
                <a:ln>
                  <a:noFill/>
                </a:ln>
                <a:solidFill>
                  <a:srgbClr val="EBC9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What about for today?</a:t>
            </a: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Precludes a “Christian nation.”</a:t>
            </a:r>
          </a:p>
          <a:p>
            <a:pPr marL="45720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(1) Not biblical</a:t>
            </a:r>
            <a:endParaRPr lang="en-US" sz="4800" b="1" spc="-1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5720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-15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45720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400" b="1" spc="-15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5720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-15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Rounded Rectangle 8">
            <a:extLst>
              <a:ext uri="{FF2B5EF4-FFF2-40B4-BE49-F238E27FC236}">
                <a16:creationId xmlns="" xmlns:a16="http://schemas.microsoft.com/office/drawing/2014/main" id="{D659FA27-EBD0-4FA8-B53B-8560FBE547DA}"/>
              </a:ext>
            </a:extLst>
          </p:cNvPr>
          <p:cNvSpPr/>
          <p:nvPr/>
        </p:nvSpPr>
        <p:spPr>
          <a:xfrm>
            <a:off x="685800" y="4648200"/>
            <a:ext cx="10481438" cy="1145992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75000"/>
                  <a:lumOff val="2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lumOff val="2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lumOff val="2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5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We are “aliens and strangers” (v.11).</a:t>
            </a:r>
            <a:endParaRPr kumimoji="0" lang="en-US" sz="4400" b="1" i="0" u="none" strike="noStrike" kern="1200" cap="none" spc="-15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1428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98B540E-6AC6-47B9-B270-5A4A96642E40}"/>
              </a:ext>
            </a:extLst>
          </p:cNvPr>
          <p:cNvSpPr txBox="1"/>
          <p:nvPr/>
        </p:nvSpPr>
        <p:spPr>
          <a:xfrm>
            <a:off x="98330" y="101279"/>
            <a:ext cx="1194127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(1 Pet. 2:16) Act as free men.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Do not use your freedom as a covering for evil.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But use it as servants of God.</a:t>
            </a:r>
          </a:p>
        </p:txBody>
      </p:sp>
      <p:sp>
        <p:nvSpPr>
          <p:cNvPr id="4" name="Rounded Rectangle 8">
            <a:extLst>
              <a:ext uri="{FF2B5EF4-FFF2-40B4-BE49-F238E27FC236}">
                <a16:creationId xmlns="" xmlns:a16="http://schemas.microsoft.com/office/drawing/2014/main" id="{FD12BBBA-B6E1-4C5F-AC8A-F1F0D209F38D}"/>
              </a:ext>
            </a:extLst>
          </p:cNvPr>
          <p:cNvSpPr/>
          <p:nvPr/>
        </p:nvSpPr>
        <p:spPr>
          <a:xfrm>
            <a:off x="3547238" y="2176809"/>
            <a:ext cx="8534400" cy="4531784"/>
          </a:xfrm>
          <a:prstGeom prst="roundRect">
            <a:avLst/>
          </a:prstGeom>
          <a:gradFill flip="none" rotWithShape="1">
            <a:gsLst>
              <a:gs pos="0">
                <a:srgbClr val="783C3C">
                  <a:shade val="30000"/>
                  <a:satMod val="115000"/>
                </a:srgbClr>
              </a:gs>
              <a:gs pos="50000">
                <a:srgbClr val="783C3C">
                  <a:shade val="67500"/>
                  <a:satMod val="115000"/>
                </a:srgbClr>
              </a:gs>
              <a:gs pos="100000">
                <a:srgbClr val="783C3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50" normalizeH="0" baseline="0" noProof="0" dirty="0">
                <a:ln>
                  <a:noFill/>
                </a:ln>
                <a:solidFill>
                  <a:srgbClr val="EBC9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What about for today?</a:t>
            </a: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Precludes a “Christian nation.”</a:t>
            </a:r>
          </a:p>
          <a:p>
            <a:pPr marL="45720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(1) Not biblical</a:t>
            </a:r>
          </a:p>
          <a:p>
            <a:pPr marL="45720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(2) Not historical</a:t>
            </a:r>
            <a:endParaRPr lang="en-US" sz="4800" b="1" spc="-1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5720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-15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45720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-15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44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6200" y="70009"/>
            <a:ext cx="777239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Mark A. Noll</a:t>
            </a:r>
          </a:p>
          <a:p>
            <a:pPr algn="ctr"/>
            <a:r>
              <a:rPr lang="en-US" sz="3200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(Christian Historian)</a:t>
            </a:r>
          </a:p>
          <a:p>
            <a:pPr algn="ctr"/>
            <a:endParaRPr lang="en-US" sz="1000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Mark A. Noll, Nathan O. Hatch, George M. Marsden, </a:t>
            </a:r>
            <a:r>
              <a:rPr lang="en-US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 Search for Christian America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(Colorado Springs, CO: </a:t>
            </a:r>
            <a:r>
              <a:rPr lang="en-US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Helmers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&amp; Howard, 1989), 130-131.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" y="2362200"/>
            <a:ext cx="777239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[The] United States was the first Western nation to omit explicitly Christian symbolism, such as the Cross, from its flag and other early national symbols.</a:t>
            </a:r>
          </a:p>
        </p:txBody>
      </p:sp>
      <p:pic>
        <p:nvPicPr>
          <p:cNvPr id="10" name="Picture 2" descr="Paperback The Search for Christian America Bo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799" y="-2754"/>
            <a:ext cx="4269956" cy="686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54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6200" y="70009"/>
            <a:ext cx="777239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Mark A. Noll</a:t>
            </a:r>
          </a:p>
          <a:p>
            <a:pPr algn="ctr"/>
            <a:r>
              <a:rPr lang="en-US" sz="3200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(Christian Historian)</a:t>
            </a:r>
          </a:p>
          <a:p>
            <a:pPr algn="ctr"/>
            <a:endParaRPr lang="en-US" sz="1000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Mark A. Noll, Nathan O. Hatch, George M. Marsden, </a:t>
            </a:r>
            <a:r>
              <a:rPr lang="en-US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 Search for Christian America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(Colorado Springs, CO: </a:t>
            </a:r>
            <a:r>
              <a:rPr lang="en-US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Helmers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&amp; Howard, 1989), 130-131.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" y="2362200"/>
            <a:ext cx="777239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[The] United States was the first Western nation to omit explicitly Christian symbolism, such as the Cross, from its flag and other early national symbols.</a:t>
            </a:r>
          </a:p>
        </p:txBody>
      </p:sp>
      <p:pic>
        <p:nvPicPr>
          <p:cNvPr id="10" name="Picture 2" descr="Paperback The Search for Christian America Bo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799" y="-2754"/>
            <a:ext cx="4269956" cy="686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2590800" y="52727"/>
            <a:ext cx="8991600" cy="35814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President John Adams: “The government of the United States of America is not, in any sense, founded on the Christian religion.”</a:t>
            </a:r>
          </a:p>
          <a:p>
            <a:pPr marL="461963"/>
            <a:r>
              <a:rPr lang="en-US" sz="2800" b="1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Treaty of Tripoli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Article 11 (1797)</a:t>
            </a:r>
            <a:endParaRPr lang="en-US" sz="2000" b="1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27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98B540E-6AC6-47B9-B270-5A4A96642E40}"/>
              </a:ext>
            </a:extLst>
          </p:cNvPr>
          <p:cNvSpPr txBox="1"/>
          <p:nvPr/>
        </p:nvSpPr>
        <p:spPr>
          <a:xfrm>
            <a:off x="98330" y="101279"/>
            <a:ext cx="1194127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(1 Pet. 2:16) Act as free men.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Do not use your freedom as a covering for evil.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But use it as servants of God.</a:t>
            </a:r>
          </a:p>
        </p:txBody>
      </p:sp>
      <p:sp>
        <p:nvSpPr>
          <p:cNvPr id="4" name="Rounded Rectangle 8">
            <a:extLst>
              <a:ext uri="{FF2B5EF4-FFF2-40B4-BE49-F238E27FC236}">
                <a16:creationId xmlns="" xmlns:a16="http://schemas.microsoft.com/office/drawing/2014/main" id="{FD12BBBA-B6E1-4C5F-AC8A-F1F0D209F38D}"/>
              </a:ext>
            </a:extLst>
          </p:cNvPr>
          <p:cNvSpPr/>
          <p:nvPr/>
        </p:nvSpPr>
        <p:spPr>
          <a:xfrm>
            <a:off x="3547238" y="2176809"/>
            <a:ext cx="8534400" cy="4531784"/>
          </a:xfrm>
          <a:prstGeom prst="roundRect">
            <a:avLst/>
          </a:prstGeom>
          <a:gradFill flip="none" rotWithShape="1">
            <a:gsLst>
              <a:gs pos="0">
                <a:srgbClr val="783C3C">
                  <a:shade val="30000"/>
                  <a:satMod val="115000"/>
                </a:srgbClr>
              </a:gs>
              <a:gs pos="50000">
                <a:srgbClr val="783C3C">
                  <a:shade val="67500"/>
                  <a:satMod val="115000"/>
                </a:srgbClr>
              </a:gs>
              <a:gs pos="100000">
                <a:srgbClr val="783C3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50" normalizeH="0" baseline="0" noProof="0" dirty="0">
                <a:ln>
                  <a:noFill/>
                </a:ln>
                <a:solidFill>
                  <a:srgbClr val="EBC9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What about for today?</a:t>
            </a: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Precludes a “Christian nation.”</a:t>
            </a:r>
          </a:p>
          <a:p>
            <a:pPr marL="45720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(1) Not biblical</a:t>
            </a:r>
          </a:p>
          <a:p>
            <a:pPr marL="45720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(2) Not historical</a:t>
            </a:r>
          </a:p>
          <a:p>
            <a:pPr marL="45720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(3) Not helpful</a:t>
            </a:r>
          </a:p>
          <a:p>
            <a:pPr marL="45720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-15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22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521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903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/>
          <p:cNvCxnSpPr/>
          <p:nvPr/>
        </p:nvCxnSpPr>
        <p:spPr>
          <a:xfrm flipH="1">
            <a:off x="2895600" y="990600"/>
            <a:ext cx="2895600" cy="53340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/>
          <p:cNvSpPr/>
          <p:nvPr/>
        </p:nvSpPr>
        <p:spPr>
          <a:xfrm>
            <a:off x="5562600" y="228600"/>
            <a:ext cx="6477000" cy="16002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Reaching the </a:t>
            </a:r>
            <a:r>
              <a:rPr kumimoji="0" lang="en-US" sz="4800" b="1" i="1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government</a:t>
            </a: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at the TOP?</a:t>
            </a:r>
            <a:endParaRPr kumimoji="0" lang="en-US" sz="40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44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/>
          <p:cNvCxnSpPr/>
          <p:nvPr/>
        </p:nvCxnSpPr>
        <p:spPr>
          <a:xfrm flipH="1">
            <a:off x="3124200" y="990600"/>
            <a:ext cx="2667000" cy="114300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>
            <a:off x="3505200" y="1143000"/>
            <a:ext cx="2438400" cy="182880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3886200" y="1562100"/>
            <a:ext cx="2286000" cy="217170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4343400" y="1714959"/>
            <a:ext cx="2179963" cy="300944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4777419" y="1723681"/>
            <a:ext cx="2203145" cy="414371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5562600" y="228600"/>
            <a:ext cx="6477000" cy="16002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Reaching the </a:t>
            </a:r>
            <a:r>
              <a:rPr kumimoji="0" lang="en-US" sz="4800" b="1" i="1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culture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at the BOTTOM?</a:t>
            </a:r>
            <a:endParaRPr kumimoji="0" lang="en-US" sz="40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34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98B540E-6AC6-47B9-B270-5A4A96642E40}"/>
              </a:ext>
            </a:extLst>
          </p:cNvPr>
          <p:cNvSpPr txBox="1"/>
          <p:nvPr/>
        </p:nvSpPr>
        <p:spPr>
          <a:xfrm>
            <a:off x="98330" y="101279"/>
            <a:ext cx="87408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(1 Pet. 2:11) Dear friends, I urge you</a:t>
            </a:r>
          </a:p>
          <a:p>
            <a:r>
              <a:rPr lang="en-US" sz="4400" b="1" spc="-150" dirty="0"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as </a:t>
            </a:r>
            <a:r>
              <a:rPr lang="en-US" sz="4400" b="1" u="sng" spc="-150" dirty="0"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aliens and strangers</a:t>
            </a:r>
          </a:p>
        </p:txBody>
      </p:sp>
      <p:sp>
        <p:nvSpPr>
          <p:cNvPr id="3" name="Rounded Rectangle 8">
            <a:extLst>
              <a:ext uri="{FF2B5EF4-FFF2-40B4-BE49-F238E27FC236}">
                <a16:creationId xmlns="" xmlns:a16="http://schemas.microsoft.com/office/drawing/2014/main" id="{874067BC-B99C-4603-A351-2EC667129E93}"/>
              </a:ext>
            </a:extLst>
          </p:cNvPr>
          <p:cNvSpPr/>
          <p:nvPr/>
        </p:nvSpPr>
        <p:spPr>
          <a:xfrm>
            <a:off x="1905000" y="1676400"/>
            <a:ext cx="9296400" cy="2971800"/>
          </a:xfrm>
          <a:prstGeom prst="roundRect">
            <a:avLst/>
          </a:prstGeom>
          <a:gradFill flip="none" rotWithShape="1">
            <a:gsLst>
              <a:gs pos="0">
                <a:srgbClr val="783C3C">
                  <a:shade val="30000"/>
                  <a:satMod val="115000"/>
                </a:srgbClr>
              </a:gs>
              <a:gs pos="50000">
                <a:srgbClr val="783C3C">
                  <a:shade val="67500"/>
                  <a:satMod val="115000"/>
                </a:srgbClr>
              </a:gs>
              <a:gs pos="100000">
                <a:srgbClr val="783C3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5400" b="1" spc="-150" dirty="0">
                <a:solidFill>
                  <a:srgbClr val="EBC9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“Aliens and strangers”</a:t>
            </a:r>
            <a:endParaRPr lang="en-US" sz="5400" b="1" dirty="0">
              <a:solidFill>
                <a:srgbClr val="EBC9C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571500" lvl="0" indent="-571500">
              <a:buFont typeface="Wingdings" panose="05000000000000000000" pitchFamily="2" charset="2"/>
              <a:buChar char="ü"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We are “citizens of heaven” (Phil. 3:20).</a:t>
            </a:r>
          </a:p>
          <a:p>
            <a:pPr marL="571500" lvl="0" indent="-571500">
              <a:buFont typeface="Wingdings" panose="05000000000000000000" pitchFamily="2" charset="2"/>
              <a:buChar char="ü"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We have transferred from this world (1 Jn. 5:19) into God’s kingdom (Col. 1:13).</a:t>
            </a:r>
          </a:p>
        </p:txBody>
      </p:sp>
    </p:spTree>
    <p:extLst>
      <p:ext uri="{BB962C8B-B14F-4D97-AF65-F5344CB8AC3E}">
        <p14:creationId xmlns:p14="http://schemas.microsoft.com/office/powerpoint/2010/main" val="113132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98234"/>
            <a:ext cx="640080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Chuck Colson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(Christian Author, former Special Counsel for President Nixon)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Chuck Colson,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Kingdoms in Conflict: An Insider’s Challenging View of Politics, Power, and the Pulpit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(Zondervan, 1989), p.304.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" y="2819400"/>
            <a:ext cx="777239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Today’s misspent enthusiasm for political solutions to the moral problems of our culture arises from a distorted view of both politics and Christianity…</a:t>
            </a:r>
          </a:p>
        </p:txBody>
      </p:sp>
      <p:pic>
        <p:nvPicPr>
          <p:cNvPr id="8" name="Picture 2" descr="Image result for Kingdoms in Conflict: An Insiderâs Challenging View of Politics, Power, and the Pulp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797" y="8261"/>
            <a:ext cx="4267203" cy="684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632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98234"/>
            <a:ext cx="640080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Chuck Colson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(Christian Author, former Special Counsel for President Nixon)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Chuck Colson,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Kingdoms in Conflict: An Insider’s Challenging View of Politics, Power, and the Pulpit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(Zondervan, 1989), p.304.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" y="2819400"/>
            <a:ext cx="777239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It also ignores the consistent lesson of history that shows that laws are most often reformed as a result of powerful spiritual movements (not vice versa). </a:t>
            </a:r>
          </a:p>
        </p:txBody>
      </p:sp>
      <p:pic>
        <p:nvPicPr>
          <p:cNvPr id="8" name="Picture 2" descr="Image result for Kingdoms in Conflict: An Insiderâs Challenging View of Politics, Power, and the Pulp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797" y="8261"/>
            <a:ext cx="4267203" cy="684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8211215"/>
      </p:ext>
    </p:extLst>
  </p:cSld>
  <p:clrMapOvr>
    <a:masterClrMapping/>
  </p:clrMapOvr>
  <p:transition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98234"/>
            <a:ext cx="640080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Chuck Colson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(Christian Author, former Special Counsel for President Nixon)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Chuck Colson,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Kingdoms in Conflict: An Insider’s Challenging View of Politics, Power, and the Pulpit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(Zondervan, 1989), p.304.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" y="2819400"/>
            <a:ext cx="77723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 know of no case where a spiritual movement was achieved by passing laws.</a:t>
            </a:r>
          </a:p>
        </p:txBody>
      </p:sp>
      <p:pic>
        <p:nvPicPr>
          <p:cNvPr id="8" name="Picture 2" descr="Image result for Kingdoms in Conflict: An Insiderâs Challenging View of Politics, Power, and the Pulp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797" y="8261"/>
            <a:ext cx="4267203" cy="684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8550603"/>
      </p:ext>
    </p:extLst>
  </p:cSld>
  <p:clrMapOvr>
    <a:masterClrMapping/>
  </p:clrMapOvr>
  <p:transition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Image result for statistics christianity in europ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1188720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1981200" y="1447800"/>
            <a:ext cx="2057400" cy="3352800"/>
          </a:xfrm>
          <a:prstGeom prst="roundRect">
            <a:avLst/>
          </a:prstGeom>
          <a:noFill/>
          <a:ln w="762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013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98B540E-6AC6-47B9-B270-5A4A96642E40}"/>
              </a:ext>
            </a:extLst>
          </p:cNvPr>
          <p:cNvSpPr txBox="1"/>
          <p:nvPr/>
        </p:nvSpPr>
        <p:spPr>
          <a:xfrm>
            <a:off x="98330" y="101279"/>
            <a:ext cx="1194127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(1 Pet. 2:16) Act as free men.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Do not use your freedom as a covering for evil.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But use it as servants of God.</a:t>
            </a:r>
          </a:p>
        </p:txBody>
      </p:sp>
      <p:sp>
        <p:nvSpPr>
          <p:cNvPr id="4" name="Rounded Rectangle 8">
            <a:extLst>
              <a:ext uri="{FF2B5EF4-FFF2-40B4-BE49-F238E27FC236}">
                <a16:creationId xmlns="" xmlns:a16="http://schemas.microsoft.com/office/drawing/2014/main" id="{FD12BBBA-B6E1-4C5F-AC8A-F1F0D209F38D}"/>
              </a:ext>
            </a:extLst>
          </p:cNvPr>
          <p:cNvSpPr/>
          <p:nvPr/>
        </p:nvSpPr>
        <p:spPr>
          <a:xfrm>
            <a:off x="3547238" y="2176809"/>
            <a:ext cx="8534400" cy="4531784"/>
          </a:xfrm>
          <a:prstGeom prst="roundRect">
            <a:avLst/>
          </a:prstGeom>
          <a:gradFill flip="none" rotWithShape="1">
            <a:gsLst>
              <a:gs pos="0">
                <a:srgbClr val="783C3C">
                  <a:shade val="30000"/>
                  <a:satMod val="115000"/>
                </a:srgbClr>
              </a:gs>
              <a:gs pos="50000">
                <a:srgbClr val="783C3C">
                  <a:shade val="67500"/>
                  <a:satMod val="115000"/>
                </a:srgbClr>
              </a:gs>
              <a:gs pos="100000">
                <a:srgbClr val="783C3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50" normalizeH="0" baseline="0" noProof="0" dirty="0">
                <a:ln>
                  <a:noFill/>
                </a:ln>
                <a:solidFill>
                  <a:srgbClr val="EBC9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What about for today?</a:t>
            </a: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Precludes a “Christian nation.”</a:t>
            </a:r>
          </a:p>
          <a:p>
            <a:pPr marL="45720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(1) Not biblical</a:t>
            </a:r>
          </a:p>
          <a:p>
            <a:pPr marL="45720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(2) Not historical</a:t>
            </a:r>
          </a:p>
          <a:p>
            <a:pPr marL="45720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(3) Not helpful</a:t>
            </a:r>
          </a:p>
          <a:p>
            <a:pPr marL="45720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(4) Not feasible</a:t>
            </a:r>
            <a:endParaRPr kumimoji="0" lang="en-US" sz="48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19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98B540E-6AC6-47B9-B270-5A4A96642E40}"/>
              </a:ext>
            </a:extLst>
          </p:cNvPr>
          <p:cNvSpPr txBox="1"/>
          <p:nvPr/>
        </p:nvSpPr>
        <p:spPr>
          <a:xfrm>
            <a:off x="98330" y="101279"/>
            <a:ext cx="1194127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(1 Pet. 2:16) Act as free men.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Do not use your freedom as a covering for evil.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But use it as servants of God.</a:t>
            </a:r>
          </a:p>
        </p:txBody>
      </p:sp>
      <p:sp>
        <p:nvSpPr>
          <p:cNvPr id="4" name="Rounded Rectangle 8">
            <a:extLst>
              <a:ext uri="{FF2B5EF4-FFF2-40B4-BE49-F238E27FC236}">
                <a16:creationId xmlns="" xmlns:a16="http://schemas.microsoft.com/office/drawing/2014/main" id="{FD12BBBA-B6E1-4C5F-AC8A-F1F0D209F38D}"/>
              </a:ext>
            </a:extLst>
          </p:cNvPr>
          <p:cNvSpPr/>
          <p:nvPr/>
        </p:nvSpPr>
        <p:spPr>
          <a:xfrm>
            <a:off x="3547238" y="2176809"/>
            <a:ext cx="8534400" cy="4531784"/>
          </a:xfrm>
          <a:prstGeom prst="roundRect">
            <a:avLst/>
          </a:prstGeom>
          <a:gradFill flip="none" rotWithShape="1">
            <a:gsLst>
              <a:gs pos="0">
                <a:srgbClr val="783C3C">
                  <a:shade val="30000"/>
                  <a:satMod val="115000"/>
                </a:srgbClr>
              </a:gs>
              <a:gs pos="50000">
                <a:srgbClr val="783C3C">
                  <a:shade val="67500"/>
                  <a:satMod val="115000"/>
                </a:srgbClr>
              </a:gs>
              <a:gs pos="100000">
                <a:srgbClr val="783C3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50" normalizeH="0" baseline="0" noProof="0" dirty="0">
                <a:ln>
                  <a:noFill/>
                </a:ln>
                <a:solidFill>
                  <a:srgbClr val="EBC9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What about for today?</a:t>
            </a: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Precludes a “Christian nation.”</a:t>
            </a:r>
          </a:p>
          <a:p>
            <a:pPr marL="45720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(1) Not biblical</a:t>
            </a:r>
          </a:p>
          <a:p>
            <a:pPr marL="45720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(2) Not historical</a:t>
            </a:r>
          </a:p>
          <a:p>
            <a:pPr marL="45720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(3) Not helpful</a:t>
            </a:r>
          </a:p>
          <a:p>
            <a:pPr marL="45720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(4) Not feasible</a:t>
            </a:r>
            <a:endParaRPr kumimoji="0" lang="en-US" sz="48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A1E7724D-8329-4AE9-9195-D7392486968F}"/>
              </a:ext>
            </a:extLst>
          </p:cNvPr>
          <p:cNvSpPr/>
          <p:nvPr/>
        </p:nvSpPr>
        <p:spPr>
          <a:xfrm>
            <a:off x="1087819" y="197082"/>
            <a:ext cx="10972800" cy="1841119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75000"/>
                  <a:lumOff val="2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lumOff val="2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lumOff val="2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Which </a:t>
            </a:r>
            <a:r>
              <a:rPr lang="en-US" sz="5400" b="1" i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person</a:t>
            </a:r>
            <a:r>
              <a:rPr lang="en-US" sz="5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or </a:t>
            </a:r>
            <a:r>
              <a:rPr lang="en-US" sz="5400" b="1" i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denomination</a:t>
            </a:r>
            <a:r>
              <a:rPr lang="en-US" sz="5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should interpret biblical law for our society?</a:t>
            </a:r>
          </a:p>
        </p:txBody>
      </p:sp>
    </p:spTree>
    <p:extLst>
      <p:ext uri="{BB962C8B-B14F-4D97-AF65-F5344CB8AC3E}">
        <p14:creationId xmlns:p14="http://schemas.microsoft.com/office/powerpoint/2010/main" val="174093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98B540E-6AC6-47B9-B270-5A4A96642E40}"/>
              </a:ext>
            </a:extLst>
          </p:cNvPr>
          <p:cNvSpPr txBox="1"/>
          <p:nvPr/>
        </p:nvSpPr>
        <p:spPr>
          <a:xfrm>
            <a:off x="98330" y="101279"/>
            <a:ext cx="1194127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(1 Pet. 2:16) Act as free men.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Do not use your freedom as a covering for evil.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But use it as servants of God.</a:t>
            </a:r>
          </a:p>
        </p:txBody>
      </p:sp>
      <p:sp>
        <p:nvSpPr>
          <p:cNvPr id="4" name="Rounded Rectangle 8">
            <a:extLst>
              <a:ext uri="{FF2B5EF4-FFF2-40B4-BE49-F238E27FC236}">
                <a16:creationId xmlns="" xmlns:a16="http://schemas.microsoft.com/office/drawing/2014/main" id="{FD12BBBA-B6E1-4C5F-AC8A-F1F0D209F38D}"/>
              </a:ext>
            </a:extLst>
          </p:cNvPr>
          <p:cNvSpPr/>
          <p:nvPr/>
        </p:nvSpPr>
        <p:spPr>
          <a:xfrm>
            <a:off x="3547238" y="2176809"/>
            <a:ext cx="8534400" cy="4531784"/>
          </a:xfrm>
          <a:prstGeom prst="roundRect">
            <a:avLst/>
          </a:prstGeom>
          <a:gradFill flip="none" rotWithShape="1">
            <a:gsLst>
              <a:gs pos="0">
                <a:srgbClr val="783C3C">
                  <a:shade val="30000"/>
                  <a:satMod val="115000"/>
                </a:srgbClr>
              </a:gs>
              <a:gs pos="50000">
                <a:srgbClr val="783C3C">
                  <a:shade val="67500"/>
                  <a:satMod val="115000"/>
                </a:srgbClr>
              </a:gs>
              <a:gs pos="100000">
                <a:srgbClr val="783C3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50" normalizeH="0" baseline="0" noProof="0" dirty="0">
                <a:ln>
                  <a:noFill/>
                </a:ln>
                <a:solidFill>
                  <a:srgbClr val="EBC9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What about for today?</a:t>
            </a: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Precludes a “Christian nation.”</a:t>
            </a:r>
          </a:p>
          <a:p>
            <a:pPr marL="45720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(1) Not biblical</a:t>
            </a:r>
          </a:p>
          <a:p>
            <a:pPr marL="45720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(2) Not historical</a:t>
            </a:r>
          </a:p>
          <a:p>
            <a:pPr marL="45720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(3) Not helpful</a:t>
            </a:r>
          </a:p>
          <a:p>
            <a:pPr marL="45720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(4) Not feasible</a:t>
            </a:r>
            <a:endParaRPr kumimoji="0" lang="en-US" sz="48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A1E7724D-8329-4AE9-9195-D7392486968F}"/>
              </a:ext>
            </a:extLst>
          </p:cNvPr>
          <p:cNvSpPr/>
          <p:nvPr/>
        </p:nvSpPr>
        <p:spPr>
          <a:xfrm>
            <a:off x="1115908" y="101279"/>
            <a:ext cx="10972800" cy="1841119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75000"/>
                  <a:lumOff val="2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lumOff val="2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lumOff val="2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Which </a:t>
            </a:r>
            <a:r>
              <a:rPr lang="en-US" sz="5400" b="1" i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person</a:t>
            </a:r>
            <a:r>
              <a:rPr lang="en-US" sz="5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or </a:t>
            </a:r>
            <a:r>
              <a:rPr lang="en-US" sz="5400" b="1" i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denomination</a:t>
            </a:r>
            <a:r>
              <a:rPr lang="en-US" sz="5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should interpret biblical law for our society?</a:t>
            </a:r>
          </a:p>
        </p:txBody>
      </p:sp>
      <p:sp>
        <p:nvSpPr>
          <p:cNvPr id="7" name="Rounded Rectangle 7">
            <a:extLst>
              <a:ext uri="{FF2B5EF4-FFF2-40B4-BE49-F238E27FC236}">
                <a16:creationId xmlns="" xmlns:a16="http://schemas.microsoft.com/office/drawing/2014/main" id="{6711EE34-A1F2-4BFB-99C2-14BA4F9EDDF0}"/>
              </a:ext>
            </a:extLst>
          </p:cNvPr>
          <p:cNvSpPr/>
          <p:nvPr/>
        </p:nvSpPr>
        <p:spPr>
          <a:xfrm>
            <a:off x="304800" y="2008932"/>
            <a:ext cx="8652638" cy="3899018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i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Natural law</a:t>
            </a:r>
            <a:r>
              <a:rPr lang="en-US" sz="48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is a better foundation for discussion in the public square (Rom. 1:19; 2:14-15).</a:t>
            </a:r>
          </a:p>
          <a:p>
            <a:pPr marL="461963"/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Arthur Holmes, </a:t>
            </a:r>
            <a:r>
              <a:rPr lang="en-US" sz="2400" b="1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Ethics: Approaching Moral Decisions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(Downers Grove, IL, U.S.A.: InterVarsity, 1984), 106.</a:t>
            </a:r>
          </a:p>
          <a:p>
            <a:pPr marL="461963"/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Norman Geisler, </a:t>
            </a:r>
            <a:r>
              <a:rPr lang="en-US" sz="2400" b="1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Christian Ethics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(Grand Rapids, MI: Baker Book House, 1989), 207.</a:t>
            </a:r>
          </a:p>
        </p:txBody>
      </p:sp>
    </p:spTree>
    <p:extLst>
      <p:ext uri="{BB962C8B-B14F-4D97-AF65-F5344CB8AC3E}">
        <p14:creationId xmlns:p14="http://schemas.microsoft.com/office/powerpoint/2010/main" val="248884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98B540E-6AC6-47B9-B270-5A4A96642E40}"/>
              </a:ext>
            </a:extLst>
          </p:cNvPr>
          <p:cNvSpPr txBox="1"/>
          <p:nvPr/>
        </p:nvSpPr>
        <p:spPr>
          <a:xfrm>
            <a:off x="98330" y="101279"/>
            <a:ext cx="1194127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(1 Pet. 2:16) Act as free men.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Do not use your freedom as a covering for evil.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But use it as servants of God.</a:t>
            </a:r>
          </a:p>
        </p:txBody>
      </p:sp>
      <p:sp>
        <p:nvSpPr>
          <p:cNvPr id="4" name="Rounded Rectangle 8">
            <a:extLst>
              <a:ext uri="{FF2B5EF4-FFF2-40B4-BE49-F238E27FC236}">
                <a16:creationId xmlns="" xmlns:a16="http://schemas.microsoft.com/office/drawing/2014/main" id="{FD12BBBA-B6E1-4C5F-AC8A-F1F0D209F38D}"/>
              </a:ext>
            </a:extLst>
          </p:cNvPr>
          <p:cNvSpPr/>
          <p:nvPr/>
        </p:nvSpPr>
        <p:spPr>
          <a:xfrm>
            <a:off x="3547238" y="2176809"/>
            <a:ext cx="8534400" cy="4531784"/>
          </a:xfrm>
          <a:prstGeom prst="roundRect">
            <a:avLst/>
          </a:prstGeom>
          <a:gradFill flip="none" rotWithShape="1">
            <a:gsLst>
              <a:gs pos="0">
                <a:srgbClr val="783C3C">
                  <a:shade val="30000"/>
                  <a:satMod val="115000"/>
                </a:srgbClr>
              </a:gs>
              <a:gs pos="50000">
                <a:srgbClr val="783C3C">
                  <a:shade val="67500"/>
                  <a:satMod val="115000"/>
                </a:srgbClr>
              </a:gs>
              <a:gs pos="100000">
                <a:srgbClr val="783C3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50" normalizeH="0" baseline="0" noProof="0" dirty="0">
                <a:ln>
                  <a:noFill/>
                </a:ln>
                <a:solidFill>
                  <a:srgbClr val="EBC9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What about for today?</a:t>
            </a: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Includes political involvement</a:t>
            </a:r>
          </a:p>
          <a:p>
            <a:pPr marL="457200"/>
            <a:r>
              <a:rPr lang="en-US" sz="4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(1) Politics is NOT our priority!</a:t>
            </a:r>
          </a:p>
          <a:p>
            <a:pPr marL="457200"/>
            <a:endParaRPr lang="en-US" sz="4400" b="1" spc="-15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57200"/>
            <a:endParaRPr lang="en-US" sz="4400" b="1" spc="-15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57200"/>
            <a:endParaRPr lang="en-US" sz="4400" b="1" spc="-15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8">
            <a:extLst>
              <a:ext uri="{FF2B5EF4-FFF2-40B4-BE49-F238E27FC236}">
                <a16:creationId xmlns="" xmlns:a16="http://schemas.microsoft.com/office/drawing/2014/main" id="{08D3613B-EE6A-4B50-858C-656D61906063}"/>
              </a:ext>
            </a:extLst>
          </p:cNvPr>
          <p:cNvSpPr/>
          <p:nvPr/>
        </p:nvSpPr>
        <p:spPr>
          <a:xfrm>
            <a:off x="134426" y="4914154"/>
            <a:ext cx="8305800" cy="1794439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75000"/>
                  <a:lumOff val="2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lumOff val="2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lumOff val="2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(1 Cor. 9:23) “I do all things for the sake of the gospel.”</a:t>
            </a:r>
          </a:p>
        </p:txBody>
      </p:sp>
    </p:spTree>
    <p:extLst>
      <p:ext uri="{BB962C8B-B14F-4D97-AF65-F5344CB8AC3E}">
        <p14:creationId xmlns:p14="http://schemas.microsoft.com/office/powerpoint/2010/main" val="68032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98B540E-6AC6-47B9-B270-5A4A96642E40}"/>
              </a:ext>
            </a:extLst>
          </p:cNvPr>
          <p:cNvSpPr txBox="1"/>
          <p:nvPr/>
        </p:nvSpPr>
        <p:spPr>
          <a:xfrm>
            <a:off x="98330" y="101279"/>
            <a:ext cx="1194127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(1 Pet. 2:16) Act as free men.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Do not use your freedom as a covering for evil.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But use it as servants of God.</a:t>
            </a:r>
          </a:p>
        </p:txBody>
      </p:sp>
      <p:sp>
        <p:nvSpPr>
          <p:cNvPr id="4" name="Rounded Rectangle 8">
            <a:extLst>
              <a:ext uri="{FF2B5EF4-FFF2-40B4-BE49-F238E27FC236}">
                <a16:creationId xmlns="" xmlns:a16="http://schemas.microsoft.com/office/drawing/2014/main" id="{FD12BBBA-B6E1-4C5F-AC8A-F1F0D209F38D}"/>
              </a:ext>
            </a:extLst>
          </p:cNvPr>
          <p:cNvSpPr/>
          <p:nvPr/>
        </p:nvSpPr>
        <p:spPr>
          <a:xfrm>
            <a:off x="3547238" y="2176809"/>
            <a:ext cx="8534400" cy="4531784"/>
          </a:xfrm>
          <a:prstGeom prst="roundRect">
            <a:avLst/>
          </a:prstGeom>
          <a:gradFill flip="none" rotWithShape="1">
            <a:gsLst>
              <a:gs pos="0">
                <a:srgbClr val="783C3C">
                  <a:shade val="30000"/>
                  <a:satMod val="115000"/>
                </a:srgbClr>
              </a:gs>
              <a:gs pos="50000">
                <a:srgbClr val="783C3C">
                  <a:shade val="67500"/>
                  <a:satMod val="115000"/>
                </a:srgbClr>
              </a:gs>
              <a:gs pos="100000">
                <a:srgbClr val="783C3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50" normalizeH="0" baseline="0" noProof="0" dirty="0">
                <a:ln>
                  <a:noFill/>
                </a:ln>
                <a:solidFill>
                  <a:srgbClr val="EBC9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What about for today?</a:t>
            </a: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Includes political involvement</a:t>
            </a:r>
          </a:p>
          <a:p>
            <a:pPr marL="457200"/>
            <a:r>
              <a:rPr lang="en-US" sz="4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(1) Politics is NOT our priority!</a:t>
            </a:r>
          </a:p>
          <a:p>
            <a:pPr marL="457200"/>
            <a:endParaRPr lang="en-US" sz="4400" b="1" spc="-15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57200"/>
            <a:endParaRPr lang="en-US" sz="4400" b="1" spc="-15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57200"/>
            <a:endParaRPr lang="en-US" sz="4400" b="1" spc="-15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5">
            <a:extLst>
              <a:ext uri="{FF2B5EF4-FFF2-40B4-BE49-F238E27FC236}">
                <a16:creationId xmlns="" xmlns:a16="http://schemas.microsoft.com/office/drawing/2014/main" id="{297D210E-BDBF-4418-A8D2-DCBBC69A57E6}"/>
              </a:ext>
            </a:extLst>
          </p:cNvPr>
          <p:cNvSpPr/>
          <p:nvPr/>
        </p:nvSpPr>
        <p:spPr>
          <a:xfrm>
            <a:off x="134426" y="438167"/>
            <a:ext cx="9350470" cy="3431993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75000"/>
                  <a:lumOff val="2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lumOff val="2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lumOff val="2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spc="-150" dirty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Paul’s talked to many politicians…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Roman governor Felix (Acts 24:25).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Roman governor Festus (Acts 25:19).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King Herod Agrippa II (Acts 26:1-23).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Emperor Nero (Acts 25:11; 2 Tim. 4:17).</a:t>
            </a:r>
          </a:p>
        </p:txBody>
      </p:sp>
      <p:sp>
        <p:nvSpPr>
          <p:cNvPr id="6" name="Rounded Rectangle 8">
            <a:extLst>
              <a:ext uri="{FF2B5EF4-FFF2-40B4-BE49-F238E27FC236}">
                <a16:creationId xmlns="" xmlns:a16="http://schemas.microsoft.com/office/drawing/2014/main" id="{08D3613B-EE6A-4B50-858C-656D61906063}"/>
              </a:ext>
            </a:extLst>
          </p:cNvPr>
          <p:cNvSpPr/>
          <p:nvPr/>
        </p:nvSpPr>
        <p:spPr>
          <a:xfrm>
            <a:off x="134426" y="4914154"/>
            <a:ext cx="8305800" cy="1794439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75000"/>
                  <a:lumOff val="2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lumOff val="2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lumOff val="2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(1 Cor. 9:23) “I do all things for the sake of the gospel.”</a:t>
            </a:r>
          </a:p>
        </p:txBody>
      </p:sp>
    </p:spTree>
    <p:extLst>
      <p:ext uri="{BB962C8B-B14F-4D97-AF65-F5344CB8AC3E}">
        <p14:creationId xmlns:p14="http://schemas.microsoft.com/office/powerpoint/2010/main" val="414623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98B540E-6AC6-47B9-B270-5A4A96642E40}"/>
              </a:ext>
            </a:extLst>
          </p:cNvPr>
          <p:cNvSpPr txBox="1"/>
          <p:nvPr/>
        </p:nvSpPr>
        <p:spPr>
          <a:xfrm>
            <a:off x="98330" y="101279"/>
            <a:ext cx="1194127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(1 Pet. 2:16) Act as free men.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Do not use your freedom as a covering for evil.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But use it as servants of God.</a:t>
            </a:r>
          </a:p>
        </p:txBody>
      </p:sp>
      <p:sp>
        <p:nvSpPr>
          <p:cNvPr id="4" name="Rounded Rectangle 8">
            <a:extLst>
              <a:ext uri="{FF2B5EF4-FFF2-40B4-BE49-F238E27FC236}">
                <a16:creationId xmlns="" xmlns:a16="http://schemas.microsoft.com/office/drawing/2014/main" id="{FD12BBBA-B6E1-4C5F-AC8A-F1F0D209F38D}"/>
              </a:ext>
            </a:extLst>
          </p:cNvPr>
          <p:cNvSpPr/>
          <p:nvPr/>
        </p:nvSpPr>
        <p:spPr>
          <a:xfrm>
            <a:off x="3547238" y="2176809"/>
            <a:ext cx="8534400" cy="4531784"/>
          </a:xfrm>
          <a:prstGeom prst="roundRect">
            <a:avLst/>
          </a:prstGeom>
          <a:gradFill flip="none" rotWithShape="1">
            <a:gsLst>
              <a:gs pos="0">
                <a:srgbClr val="783C3C">
                  <a:shade val="30000"/>
                  <a:satMod val="115000"/>
                </a:srgbClr>
              </a:gs>
              <a:gs pos="50000">
                <a:srgbClr val="783C3C">
                  <a:shade val="67500"/>
                  <a:satMod val="115000"/>
                </a:srgbClr>
              </a:gs>
              <a:gs pos="100000">
                <a:srgbClr val="783C3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50" normalizeH="0" baseline="0" noProof="0" dirty="0">
                <a:ln>
                  <a:noFill/>
                </a:ln>
                <a:solidFill>
                  <a:srgbClr val="EBC9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What about for today?</a:t>
            </a: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Includes political involvement</a:t>
            </a:r>
          </a:p>
          <a:p>
            <a:pPr marL="457200"/>
            <a:r>
              <a:rPr lang="en-US" sz="4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(1) Politics is NOT our priority!</a:t>
            </a:r>
          </a:p>
          <a:p>
            <a:pPr marL="457200"/>
            <a:endParaRPr lang="en-US" sz="4400" b="1" spc="-15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57200"/>
            <a:endParaRPr lang="en-US" sz="4400" b="1" spc="-15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57200"/>
            <a:endParaRPr lang="en-US" sz="4400" b="1" spc="-15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5">
            <a:extLst>
              <a:ext uri="{FF2B5EF4-FFF2-40B4-BE49-F238E27FC236}">
                <a16:creationId xmlns="" xmlns:a16="http://schemas.microsoft.com/office/drawing/2014/main" id="{297D210E-BDBF-4418-A8D2-DCBBC69A57E6}"/>
              </a:ext>
            </a:extLst>
          </p:cNvPr>
          <p:cNvSpPr/>
          <p:nvPr/>
        </p:nvSpPr>
        <p:spPr>
          <a:xfrm>
            <a:off x="134426" y="438167"/>
            <a:ext cx="9350470" cy="3431993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75000"/>
                  <a:lumOff val="2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lumOff val="2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lumOff val="2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spc="-150" dirty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Paul’s talked to many politicians…</a:t>
            </a:r>
          </a:p>
          <a:p>
            <a:pPr algn="ctr"/>
            <a:r>
              <a:rPr lang="en-US" sz="8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He </a:t>
            </a:r>
            <a:r>
              <a:rPr lang="en-US" sz="8000" b="1" i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never</a:t>
            </a:r>
            <a:r>
              <a:rPr lang="en-US" sz="8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discussed politics!</a:t>
            </a:r>
          </a:p>
        </p:txBody>
      </p:sp>
      <p:sp>
        <p:nvSpPr>
          <p:cNvPr id="6" name="Rounded Rectangle 8">
            <a:extLst>
              <a:ext uri="{FF2B5EF4-FFF2-40B4-BE49-F238E27FC236}">
                <a16:creationId xmlns="" xmlns:a16="http://schemas.microsoft.com/office/drawing/2014/main" id="{08D3613B-EE6A-4B50-858C-656D61906063}"/>
              </a:ext>
            </a:extLst>
          </p:cNvPr>
          <p:cNvSpPr/>
          <p:nvPr/>
        </p:nvSpPr>
        <p:spPr>
          <a:xfrm>
            <a:off x="620665" y="4680284"/>
            <a:ext cx="8305800" cy="1794439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75000"/>
                  <a:lumOff val="2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lumOff val="2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lumOff val="2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(1 Cor. 9:23) “I do all things for the sake of the gospel.”</a:t>
            </a:r>
          </a:p>
        </p:txBody>
      </p:sp>
    </p:spTree>
    <p:extLst>
      <p:ext uri="{BB962C8B-B14F-4D97-AF65-F5344CB8AC3E}">
        <p14:creationId xmlns:p14="http://schemas.microsoft.com/office/powerpoint/2010/main" val="351125693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98B540E-6AC6-47B9-B270-5A4A96642E40}"/>
              </a:ext>
            </a:extLst>
          </p:cNvPr>
          <p:cNvSpPr txBox="1"/>
          <p:nvPr/>
        </p:nvSpPr>
        <p:spPr>
          <a:xfrm>
            <a:off x="98330" y="101279"/>
            <a:ext cx="874087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(1 Pet. 2:11) Dear friends, I urge you</a:t>
            </a:r>
          </a:p>
          <a:p>
            <a:r>
              <a:rPr lang="en-US" sz="4400" b="1" spc="-150" dirty="0"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as aliens and strangers</a:t>
            </a:r>
          </a:p>
          <a:p>
            <a:r>
              <a:rPr lang="en-US" sz="4400" b="1" spc="-150" dirty="0"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 abstain from </a:t>
            </a:r>
            <a:r>
              <a:rPr lang="en-US" sz="4400" b="1" u="sng" spc="-150" dirty="0"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lusts</a:t>
            </a:r>
          </a:p>
          <a:p>
            <a:r>
              <a:rPr lang="en-US" sz="4400" b="1" spc="-150" dirty="0"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which </a:t>
            </a:r>
            <a:r>
              <a:rPr lang="en-US" sz="4400" b="1" u="sng" spc="-150" dirty="0"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wage war</a:t>
            </a:r>
            <a:r>
              <a:rPr lang="en-US" sz="4400" b="1" spc="-150" dirty="0"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against the soul.</a:t>
            </a:r>
          </a:p>
        </p:txBody>
      </p:sp>
      <p:sp>
        <p:nvSpPr>
          <p:cNvPr id="4" name="Rounded Rectangle 8">
            <a:extLst>
              <a:ext uri="{FF2B5EF4-FFF2-40B4-BE49-F238E27FC236}">
                <a16:creationId xmlns="" xmlns:a16="http://schemas.microsoft.com/office/drawing/2014/main" id="{39E014B6-4A95-41C6-90B7-3F3457BC9DEF}"/>
              </a:ext>
            </a:extLst>
          </p:cNvPr>
          <p:cNvSpPr/>
          <p:nvPr/>
        </p:nvSpPr>
        <p:spPr>
          <a:xfrm>
            <a:off x="2819400" y="2978246"/>
            <a:ext cx="8001000" cy="1898554"/>
          </a:xfrm>
          <a:prstGeom prst="roundRect">
            <a:avLst/>
          </a:prstGeom>
          <a:gradFill flip="none" rotWithShape="1">
            <a:gsLst>
              <a:gs pos="0">
                <a:srgbClr val="783C3C">
                  <a:shade val="30000"/>
                  <a:satMod val="115000"/>
                </a:srgbClr>
              </a:gs>
              <a:gs pos="50000">
                <a:srgbClr val="783C3C">
                  <a:shade val="67500"/>
                  <a:satMod val="115000"/>
                </a:srgbClr>
              </a:gs>
              <a:gs pos="100000">
                <a:srgbClr val="783C3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How can we stand out in the world in which we live?</a:t>
            </a:r>
            <a:endParaRPr lang="en-US" sz="4000" b="1" spc="-1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26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98B540E-6AC6-47B9-B270-5A4A96642E40}"/>
              </a:ext>
            </a:extLst>
          </p:cNvPr>
          <p:cNvSpPr txBox="1"/>
          <p:nvPr/>
        </p:nvSpPr>
        <p:spPr>
          <a:xfrm>
            <a:off x="98330" y="101279"/>
            <a:ext cx="1194127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(1 Pet. 2:16) Act as free men.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Do not use your freedom as a covering for evil.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But use it as servants of God.</a:t>
            </a:r>
          </a:p>
        </p:txBody>
      </p:sp>
      <p:sp>
        <p:nvSpPr>
          <p:cNvPr id="4" name="Rounded Rectangle 8">
            <a:extLst>
              <a:ext uri="{FF2B5EF4-FFF2-40B4-BE49-F238E27FC236}">
                <a16:creationId xmlns="" xmlns:a16="http://schemas.microsoft.com/office/drawing/2014/main" id="{FD12BBBA-B6E1-4C5F-AC8A-F1F0D209F38D}"/>
              </a:ext>
            </a:extLst>
          </p:cNvPr>
          <p:cNvSpPr/>
          <p:nvPr/>
        </p:nvSpPr>
        <p:spPr>
          <a:xfrm>
            <a:off x="3657600" y="2590800"/>
            <a:ext cx="8534400" cy="4531784"/>
          </a:xfrm>
          <a:prstGeom prst="roundRect">
            <a:avLst/>
          </a:prstGeom>
          <a:gradFill flip="none" rotWithShape="1">
            <a:gsLst>
              <a:gs pos="0">
                <a:srgbClr val="783C3C">
                  <a:shade val="30000"/>
                  <a:satMod val="115000"/>
                </a:srgbClr>
              </a:gs>
              <a:gs pos="50000">
                <a:srgbClr val="783C3C">
                  <a:shade val="67500"/>
                  <a:satMod val="115000"/>
                </a:srgbClr>
              </a:gs>
              <a:gs pos="100000">
                <a:srgbClr val="783C3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-150" normalizeH="0" baseline="0" noProof="0" dirty="0" smtClean="0">
              <a:ln>
                <a:noFill/>
              </a:ln>
              <a:solidFill>
                <a:srgbClr val="EBC9C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50" normalizeH="0" baseline="0" noProof="0" dirty="0" smtClean="0">
                <a:ln>
                  <a:noFill/>
                </a:ln>
                <a:solidFill>
                  <a:srgbClr val="EBC9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What </a:t>
            </a:r>
            <a:r>
              <a:rPr kumimoji="0" lang="en-US" sz="5400" b="1" i="0" u="none" strike="noStrike" kern="1200" cap="none" spc="-150" normalizeH="0" baseline="0" noProof="0" dirty="0">
                <a:ln>
                  <a:noFill/>
                </a:ln>
                <a:solidFill>
                  <a:srgbClr val="EBC9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about for today?</a:t>
            </a: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Includes political involvement</a:t>
            </a:r>
          </a:p>
          <a:p>
            <a:pPr marL="457200"/>
            <a:r>
              <a:rPr lang="en-US" sz="4400" b="1" spc="-15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(1) Politics is NOT our priority!</a:t>
            </a:r>
          </a:p>
          <a:p>
            <a:pPr marL="457200" lvl="0"/>
            <a:r>
              <a:rPr lang="en-US" sz="4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(2) Approach policy humbly</a:t>
            </a:r>
          </a:p>
          <a:p>
            <a:pPr marL="457200" lvl="0"/>
            <a:endParaRPr kumimoji="0" lang="en-US" sz="4400" b="1" i="0" u="none" strike="noStrike" kern="1200" cap="none" spc="-15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457200" lvl="0"/>
            <a:endParaRPr kumimoji="0" lang="en-US" sz="4400" b="1" i="0" u="none" strike="noStrike" kern="1200" cap="none" spc="-15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5">
            <a:extLst>
              <a:ext uri="{FF2B5EF4-FFF2-40B4-BE49-F238E27FC236}">
                <a16:creationId xmlns="" xmlns:a16="http://schemas.microsoft.com/office/drawing/2014/main" id="{9FD26482-3B29-4586-9F3A-57C9A84CC3D2}"/>
              </a:ext>
            </a:extLst>
          </p:cNvPr>
          <p:cNvSpPr/>
          <p:nvPr/>
        </p:nvSpPr>
        <p:spPr>
          <a:xfrm>
            <a:off x="-76200" y="0"/>
            <a:ext cx="8628574" cy="3228531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75000"/>
                  <a:lumOff val="2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lumOff val="2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lumOff val="2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We often agree on the </a:t>
            </a:r>
            <a:r>
              <a:rPr lang="en-US" sz="4800" b="1" i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what</a:t>
            </a:r>
            <a:r>
              <a:rPr lang="en-US" sz="48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en-US" sz="48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but disagree on the </a:t>
            </a:r>
            <a:r>
              <a:rPr lang="en-US" sz="4800" b="1" i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how</a:t>
            </a:r>
            <a:r>
              <a:rPr lang="en-US" sz="48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/>
            <a:r>
              <a:rPr lang="en-US" sz="2400" b="1" dirty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John and Paul Feinberg, </a:t>
            </a:r>
            <a:r>
              <a:rPr lang="en-US" sz="2400" b="1" i="1" dirty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Ethics for a Brave New World</a:t>
            </a:r>
            <a:r>
              <a:rPr lang="en-US" sz="2400" b="1" dirty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(Wheaton, IL: Crossway Books, 1993), 398-399.</a:t>
            </a:r>
          </a:p>
          <a:p>
            <a:pPr marL="457200"/>
            <a:r>
              <a:rPr lang="en-US" sz="2400" b="1" dirty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Robert McQuilkin, </a:t>
            </a:r>
            <a:r>
              <a:rPr lang="en-US" sz="2400" b="1" i="1" dirty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An Introduction to Biblical Ethics</a:t>
            </a:r>
            <a:r>
              <a:rPr lang="en-US" sz="2400" b="1" dirty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(Wheaton, IL: Tyndale House Publishers, Inc., 1989), 450.</a:t>
            </a:r>
          </a:p>
        </p:txBody>
      </p:sp>
    </p:spTree>
    <p:extLst>
      <p:ext uri="{BB962C8B-B14F-4D97-AF65-F5344CB8AC3E}">
        <p14:creationId xmlns:p14="http://schemas.microsoft.com/office/powerpoint/2010/main" val="379904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98234"/>
            <a:ext cx="64008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C.S</a:t>
            </a:r>
            <a:r>
              <a:rPr lang="en-US" sz="6000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Lewis</a:t>
            </a:r>
          </a:p>
          <a:p>
            <a:pPr algn="ctr"/>
            <a:r>
              <a:rPr lang="en-US" sz="3200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(Christian Professor)</a:t>
            </a:r>
          </a:p>
          <a:p>
            <a:pPr algn="ctr"/>
            <a:endParaRPr lang="en-US" sz="1000" dirty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C.S</a:t>
            </a: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Lewis, </a:t>
            </a:r>
            <a:r>
              <a:rPr lang="en-US" i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God in the Dock</a:t>
            </a: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ed. Walter Hooper (Grand Rapids, MI: Eerdmans, 1970), 94.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" y="2362200"/>
            <a:ext cx="777239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Theology teaches us what ends are </a:t>
            </a:r>
            <a:r>
              <a:rPr lang="en-US" sz="4800" i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desirable</a:t>
            </a:r>
            <a:r>
              <a:rPr lang="en-US" sz="4800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and what means are </a:t>
            </a:r>
            <a:r>
              <a:rPr lang="en-US" sz="4800" i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lawful</a:t>
            </a:r>
            <a:r>
              <a:rPr lang="en-US" sz="4800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en-US" sz="4800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while politics teaches what means are </a:t>
            </a:r>
            <a:r>
              <a:rPr lang="en-US" sz="4800" i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effective</a:t>
            </a:r>
            <a:r>
              <a:rPr lang="en-US" sz="4800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… </a:t>
            </a:r>
          </a:p>
        </p:txBody>
      </p:sp>
      <p:pic>
        <p:nvPicPr>
          <p:cNvPr id="9" name="Picture 2" descr="Image result for C.S. Lewis, God in the D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797" y="9177"/>
            <a:ext cx="4267203" cy="684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95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98234"/>
            <a:ext cx="64008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C.S</a:t>
            </a:r>
            <a:r>
              <a:rPr lang="en-US" sz="6000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Lewis</a:t>
            </a:r>
          </a:p>
          <a:p>
            <a:pPr algn="ctr"/>
            <a:r>
              <a:rPr lang="en-US" sz="3200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(Christian Professor)</a:t>
            </a:r>
          </a:p>
          <a:p>
            <a:pPr algn="ctr"/>
            <a:endParaRPr lang="en-US" sz="1000" dirty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C.S</a:t>
            </a: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Lewis, </a:t>
            </a:r>
            <a:r>
              <a:rPr lang="en-US" i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God in the Dock</a:t>
            </a: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ed. Walter Hooper (Grand Rapids, MI: Eerdmans, 1970), 94.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" y="2362200"/>
            <a:ext cx="77723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If we have these qualifications we may, of course, state our opinions: </a:t>
            </a:r>
          </a:p>
        </p:txBody>
      </p:sp>
      <p:pic>
        <p:nvPicPr>
          <p:cNvPr id="9" name="Picture 2" descr="Image result for C.S. Lewis, God in the D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797" y="9177"/>
            <a:ext cx="4267203" cy="684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9410512"/>
      </p:ext>
    </p:extLst>
  </p:cSld>
  <p:clrMapOvr>
    <a:masterClrMapping/>
  </p:clrMapOvr>
  <p:transition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98234"/>
            <a:ext cx="64008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C.S</a:t>
            </a:r>
            <a:r>
              <a:rPr lang="en-US" sz="6000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Lewis</a:t>
            </a:r>
          </a:p>
          <a:p>
            <a:pPr algn="ctr"/>
            <a:r>
              <a:rPr lang="en-US" sz="3200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(Christian Professor)</a:t>
            </a:r>
          </a:p>
          <a:p>
            <a:pPr algn="ctr"/>
            <a:endParaRPr lang="en-US" sz="1000" dirty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C.S</a:t>
            </a: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Lewis, </a:t>
            </a:r>
            <a:r>
              <a:rPr lang="en-US" i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God in the Dock</a:t>
            </a: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ed. Walter Hooper (Grand Rapids, MI: Eerdmans, 1970), 94.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" y="2362200"/>
            <a:ext cx="777239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but then we must make it quite clear that we are giving our personal judgment and have no command from the Lord. </a:t>
            </a:r>
          </a:p>
        </p:txBody>
      </p:sp>
      <p:pic>
        <p:nvPicPr>
          <p:cNvPr id="9" name="Picture 2" descr="Image result for C.S. Lewis, God in the D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797" y="9177"/>
            <a:ext cx="4267203" cy="684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757126"/>
      </p:ext>
    </p:extLst>
  </p:cSld>
  <p:clrMapOvr>
    <a:masterClrMapping/>
  </p:clrMapOvr>
  <p:transition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98234"/>
            <a:ext cx="64008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C.S</a:t>
            </a:r>
            <a:r>
              <a:rPr lang="en-US" sz="6000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Lewis</a:t>
            </a:r>
          </a:p>
          <a:p>
            <a:pPr algn="ctr"/>
            <a:r>
              <a:rPr lang="en-US" sz="3200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(Christian Professor)</a:t>
            </a:r>
          </a:p>
          <a:p>
            <a:pPr algn="ctr"/>
            <a:endParaRPr lang="en-US" sz="1000" dirty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C.S</a:t>
            </a: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Lewis, </a:t>
            </a:r>
            <a:r>
              <a:rPr lang="en-US" i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God in the Dock</a:t>
            </a: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ed. Walter Hooper (Grand Rapids, MI: Eerdmans, 1970), 94.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" y="2362200"/>
            <a:ext cx="777239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Not many [pastors] have these qualifications.</a:t>
            </a:r>
          </a:p>
          <a:p>
            <a:pPr algn="ctr"/>
            <a:r>
              <a:rPr lang="en-US" sz="4800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Most political sermons teach the congregation nothing except what newspapers are taken at the Rectory.</a:t>
            </a:r>
          </a:p>
        </p:txBody>
      </p:sp>
      <p:pic>
        <p:nvPicPr>
          <p:cNvPr id="9" name="Picture 2" descr="Image result for C.S. Lewis, God in the D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797" y="9177"/>
            <a:ext cx="4267203" cy="684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5096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98B540E-6AC6-47B9-B270-5A4A96642E40}"/>
              </a:ext>
            </a:extLst>
          </p:cNvPr>
          <p:cNvSpPr txBox="1"/>
          <p:nvPr/>
        </p:nvSpPr>
        <p:spPr>
          <a:xfrm>
            <a:off x="98330" y="101279"/>
            <a:ext cx="1194127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(1 Pet. 2:16) Act as free men.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Do not use your freedom as a covering for evil.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But use it as servants of God.</a:t>
            </a:r>
          </a:p>
        </p:txBody>
      </p:sp>
      <p:sp>
        <p:nvSpPr>
          <p:cNvPr id="4" name="Rounded Rectangle 8">
            <a:extLst>
              <a:ext uri="{FF2B5EF4-FFF2-40B4-BE49-F238E27FC236}">
                <a16:creationId xmlns="" xmlns:a16="http://schemas.microsoft.com/office/drawing/2014/main" id="{FD12BBBA-B6E1-4C5F-AC8A-F1F0D209F38D}"/>
              </a:ext>
            </a:extLst>
          </p:cNvPr>
          <p:cNvSpPr/>
          <p:nvPr/>
        </p:nvSpPr>
        <p:spPr>
          <a:xfrm>
            <a:off x="3547238" y="2176809"/>
            <a:ext cx="8534400" cy="4531784"/>
          </a:xfrm>
          <a:prstGeom prst="roundRect">
            <a:avLst/>
          </a:prstGeom>
          <a:gradFill flip="none" rotWithShape="1">
            <a:gsLst>
              <a:gs pos="0">
                <a:srgbClr val="783C3C">
                  <a:shade val="30000"/>
                  <a:satMod val="115000"/>
                </a:srgbClr>
              </a:gs>
              <a:gs pos="50000">
                <a:srgbClr val="783C3C">
                  <a:shade val="67500"/>
                  <a:satMod val="115000"/>
                </a:srgbClr>
              </a:gs>
              <a:gs pos="100000">
                <a:srgbClr val="783C3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50" normalizeH="0" baseline="0" noProof="0" dirty="0">
                <a:ln>
                  <a:noFill/>
                </a:ln>
                <a:solidFill>
                  <a:srgbClr val="EBC9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What about for today?</a:t>
            </a: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Includes political involvement</a:t>
            </a:r>
          </a:p>
          <a:p>
            <a:pPr marL="457200"/>
            <a:r>
              <a:rPr lang="en-US" sz="4400" b="1" spc="-15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(1) Politics is NOT our priority!</a:t>
            </a:r>
          </a:p>
          <a:p>
            <a:pPr marL="457200" lvl="0"/>
            <a:r>
              <a:rPr lang="en-US" sz="4400" b="1" spc="-15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(2) Approach policy humbly</a:t>
            </a:r>
            <a:endParaRPr kumimoji="0" lang="en-US" sz="4400" b="1" i="0" u="none" strike="noStrike" kern="1200" cap="none" spc="-15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457200" lvl="0"/>
            <a:r>
              <a:rPr lang="en-US" sz="4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(3) Dialogue and discuss</a:t>
            </a:r>
          </a:p>
          <a:p>
            <a:pPr marL="457200" lvl="0"/>
            <a:r>
              <a:rPr lang="en-US" sz="4400" b="1" i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without falling prey to contempt!</a:t>
            </a:r>
            <a:endParaRPr kumimoji="0" lang="en-US" sz="4400" b="1" i="1" u="none" strike="noStrike" kern="1200" cap="none" spc="-15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49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406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8984043"/>
      </p:ext>
    </p:extLst>
  </p:cSld>
  <p:clrMapOvr>
    <a:masterClrMapping/>
  </p:clrMapOvr>
  <p:transition>
    <p:wipe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4147809"/>
      </p:ext>
    </p:extLst>
  </p:cSld>
  <p:clrMapOvr>
    <a:masterClrMapping/>
  </p:clrMapOvr>
  <p:transition spd="slow">
    <p:wipe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8703135"/>
      </p:ext>
    </p:extLst>
  </p:cSld>
  <p:clrMapOvr>
    <a:masterClrMapping/>
  </p:clrMapOvr>
  <p:transition spd="slow">
    <p:wipe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98B540E-6AC6-47B9-B270-5A4A96642E40}"/>
              </a:ext>
            </a:extLst>
          </p:cNvPr>
          <p:cNvSpPr txBox="1"/>
          <p:nvPr/>
        </p:nvSpPr>
        <p:spPr>
          <a:xfrm>
            <a:off x="98330" y="101279"/>
            <a:ext cx="1003627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(1 Pet. 2:12) </a:t>
            </a:r>
            <a:r>
              <a:rPr lang="en-US" sz="4400" b="1" u="sng" spc="-150" dirty="0"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Live such good lives</a:t>
            </a:r>
            <a:r>
              <a:rPr lang="en-US" sz="4400" b="1" spc="-150" dirty="0"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among your unbelieving neighbors</a:t>
            </a:r>
          </a:p>
          <a:p>
            <a:r>
              <a:rPr lang="en-US" sz="4400" b="1" spc="-150" dirty="0"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that, though they accuse you of doing wrong,</a:t>
            </a:r>
          </a:p>
          <a:p>
            <a:r>
              <a:rPr lang="en-US" sz="4400" b="1" spc="-150" dirty="0"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they may </a:t>
            </a:r>
            <a:r>
              <a:rPr lang="en-US" sz="4400" b="1" u="sng" spc="-150" dirty="0"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see your good deeds</a:t>
            </a:r>
          </a:p>
          <a:p>
            <a:r>
              <a:rPr lang="en-US" sz="4400" b="1" spc="-150" dirty="0"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and glorify God on the day he visits us.</a:t>
            </a:r>
          </a:p>
        </p:txBody>
      </p:sp>
    </p:spTree>
    <p:extLst>
      <p:ext uri="{BB962C8B-B14F-4D97-AF65-F5344CB8AC3E}">
        <p14:creationId xmlns:p14="http://schemas.microsoft.com/office/powerpoint/2010/main" val="316185958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705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507457"/>
      </p:ext>
    </p:extLst>
  </p:cSld>
  <p:clrMapOvr>
    <a:masterClrMapping/>
  </p:clrMapOvr>
  <p:transition>
    <p:wipe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B52CAC5-9A6C-4408-A19A-84767C9278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7432" y="1828800"/>
            <a:ext cx="6893169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04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295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9352990"/>
      </p:ext>
    </p:extLst>
  </p:cSld>
  <p:clrMapOvr>
    <a:masterClrMapping/>
  </p:clrMapOvr>
  <p:transition>
    <p:wipe dir="r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114604"/>
      </p:ext>
    </p:extLst>
  </p:cSld>
  <p:clrMapOvr>
    <a:masterClrMapping/>
  </p:clrMapOvr>
  <p:transition spd="slow">
    <p:wipe dir="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237022"/>
      </p:ext>
    </p:extLst>
  </p:cSld>
  <p:clrMapOvr>
    <a:masterClrMapping/>
  </p:clrMapOvr>
  <p:transition spd="slow">
    <p:wipe dir="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806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4098615"/>
      </p:ext>
    </p:extLst>
  </p:cSld>
  <p:clrMapOvr>
    <a:masterClrMapping/>
  </p:clrMapOvr>
  <p:transition>
    <p:wipe dir="r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658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98B540E-6AC6-47B9-B270-5A4A96642E40}"/>
              </a:ext>
            </a:extLst>
          </p:cNvPr>
          <p:cNvSpPr txBox="1"/>
          <p:nvPr/>
        </p:nvSpPr>
        <p:spPr>
          <a:xfrm>
            <a:off x="98330" y="101279"/>
            <a:ext cx="1003627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(1 Pet. 2:12) Live such good lives among your </a:t>
            </a:r>
            <a:r>
              <a:rPr lang="en-US" sz="4400" b="1" u="sng" spc="-150" dirty="0"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unbelieving neighbors</a:t>
            </a:r>
          </a:p>
          <a:p>
            <a:r>
              <a:rPr lang="en-US" sz="4400" b="1" spc="-150" dirty="0"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that, though they accuse you of doing wrong,</a:t>
            </a:r>
          </a:p>
          <a:p>
            <a:r>
              <a:rPr lang="en-US" sz="4400" b="1" spc="-150" dirty="0"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they may see your good deeds</a:t>
            </a:r>
          </a:p>
          <a:p>
            <a:r>
              <a:rPr lang="en-US" sz="4400" b="1" spc="-150" dirty="0"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4400" b="1" u="sng" spc="-150" dirty="0"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glorify God on the day he visits us.</a:t>
            </a:r>
          </a:p>
        </p:txBody>
      </p:sp>
      <p:sp>
        <p:nvSpPr>
          <p:cNvPr id="3" name="Rounded Rectangle 8">
            <a:extLst>
              <a:ext uri="{FF2B5EF4-FFF2-40B4-BE49-F238E27FC236}">
                <a16:creationId xmlns="" xmlns:a16="http://schemas.microsoft.com/office/drawing/2014/main" id="{34D91451-09F9-4D83-B635-804EC3A5CF7D}"/>
              </a:ext>
            </a:extLst>
          </p:cNvPr>
          <p:cNvSpPr/>
          <p:nvPr/>
        </p:nvSpPr>
        <p:spPr>
          <a:xfrm>
            <a:off x="2667000" y="3717758"/>
            <a:ext cx="9296400" cy="3010889"/>
          </a:xfrm>
          <a:prstGeom prst="roundRect">
            <a:avLst/>
          </a:prstGeom>
          <a:gradFill flip="none" rotWithShape="1">
            <a:gsLst>
              <a:gs pos="0">
                <a:srgbClr val="783C3C">
                  <a:shade val="30000"/>
                  <a:satMod val="115000"/>
                </a:srgbClr>
              </a:gs>
              <a:gs pos="50000">
                <a:srgbClr val="783C3C">
                  <a:shade val="67500"/>
                  <a:satMod val="115000"/>
                </a:srgbClr>
              </a:gs>
              <a:gs pos="100000">
                <a:srgbClr val="783C3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800" b="1" spc="-150" dirty="0">
                <a:solidFill>
                  <a:srgbClr val="EBC9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“Glorify God” = come to faith</a:t>
            </a:r>
            <a:endParaRPr lang="en-US" sz="4800" b="1" dirty="0">
              <a:solidFill>
                <a:srgbClr val="EBC9C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288925" lvl="0"/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Most often associated with coming to faith.</a:t>
            </a:r>
          </a:p>
          <a:p>
            <a:pPr marL="914400" lvl="0"/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(Romans 4:20; 15:7, 9; 1 Corinthians 2:7; Ephesians 1:6, 12, 14; 2 Thessalonians 3:1; Revelation 5:12-13)</a:t>
            </a:r>
          </a:p>
          <a:p>
            <a:pPr marL="288925" lvl="0"/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Why glorify God if they are being judged?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="" xmlns:a16="http://schemas.microsoft.com/office/drawing/2014/main" id="{656213DD-3C9C-403E-8B69-79253BEC19DF}"/>
              </a:ext>
            </a:extLst>
          </p:cNvPr>
          <p:cNvCxnSpPr>
            <a:cxnSpLocks/>
          </p:cNvCxnSpPr>
          <p:nvPr/>
        </p:nvCxnSpPr>
        <p:spPr>
          <a:xfrm>
            <a:off x="3789944" y="1600200"/>
            <a:ext cx="934456" cy="99060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21D71C83-55E8-4BA1-89F7-945ED65F4568}"/>
              </a:ext>
            </a:extLst>
          </p:cNvPr>
          <p:cNvSpPr/>
          <p:nvPr/>
        </p:nvSpPr>
        <p:spPr>
          <a:xfrm>
            <a:off x="1014664" y="2844105"/>
            <a:ext cx="7848600" cy="762000"/>
          </a:xfrm>
          <a:prstGeom prst="roundRect">
            <a:avLst/>
          </a:prstGeom>
          <a:noFill/>
          <a:ln w="57150">
            <a:solidFill>
              <a:srgbClr val="FFFF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0A24A340-40DC-490D-B359-3D739D6BACD2}"/>
              </a:ext>
            </a:extLst>
          </p:cNvPr>
          <p:cNvSpPr/>
          <p:nvPr/>
        </p:nvSpPr>
        <p:spPr>
          <a:xfrm>
            <a:off x="1199144" y="838200"/>
            <a:ext cx="5181600" cy="762000"/>
          </a:xfrm>
          <a:prstGeom prst="roundRect">
            <a:avLst/>
          </a:prstGeom>
          <a:noFill/>
          <a:ln w="57150">
            <a:solidFill>
              <a:srgbClr val="FFFF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07767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883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704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4742431"/>
      </p:ext>
    </p:extLst>
  </p:cSld>
  <p:clrMapOvr>
    <a:masterClrMapping/>
  </p:clrMapOvr>
  <p:transition>
    <p:wipe dir="r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03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98B540E-6AC6-47B9-B270-5A4A96642E40}"/>
              </a:ext>
            </a:extLst>
          </p:cNvPr>
          <p:cNvSpPr txBox="1"/>
          <p:nvPr/>
        </p:nvSpPr>
        <p:spPr>
          <a:xfrm>
            <a:off x="98330" y="101279"/>
            <a:ext cx="1194127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(1 Pet. 2:16) Act as free men.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Do not use your freedom as a covering for evil.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But use it as servants of God.</a:t>
            </a:r>
          </a:p>
        </p:txBody>
      </p:sp>
      <p:sp>
        <p:nvSpPr>
          <p:cNvPr id="4" name="Rounded Rectangle 8">
            <a:extLst>
              <a:ext uri="{FF2B5EF4-FFF2-40B4-BE49-F238E27FC236}">
                <a16:creationId xmlns="" xmlns:a16="http://schemas.microsoft.com/office/drawing/2014/main" id="{FD12BBBA-B6E1-4C5F-AC8A-F1F0D209F38D}"/>
              </a:ext>
            </a:extLst>
          </p:cNvPr>
          <p:cNvSpPr/>
          <p:nvPr/>
        </p:nvSpPr>
        <p:spPr>
          <a:xfrm>
            <a:off x="3547238" y="2176809"/>
            <a:ext cx="8534400" cy="4531784"/>
          </a:xfrm>
          <a:prstGeom prst="roundRect">
            <a:avLst/>
          </a:prstGeom>
          <a:gradFill flip="none" rotWithShape="1">
            <a:gsLst>
              <a:gs pos="0">
                <a:srgbClr val="783C3C">
                  <a:shade val="30000"/>
                  <a:satMod val="115000"/>
                </a:srgbClr>
              </a:gs>
              <a:gs pos="50000">
                <a:srgbClr val="783C3C">
                  <a:shade val="67500"/>
                  <a:satMod val="115000"/>
                </a:srgbClr>
              </a:gs>
              <a:gs pos="100000">
                <a:srgbClr val="783C3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50" normalizeH="0" baseline="0" noProof="0" dirty="0">
                <a:ln>
                  <a:noFill/>
                </a:ln>
                <a:solidFill>
                  <a:srgbClr val="EBC9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What about for today?</a:t>
            </a: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Includes political involvement</a:t>
            </a:r>
          </a:p>
          <a:p>
            <a:pPr marL="457200"/>
            <a:r>
              <a:rPr lang="en-US" sz="4400" b="1" spc="-15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(1) Politics is NOT our priority!</a:t>
            </a:r>
          </a:p>
          <a:p>
            <a:pPr marL="457200" lvl="0"/>
            <a:r>
              <a:rPr lang="en-US" sz="4400" b="1" spc="-15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(2) Approach policy humbly</a:t>
            </a:r>
            <a:endParaRPr kumimoji="0" lang="en-US" sz="4400" b="1" i="0" u="none" strike="noStrike" kern="1200" cap="none" spc="-15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457200" lvl="0"/>
            <a:r>
              <a:rPr lang="en-US" sz="4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(3) Dialogue and discuss</a:t>
            </a:r>
          </a:p>
          <a:p>
            <a:pPr marL="457200" lvl="0"/>
            <a:r>
              <a:rPr lang="en-US" sz="4400" b="1" i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without falling prey to contempt!</a:t>
            </a:r>
          </a:p>
        </p:txBody>
      </p:sp>
    </p:spTree>
    <p:extLst>
      <p:ext uri="{BB962C8B-B14F-4D97-AF65-F5344CB8AC3E}">
        <p14:creationId xmlns:p14="http://schemas.microsoft.com/office/powerpoint/2010/main" val="374571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98B540E-6AC6-47B9-B270-5A4A96642E40}"/>
              </a:ext>
            </a:extLst>
          </p:cNvPr>
          <p:cNvSpPr txBox="1"/>
          <p:nvPr/>
        </p:nvSpPr>
        <p:spPr>
          <a:xfrm>
            <a:off x="98330" y="101279"/>
            <a:ext cx="69882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(1 Pet. 2:17) </a:t>
            </a:r>
            <a:r>
              <a:rPr lang="en-US" sz="4400" b="1" u="sng" spc="-150" dirty="0"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Honor all people.</a:t>
            </a:r>
          </a:p>
        </p:txBody>
      </p:sp>
      <p:sp>
        <p:nvSpPr>
          <p:cNvPr id="3" name="Rounded Rectangle 8">
            <a:extLst>
              <a:ext uri="{FF2B5EF4-FFF2-40B4-BE49-F238E27FC236}">
                <a16:creationId xmlns="" xmlns:a16="http://schemas.microsoft.com/office/drawing/2014/main" id="{C5C8FE01-DAE8-4DDE-81AE-2F368E6F8D41}"/>
              </a:ext>
            </a:extLst>
          </p:cNvPr>
          <p:cNvSpPr/>
          <p:nvPr/>
        </p:nvSpPr>
        <p:spPr>
          <a:xfrm>
            <a:off x="2514600" y="950496"/>
            <a:ext cx="8664670" cy="2110439"/>
          </a:xfrm>
          <a:prstGeom prst="roundRect">
            <a:avLst/>
          </a:prstGeom>
          <a:gradFill flip="none" rotWithShape="1">
            <a:gsLst>
              <a:gs pos="0">
                <a:srgbClr val="783C3C">
                  <a:shade val="30000"/>
                  <a:satMod val="115000"/>
                </a:srgbClr>
              </a:gs>
              <a:gs pos="50000">
                <a:srgbClr val="783C3C">
                  <a:shade val="67500"/>
                  <a:satMod val="115000"/>
                </a:srgbClr>
              </a:gs>
              <a:gs pos="100000">
                <a:srgbClr val="783C3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8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“Honor” (</a:t>
            </a:r>
            <a:r>
              <a:rPr lang="en-US" sz="4800" b="1" i="1" spc="-15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timaō</a:t>
            </a:r>
            <a:r>
              <a:rPr lang="en-US" sz="48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 means to confer a “price, estimate, or value.”</a:t>
            </a:r>
            <a:endParaRPr lang="en-US" sz="4000" b="1" spc="-1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57200"/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BDAG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(University of Chicago Press, 2000), p.1004.</a:t>
            </a:r>
          </a:p>
        </p:txBody>
      </p:sp>
    </p:spTree>
    <p:extLst>
      <p:ext uri="{BB962C8B-B14F-4D97-AF65-F5344CB8AC3E}">
        <p14:creationId xmlns:p14="http://schemas.microsoft.com/office/powerpoint/2010/main" val="332466090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98B540E-6AC6-47B9-B270-5A4A96642E40}"/>
              </a:ext>
            </a:extLst>
          </p:cNvPr>
          <p:cNvSpPr txBox="1"/>
          <p:nvPr/>
        </p:nvSpPr>
        <p:spPr>
          <a:xfrm>
            <a:off x="98330" y="101279"/>
            <a:ext cx="69882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(1 Pet. 2:17) Honor all people.</a:t>
            </a:r>
          </a:p>
          <a:p>
            <a:r>
              <a:rPr lang="en-US" sz="4400" b="1" u="sng" spc="-150" dirty="0"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Love the brotherhood.</a:t>
            </a:r>
          </a:p>
        </p:txBody>
      </p:sp>
    </p:spTree>
    <p:extLst>
      <p:ext uri="{BB962C8B-B14F-4D97-AF65-F5344CB8AC3E}">
        <p14:creationId xmlns:p14="http://schemas.microsoft.com/office/powerpoint/2010/main" val="14316812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98B540E-6AC6-47B9-B270-5A4A96642E40}"/>
              </a:ext>
            </a:extLst>
          </p:cNvPr>
          <p:cNvSpPr txBox="1"/>
          <p:nvPr/>
        </p:nvSpPr>
        <p:spPr>
          <a:xfrm>
            <a:off x="98330" y="101279"/>
            <a:ext cx="698827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(1 Pet. 2:17) Honor all people.</a:t>
            </a:r>
          </a:p>
          <a:p>
            <a:r>
              <a:rPr lang="en-US" sz="4400" b="1" spc="-150" dirty="0"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Love the brotherhood.</a:t>
            </a:r>
          </a:p>
          <a:p>
            <a:r>
              <a:rPr lang="en-US" sz="4400" b="1" u="sng" spc="-150" dirty="0"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Fear</a:t>
            </a:r>
            <a:r>
              <a:rPr lang="en-US" sz="4400" b="1" spc="-150" dirty="0"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God.</a:t>
            </a:r>
          </a:p>
          <a:p>
            <a:r>
              <a:rPr lang="en-US" sz="4400" b="1" u="sng" spc="-150" dirty="0"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Honor</a:t>
            </a:r>
            <a:r>
              <a:rPr lang="en-US" sz="4400" b="1" spc="-150" dirty="0"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the king.</a:t>
            </a:r>
          </a:p>
        </p:txBody>
      </p:sp>
    </p:spTree>
    <p:extLst>
      <p:ext uri="{BB962C8B-B14F-4D97-AF65-F5344CB8AC3E}">
        <p14:creationId xmlns:p14="http://schemas.microsoft.com/office/powerpoint/2010/main" val="264755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1908" y="1711511"/>
            <a:ext cx="1191571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5200" b="1" kern="0" spc="-150" dirty="0">
                <a:solidFill>
                  <a:srgbClr val="C0504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Can I listen to, dialogue with, and understand people with whom I disagree</a:t>
            </a:r>
            <a:r>
              <a:rPr kumimoji="0" lang="en-US" sz="5200" b="1" i="0" u="none" strike="noStrike" kern="0" cap="none" spc="-15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71500" lvl="0" indent="-571500">
              <a:buFont typeface="Wingdings" panose="05000000000000000000" pitchFamily="2" charset="2"/>
              <a:buChar char="ü"/>
              <a:defRPr/>
            </a:pPr>
            <a:r>
              <a:rPr lang="en-US" sz="5200" b="1" kern="0" spc="-150" dirty="0">
                <a:solidFill>
                  <a:srgbClr val="C0504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 I prejudge others based on politics?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5200" b="1" kern="0" spc="-150" dirty="0">
                <a:solidFill>
                  <a:srgbClr val="C0504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What excuses justify contempt and hate?</a:t>
            </a:r>
          </a:p>
          <a:p>
            <a:pPr marL="571500" indent="-571500">
              <a:buFont typeface="Wingdings" panose="05000000000000000000" pitchFamily="2" charset="2"/>
              <a:buChar char="ü"/>
              <a:defRPr/>
            </a:pPr>
            <a:r>
              <a:rPr lang="en-US" sz="5200" b="1" kern="0" spc="-150" dirty="0">
                <a:solidFill>
                  <a:srgbClr val="C0504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 I share my political views more than I share about the love of Christ?</a:t>
            </a:r>
          </a:p>
        </p:txBody>
      </p:sp>
    </p:spTree>
    <p:extLst>
      <p:ext uri="{BB962C8B-B14F-4D97-AF65-F5344CB8AC3E}">
        <p14:creationId xmlns:p14="http://schemas.microsoft.com/office/powerpoint/2010/main" val="334210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98B540E-6AC6-47B9-B270-5A4A96642E40}"/>
              </a:ext>
            </a:extLst>
          </p:cNvPr>
          <p:cNvSpPr txBox="1"/>
          <p:nvPr/>
        </p:nvSpPr>
        <p:spPr>
          <a:xfrm>
            <a:off x="98330" y="101279"/>
            <a:ext cx="1178887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(1 Pet. 2:13) Submit yourselves for the Lord’s sake to every human institution, whether to a king as the one in authority, </a:t>
            </a:r>
            <a:r>
              <a:rPr lang="en-US" sz="4400" b="1" spc="-150" baseline="30000" dirty="0"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en-US" sz="4400" b="1" spc="-150" dirty="0"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or to governors as sent by him for the punishment of evildoers and the praise of those who do right.</a:t>
            </a:r>
          </a:p>
        </p:txBody>
      </p:sp>
      <p:sp>
        <p:nvSpPr>
          <p:cNvPr id="3" name="Rounded Rectangle 8">
            <a:extLst>
              <a:ext uri="{FF2B5EF4-FFF2-40B4-BE49-F238E27FC236}">
                <a16:creationId xmlns="" xmlns:a16="http://schemas.microsoft.com/office/drawing/2014/main" id="{A9E9ECBD-DCB0-40B4-B289-6D4AABA4829B}"/>
              </a:ext>
            </a:extLst>
          </p:cNvPr>
          <p:cNvSpPr/>
          <p:nvPr/>
        </p:nvSpPr>
        <p:spPr>
          <a:xfrm>
            <a:off x="114300" y="3013135"/>
            <a:ext cx="11925300" cy="3743586"/>
          </a:xfrm>
          <a:prstGeom prst="roundRect">
            <a:avLst/>
          </a:prstGeom>
          <a:gradFill flip="none" rotWithShape="1">
            <a:gsLst>
              <a:gs pos="0">
                <a:srgbClr val="783C3C">
                  <a:shade val="30000"/>
                  <a:satMod val="115000"/>
                </a:srgbClr>
              </a:gs>
              <a:gs pos="50000">
                <a:srgbClr val="783C3C">
                  <a:shade val="67500"/>
                  <a:satMod val="115000"/>
                </a:srgbClr>
              </a:gs>
              <a:gs pos="100000">
                <a:srgbClr val="783C3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5400" b="1" spc="-150" dirty="0">
                <a:solidFill>
                  <a:srgbClr val="EBC9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Submit to Government?</a:t>
            </a:r>
          </a:p>
          <a:p>
            <a:pPr marL="228600" lvl="0"/>
            <a:r>
              <a:rPr lang="en-US" sz="4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(1) Submission is </a:t>
            </a:r>
            <a:r>
              <a:rPr lang="en-US" sz="4400" b="1" i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not absolute</a:t>
            </a:r>
            <a:r>
              <a:rPr lang="en-US" sz="4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28600" lvl="0"/>
            <a:endParaRPr lang="en-US" sz="4400" b="1" spc="-15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228600" lvl="0"/>
            <a:endParaRPr lang="en-US" sz="4400" b="1" spc="-15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228600" lvl="0"/>
            <a:endParaRPr lang="en-US" sz="4400" b="1" spc="-15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8">
            <a:extLst>
              <a:ext uri="{FF2B5EF4-FFF2-40B4-BE49-F238E27FC236}">
                <a16:creationId xmlns="" xmlns:a16="http://schemas.microsoft.com/office/drawing/2014/main" id="{9CEA39F8-1122-4017-8681-5D370C151CC7}"/>
              </a:ext>
            </a:extLst>
          </p:cNvPr>
          <p:cNvSpPr/>
          <p:nvPr/>
        </p:nvSpPr>
        <p:spPr>
          <a:xfrm>
            <a:off x="4648200" y="3807219"/>
            <a:ext cx="7086600" cy="2914204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75000"/>
                  <a:lumOff val="2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lumOff val="2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lumOff val="2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en-US" sz="4800" b="1" spc="-150" dirty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apostles were told to stop talking about Christ:</a:t>
            </a:r>
          </a:p>
          <a:p>
            <a:pPr lvl="0" algn="ctr">
              <a:defRPr/>
            </a:pPr>
            <a:r>
              <a:rPr lang="en-US" altLang="en-US" sz="48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(Acts 5:29) “We must obey God rather than men.”</a:t>
            </a:r>
            <a:endParaRPr lang="en-US" altLang="en-US" sz="3600" b="1" spc="-1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40A49B28-DE57-47A7-BCE9-6E482984809D}"/>
              </a:ext>
            </a:extLst>
          </p:cNvPr>
          <p:cNvSpPr/>
          <p:nvPr/>
        </p:nvSpPr>
        <p:spPr>
          <a:xfrm>
            <a:off x="6986336" y="133363"/>
            <a:ext cx="4383504" cy="762000"/>
          </a:xfrm>
          <a:prstGeom prst="roundRect">
            <a:avLst/>
          </a:prstGeom>
          <a:noFill/>
          <a:ln w="57150">
            <a:solidFill>
              <a:srgbClr val="FFFF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71878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E205F2D-36C7-40F9-A14E-1E96272DCB46}"/>
              </a:ext>
            </a:extLst>
          </p:cNvPr>
          <p:cNvSpPr txBox="1"/>
          <p:nvPr/>
        </p:nvSpPr>
        <p:spPr>
          <a:xfrm>
            <a:off x="150342" y="152936"/>
            <a:ext cx="6707658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5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God and Government</a:t>
            </a:r>
            <a:endParaRPr kumimoji="0" lang="en-US" sz="2400" b="1" i="0" u="none" strike="noStrike" kern="1200" cap="none" spc="-150" normalizeH="0" baseline="0" noProof="0" dirty="0">
              <a:ln>
                <a:noFill/>
              </a:ln>
              <a:solidFill>
                <a:srgbClr val="EEECE1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231775" lvl="0">
              <a:defRPr/>
            </a:pPr>
            <a:r>
              <a:rPr lang="en-US" sz="4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(1) Politics is NOT our priority</a:t>
            </a:r>
          </a:p>
          <a:p>
            <a:pPr marL="231775" lvl="0">
              <a:defRPr/>
            </a:pPr>
            <a:r>
              <a:rPr lang="en-US" sz="4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(2) Approach public policy with humility</a:t>
            </a:r>
          </a:p>
          <a:p>
            <a:pPr marL="231775" lvl="0">
              <a:defRPr/>
            </a:pPr>
            <a:r>
              <a:rPr lang="en-US" sz="4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(3) Dialogue and discuss</a:t>
            </a:r>
          </a:p>
          <a:p>
            <a:pPr marL="231775" lvl="0">
              <a:defRPr/>
            </a:pPr>
            <a:r>
              <a:rPr lang="en-US" sz="4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without falling prey to contempt</a:t>
            </a:r>
            <a:endParaRPr kumimoji="0" lang="en-US" sz="44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70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98B540E-6AC6-47B9-B270-5A4A96642E40}"/>
              </a:ext>
            </a:extLst>
          </p:cNvPr>
          <p:cNvSpPr txBox="1"/>
          <p:nvPr/>
        </p:nvSpPr>
        <p:spPr>
          <a:xfrm>
            <a:off x="98330" y="101279"/>
            <a:ext cx="1178887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(1 Pet. 2:13) Submit yourselves for the Lord’s sake to every human institution, whether to a king as the one in authority, </a:t>
            </a:r>
            <a:r>
              <a:rPr lang="en-US" sz="4400" b="1" spc="-150" baseline="30000" dirty="0"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en-US" sz="4400" b="1" spc="-150" dirty="0"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or to governors as sent by him for the punishment of evildoers and the praise of those who do right.</a:t>
            </a:r>
          </a:p>
        </p:txBody>
      </p:sp>
      <p:sp>
        <p:nvSpPr>
          <p:cNvPr id="3" name="Rounded Rectangle 8">
            <a:extLst>
              <a:ext uri="{FF2B5EF4-FFF2-40B4-BE49-F238E27FC236}">
                <a16:creationId xmlns="" xmlns:a16="http://schemas.microsoft.com/office/drawing/2014/main" id="{A9E9ECBD-DCB0-40B4-B289-6D4AABA4829B}"/>
              </a:ext>
            </a:extLst>
          </p:cNvPr>
          <p:cNvSpPr/>
          <p:nvPr/>
        </p:nvSpPr>
        <p:spPr>
          <a:xfrm>
            <a:off x="114300" y="3013135"/>
            <a:ext cx="11925300" cy="3743586"/>
          </a:xfrm>
          <a:prstGeom prst="roundRect">
            <a:avLst/>
          </a:prstGeom>
          <a:gradFill flip="none" rotWithShape="1">
            <a:gsLst>
              <a:gs pos="0">
                <a:srgbClr val="783C3C">
                  <a:shade val="30000"/>
                  <a:satMod val="115000"/>
                </a:srgbClr>
              </a:gs>
              <a:gs pos="50000">
                <a:srgbClr val="783C3C">
                  <a:shade val="67500"/>
                  <a:satMod val="115000"/>
                </a:srgbClr>
              </a:gs>
              <a:gs pos="100000">
                <a:srgbClr val="783C3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5400" b="1" spc="-150" dirty="0">
                <a:solidFill>
                  <a:srgbClr val="EBC9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Submit to Government?</a:t>
            </a:r>
          </a:p>
          <a:p>
            <a:pPr marL="228600" lvl="0"/>
            <a:r>
              <a:rPr lang="en-US" sz="4400" b="1" spc="-15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(1) Submission is </a:t>
            </a:r>
            <a:r>
              <a:rPr lang="en-US" sz="4400" b="1" i="1" spc="-15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not absolute</a:t>
            </a:r>
            <a:r>
              <a:rPr lang="en-US" sz="4400" b="1" spc="-15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28600" lvl="0"/>
            <a:r>
              <a:rPr lang="en-US" sz="4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(2) This is a </a:t>
            </a:r>
            <a:r>
              <a:rPr lang="en-US" sz="4400" b="1" i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subtly subversive</a:t>
            </a:r>
            <a:r>
              <a:rPr lang="en-US" sz="4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message.</a:t>
            </a:r>
          </a:p>
          <a:p>
            <a:pPr marL="228600" lvl="0"/>
            <a:endParaRPr lang="en-US" sz="4400" b="1" spc="-15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228600" lvl="0"/>
            <a:endParaRPr lang="en-US" sz="4400" b="1" spc="-15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4F230888-2EFA-41CC-8A50-1E147205D930}"/>
              </a:ext>
            </a:extLst>
          </p:cNvPr>
          <p:cNvSpPr/>
          <p:nvPr/>
        </p:nvSpPr>
        <p:spPr>
          <a:xfrm>
            <a:off x="98330" y="795207"/>
            <a:ext cx="5540470" cy="762000"/>
          </a:xfrm>
          <a:prstGeom prst="roundRect">
            <a:avLst/>
          </a:prstGeom>
          <a:noFill/>
          <a:ln w="57150">
            <a:solidFill>
              <a:srgbClr val="FFFF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ounded Rectangle 8">
            <a:extLst>
              <a:ext uri="{FF2B5EF4-FFF2-40B4-BE49-F238E27FC236}">
                <a16:creationId xmlns="" xmlns:a16="http://schemas.microsoft.com/office/drawing/2014/main" id="{FCEDFE05-B4DD-4DDB-896D-F9C8D4B6B047}"/>
              </a:ext>
            </a:extLst>
          </p:cNvPr>
          <p:cNvSpPr/>
          <p:nvPr/>
        </p:nvSpPr>
        <p:spPr>
          <a:xfrm>
            <a:off x="3124200" y="1752600"/>
            <a:ext cx="8869207" cy="2819400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75000"/>
                  <a:lumOff val="2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lumOff val="2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lumOff val="2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en-US" sz="48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Literally “every human </a:t>
            </a:r>
            <a:r>
              <a:rPr lang="en-US" altLang="en-US" sz="4800" b="1" i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creature</a:t>
            </a:r>
            <a:r>
              <a:rPr lang="en-US" altLang="en-US" sz="48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</a:p>
          <a:p>
            <a:pPr marL="457200" lvl="0">
              <a:defRPr/>
            </a:pPr>
            <a:r>
              <a:rPr lang="en-US" altLang="en-US" sz="2400" b="1" dirty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Thomas R. Schreiner, </a:t>
            </a:r>
            <a:r>
              <a:rPr lang="en-US" altLang="en-US" sz="2400" b="1" i="1" dirty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1, 2 Peter, Jude</a:t>
            </a:r>
            <a:r>
              <a:rPr lang="en-US" altLang="en-US" sz="2400" b="1" dirty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(Nashville: Broadman &amp; Holman Publishers, 2003), 128.</a:t>
            </a:r>
          </a:p>
          <a:p>
            <a:pPr marL="457200" lvl="0">
              <a:defRPr/>
            </a:pPr>
            <a:r>
              <a:rPr lang="en-US" altLang="en-US" sz="2400" b="1" dirty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(Greek </a:t>
            </a:r>
            <a:r>
              <a:rPr lang="en-US" altLang="en-US" sz="2400" b="1" i="1" dirty="0" err="1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pasē</a:t>
            </a:r>
            <a:r>
              <a:rPr lang="en-US" altLang="en-US" sz="2400" b="1" i="1" dirty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anthrōpinē</a:t>
            </a:r>
            <a:r>
              <a:rPr lang="en-US" altLang="en-US" sz="2400" b="1" i="1" dirty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ktisei</a:t>
            </a:r>
            <a:r>
              <a:rPr lang="en-US" altLang="en-US" sz="2400" b="1" dirty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457200" lvl="0">
              <a:defRPr/>
            </a:pPr>
            <a:r>
              <a:rPr lang="en-US" altLang="en-US" sz="2400" b="1" dirty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Josephus and Plutarch use this for settlements and cities (</a:t>
            </a:r>
            <a:r>
              <a:rPr lang="en-US" altLang="en-US" sz="2400" b="1" i="1" dirty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Antiquities</a:t>
            </a:r>
            <a:r>
              <a:rPr lang="en-US" altLang="en-US" sz="2400" b="1" dirty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18.373; </a:t>
            </a:r>
            <a:r>
              <a:rPr lang="en-US" altLang="en-US" sz="2400" b="1" i="1" dirty="0" err="1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Moralia</a:t>
            </a:r>
            <a:r>
              <a:rPr lang="en-US" altLang="en-US" sz="2400" b="1" dirty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435D).</a:t>
            </a:r>
          </a:p>
        </p:txBody>
      </p:sp>
    </p:spTree>
    <p:extLst>
      <p:ext uri="{BB962C8B-B14F-4D97-AF65-F5344CB8AC3E}">
        <p14:creationId xmlns:p14="http://schemas.microsoft.com/office/powerpoint/2010/main" val="100090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98B540E-6AC6-47B9-B270-5A4A96642E40}"/>
              </a:ext>
            </a:extLst>
          </p:cNvPr>
          <p:cNvSpPr txBox="1"/>
          <p:nvPr/>
        </p:nvSpPr>
        <p:spPr>
          <a:xfrm>
            <a:off x="98330" y="101279"/>
            <a:ext cx="1178887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(1 Pet. 2:13) Submit yourselves for the Lord’s sake to every human institution, whether to a king as the one in authority, </a:t>
            </a:r>
            <a:r>
              <a:rPr lang="en-US" sz="4400" b="1" spc="-150" baseline="30000" dirty="0"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en-US" sz="4400" b="1" spc="-150" dirty="0"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or to governors as sent by him for the punishment of evildoers and the praise of those who do right.</a:t>
            </a:r>
          </a:p>
        </p:txBody>
      </p:sp>
      <p:sp>
        <p:nvSpPr>
          <p:cNvPr id="3" name="Rounded Rectangle 8">
            <a:extLst>
              <a:ext uri="{FF2B5EF4-FFF2-40B4-BE49-F238E27FC236}">
                <a16:creationId xmlns="" xmlns:a16="http://schemas.microsoft.com/office/drawing/2014/main" id="{A9E9ECBD-DCB0-40B4-B289-6D4AABA4829B}"/>
              </a:ext>
            </a:extLst>
          </p:cNvPr>
          <p:cNvSpPr/>
          <p:nvPr/>
        </p:nvSpPr>
        <p:spPr>
          <a:xfrm>
            <a:off x="114300" y="3013135"/>
            <a:ext cx="11925300" cy="3743586"/>
          </a:xfrm>
          <a:prstGeom prst="roundRect">
            <a:avLst/>
          </a:prstGeom>
          <a:gradFill flip="none" rotWithShape="1">
            <a:gsLst>
              <a:gs pos="0">
                <a:srgbClr val="783C3C">
                  <a:shade val="30000"/>
                  <a:satMod val="115000"/>
                </a:srgbClr>
              </a:gs>
              <a:gs pos="50000">
                <a:srgbClr val="783C3C">
                  <a:shade val="67500"/>
                  <a:satMod val="115000"/>
                </a:srgbClr>
              </a:gs>
              <a:gs pos="100000">
                <a:srgbClr val="783C3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5400" b="1" spc="-150" dirty="0">
                <a:solidFill>
                  <a:srgbClr val="EBC9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Submit to Government?</a:t>
            </a:r>
          </a:p>
          <a:p>
            <a:pPr marL="228600" lvl="0"/>
            <a:r>
              <a:rPr lang="en-US" sz="4400" b="1" spc="-15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(1) Submission is </a:t>
            </a:r>
            <a:r>
              <a:rPr lang="en-US" sz="4400" b="1" i="1" spc="-15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not absolute</a:t>
            </a:r>
            <a:r>
              <a:rPr lang="en-US" sz="4400" b="1" spc="-15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28600" lvl="0"/>
            <a:r>
              <a:rPr lang="en-US" sz="4400" b="1" spc="-15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(2) This is a </a:t>
            </a:r>
            <a:r>
              <a:rPr lang="en-US" sz="4400" b="1" i="1" spc="-15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subtly subversive</a:t>
            </a:r>
            <a:r>
              <a:rPr lang="en-US" sz="4400" b="1" spc="-15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message.</a:t>
            </a:r>
          </a:p>
          <a:p>
            <a:pPr marL="228600" lvl="0"/>
            <a:r>
              <a:rPr lang="en-US" sz="4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(3) Submitting is an act of </a:t>
            </a:r>
            <a:r>
              <a:rPr lang="en-US" sz="4400" b="1" i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strength</a:t>
            </a:r>
            <a:r>
              <a:rPr lang="en-US" sz="4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—not </a:t>
            </a:r>
            <a:r>
              <a:rPr lang="en-US" sz="4400" b="1" i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weakness</a:t>
            </a:r>
            <a:r>
              <a:rPr lang="en-US" sz="4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28600" lvl="0"/>
            <a:endParaRPr lang="en-US" sz="4400" b="1" spc="-15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33106395-9C63-455C-9D3C-AB18A72CCC78}"/>
              </a:ext>
            </a:extLst>
          </p:cNvPr>
          <p:cNvSpPr/>
          <p:nvPr/>
        </p:nvSpPr>
        <p:spPr>
          <a:xfrm>
            <a:off x="6998368" y="121332"/>
            <a:ext cx="4383504" cy="762000"/>
          </a:xfrm>
          <a:prstGeom prst="roundRect">
            <a:avLst/>
          </a:prstGeom>
          <a:noFill/>
          <a:ln w="57150">
            <a:solidFill>
              <a:srgbClr val="FFFF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67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98B540E-6AC6-47B9-B270-5A4A96642E40}"/>
              </a:ext>
            </a:extLst>
          </p:cNvPr>
          <p:cNvSpPr txBox="1"/>
          <p:nvPr/>
        </p:nvSpPr>
        <p:spPr>
          <a:xfrm>
            <a:off x="98330" y="101279"/>
            <a:ext cx="1178887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(1 Pet. 2:13) Submit yourselves for the Lord’s sake to every human institution, whether to a king as the one in authority, </a:t>
            </a:r>
            <a:r>
              <a:rPr lang="en-US" sz="4400" b="1" spc="-150" baseline="30000" dirty="0"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en-US" sz="4400" b="1" spc="-150" dirty="0">
                <a:solidFill>
                  <a:srgbClr val="9135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or to governors as sent by him for the punishment of evildoers and the praise of those who do right.</a:t>
            </a:r>
          </a:p>
        </p:txBody>
      </p:sp>
      <p:sp>
        <p:nvSpPr>
          <p:cNvPr id="3" name="Rounded Rectangle 8">
            <a:extLst>
              <a:ext uri="{FF2B5EF4-FFF2-40B4-BE49-F238E27FC236}">
                <a16:creationId xmlns="" xmlns:a16="http://schemas.microsoft.com/office/drawing/2014/main" id="{A9E9ECBD-DCB0-40B4-B289-6D4AABA4829B}"/>
              </a:ext>
            </a:extLst>
          </p:cNvPr>
          <p:cNvSpPr/>
          <p:nvPr/>
        </p:nvSpPr>
        <p:spPr>
          <a:xfrm>
            <a:off x="114300" y="3013135"/>
            <a:ext cx="11925300" cy="3743586"/>
          </a:xfrm>
          <a:prstGeom prst="roundRect">
            <a:avLst/>
          </a:prstGeom>
          <a:gradFill flip="none" rotWithShape="1">
            <a:gsLst>
              <a:gs pos="0">
                <a:srgbClr val="783C3C">
                  <a:shade val="30000"/>
                  <a:satMod val="115000"/>
                </a:srgbClr>
              </a:gs>
              <a:gs pos="50000">
                <a:srgbClr val="783C3C">
                  <a:shade val="67500"/>
                  <a:satMod val="115000"/>
                </a:srgbClr>
              </a:gs>
              <a:gs pos="100000">
                <a:srgbClr val="783C3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5400" b="1" spc="-150" dirty="0">
                <a:solidFill>
                  <a:srgbClr val="EBC9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Submit to Government?</a:t>
            </a:r>
          </a:p>
          <a:p>
            <a:pPr marL="228600" lvl="0"/>
            <a:r>
              <a:rPr lang="en-US" sz="4400" b="1" spc="-15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(1) Submission is </a:t>
            </a:r>
            <a:r>
              <a:rPr lang="en-US" sz="4400" b="1" i="1" spc="-15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not absolute</a:t>
            </a:r>
            <a:r>
              <a:rPr lang="en-US" sz="4400" b="1" spc="-15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28600" lvl="0"/>
            <a:r>
              <a:rPr lang="en-US" sz="4400" b="1" spc="-15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(2) This is a </a:t>
            </a:r>
            <a:r>
              <a:rPr lang="en-US" sz="4400" b="1" i="1" spc="-15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subtly subversive</a:t>
            </a:r>
            <a:r>
              <a:rPr lang="en-US" sz="4400" b="1" spc="-15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message.</a:t>
            </a:r>
          </a:p>
          <a:p>
            <a:pPr marL="228600" lvl="0"/>
            <a:r>
              <a:rPr lang="en-US" sz="4400" b="1" spc="-15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(3) Submitting is an act of </a:t>
            </a:r>
            <a:r>
              <a:rPr lang="en-US" sz="4400" b="1" i="1" spc="-15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strength</a:t>
            </a:r>
            <a:r>
              <a:rPr lang="en-US" sz="4400" b="1" spc="-15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—not </a:t>
            </a:r>
            <a:r>
              <a:rPr lang="en-US" sz="4400" b="1" i="1" spc="-15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weakness</a:t>
            </a:r>
            <a:r>
              <a:rPr lang="en-US" sz="4400" b="1" spc="-15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28600"/>
            <a:r>
              <a:rPr lang="en-US" sz="4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(4) The alternative to submission?</a:t>
            </a:r>
          </a:p>
        </p:txBody>
      </p:sp>
      <p:sp>
        <p:nvSpPr>
          <p:cNvPr id="4" name="Rounded Rectangle 8">
            <a:extLst>
              <a:ext uri="{FF2B5EF4-FFF2-40B4-BE49-F238E27FC236}">
                <a16:creationId xmlns="" xmlns:a16="http://schemas.microsoft.com/office/drawing/2014/main" id="{3A66DD03-299A-43C8-9E2B-17922D8C41DB}"/>
              </a:ext>
            </a:extLst>
          </p:cNvPr>
          <p:cNvSpPr/>
          <p:nvPr/>
        </p:nvSpPr>
        <p:spPr>
          <a:xfrm>
            <a:off x="1981200" y="2286000"/>
            <a:ext cx="9144000" cy="3048000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75000"/>
                  <a:lumOff val="2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lumOff val="2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lumOff val="2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en-US" sz="4800" b="1" spc="-15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Jewish War (AD 66-70)</a:t>
            </a:r>
          </a:p>
          <a:p>
            <a:pPr marL="457200" lvl="0">
              <a:defRPr/>
            </a:pPr>
            <a:r>
              <a:rPr lang="en-US" alt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Resulted in the deaths of 1.1 million Jews and enslavement of 200,000 Jews.</a:t>
            </a:r>
          </a:p>
          <a:p>
            <a:pPr marL="914400" lvl="0">
              <a:defRPr/>
            </a:pP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Josephus, </a:t>
            </a:r>
            <a:r>
              <a:rPr lang="en-US" altLang="en-US" sz="24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Jewish War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6.3.201-213; 6.5.271-73; 6.9.420; 7.5.118; 7.5.138; 7.5.154.</a:t>
            </a:r>
          </a:p>
        </p:txBody>
      </p:sp>
    </p:spTree>
    <p:extLst>
      <p:ext uri="{BB962C8B-B14F-4D97-AF65-F5344CB8AC3E}">
        <p14:creationId xmlns:p14="http://schemas.microsoft.com/office/powerpoint/2010/main" val="164665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3600" dirty="0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3600" dirty="0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3600" dirty="0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3600" dirty="0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0</TotalTime>
  <Words>2459</Words>
  <Application>Microsoft Office PowerPoint</Application>
  <PresentationFormat>Widescreen</PresentationFormat>
  <Paragraphs>307</Paragraphs>
  <Slides>60</Slides>
  <Notes>60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60</vt:i4>
      </vt:variant>
    </vt:vector>
  </HeadingPairs>
  <TitlesOfParts>
    <vt:vector size="68" baseType="lpstr">
      <vt:lpstr>Arial</vt:lpstr>
      <vt:lpstr>Calibri</vt:lpstr>
      <vt:lpstr>Times New Roman</vt:lpstr>
      <vt:lpstr>Wingdings</vt:lpstr>
      <vt:lpstr>Office Theme</vt:lpstr>
      <vt:lpstr>6_Office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2021-09-02T15:47:13Z</dcterms:created>
  <dcterms:modified xsi:type="dcterms:W3CDTF">2021-09-02T16:41:24Z</dcterms:modified>
</cp:coreProperties>
</file>