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84" r:id="rId2"/>
    <p:sldMasterId id="2147483696" r:id="rId3"/>
  </p:sldMasterIdLst>
  <p:notesMasterIdLst>
    <p:notesMasterId r:id="rId54"/>
  </p:notesMasterIdLst>
  <p:sldIdLst>
    <p:sldId id="2347" r:id="rId4"/>
    <p:sldId id="2363" r:id="rId5"/>
    <p:sldId id="2385" r:id="rId6"/>
    <p:sldId id="2409" r:id="rId7"/>
    <p:sldId id="2425" r:id="rId8"/>
    <p:sldId id="2426" r:id="rId9"/>
    <p:sldId id="2428" r:id="rId10"/>
    <p:sldId id="2351" r:id="rId11"/>
    <p:sldId id="2352" r:id="rId12"/>
    <p:sldId id="2353" r:id="rId13"/>
    <p:sldId id="2395" r:id="rId14"/>
    <p:sldId id="2396" r:id="rId15"/>
    <p:sldId id="2397" r:id="rId16"/>
    <p:sldId id="2398" r:id="rId17"/>
    <p:sldId id="2399" r:id="rId18"/>
    <p:sldId id="2400" r:id="rId19"/>
    <p:sldId id="2401" r:id="rId20"/>
    <p:sldId id="2402" r:id="rId21"/>
    <p:sldId id="2403" r:id="rId22"/>
    <p:sldId id="2404" r:id="rId23"/>
    <p:sldId id="2429" r:id="rId24"/>
    <p:sldId id="2405" r:id="rId25"/>
    <p:sldId id="2406" r:id="rId26"/>
    <p:sldId id="2412" r:id="rId27"/>
    <p:sldId id="2394" r:id="rId28"/>
    <p:sldId id="2413" r:id="rId29"/>
    <p:sldId id="2414" r:id="rId30"/>
    <p:sldId id="2354" r:id="rId31"/>
    <p:sldId id="2388" r:id="rId32"/>
    <p:sldId id="2424" r:id="rId33"/>
    <p:sldId id="2355" r:id="rId34"/>
    <p:sldId id="2356" r:id="rId35"/>
    <p:sldId id="2357" r:id="rId36"/>
    <p:sldId id="2390" r:id="rId37"/>
    <p:sldId id="2422" r:id="rId38"/>
    <p:sldId id="2358" r:id="rId39"/>
    <p:sldId id="2393" r:id="rId40"/>
    <p:sldId id="2415" r:id="rId41"/>
    <p:sldId id="2416" r:id="rId42"/>
    <p:sldId id="2417" r:id="rId43"/>
    <p:sldId id="2418" r:id="rId44"/>
    <p:sldId id="2419" r:id="rId45"/>
    <p:sldId id="2420" r:id="rId46"/>
    <p:sldId id="2421" r:id="rId47"/>
    <p:sldId id="2407" r:id="rId48"/>
    <p:sldId id="2359" r:id="rId49"/>
    <p:sldId id="2391" r:id="rId50"/>
    <p:sldId id="2392" r:id="rId51"/>
    <p:sldId id="2360" r:id="rId52"/>
    <p:sldId id="234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AAC"/>
    <a:srgbClr val="63ABD3"/>
    <a:srgbClr val="FFFFCC"/>
    <a:srgbClr val="6B3305"/>
    <a:srgbClr val="2A4A70"/>
    <a:srgbClr val="2E507A"/>
    <a:srgbClr val="1C4D5A"/>
    <a:srgbClr val="67B9CF"/>
    <a:srgbClr val="F1F0E7"/>
    <a:srgbClr val="9436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29" autoAdjust="0"/>
    <p:restoredTop sz="89423" autoAdjust="0"/>
  </p:normalViewPr>
  <p:slideViewPr>
    <p:cSldViewPr>
      <p:cViewPr varScale="1">
        <p:scale>
          <a:sx n="73" d="100"/>
          <a:sy n="73" d="100"/>
        </p:scale>
        <p:origin x="10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10/02/18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182665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3439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341222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89983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9222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0871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70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09884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52194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813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28537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6687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2088231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2352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6669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20537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88539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3256179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to girl who was on her third miscarriage:</a:t>
            </a:r>
            <a:r>
              <a:rPr lang="en-US" sz="1200" b="1" kern="1200" baseline="0" dirty="0">
                <a:solidFill>
                  <a:schemeClr val="tx1"/>
                </a:solidFill>
                <a:effectLst/>
                <a:latin typeface="+mn-lt"/>
                <a:ea typeface="+mn-ea"/>
                <a:cs typeface="+mn-cs"/>
              </a:rPr>
              <a:t> “This doesn’t seem like it’s suffering for God… It’s just bad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Romans 8:28</a:t>
            </a:r>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2604205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These are not hollow promises. In this letter, Paul himself will tell us how much he had suffered for Christ (2 Cor. 1:8-10; 4:7-12; 11:23-29). And yet, he just as forcefully tells us that God was there to comfort him (Acts 18:9-11; 2 Cor. 12:8-10).</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196892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 all Christians have this. Some leave you cold. Others have that presence about them that is intangible.</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2256114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146424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424314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737195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1378412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4037477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4204499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Illness?</a:t>
            </a:r>
            <a:r>
              <a:rPr lang="en-US" sz="1200" kern="1200" dirty="0">
                <a:solidFill>
                  <a:schemeClr val="tx1"/>
                </a:solidFill>
                <a:effectLst/>
                <a:latin typeface="+mn-lt"/>
                <a:ea typeface="+mn-ea"/>
                <a:cs typeface="+mn-cs"/>
              </a:rPr>
              <a:t> This doesn’t seem to fit, because the word for </a:t>
            </a:r>
            <a:r>
              <a:rPr lang="en-US" sz="1200" b="1" kern="1200" dirty="0">
                <a:solidFill>
                  <a:schemeClr val="tx1"/>
                </a:solidFill>
                <a:effectLst/>
                <a:latin typeface="+mn-lt"/>
                <a:ea typeface="+mn-ea"/>
                <a:cs typeface="+mn-cs"/>
              </a:rPr>
              <a:t>“affliction”</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thlipsis</a:t>
            </a:r>
            <a:r>
              <a:rPr lang="en-US" sz="1200" kern="1200" dirty="0">
                <a:solidFill>
                  <a:schemeClr val="tx1"/>
                </a:solidFill>
                <a:effectLst/>
                <a:latin typeface="+mn-lt"/>
                <a:ea typeface="+mn-ea"/>
                <a:cs typeface="+mn-cs"/>
              </a:rPr>
              <a:t>) is “rarely used to describe illness.”</a:t>
            </a:r>
          </a:p>
          <a:p>
            <a:r>
              <a:rPr lang="en-US" sz="1200" b="1" kern="1200" dirty="0">
                <a:solidFill>
                  <a:schemeClr val="tx1"/>
                </a:solidFill>
                <a:effectLst/>
                <a:latin typeface="+mn-lt"/>
                <a:ea typeface="+mn-ea"/>
                <a:cs typeface="+mn-cs"/>
              </a:rPr>
              <a:t>(2) Satan?</a:t>
            </a:r>
            <a:r>
              <a:rPr lang="en-US" sz="1200" kern="1200" dirty="0">
                <a:solidFill>
                  <a:schemeClr val="tx1"/>
                </a:solidFill>
                <a:effectLst/>
                <a:latin typeface="+mn-lt"/>
                <a:ea typeface="+mn-ea"/>
                <a:cs typeface="+mn-cs"/>
              </a:rPr>
              <a:t> Paul brings up a “messenger of Satan” who was sent to “torment” him (2 Cor. 12:7). However, this doesn’t seem to be the context for this suffering.</a:t>
            </a:r>
          </a:p>
          <a:p>
            <a:r>
              <a:rPr lang="en-US" sz="1200" b="1" kern="1200" dirty="0">
                <a:solidFill>
                  <a:schemeClr val="tx1"/>
                </a:solidFill>
                <a:effectLst/>
                <a:latin typeface="+mn-lt"/>
                <a:ea typeface="+mn-ea"/>
                <a:cs typeface="+mn-cs"/>
              </a:rPr>
              <a:t>(3) Persecutors?</a:t>
            </a:r>
            <a:r>
              <a:rPr lang="en-US" sz="1200" kern="1200" dirty="0">
                <a:solidFill>
                  <a:schemeClr val="tx1"/>
                </a:solidFill>
                <a:effectLst/>
                <a:latin typeface="+mn-lt"/>
                <a:ea typeface="+mn-ea"/>
                <a:cs typeface="+mn-cs"/>
              </a:rPr>
              <a:t> Paul is likely thinking of persecution of some kind. Some commentators connect this persecution with what Paul mentioned in Ephesus (1 cor. 15:30-32). Yet, Paul writes about this persecution as though he hadn’t told them already (</a:t>
            </a:r>
            <a:r>
              <a:rPr lang="en-US" sz="1200" b="1" kern="1200" dirty="0">
                <a:solidFill>
                  <a:schemeClr val="tx1"/>
                </a:solidFill>
                <a:effectLst/>
                <a:latin typeface="+mn-lt"/>
                <a:ea typeface="+mn-ea"/>
                <a:cs typeface="+mn-cs"/>
              </a:rPr>
              <a:t>“We do not want you to be unaware…”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Some commentators line up this persecution (1 Cor. 15:30-32) with the mob riot in Ephesus (Acts 19). However, this doesn’t fit well, because Paul wasn’t taken captive by the mob (Acts 19:30), and no one was ultimately harmed (Acts 19:41). However, others argue that this could’ve been a much more extended and fierce persecution in Ephesus, because Paul brings up the attacks of the Jewish people later (Acts 20:19; 21:27; 2 Cor. 11:26).</a:t>
            </a:r>
          </a:p>
          <a:p>
            <a:r>
              <a:rPr lang="en-US" sz="1200" kern="1200" dirty="0">
                <a:solidFill>
                  <a:schemeClr val="tx1"/>
                </a:solidFill>
                <a:effectLst/>
                <a:latin typeface="+mn-lt"/>
                <a:ea typeface="+mn-ea"/>
                <a:cs typeface="+mn-cs"/>
              </a:rPr>
              <a:t>Beyond knowing the specific form of this persecution, we simply are not sure. Paul might have felt that it was better to keep the affliction out of print. If the persecutors read about themselves in this letter, it could have led to even more persecution for Paul, the Corinthians, or others.</a:t>
            </a:r>
          </a:p>
          <a:p>
            <a:r>
              <a:rPr lang="en-US" sz="1200" kern="1200" dirty="0">
                <a:solidFill>
                  <a:schemeClr val="tx1"/>
                </a:solidFill>
                <a:effectLst/>
                <a:latin typeface="+mn-lt"/>
                <a:ea typeface="+mn-ea"/>
                <a:cs typeface="+mn-cs"/>
              </a:rPr>
              <a:t>Kruse, C. G. (1987). </a:t>
            </a:r>
            <a:r>
              <a:rPr lang="en-US" sz="1200" i="1" kern="1200" dirty="0">
                <a:solidFill>
                  <a:schemeClr val="tx1"/>
                </a:solidFill>
                <a:effectLst/>
                <a:latin typeface="+mn-lt"/>
                <a:ea typeface="+mn-ea"/>
                <a:cs typeface="+mn-cs"/>
              </a:rPr>
              <a:t>2 Corinthians: an introduction and commentary</a:t>
            </a:r>
            <a:r>
              <a:rPr lang="en-US" sz="1200" kern="1200" dirty="0">
                <a:solidFill>
                  <a:schemeClr val="tx1"/>
                </a:solidFill>
                <a:effectLst/>
                <a:latin typeface="+mn-lt"/>
                <a:ea typeface="+mn-ea"/>
                <a:cs typeface="+mn-cs"/>
              </a:rPr>
              <a:t> (Vol. 8, p. 69). Downers Grove, IL: </a:t>
            </a:r>
            <a:r>
              <a:rPr lang="en-US" sz="1200" kern="1200" dirty="0" err="1">
                <a:solidFill>
                  <a:schemeClr val="tx1"/>
                </a:solidFill>
                <a:effectLst/>
                <a:latin typeface="+mn-lt"/>
                <a:ea typeface="+mn-ea"/>
                <a:cs typeface="+mn-cs"/>
              </a:rPr>
              <a:t>InterVarsity</a:t>
            </a:r>
            <a:r>
              <a:rPr lang="en-US" sz="1200" kern="1200" dirty="0">
                <a:solidFill>
                  <a:schemeClr val="tx1"/>
                </a:solidFill>
                <a:effectLst/>
                <a:latin typeface="+mn-lt"/>
                <a:ea typeface="+mn-ea"/>
                <a:cs typeface="+mn-cs"/>
              </a:rPr>
              <a:t> Press.</a:t>
            </a:r>
          </a:p>
          <a:p>
            <a:r>
              <a:rPr lang="en-US" sz="1200" kern="1200" dirty="0">
                <a:solidFill>
                  <a:schemeClr val="tx1"/>
                </a:solidFill>
                <a:effectLst/>
                <a:latin typeface="+mn-lt"/>
                <a:ea typeface="+mn-ea"/>
                <a:cs typeface="+mn-cs"/>
              </a:rPr>
              <a:t>Kruse, C. G. (1987). </a:t>
            </a:r>
            <a:r>
              <a:rPr lang="en-US" sz="1200" i="1" kern="1200" dirty="0">
                <a:solidFill>
                  <a:schemeClr val="tx1"/>
                </a:solidFill>
                <a:effectLst/>
                <a:latin typeface="+mn-lt"/>
                <a:ea typeface="+mn-ea"/>
                <a:cs typeface="+mn-cs"/>
              </a:rPr>
              <a:t>2 Corinthians: an introduction and commentary</a:t>
            </a:r>
            <a:r>
              <a:rPr lang="en-US" sz="1200" kern="1200" dirty="0">
                <a:solidFill>
                  <a:schemeClr val="tx1"/>
                </a:solidFill>
                <a:effectLst/>
                <a:latin typeface="+mn-lt"/>
                <a:ea typeface="+mn-ea"/>
                <a:cs typeface="+mn-cs"/>
              </a:rPr>
              <a:t> (Vol. 8, p. 70). Downers Grove, IL: </a:t>
            </a:r>
            <a:r>
              <a:rPr lang="en-US" sz="1200" kern="1200" dirty="0" err="1">
                <a:solidFill>
                  <a:schemeClr val="tx1"/>
                </a:solidFill>
                <a:effectLst/>
                <a:latin typeface="+mn-lt"/>
                <a:ea typeface="+mn-ea"/>
                <a:cs typeface="+mn-cs"/>
              </a:rPr>
              <a:t>InterVarsity</a:t>
            </a:r>
            <a:r>
              <a:rPr lang="en-US" sz="1200" kern="1200" dirty="0">
                <a:solidFill>
                  <a:schemeClr val="tx1"/>
                </a:solidFill>
                <a:effectLst/>
                <a:latin typeface="+mn-lt"/>
                <a:ea typeface="+mn-ea"/>
                <a:cs typeface="+mn-cs"/>
              </a:rPr>
              <a:t> Press.</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2670160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4191486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1999552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2705498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2077318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3911951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9872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381127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0874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554844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550906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09708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917052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45</a:t>
            </a:fld>
            <a:endParaRPr lang="en-US"/>
          </a:p>
        </p:txBody>
      </p:sp>
    </p:spTree>
    <p:extLst>
      <p:ext uri="{BB962C8B-B14F-4D97-AF65-F5344CB8AC3E}">
        <p14:creationId xmlns:p14="http://schemas.microsoft.com/office/powerpoint/2010/main" val="1681624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val="4151870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47</a:t>
            </a:fld>
            <a:endParaRPr lang="en-US"/>
          </a:p>
        </p:txBody>
      </p:sp>
    </p:spTree>
    <p:extLst>
      <p:ext uri="{BB962C8B-B14F-4D97-AF65-F5344CB8AC3E}">
        <p14:creationId xmlns:p14="http://schemas.microsoft.com/office/powerpoint/2010/main" val="975984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Imagine being lost in the woods, and all you have is a compass and a hunting knife. Since these are your only resources, you would cling </a:t>
            </a:r>
            <a:r>
              <a:rPr lang="en-US" b="1" i="1" baseline="0" dirty="0"/>
              <a:t>harder</a:t>
            </a:r>
            <a:r>
              <a:rPr lang="en-US" b="1" i="0" baseline="0" dirty="0"/>
              <a:t> to them—not </a:t>
            </a:r>
            <a:r>
              <a:rPr lang="en-US" b="1" i="1" baseline="0" dirty="0"/>
              <a:t>softer</a:t>
            </a:r>
            <a:r>
              <a:rPr lang="en-US" b="1" i="0" baseline="0" dirty="0"/>
              <a:t>.</a:t>
            </a:r>
            <a:endParaRPr lang="en-US" b="1" dirty="0"/>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48</a:t>
            </a:fld>
            <a:endParaRPr lang="en-US"/>
          </a:p>
        </p:txBody>
      </p:sp>
    </p:spTree>
    <p:extLst>
      <p:ext uri="{BB962C8B-B14F-4D97-AF65-F5344CB8AC3E}">
        <p14:creationId xmlns:p14="http://schemas.microsoft.com/office/powerpoint/2010/main" val="1216154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“Helping us…”</a:t>
            </a:r>
            <a:r>
              <a:rPr lang="en-US" sz="1200" kern="1200" dirty="0">
                <a:solidFill>
                  <a:schemeClr val="tx1"/>
                </a:solidFill>
                <a:effectLst/>
                <a:latin typeface="+mn-lt"/>
                <a:ea typeface="+mn-ea"/>
                <a:cs typeface="+mn-cs"/>
              </a:rPr>
              <a:t> is the word </a:t>
            </a:r>
            <a:r>
              <a:rPr lang="en-US" sz="1200" i="1" kern="1200" dirty="0" err="1">
                <a:solidFill>
                  <a:schemeClr val="tx1"/>
                </a:solidFill>
                <a:effectLst/>
                <a:latin typeface="+mn-lt"/>
                <a:ea typeface="+mn-ea"/>
                <a:cs typeface="+mn-cs"/>
              </a:rPr>
              <a:t>sunupourgeo</a:t>
            </a:r>
            <a:r>
              <a:rPr lang="en-US" sz="1200" kern="1200" dirty="0">
                <a:solidFill>
                  <a:schemeClr val="tx1"/>
                </a:solidFill>
                <a:effectLst/>
                <a:latin typeface="+mn-lt"/>
                <a:ea typeface="+mn-ea"/>
                <a:cs typeface="+mn-cs"/>
              </a:rPr>
              <a:t> which is a compound word that fuses three Greek terms: with, under, work.</a:t>
            </a:r>
          </a:p>
          <a:p>
            <a:r>
              <a:rPr lang="en-US" sz="1200" kern="1200" dirty="0" err="1">
                <a:solidFill>
                  <a:schemeClr val="tx1"/>
                </a:solidFill>
                <a:effectLst/>
                <a:latin typeface="+mn-lt"/>
                <a:ea typeface="+mn-ea"/>
                <a:cs typeface="+mn-cs"/>
              </a:rPr>
              <a:t>Wiersbe</a:t>
            </a:r>
            <a:r>
              <a:rPr lang="en-US" sz="1200" kern="1200" dirty="0">
                <a:solidFill>
                  <a:schemeClr val="tx1"/>
                </a:solidFill>
                <a:effectLst/>
                <a:latin typeface="+mn-lt"/>
                <a:ea typeface="+mn-ea"/>
                <a:cs typeface="+mn-cs"/>
              </a:rPr>
              <a:t>, W. W. (1996). </a:t>
            </a:r>
            <a:r>
              <a:rPr lang="en-US" sz="1200" i="1" kern="1200" dirty="0">
                <a:solidFill>
                  <a:schemeClr val="tx1"/>
                </a:solidFill>
                <a:effectLst/>
                <a:latin typeface="+mn-lt"/>
                <a:ea typeface="+mn-ea"/>
                <a:cs typeface="+mn-cs"/>
              </a:rPr>
              <a:t>The Bible exposition commentary</a:t>
            </a:r>
            <a:r>
              <a:rPr lang="en-US" sz="1200" kern="1200" dirty="0">
                <a:solidFill>
                  <a:schemeClr val="tx1"/>
                </a:solidFill>
                <a:effectLst/>
                <a:latin typeface="+mn-lt"/>
                <a:ea typeface="+mn-ea"/>
                <a:cs typeface="+mn-cs"/>
              </a:rPr>
              <a:t> (Vol. 1, p. 630). Wheaton, IL: Victor Books.</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49</a:t>
            </a:fld>
            <a:endParaRPr lang="en-US"/>
          </a:p>
        </p:txBody>
      </p:sp>
    </p:spTree>
    <p:extLst>
      <p:ext uri="{BB962C8B-B14F-4D97-AF65-F5344CB8AC3E}">
        <p14:creationId xmlns:p14="http://schemas.microsoft.com/office/powerpoint/2010/main" val="170104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Bitter sweet</a:t>
            </a:r>
          </a:p>
          <a:p>
            <a:r>
              <a:rPr lang="en-US" b="1" dirty="0"/>
              <a:t>Jumbo shrimp</a:t>
            </a:r>
          </a:p>
          <a:p>
            <a:r>
              <a:rPr lang="en-US" b="1" dirty="0"/>
              <a:t>Pretty ugly</a:t>
            </a:r>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1079936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Think of the most formative events in your life.</a:t>
            </a:r>
          </a:p>
          <a:p>
            <a:r>
              <a:rPr lang="en-US" b="1" dirty="0"/>
              <a:t>Nothing is worse than suffering without God.</a:t>
            </a:r>
          </a:p>
          <a:p>
            <a:r>
              <a:rPr lang="en-US" b="1" dirty="0"/>
              <a:t>Is there anything you would suffering for?</a:t>
            </a:r>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61258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272006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9840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311144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Used 29 times in this letter.</a:t>
            </a:r>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81805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10/02/18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2932022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920431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995676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5006414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76299252"/>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1468420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148223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687391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344378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600798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7995360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8434701"/>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066363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129388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9324965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23920493"/>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0334083"/>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3589752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10/02/18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3446484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36430579"/>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58582841"/>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185174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10/02/18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10/02/18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10/02/18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10/02/18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10/02/18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43392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solidFill>
                  <a:prstClr val="white">
                    <a:tint val="75000"/>
                  </a:prstClr>
                </a:solidFill>
              </a:rPr>
              <a:pPr/>
              <a:t>10/02/18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674857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2400" y="2514600"/>
            <a:ext cx="5105400" cy="3505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rgbClr val="4F81BD">
                    <a:lumMod val="20000"/>
                    <a:lumOff val="80000"/>
                  </a:srgbClr>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1:1-11</a:t>
            </a:r>
          </a:p>
          <a:p>
            <a:pPr algn="ctr"/>
            <a:r>
              <a:rPr lang="en-US" sz="6600" b="1" dirty="0">
                <a:solidFill>
                  <a:srgbClr val="4F81BD">
                    <a:lumMod val="20000"/>
                    <a:lumOff val="80000"/>
                  </a:srgbClr>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The Comfort of God</a:t>
            </a:r>
          </a:p>
        </p:txBody>
      </p:sp>
    </p:spTree>
    <p:extLst>
      <p:ext uri="{BB962C8B-B14F-4D97-AF65-F5344CB8AC3E}">
        <p14:creationId xmlns:p14="http://schemas.microsoft.com/office/powerpoint/2010/main" val="6352565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4154984"/>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1:4) He comforts us in all our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afflictions</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so that we can comfort others.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When they are in any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affliction</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we will be able to give them the same comfort God has given us.</a:t>
            </a:r>
          </a:p>
        </p:txBody>
      </p:sp>
      <p:sp>
        <p:nvSpPr>
          <p:cNvPr id="4" name="Rounded Rectangle 3"/>
          <p:cNvSpPr/>
          <p:nvPr/>
        </p:nvSpPr>
        <p:spPr>
          <a:xfrm>
            <a:off x="152400" y="1524000"/>
            <a:ext cx="8839200" cy="52578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Suffering we </a:t>
            </a:r>
            <a:r>
              <a:rPr lang="en-US" sz="4800" b="1" i="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a:t>
            </a:r>
            <a:r>
              <a:rPr lang="en-US" sz="48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have to face</a:t>
            </a:r>
            <a:endParaRPr lang="en-US" sz="54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 than most!</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Living in a fallen world.</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Consequences from sin (1 Pet. 4:15).</a:t>
            </a:r>
          </a:p>
          <a:p>
            <a:pPr marL="571500" indent="-571500">
              <a:buFont typeface="Wingdings" panose="05000000000000000000" pitchFamily="2" charset="2"/>
              <a:buChar char="ü"/>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Money, time, and energy.</a:t>
            </a:r>
          </a:p>
          <a:p>
            <a:pPr marL="571500" indent="-571500">
              <a:buFont typeface="Wingdings" panose="05000000000000000000" pitchFamily="2" charset="2"/>
              <a:buChar char="ü"/>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agony of caring for others.</a:t>
            </a:r>
          </a:p>
          <a:p>
            <a:pPr marL="571500" indent="-571500">
              <a:buFont typeface="Wingdings" panose="05000000000000000000" pitchFamily="2" charset="2"/>
              <a:buChar char="ü"/>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Rejection.</a:t>
            </a:r>
          </a:p>
          <a:p>
            <a:pPr marL="571500" indent="-571500">
              <a:buFont typeface="Wingdings" panose="05000000000000000000" pitchFamily="2" charset="2"/>
              <a:buChar char="ü"/>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Failure, frustration, confusion.</a:t>
            </a:r>
          </a:p>
        </p:txBody>
      </p:sp>
    </p:spTree>
    <p:extLst>
      <p:ext uri="{BB962C8B-B14F-4D97-AF65-F5344CB8AC3E}">
        <p14:creationId xmlns:p14="http://schemas.microsoft.com/office/powerpoint/2010/main" val="34107636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4154984"/>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1:4) He comforts us in all our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afflictions</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so that we can comfort others.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When they are in any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affliction</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we will be able to give them the same comfort God has given us.</a:t>
            </a:r>
          </a:p>
        </p:txBody>
      </p:sp>
      <p:sp>
        <p:nvSpPr>
          <p:cNvPr id="4" name="Rounded Rectangle 3"/>
          <p:cNvSpPr/>
          <p:nvPr/>
        </p:nvSpPr>
        <p:spPr>
          <a:xfrm>
            <a:off x="152400" y="1524000"/>
            <a:ext cx="8839200" cy="52578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Suffering we </a:t>
            </a:r>
            <a:r>
              <a:rPr lang="en-US" sz="4800" b="1" i="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a:t>
            </a:r>
            <a:r>
              <a:rPr lang="en-US" sz="48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have to face</a:t>
            </a:r>
            <a:endParaRPr lang="en-US" sz="54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Lacking a purpose in life.</a:t>
            </a: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Suffering alone.</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Wondering if suffering will ever end.</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Living with the tragedy of a meaningless life.</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even being able to consider suffering unnatural…</a:t>
            </a:r>
          </a:p>
        </p:txBody>
      </p:sp>
    </p:spTree>
    <p:extLst>
      <p:ext uri="{BB962C8B-B14F-4D97-AF65-F5344CB8AC3E}">
        <p14:creationId xmlns:p14="http://schemas.microsoft.com/office/powerpoint/2010/main" val="1205754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The total amount of suffering per year in the natural world is beyond all decent contemplation. </a:t>
            </a:r>
            <a:endParaRPr lang="en-US" sz="5400" spc="-150" dirty="0">
              <a:solidFill>
                <a:schemeClr val="tx1"/>
              </a:solidFill>
              <a:latin typeface="Times New Roman" pitchFamily="18" charset="0"/>
              <a:cs typeface="Times New Roman" pitchFamily="18" charset="0"/>
            </a:endParaRP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8362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During the minute that it takes me to compose this sentence, thousands of animals are being eaten alive,</a:t>
            </a:r>
            <a:endParaRPr lang="en-US" sz="5400" spc="-150" dirty="0">
              <a:solidFill>
                <a:schemeClr val="tx1"/>
              </a:solidFill>
              <a:latin typeface="Times New Roman" pitchFamily="18" charset="0"/>
              <a:cs typeface="Times New Roman" pitchFamily="18" charset="0"/>
            </a:endParaRP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5769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many others are running for their lives, whimpering with fear, others are slowly being devoured from within by rasping parasites, thousands of all kinds are dying of starvation, thirst, and disease. </a:t>
            </a:r>
            <a:endParaRPr lang="en-US" sz="5400" spc="-150" dirty="0">
              <a:solidFill>
                <a:schemeClr val="tx1"/>
              </a:solidFill>
              <a:latin typeface="Times New Roman" pitchFamily="18" charset="0"/>
              <a:cs typeface="Times New Roman" pitchFamily="18" charset="0"/>
            </a:endParaRP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26514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spc="-150" dirty="0">
                <a:solidFill>
                  <a:schemeClr val="tx1"/>
                </a:solidFill>
                <a:latin typeface="Times New Roman" pitchFamily="18" charset="0"/>
                <a:cs typeface="Times New Roman" pitchFamily="18" charset="0"/>
              </a:rPr>
              <a:t>It must be so. </a:t>
            </a:r>
            <a:endParaRPr lang="en-US" sz="7200" spc="-150" dirty="0">
              <a:solidFill>
                <a:schemeClr val="tx1"/>
              </a:solidFill>
              <a:latin typeface="Times New Roman" pitchFamily="18" charset="0"/>
              <a:cs typeface="Times New Roman" pitchFamily="18" charset="0"/>
            </a:endParaRP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6626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If there ever is a time of plenty, this very fact will automatically lead to an increase in the population until the natural state of starvation and misery is restored…</a:t>
            </a:r>
            <a:endParaRPr lang="en-US" sz="5400" spc="-150" dirty="0">
              <a:solidFill>
                <a:schemeClr val="tx1"/>
              </a:solidFill>
              <a:latin typeface="Times New Roman" pitchFamily="18" charset="0"/>
              <a:cs typeface="Times New Roman" pitchFamily="18" charset="0"/>
            </a:endParaRP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3506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spc="-150" dirty="0">
                <a:solidFill>
                  <a:schemeClr val="bg2">
                    <a:lumMod val="20000"/>
                    <a:lumOff val="80000"/>
                  </a:schemeClr>
                </a:solidFill>
                <a:latin typeface="Times New Roman" pitchFamily="18" charset="0"/>
                <a:cs typeface="Times New Roman" pitchFamily="18" charset="0"/>
              </a:rPr>
              <a:t>[After a horrific car accident, a theologian said:]</a:t>
            </a:r>
          </a:p>
          <a:p>
            <a:pPr algn="ctr"/>
            <a:r>
              <a:rPr lang="en-US" sz="4400" spc="-150" dirty="0">
                <a:solidFill>
                  <a:schemeClr val="tx1"/>
                </a:solidFill>
                <a:latin typeface="Times New Roman" pitchFamily="18" charset="0"/>
                <a:cs typeface="Times New Roman" pitchFamily="18" charset="0"/>
              </a:rPr>
              <a:t>‘The horror of the crash, to a Christian, confirms the fact that we live in a world of real values: positive and negative.’</a:t>
            </a: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475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spc="-150" dirty="0">
                <a:solidFill>
                  <a:schemeClr val="bg2">
                    <a:lumMod val="20000"/>
                    <a:lumOff val="80000"/>
                  </a:schemeClr>
                </a:solidFill>
                <a:latin typeface="Times New Roman" pitchFamily="18" charset="0"/>
                <a:cs typeface="Times New Roman" pitchFamily="18" charset="0"/>
              </a:rPr>
              <a:t>[After a horrific car accident, a theologian said:]</a:t>
            </a:r>
          </a:p>
          <a:p>
            <a:pPr algn="ctr"/>
            <a:r>
              <a:rPr lang="en-US" sz="4400" spc="-150" dirty="0">
                <a:solidFill>
                  <a:schemeClr val="tx1"/>
                </a:solidFill>
                <a:latin typeface="Times New Roman" pitchFamily="18" charset="0"/>
                <a:cs typeface="Times New Roman" pitchFamily="18" charset="0"/>
              </a:rPr>
              <a:t>‘If the universe was just electrons,</a:t>
            </a:r>
          </a:p>
          <a:p>
            <a:pPr algn="ctr"/>
            <a:r>
              <a:rPr lang="en-US" sz="4400" spc="-150" dirty="0">
                <a:solidFill>
                  <a:schemeClr val="tx1"/>
                </a:solidFill>
                <a:latin typeface="Times New Roman" pitchFamily="18" charset="0"/>
                <a:cs typeface="Times New Roman" pitchFamily="18" charset="0"/>
              </a:rPr>
              <a:t>there would be no problem of evil and suffering.’</a:t>
            </a: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998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On the contrary… in a universe of electrons and selfish genes… some people are going to get hurt, other people are going to get lucky, and you won’t find any rhyme or reason in it, nor any justice. </a:t>
            </a: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68462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76200" y="76200"/>
            <a:ext cx="8915400" cy="5447645"/>
          </a:xfrm>
          <a:prstGeom prst="rect">
            <a:avLst/>
          </a:prstGeom>
          <a:noFill/>
          <a:effectLst>
            <a:softEdge rad="127000"/>
          </a:effectLst>
        </p:spPr>
        <p:txBody>
          <a:bodyPr wrap="square" rtlCol="0">
            <a:spAutoFit/>
          </a:bodyPr>
          <a:lstStyle/>
          <a:p>
            <a:pPr algn="ctr"/>
            <a:r>
              <a:rPr lang="en-US" sz="7200" b="1" spc="-150" dirty="0">
                <a:solidFill>
                  <a:schemeClr val="bg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“Why am I not experiencing God’s comfort?”</a:t>
            </a:r>
          </a:p>
          <a:p>
            <a:pPr marL="571500" indent="-571500">
              <a:buFont typeface="Wingdings" panose="05000000000000000000" pitchFamily="2" charset="2"/>
              <a:buChar char="ü"/>
            </a:pPr>
            <a:r>
              <a:rPr lang="en-US" sz="4400" b="1" spc="-150" dirty="0">
                <a:effectLst>
                  <a:outerShdw blurRad="38100" dist="38100" dir="2700000" algn="tl">
                    <a:srgbClr val="000000">
                      <a:alpha val="43137"/>
                    </a:srgbClr>
                  </a:outerShdw>
                </a:effectLst>
                <a:latin typeface="Times New Roman" pitchFamily="18" charset="0"/>
                <a:cs typeface="Times New Roman" pitchFamily="18" charset="0"/>
              </a:rPr>
              <a:t>Not because your suffering is unique.</a:t>
            </a:r>
          </a:p>
          <a:p>
            <a:pPr marL="571500" indent="-571500">
              <a:buFont typeface="Wingdings" panose="05000000000000000000" pitchFamily="2" charset="2"/>
              <a:buChar char="ü"/>
            </a:pPr>
            <a:r>
              <a:rPr lang="en-US" sz="4400" b="1" spc="-150" dirty="0">
                <a:effectLst>
                  <a:outerShdw blurRad="38100" dist="38100" dir="2700000" algn="tl">
                    <a:srgbClr val="000000">
                      <a:alpha val="43137"/>
                    </a:srgbClr>
                  </a:outerShdw>
                </a:effectLst>
                <a:latin typeface="Times New Roman" pitchFamily="18" charset="0"/>
                <a:cs typeface="Times New Roman" pitchFamily="18" charset="0"/>
              </a:rPr>
              <a:t>Not because your suffering is too big.</a:t>
            </a:r>
          </a:p>
          <a:p>
            <a:pPr marL="571500" indent="-571500">
              <a:buFont typeface="Wingdings" panose="05000000000000000000" pitchFamily="2" charset="2"/>
              <a:buChar char="ü"/>
            </a:pPr>
            <a:r>
              <a:rPr lang="en-US" sz="4400" b="1" spc="-150" dirty="0">
                <a:effectLst>
                  <a:outerShdw blurRad="38100" dist="38100" dir="2700000" algn="tl">
                    <a:srgbClr val="000000">
                      <a:alpha val="43137"/>
                    </a:srgbClr>
                  </a:outerShdw>
                </a:effectLst>
                <a:latin typeface="Times New Roman" pitchFamily="18" charset="0"/>
                <a:cs typeface="Times New Roman" pitchFamily="18" charset="0"/>
              </a:rPr>
              <a:t>Not because God is unwilling.</a:t>
            </a:r>
          </a:p>
        </p:txBody>
      </p:sp>
    </p:spTree>
    <p:extLst>
      <p:ext uri="{BB962C8B-B14F-4D97-AF65-F5344CB8AC3E}">
        <p14:creationId xmlns:p14="http://schemas.microsoft.com/office/powerpoint/2010/main" val="1271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The universe that we observe has precisely the properties we should expect if there is, at bottom, no design, no purpose, no evil, no good, nothing but pitiless indifference. </a:t>
            </a: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322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The universe that we observe has precisely the properties we should expect if there is, at bottom, no design, </a:t>
            </a:r>
            <a:r>
              <a:rPr lang="en-US" sz="4400" u="sng" spc="-150" dirty="0">
                <a:solidFill>
                  <a:schemeClr val="tx1"/>
                </a:solidFill>
                <a:latin typeface="Times New Roman" pitchFamily="18" charset="0"/>
                <a:cs typeface="Times New Roman" pitchFamily="18" charset="0"/>
              </a:rPr>
              <a:t>no purpose</a:t>
            </a:r>
            <a:r>
              <a:rPr lang="en-US" sz="4400" spc="-150" dirty="0">
                <a:solidFill>
                  <a:schemeClr val="tx1"/>
                </a:solidFill>
                <a:latin typeface="Times New Roman" pitchFamily="18" charset="0"/>
                <a:cs typeface="Times New Roman" pitchFamily="18" charset="0"/>
              </a:rPr>
              <a:t>, </a:t>
            </a:r>
            <a:r>
              <a:rPr lang="en-US" sz="4400" u="sng" spc="-150" dirty="0">
                <a:solidFill>
                  <a:schemeClr val="tx1"/>
                </a:solidFill>
                <a:latin typeface="Times New Roman" pitchFamily="18" charset="0"/>
                <a:cs typeface="Times New Roman" pitchFamily="18" charset="0"/>
              </a:rPr>
              <a:t>no evil</a:t>
            </a:r>
            <a:r>
              <a:rPr lang="en-US" sz="4400" spc="-150" dirty="0">
                <a:solidFill>
                  <a:schemeClr val="tx1"/>
                </a:solidFill>
                <a:latin typeface="Times New Roman" pitchFamily="18" charset="0"/>
                <a:cs typeface="Times New Roman" pitchFamily="18" charset="0"/>
              </a:rPr>
              <a:t>, </a:t>
            </a:r>
            <a:r>
              <a:rPr lang="en-US" sz="4400" u="sng" spc="-150" dirty="0">
                <a:solidFill>
                  <a:schemeClr val="tx1"/>
                </a:solidFill>
                <a:latin typeface="Times New Roman" pitchFamily="18" charset="0"/>
                <a:cs typeface="Times New Roman" pitchFamily="18" charset="0"/>
              </a:rPr>
              <a:t>no good</a:t>
            </a:r>
            <a:r>
              <a:rPr lang="en-US" sz="4400" spc="-150" dirty="0">
                <a:solidFill>
                  <a:schemeClr val="tx1"/>
                </a:solidFill>
                <a:latin typeface="Times New Roman" pitchFamily="18" charset="0"/>
                <a:cs typeface="Times New Roman" pitchFamily="18" charset="0"/>
              </a:rPr>
              <a:t>, nothing but </a:t>
            </a:r>
            <a:r>
              <a:rPr lang="en-US" sz="4400" u="sng" spc="-150" dirty="0">
                <a:solidFill>
                  <a:schemeClr val="tx1"/>
                </a:solidFill>
                <a:latin typeface="Times New Roman" pitchFamily="18" charset="0"/>
                <a:cs typeface="Times New Roman" pitchFamily="18" charset="0"/>
              </a:rPr>
              <a:t>pitiless indifference</a:t>
            </a:r>
            <a:r>
              <a:rPr lang="en-US" sz="4400" spc="-150" dirty="0">
                <a:solidFill>
                  <a:schemeClr val="tx1"/>
                </a:solidFill>
                <a:latin typeface="Times New Roman" pitchFamily="18" charset="0"/>
                <a:cs typeface="Times New Roman" pitchFamily="18" charset="0"/>
              </a:rPr>
              <a:t>. </a:t>
            </a: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7006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As the unhappy poet </a:t>
            </a:r>
            <a:r>
              <a:rPr lang="en-US" sz="4400" spc="-150" dirty="0" err="1">
                <a:solidFill>
                  <a:schemeClr val="tx1"/>
                </a:solidFill>
                <a:latin typeface="Times New Roman" pitchFamily="18" charset="0"/>
                <a:cs typeface="Times New Roman" pitchFamily="18" charset="0"/>
              </a:rPr>
              <a:t>A.E</a:t>
            </a:r>
            <a:r>
              <a:rPr lang="en-US" sz="4400" spc="-150" dirty="0">
                <a:solidFill>
                  <a:schemeClr val="tx1"/>
                </a:solidFill>
                <a:latin typeface="Times New Roman" pitchFamily="18" charset="0"/>
                <a:cs typeface="Times New Roman" pitchFamily="18" charset="0"/>
              </a:rPr>
              <a:t>. Housman put it:</a:t>
            </a:r>
          </a:p>
          <a:p>
            <a:pPr algn="ctr"/>
            <a:r>
              <a:rPr lang="en-US" sz="4400" i="1" spc="-150" dirty="0">
                <a:solidFill>
                  <a:schemeClr val="tx1"/>
                </a:solidFill>
                <a:latin typeface="Times New Roman" pitchFamily="18" charset="0"/>
                <a:cs typeface="Times New Roman" pitchFamily="18" charset="0"/>
              </a:rPr>
              <a:t>For Nature, heartless, witless Nature.</a:t>
            </a:r>
          </a:p>
          <a:p>
            <a:pPr algn="ctr"/>
            <a:r>
              <a:rPr lang="en-US" sz="4400" i="1" spc="-150" dirty="0">
                <a:solidFill>
                  <a:schemeClr val="tx1"/>
                </a:solidFill>
                <a:latin typeface="Times New Roman" pitchFamily="18" charset="0"/>
                <a:cs typeface="Times New Roman" pitchFamily="18" charset="0"/>
              </a:rPr>
              <a:t>Will neither know nor care.</a:t>
            </a: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737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spc="-150" dirty="0">
                <a:solidFill>
                  <a:schemeClr val="tx1"/>
                </a:solidFill>
                <a:latin typeface="Times New Roman" pitchFamily="18" charset="0"/>
                <a:cs typeface="Times New Roman" pitchFamily="18" charset="0"/>
              </a:rPr>
              <a:t>DNA neither knows nor cares.</a:t>
            </a:r>
          </a:p>
          <a:p>
            <a:pPr algn="ctr"/>
            <a:r>
              <a:rPr lang="en-US" sz="6000" spc="-150" dirty="0">
                <a:solidFill>
                  <a:schemeClr val="tx1"/>
                </a:solidFill>
                <a:latin typeface="Times New Roman" pitchFamily="18" charset="0"/>
                <a:cs typeface="Times New Roman" pitchFamily="18" charset="0"/>
              </a:rPr>
              <a:t>DNA just is.</a:t>
            </a:r>
          </a:p>
          <a:p>
            <a:pPr algn="ctr"/>
            <a:r>
              <a:rPr lang="en-US" sz="6000" spc="-150" dirty="0">
                <a:solidFill>
                  <a:schemeClr val="tx1"/>
                </a:solidFill>
                <a:latin typeface="Times New Roman" pitchFamily="18" charset="0"/>
                <a:cs typeface="Times New Roman" pitchFamily="18" charset="0"/>
              </a:rPr>
              <a:t>And we dance to its music.</a:t>
            </a:r>
            <a:endParaRPr lang="en-US" sz="6000" i="1" spc="-150" dirty="0">
              <a:solidFill>
                <a:schemeClr val="tx1"/>
              </a:solidFill>
              <a:latin typeface="Times New Roman" pitchFamily="18" charset="0"/>
              <a:cs typeface="Times New Roman" pitchFamily="18" charset="0"/>
            </a:endParaRPr>
          </a:p>
        </p:txBody>
      </p:sp>
      <p:sp>
        <p:nvSpPr>
          <p:cNvPr id="9" name="TextBox 8"/>
          <p:cNvSpPr txBox="1"/>
          <p:nvPr/>
        </p:nvSpPr>
        <p:spPr>
          <a:xfrm>
            <a:off x="228600" y="263366"/>
            <a:ext cx="5638800" cy="2708434"/>
          </a:xfrm>
          <a:prstGeom prst="rect">
            <a:avLst/>
          </a:prstGeom>
          <a:noFill/>
        </p:spPr>
        <p:txBody>
          <a:bodyPr wrap="square" rtlCol="0">
            <a:spAutoFit/>
          </a:bodyPr>
          <a:lstStyle/>
          <a:p>
            <a:pPr algn="ctr"/>
            <a:r>
              <a:rPr lang="en-US" sz="6000" dirty="0">
                <a:solidFill>
                  <a:srgbClr val="63ABD3"/>
                </a:solidFill>
                <a:latin typeface="Times New Roman" pitchFamily="18" charset="0"/>
                <a:cs typeface="Times New Roman" pitchFamily="18" charset="0"/>
              </a:rPr>
              <a:t>Richard Dawkins</a:t>
            </a:r>
          </a:p>
          <a:p>
            <a:pPr algn="ctr"/>
            <a:r>
              <a:rPr lang="en-US" sz="3200" dirty="0">
                <a:solidFill>
                  <a:srgbClr val="63ABD3"/>
                </a:solidFill>
                <a:latin typeface="Times New Roman" pitchFamily="18" charset="0"/>
                <a:cs typeface="Times New Roman" pitchFamily="18" charset="0"/>
              </a:rPr>
              <a:t>(Atheistic Biologist)</a:t>
            </a:r>
            <a:endParaRPr lang="en-US" sz="2800" dirty="0">
              <a:solidFill>
                <a:srgbClr val="63ABD3"/>
              </a:solidFill>
              <a:latin typeface="Times New Roman" pitchFamily="18" charset="0"/>
              <a:cs typeface="Times New Roman" pitchFamily="18" charset="0"/>
            </a:endParaRPr>
          </a:p>
          <a:p>
            <a:pPr algn="ctr"/>
            <a:endParaRPr lang="en-US" dirty="0">
              <a:solidFill>
                <a:srgbClr val="63ABD3"/>
              </a:solidFill>
              <a:latin typeface="Times New Roman" pitchFamily="18" charset="0"/>
              <a:cs typeface="Times New Roman" pitchFamily="18" charset="0"/>
            </a:endParaRPr>
          </a:p>
          <a:p>
            <a:pPr algn="ctr"/>
            <a:r>
              <a:rPr lang="en-US" sz="2000" dirty="0">
                <a:solidFill>
                  <a:srgbClr val="63ABD3"/>
                </a:solidFill>
                <a:latin typeface="Times New Roman" pitchFamily="18" charset="0"/>
                <a:cs typeface="Times New Roman" pitchFamily="18" charset="0"/>
              </a:rPr>
              <a:t>Richard Dawkins, </a:t>
            </a:r>
            <a:r>
              <a:rPr lang="en-US" sz="2000" i="1" dirty="0">
                <a:solidFill>
                  <a:srgbClr val="63ABD3"/>
                </a:solidFill>
                <a:latin typeface="Times New Roman" pitchFamily="18" charset="0"/>
                <a:cs typeface="Times New Roman" pitchFamily="18" charset="0"/>
              </a:rPr>
              <a:t>River Out of Eden: A Darwinian View of Life</a:t>
            </a:r>
            <a:r>
              <a:rPr lang="en-US" sz="2000" dirty="0">
                <a:solidFill>
                  <a:srgbClr val="63ABD3"/>
                </a:solidFill>
                <a:latin typeface="Times New Roman" pitchFamily="18" charset="0"/>
                <a:cs typeface="Times New Roman" pitchFamily="18" charset="0"/>
              </a:rPr>
              <a:t> (New York: Basic Books, 1995), 131-133.</a:t>
            </a:r>
          </a:p>
        </p:txBody>
      </p:sp>
      <p:pic>
        <p:nvPicPr>
          <p:cNvPr id="15362" name="Picture 2" descr="Image result for River Out of Eden: A Darwinian View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75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4154984"/>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1:4) He comforts us in all our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afflictions</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so that we can comfort others.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When they are in any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affliction</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we will be able to give them the same comfort God has given us.</a:t>
            </a:r>
          </a:p>
        </p:txBody>
      </p:sp>
      <p:sp>
        <p:nvSpPr>
          <p:cNvPr id="4" name="Rounded Rectangle 3"/>
          <p:cNvSpPr/>
          <p:nvPr/>
        </p:nvSpPr>
        <p:spPr>
          <a:xfrm>
            <a:off x="152400" y="1524000"/>
            <a:ext cx="8839200" cy="52578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Suffering we </a:t>
            </a:r>
            <a:r>
              <a:rPr lang="en-US" sz="4800" b="1" i="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a:t>
            </a:r>
            <a:r>
              <a:rPr lang="en-US" sz="48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have to face</a:t>
            </a:r>
            <a:endParaRPr lang="en-US" sz="54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Lacking a purpose in life.</a:t>
            </a: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Suffering alone.</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Wondering if suffering will ever end.</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Living with the tragedy of a meaningless life.</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even being able to consider suffering unnatural…</a:t>
            </a:r>
          </a:p>
        </p:txBody>
      </p:sp>
      <p:cxnSp>
        <p:nvCxnSpPr>
          <p:cNvPr id="3" name="Straight Connector 2"/>
          <p:cNvCxnSpPr/>
          <p:nvPr/>
        </p:nvCxnSpPr>
        <p:spPr>
          <a:xfrm>
            <a:off x="457200" y="1752600"/>
            <a:ext cx="8229600" cy="4724400"/>
          </a:xfrm>
          <a:prstGeom prst="line">
            <a:avLst/>
          </a:prstGeom>
          <a:ln w="635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7200" y="1828800"/>
            <a:ext cx="8305800" cy="4648200"/>
          </a:xfrm>
          <a:prstGeom prst="line">
            <a:avLst/>
          </a:prstGeom>
          <a:ln w="6350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753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4154984"/>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1:4) He comforts us in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all</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our afflictions so that we can comfort others.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When they are in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any</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affliction, we will be able to give them the same comfort God has given us.</a:t>
            </a:r>
          </a:p>
        </p:txBody>
      </p:sp>
      <p:sp>
        <p:nvSpPr>
          <p:cNvPr id="4" name="Rounded Rectangle 3"/>
          <p:cNvSpPr/>
          <p:nvPr/>
        </p:nvSpPr>
        <p:spPr>
          <a:xfrm>
            <a:off x="609600" y="2895600"/>
            <a:ext cx="7924800" cy="38862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54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sappy sentimentalism!</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graphically describes the reality of suffering.</a:t>
            </a:r>
          </a:p>
          <a:p>
            <a:pPr marL="1371600">
              <a:defRPr/>
            </a:pPr>
            <a:r>
              <a:rPr lang="pt-BR" sz="32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Cor. 1:8-10; 4:7-12; 11:23-29)</a:t>
            </a:r>
          </a:p>
          <a:p>
            <a:pPr marL="571500" lvl="0" indent="-571500">
              <a:buFont typeface="Wingdings" panose="05000000000000000000" pitchFamily="2" charset="2"/>
              <a:buChar char="ü"/>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he describes God’s comfort in equally powerful terms.</a:t>
            </a:r>
          </a:p>
        </p:txBody>
      </p:sp>
    </p:spTree>
    <p:extLst>
      <p:ext uri="{BB962C8B-B14F-4D97-AF65-F5344CB8AC3E}">
        <p14:creationId xmlns:p14="http://schemas.microsoft.com/office/powerpoint/2010/main" val="14869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4154984"/>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1:4) He comforts us in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all</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our afflictions so that we can comfort others.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When they are in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any</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affliction, we will be able to give them the same comfort God has given us.</a:t>
            </a:r>
          </a:p>
        </p:txBody>
      </p:sp>
      <p:sp>
        <p:nvSpPr>
          <p:cNvPr id="4" name="Rounded Rectangle 3"/>
          <p:cNvSpPr/>
          <p:nvPr/>
        </p:nvSpPr>
        <p:spPr>
          <a:xfrm>
            <a:off x="609600" y="2895600"/>
            <a:ext cx="7924800" cy="3886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did Paul choose to suffer like this?</a:t>
            </a:r>
            <a:endPar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72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4154984"/>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1:4) He comforts us in all our afflictions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so that we can comfort others</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When they are in any affliction, we will be able to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give them the same comfort God has given us</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08307283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800767"/>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1:5) For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the more we suffer</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for Christ,</a:t>
            </a:r>
          </a:p>
          <a:p>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the more God will shower us with his comfort</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through Christ.</a:t>
            </a:r>
          </a:p>
        </p:txBody>
      </p:sp>
    </p:spTree>
    <p:extLst>
      <p:ext uri="{BB962C8B-B14F-4D97-AF65-F5344CB8AC3E}">
        <p14:creationId xmlns:p14="http://schemas.microsoft.com/office/powerpoint/2010/main" val="17069745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9" name="Straight Arrow Connector 8"/>
          <p:cNvCxnSpPr/>
          <p:nvPr/>
        </p:nvCxnSpPr>
        <p:spPr>
          <a:xfrm flipV="1">
            <a:off x="990600" y="609600"/>
            <a:ext cx="7543800" cy="5181600"/>
          </a:xfrm>
          <a:prstGeom prst="straightConnector1">
            <a:avLst/>
          </a:prstGeom>
          <a:ln w="76200">
            <a:solidFill>
              <a:srgbClr val="FFFF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76600" y="4495800"/>
            <a:ext cx="5562600" cy="1077218"/>
          </a:xfrm>
          <a:prstGeom prst="rect">
            <a:avLst/>
          </a:prstGeom>
          <a:noFill/>
          <a:effectLst>
            <a:softEdge rad="127000"/>
          </a:effectLst>
        </p:spPr>
        <p:txBody>
          <a:bodyPr wrap="square" rtlCol="0">
            <a:spAutoFit/>
          </a:bodyPr>
          <a:lstStyle/>
          <a:p>
            <a:pPr algn="ct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“The more God will shower us with his comfort through Christ.”</a:t>
            </a:r>
          </a:p>
        </p:txBody>
      </p:sp>
      <p:sp>
        <p:nvSpPr>
          <p:cNvPr id="12" name="TextBox 11"/>
          <p:cNvSpPr txBox="1"/>
          <p:nvPr/>
        </p:nvSpPr>
        <p:spPr>
          <a:xfrm>
            <a:off x="1066800" y="329625"/>
            <a:ext cx="5627914" cy="584775"/>
          </a:xfrm>
          <a:prstGeom prst="rect">
            <a:avLst/>
          </a:prstGeom>
          <a:noFill/>
          <a:effectLst>
            <a:softEdge rad="127000"/>
          </a:effectLst>
        </p:spPr>
        <p:txBody>
          <a:bodyPr wrap="square" rtlCol="0">
            <a:spAutoFit/>
          </a:bodyPr>
          <a:lstStyle/>
          <a:p>
            <a:pPr algn="ctr"/>
            <a:r>
              <a:rPr lang="en-US" sz="3200" b="1" spc="-150" dirty="0">
                <a:effectLst>
                  <a:outerShdw blurRad="38100" dist="38100" dir="2700000" algn="tl">
                    <a:srgbClr val="000000">
                      <a:alpha val="43137"/>
                    </a:srgbClr>
                  </a:outerShdw>
                </a:effectLst>
                <a:latin typeface="Times New Roman" pitchFamily="18" charset="0"/>
                <a:cs typeface="Times New Roman" pitchFamily="18" charset="0"/>
              </a:rPr>
              <a:t>“The more we suffer for Christ…”</a:t>
            </a:r>
          </a:p>
        </p:txBody>
      </p:sp>
    </p:spTree>
    <p:extLst>
      <p:ext uri="{BB962C8B-B14F-4D97-AF65-F5344CB8AC3E}">
        <p14:creationId xmlns:p14="http://schemas.microsoft.com/office/powerpoint/2010/main" val="18754899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800767"/>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 This letter is from Paul, chosen by the will of God to be an apostle of Christ Jesus, and from our brother Timothy. </a:t>
            </a:r>
          </a:p>
        </p:txBody>
      </p:sp>
    </p:spTree>
    <p:extLst>
      <p:ext uri="{BB962C8B-B14F-4D97-AF65-F5344CB8AC3E}">
        <p14:creationId xmlns:p14="http://schemas.microsoft.com/office/powerpoint/2010/main" val="2058423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800767"/>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1:5) For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the more we suffer</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for Christ,</a:t>
            </a:r>
          </a:p>
          <a:p>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the more God will shower us with his comfort</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through Christ.</a:t>
            </a:r>
          </a:p>
        </p:txBody>
      </p:sp>
    </p:spTree>
    <p:extLst>
      <p:ext uri="{BB962C8B-B14F-4D97-AF65-F5344CB8AC3E}">
        <p14:creationId xmlns:p14="http://schemas.microsoft.com/office/powerpoint/2010/main" val="1022088264"/>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4832092"/>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1:6) Even when we are weighed down with afflictions,</a:t>
            </a:r>
          </a:p>
          <a:p>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it is for your comfort and salvation</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For when we ourselves are comforted,</a:t>
            </a:r>
          </a:p>
          <a:p>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we will certainly comfort you.</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Then you can patiently endure the same things we suffer.</a:t>
            </a:r>
          </a:p>
        </p:txBody>
      </p:sp>
      <p:sp>
        <p:nvSpPr>
          <p:cNvPr id="5" name="Rounded Rectangle 4"/>
          <p:cNvSpPr/>
          <p:nvPr/>
        </p:nvSpPr>
        <p:spPr>
          <a:xfrm>
            <a:off x="1611086" y="2895600"/>
            <a:ext cx="7391400" cy="38100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Billy Graham: “God doesn’t comfort us to make us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comfortable</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to make us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comforters</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914400">
              <a:defRPr/>
            </a:pPr>
            <a:r>
              <a:rPr lang="en-US" sz="2000" b="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Billy Graham, </a:t>
            </a:r>
            <a:r>
              <a:rPr lang="en-US" sz="2000" b="1" i="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Death and the Life After</a:t>
            </a:r>
            <a:r>
              <a:rPr lang="en-US" sz="2000" b="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(Dallas, TX: Word Publishing, 2001), 68</a:t>
            </a:r>
          </a:p>
        </p:txBody>
      </p:sp>
    </p:spTree>
    <p:extLst>
      <p:ext uri="{BB962C8B-B14F-4D97-AF65-F5344CB8AC3E}">
        <p14:creationId xmlns:p14="http://schemas.microsoft.com/office/powerpoint/2010/main" val="87404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left)">
                                      <p:cBhvr>
                                        <p:cTn id="4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800767"/>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1:7) We are confident that as you share in our sufferings,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you will also share in the comfort God gives us.</a:t>
            </a:r>
          </a:p>
        </p:txBody>
      </p:sp>
      <p:sp>
        <p:nvSpPr>
          <p:cNvPr id="3" name="Rounded Rectangle 2"/>
          <p:cNvSpPr/>
          <p:nvPr/>
        </p:nvSpPr>
        <p:spPr>
          <a:xfrm>
            <a:off x="2286000" y="2209800"/>
            <a:ext cx="6324600" cy="180389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is calling them into the same way of life!</a:t>
            </a:r>
            <a:endParaRPr lang="en-US" sz="2000" b="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152400" y="3505200"/>
            <a:ext cx="8839200" cy="3048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we learn to suffer victoriously?</a:t>
            </a:r>
            <a:endParaRPr lang="en-US" sz="4000" b="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1489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800767"/>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1:8) We think you ought to know, dear brothers and sisters, about the affliction we went through in the province of Asia. </a:t>
            </a:r>
          </a:p>
        </p:txBody>
      </p:sp>
    </p:spTree>
    <p:extLst>
      <p:ext uri="{BB962C8B-B14F-4D97-AF65-F5344CB8AC3E}">
        <p14:creationId xmlns:p14="http://schemas.microsoft.com/office/powerpoint/2010/main" val="4092569996"/>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800767"/>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1:8) We were crushed and overwhelmed beyond our ability to endure, and we thought we would never live through it.</a:t>
            </a:r>
          </a:p>
        </p:txBody>
      </p:sp>
      <p:pic>
        <p:nvPicPr>
          <p:cNvPr id="2050" name="Picture 2" descr="Image result for god never gives us more than we can ha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0"/>
            <a:ext cx="3886200"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47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800767"/>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1:8)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We were crushed and overwhelmed beyond our ability to endure,</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and we thought we would never live through it.</a:t>
            </a:r>
          </a:p>
        </p:txBody>
      </p:sp>
      <p:pic>
        <p:nvPicPr>
          <p:cNvPr id="2050" name="Picture 2" descr="Image result for god never gives us more than we can ha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0"/>
            <a:ext cx="3886200"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4876800" y="2286000"/>
            <a:ext cx="3886200" cy="3886200"/>
          </a:xfrm>
          <a:prstGeom prst="line">
            <a:avLst/>
          </a:prstGeom>
          <a:ln w="381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76800" y="2286000"/>
            <a:ext cx="3886200" cy="3886200"/>
          </a:xfrm>
          <a:prstGeom prst="line">
            <a:avLst/>
          </a:prstGeom>
          <a:ln w="3810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85057" y="3276600"/>
            <a:ext cx="7162800" cy="3200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give us more than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can handle…</a:t>
            </a:r>
          </a:p>
          <a:p>
            <a:pPr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he will never give us more than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can handle.</a:t>
            </a:r>
            <a:endParaRPr lang="en-US" sz="2000" b="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5078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left)">
                                      <p:cBhvr>
                                        <p:cTn id="2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3477875"/>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1:9) In fact, we expected to die.</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But as a result,</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we stopped relying on ourselves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and learned to rely only on God, who raises the dead.</a:t>
            </a:r>
          </a:p>
        </p:txBody>
      </p:sp>
    </p:spTree>
    <p:extLst>
      <p:ext uri="{BB962C8B-B14F-4D97-AF65-F5344CB8AC3E}">
        <p14:creationId xmlns:p14="http://schemas.microsoft.com/office/powerpoint/2010/main" val="1805257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3477875"/>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1:9) In fact, we expected to die.</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But as a result,</a:t>
            </a:r>
          </a:p>
          <a:p>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we stopped relying on ourselves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and learned to rely only on God, who raises the dead.</a:t>
            </a:r>
          </a:p>
        </p:txBody>
      </p:sp>
      <p:sp>
        <p:nvSpPr>
          <p:cNvPr id="3" name="Rounded Rectangle 2"/>
          <p:cNvSpPr/>
          <p:nvPr/>
        </p:nvSpPr>
        <p:spPr>
          <a:xfrm>
            <a:off x="2438400" y="2209800"/>
            <a:ext cx="6096000" cy="38100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685800">
              <a:buFont typeface="Wingdings" panose="05000000000000000000" pitchFamily="2" charset="2"/>
              <a:buChar char="ü"/>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Self-pity</a:t>
            </a:r>
          </a:p>
          <a:p>
            <a:pPr marL="685800" indent="-685800">
              <a:buFont typeface="Wingdings" panose="05000000000000000000" pitchFamily="2" charset="2"/>
              <a:buChar char="ü"/>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our hearts</a:t>
            </a:r>
          </a:p>
          <a:p>
            <a:pPr marL="685800" indent="-685800">
              <a:buFont typeface="Wingdings" panose="05000000000000000000" pitchFamily="2" charset="2"/>
              <a:buChar char="ü"/>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Functioning</a:t>
            </a:r>
          </a:p>
          <a:p>
            <a:pPr marL="685800" indent="-685800">
              <a:buFont typeface="Wingdings" panose="05000000000000000000" pitchFamily="2" charset="2"/>
              <a:buChar char="ü"/>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Running away</a:t>
            </a:r>
          </a:p>
          <a:p>
            <a:pPr marL="685800" lvl="0" indent="-685800">
              <a:buFont typeface="Wingdings" panose="05000000000000000000" pitchFamily="2" charset="2"/>
              <a:buChar char="ü"/>
              <a:defRPr/>
            </a:pPr>
            <a:r>
              <a:rPr lang="en-US"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Numbing ourselves</a:t>
            </a:r>
          </a:p>
        </p:txBody>
      </p:sp>
    </p:spTree>
    <p:extLst>
      <p:ext uri="{BB962C8B-B14F-4D97-AF65-F5344CB8AC3E}">
        <p14:creationId xmlns:p14="http://schemas.microsoft.com/office/powerpoint/2010/main" val="2949726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6" descr="http://ds5qnty49sgq3.cloudfront.net/cdn/farfuture/zki5-vRSQk87uC2-XKJvAS-lpOpckwEG-oufPK_xsuk/mtime:1332442437/sites/default/files/styles/medium/public/Copy%20of%20Clarkbasement%20(Custom).jpg?itok=wxWNJ2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28600"/>
            <a:ext cx="8737600" cy="5825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extremehowto.com/wp-content/uploads/2011/07/art_60774_01%201a1a1FenceShadowTTL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5105400" cy="510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Love anything and your heart will certainly be wrung and possibly be broken.</a:t>
            </a:r>
          </a:p>
          <a:p>
            <a:pPr algn="ctr"/>
            <a:r>
              <a:rPr lang="en-US" sz="4400" spc="-150" dirty="0">
                <a:solidFill>
                  <a:schemeClr val="tx1"/>
                </a:solidFill>
                <a:latin typeface="Times New Roman" pitchFamily="18" charset="0"/>
                <a:cs typeface="Times New Roman" pitchFamily="18" charset="0"/>
              </a:rPr>
              <a:t>If you want to make sure of keeping it intact, you must give your heart to no one,</a:t>
            </a:r>
          </a:p>
          <a:p>
            <a:pPr algn="ctr"/>
            <a:r>
              <a:rPr lang="en-US" sz="4400" spc="-150" dirty="0">
                <a:solidFill>
                  <a:schemeClr val="tx1"/>
                </a:solidFill>
                <a:latin typeface="Times New Roman" pitchFamily="18" charset="0"/>
                <a:cs typeface="Times New Roman" pitchFamily="18" charset="0"/>
              </a:rPr>
              <a:t>not even an animal.</a:t>
            </a:r>
          </a:p>
        </p:txBody>
      </p:sp>
      <p:sp>
        <p:nvSpPr>
          <p:cNvPr id="9" name="TextBox 8"/>
          <p:cNvSpPr txBox="1"/>
          <p:nvPr/>
        </p:nvSpPr>
        <p:spPr>
          <a:xfrm>
            <a:off x="228600" y="263366"/>
            <a:ext cx="5638800" cy="2893100"/>
          </a:xfrm>
          <a:prstGeom prst="rect">
            <a:avLst/>
          </a:prstGeom>
          <a:noFill/>
        </p:spPr>
        <p:txBody>
          <a:bodyPr wrap="square" rtlCol="0">
            <a:spAutoFit/>
          </a:bodyPr>
          <a:lstStyle/>
          <a:p>
            <a:pPr algn="ctr"/>
            <a:r>
              <a:rPr lang="en-US" sz="6000" dirty="0" err="1">
                <a:solidFill>
                  <a:srgbClr val="D0CAAC"/>
                </a:solidFill>
                <a:latin typeface="Times New Roman" pitchFamily="18" charset="0"/>
                <a:cs typeface="Times New Roman" pitchFamily="18" charset="0"/>
              </a:rPr>
              <a:t>C.S</a:t>
            </a:r>
            <a:r>
              <a:rPr lang="en-US" sz="6000" dirty="0">
                <a:solidFill>
                  <a:srgbClr val="D0CAAC"/>
                </a:solidFill>
                <a:latin typeface="Times New Roman" pitchFamily="18" charset="0"/>
                <a:cs typeface="Times New Roman" pitchFamily="18" charset="0"/>
              </a:rPr>
              <a:t>. Lewis</a:t>
            </a:r>
          </a:p>
          <a:p>
            <a:pPr algn="ctr"/>
            <a:r>
              <a:rPr lang="en-US" sz="3200" dirty="0">
                <a:solidFill>
                  <a:srgbClr val="D0CAAC"/>
                </a:solidFill>
                <a:latin typeface="Times New Roman" pitchFamily="18" charset="0"/>
                <a:cs typeface="Times New Roman" pitchFamily="18" charset="0"/>
              </a:rPr>
              <a:t>(Christian Oxford professor, apologist, and author)</a:t>
            </a:r>
            <a:endParaRPr lang="en-US" sz="2800" dirty="0">
              <a:solidFill>
                <a:srgbClr val="D0CAAC"/>
              </a:solidFill>
              <a:latin typeface="Times New Roman" pitchFamily="18" charset="0"/>
              <a:cs typeface="Times New Roman" pitchFamily="18" charset="0"/>
            </a:endParaRPr>
          </a:p>
          <a:p>
            <a:pPr algn="ctr"/>
            <a:endParaRPr lang="en-US" dirty="0">
              <a:solidFill>
                <a:srgbClr val="D0CAAC"/>
              </a:solidFill>
              <a:latin typeface="Times New Roman" pitchFamily="18" charset="0"/>
              <a:cs typeface="Times New Roman" pitchFamily="18" charset="0"/>
            </a:endParaRPr>
          </a:p>
          <a:p>
            <a:pPr algn="ctr"/>
            <a:r>
              <a:rPr lang="en-US" sz="2000" dirty="0" err="1">
                <a:solidFill>
                  <a:srgbClr val="D0CAAC"/>
                </a:solidFill>
                <a:latin typeface="Times New Roman" pitchFamily="18" charset="0"/>
                <a:cs typeface="Times New Roman" pitchFamily="18" charset="0"/>
              </a:rPr>
              <a:t>C.S</a:t>
            </a:r>
            <a:r>
              <a:rPr lang="en-US" sz="2000" dirty="0">
                <a:solidFill>
                  <a:srgbClr val="D0CAAC"/>
                </a:solidFill>
                <a:latin typeface="Times New Roman" pitchFamily="18" charset="0"/>
                <a:cs typeface="Times New Roman" pitchFamily="18" charset="0"/>
              </a:rPr>
              <a:t>. Lewis, </a:t>
            </a:r>
            <a:r>
              <a:rPr lang="en-US" sz="2000" i="1" dirty="0">
                <a:solidFill>
                  <a:srgbClr val="D0CAAC"/>
                </a:solidFill>
                <a:latin typeface="Times New Roman" pitchFamily="18" charset="0"/>
                <a:cs typeface="Times New Roman" pitchFamily="18" charset="0"/>
              </a:rPr>
              <a:t>The Four Loves</a:t>
            </a:r>
            <a:r>
              <a:rPr lang="en-US" sz="2000" dirty="0">
                <a:solidFill>
                  <a:srgbClr val="D0CAAC"/>
                </a:solidFill>
                <a:latin typeface="Times New Roman" pitchFamily="18" charset="0"/>
                <a:cs typeface="Times New Roman" pitchFamily="18" charset="0"/>
              </a:rPr>
              <a:t> (New York: Harcourt Brace and Co., 1991), 121.</a:t>
            </a:r>
          </a:p>
        </p:txBody>
      </p:sp>
      <p:pic>
        <p:nvPicPr>
          <p:cNvPr id="16386" name="Picture 2" descr="Image result for The Four Loves"/>
          <p:cNvPicPr>
            <a:picLocks noChangeAspect="1" noChangeArrowheads="1"/>
          </p:cNvPicPr>
          <p:nvPr/>
        </p:nvPicPr>
        <p:blipFill rotWithShape="1">
          <a:blip r:embed="rId3">
            <a:extLst>
              <a:ext uri="{28A0092B-C50C-407E-A947-70E740481C1C}">
                <a14:useLocalDpi xmlns:a14="http://schemas.microsoft.com/office/drawing/2010/main" val="0"/>
              </a:ext>
            </a:extLst>
          </a:blip>
          <a:srcRect l="2041" t="8016" b="2205"/>
          <a:stretch/>
        </p:blipFill>
        <p:spPr bwMode="auto">
          <a:xfrm>
            <a:off x="6324599" y="0"/>
            <a:ext cx="28194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77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123658"/>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 I am writing to God’s church in Corinth and to all of his holy people throughout Greece.</a:t>
            </a:r>
          </a:p>
        </p:txBody>
      </p:sp>
    </p:spTree>
    <p:extLst>
      <p:ext uri="{BB962C8B-B14F-4D97-AF65-F5344CB8AC3E}">
        <p14:creationId xmlns:p14="http://schemas.microsoft.com/office/powerpoint/2010/main" val="2534501827"/>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Wrap it carefully round with hobbies and little luxuries; avoid all entanglements;</a:t>
            </a:r>
          </a:p>
          <a:p>
            <a:pPr algn="ctr"/>
            <a:r>
              <a:rPr lang="en-US" sz="4400" spc="-150" dirty="0">
                <a:solidFill>
                  <a:schemeClr val="tx1"/>
                </a:solidFill>
                <a:latin typeface="Times New Roman" pitchFamily="18" charset="0"/>
                <a:cs typeface="Times New Roman" pitchFamily="18" charset="0"/>
              </a:rPr>
              <a:t>lock it up safe in the casket or coffin of your selfishness.</a:t>
            </a:r>
          </a:p>
        </p:txBody>
      </p:sp>
      <p:sp>
        <p:nvSpPr>
          <p:cNvPr id="9" name="TextBox 8"/>
          <p:cNvSpPr txBox="1"/>
          <p:nvPr/>
        </p:nvSpPr>
        <p:spPr>
          <a:xfrm>
            <a:off x="228600" y="263366"/>
            <a:ext cx="5638800" cy="2893100"/>
          </a:xfrm>
          <a:prstGeom prst="rect">
            <a:avLst/>
          </a:prstGeom>
          <a:noFill/>
        </p:spPr>
        <p:txBody>
          <a:bodyPr wrap="square" rtlCol="0">
            <a:spAutoFit/>
          </a:bodyPr>
          <a:lstStyle/>
          <a:p>
            <a:pPr algn="ctr"/>
            <a:r>
              <a:rPr lang="en-US" sz="6000" dirty="0" err="1">
                <a:solidFill>
                  <a:srgbClr val="D0CAAC"/>
                </a:solidFill>
                <a:latin typeface="Times New Roman" pitchFamily="18" charset="0"/>
                <a:cs typeface="Times New Roman" pitchFamily="18" charset="0"/>
              </a:rPr>
              <a:t>C.S</a:t>
            </a:r>
            <a:r>
              <a:rPr lang="en-US" sz="6000" dirty="0">
                <a:solidFill>
                  <a:srgbClr val="D0CAAC"/>
                </a:solidFill>
                <a:latin typeface="Times New Roman" pitchFamily="18" charset="0"/>
                <a:cs typeface="Times New Roman" pitchFamily="18" charset="0"/>
              </a:rPr>
              <a:t>. Lewis</a:t>
            </a:r>
          </a:p>
          <a:p>
            <a:pPr algn="ctr"/>
            <a:r>
              <a:rPr lang="en-US" sz="3200" dirty="0">
                <a:solidFill>
                  <a:srgbClr val="D0CAAC"/>
                </a:solidFill>
                <a:latin typeface="Times New Roman" pitchFamily="18" charset="0"/>
                <a:cs typeface="Times New Roman" pitchFamily="18" charset="0"/>
              </a:rPr>
              <a:t>(Christian Oxford professor, apologist, and author)</a:t>
            </a:r>
            <a:endParaRPr lang="en-US" sz="2800" dirty="0">
              <a:solidFill>
                <a:srgbClr val="D0CAAC"/>
              </a:solidFill>
              <a:latin typeface="Times New Roman" pitchFamily="18" charset="0"/>
              <a:cs typeface="Times New Roman" pitchFamily="18" charset="0"/>
            </a:endParaRPr>
          </a:p>
          <a:p>
            <a:pPr algn="ctr"/>
            <a:endParaRPr lang="en-US" dirty="0">
              <a:solidFill>
                <a:srgbClr val="D0CAAC"/>
              </a:solidFill>
              <a:latin typeface="Times New Roman" pitchFamily="18" charset="0"/>
              <a:cs typeface="Times New Roman" pitchFamily="18" charset="0"/>
            </a:endParaRPr>
          </a:p>
          <a:p>
            <a:pPr algn="ctr"/>
            <a:r>
              <a:rPr lang="en-US" sz="2000" dirty="0" err="1">
                <a:solidFill>
                  <a:srgbClr val="D0CAAC"/>
                </a:solidFill>
                <a:latin typeface="Times New Roman" pitchFamily="18" charset="0"/>
                <a:cs typeface="Times New Roman" pitchFamily="18" charset="0"/>
              </a:rPr>
              <a:t>C.S</a:t>
            </a:r>
            <a:r>
              <a:rPr lang="en-US" sz="2000" dirty="0">
                <a:solidFill>
                  <a:srgbClr val="D0CAAC"/>
                </a:solidFill>
                <a:latin typeface="Times New Roman" pitchFamily="18" charset="0"/>
                <a:cs typeface="Times New Roman" pitchFamily="18" charset="0"/>
              </a:rPr>
              <a:t>. Lewis, </a:t>
            </a:r>
            <a:r>
              <a:rPr lang="en-US" sz="2000" i="1" dirty="0">
                <a:solidFill>
                  <a:srgbClr val="D0CAAC"/>
                </a:solidFill>
                <a:latin typeface="Times New Roman" pitchFamily="18" charset="0"/>
                <a:cs typeface="Times New Roman" pitchFamily="18" charset="0"/>
              </a:rPr>
              <a:t>The Four Loves</a:t>
            </a:r>
            <a:r>
              <a:rPr lang="en-US" sz="2000" dirty="0">
                <a:solidFill>
                  <a:srgbClr val="D0CAAC"/>
                </a:solidFill>
                <a:latin typeface="Times New Roman" pitchFamily="18" charset="0"/>
                <a:cs typeface="Times New Roman" pitchFamily="18" charset="0"/>
              </a:rPr>
              <a:t> (New York: Harcourt Brace and Co., 1991), 121.</a:t>
            </a:r>
          </a:p>
        </p:txBody>
      </p:sp>
      <p:pic>
        <p:nvPicPr>
          <p:cNvPr id="16386" name="Picture 2" descr="Image result for The Four Loves"/>
          <p:cNvPicPr>
            <a:picLocks noChangeAspect="1" noChangeArrowheads="1"/>
          </p:cNvPicPr>
          <p:nvPr/>
        </p:nvPicPr>
        <p:blipFill rotWithShape="1">
          <a:blip r:embed="rId3">
            <a:extLst>
              <a:ext uri="{28A0092B-C50C-407E-A947-70E740481C1C}">
                <a14:useLocalDpi xmlns:a14="http://schemas.microsoft.com/office/drawing/2010/main" val="0"/>
              </a:ext>
            </a:extLst>
          </a:blip>
          <a:srcRect l="2041" t="8016" b="2205"/>
          <a:stretch/>
        </p:blipFill>
        <p:spPr bwMode="auto">
          <a:xfrm>
            <a:off x="6324599" y="0"/>
            <a:ext cx="28194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90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But in that casket—safe, dark, motionless, airless—it will change.</a:t>
            </a:r>
          </a:p>
        </p:txBody>
      </p:sp>
      <p:sp>
        <p:nvSpPr>
          <p:cNvPr id="9" name="TextBox 8"/>
          <p:cNvSpPr txBox="1"/>
          <p:nvPr/>
        </p:nvSpPr>
        <p:spPr>
          <a:xfrm>
            <a:off x="228600" y="263366"/>
            <a:ext cx="5638800" cy="2893100"/>
          </a:xfrm>
          <a:prstGeom prst="rect">
            <a:avLst/>
          </a:prstGeom>
          <a:noFill/>
        </p:spPr>
        <p:txBody>
          <a:bodyPr wrap="square" rtlCol="0">
            <a:spAutoFit/>
          </a:bodyPr>
          <a:lstStyle/>
          <a:p>
            <a:pPr algn="ctr"/>
            <a:r>
              <a:rPr lang="en-US" sz="6000" dirty="0" err="1">
                <a:solidFill>
                  <a:srgbClr val="D0CAAC"/>
                </a:solidFill>
                <a:latin typeface="Times New Roman" pitchFamily="18" charset="0"/>
                <a:cs typeface="Times New Roman" pitchFamily="18" charset="0"/>
              </a:rPr>
              <a:t>C.S</a:t>
            </a:r>
            <a:r>
              <a:rPr lang="en-US" sz="6000" dirty="0">
                <a:solidFill>
                  <a:srgbClr val="D0CAAC"/>
                </a:solidFill>
                <a:latin typeface="Times New Roman" pitchFamily="18" charset="0"/>
                <a:cs typeface="Times New Roman" pitchFamily="18" charset="0"/>
              </a:rPr>
              <a:t>. Lewis</a:t>
            </a:r>
          </a:p>
          <a:p>
            <a:pPr algn="ctr"/>
            <a:r>
              <a:rPr lang="en-US" sz="3200" dirty="0">
                <a:solidFill>
                  <a:srgbClr val="D0CAAC"/>
                </a:solidFill>
                <a:latin typeface="Times New Roman" pitchFamily="18" charset="0"/>
                <a:cs typeface="Times New Roman" pitchFamily="18" charset="0"/>
              </a:rPr>
              <a:t>(Christian Oxford professor, apologist, and author)</a:t>
            </a:r>
            <a:endParaRPr lang="en-US" sz="2800" dirty="0">
              <a:solidFill>
                <a:srgbClr val="D0CAAC"/>
              </a:solidFill>
              <a:latin typeface="Times New Roman" pitchFamily="18" charset="0"/>
              <a:cs typeface="Times New Roman" pitchFamily="18" charset="0"/>
            </a:endParaRPr>
          </a:p>
          <a:p>
            <a:pPr algn="ctr"/>
            <a:endParaRPr lang="en-US" dirty="0">
              <a:solidFill>
                <a:srgbClr val="D0CAAC"/>
              </a:solidFill>
              <a:latin typeface="Times New Roman" pitchFamily="18" charset="0"/>
              <a:cs typeface="Times New Roman" pitchFamily="18" charset="0"/>
            </a:endParaRPr>
          </a:p>
          <a:p>
            <a:pPr algn="ctr"/>
            <a:r>
              <a:rPr lang="en-US" sz="2000" dirty="0" err="1">
                <a:solidFill>
                  <a:srgbClr val="D0CAAC"/>
                </a:solidFill>
                <a:latin typeface="Times New Roman" pitchFamily="18" charset="0"/>
                <a:cs typeface="Times New Roman" pitchFamily="18" charset="0"/>
              </a:rPr>
              <a:t>C.S</a:t>
            </a:r>
            <a:r>
              <a:rPr lang="en-US" sz="2000" dirty="0">
                <a:solidFill>
                  <a:srgbClr val="D0CAAC"/>
                </a:solidFill>
                <a:latin typeface="Times New Roman" pitchFamily="18" charset="0"/>
                <a:cs typeface="Times New Roman" pitchFamily="18" charset="0"/>
              </a:rPr>
              <a:t>. Lewis, </a:t>
            </a:r>
            <a:r>
              <a:rPr lang="en-US" sz="2000" i="1" dirty="0">
                <a:solidFill>
                  <a:srgbClr val="D0CAAC"/>
                </a:solidFill>
                <a:latin typeface="Times New Roman" pitchFamily="18" charset="0"/>
                <a:cs typeface="Times New Roman" pitchFamily="18" charset="0"/>
              </a:rPr>
              <a:t>The Four Loves</a:t>
            </a:r>
            <a:r>
              <a:rPr lang="en-US" sz="2000" dirty="0">
                <a:solidFill>
                  <a:srgbClr val="D0CAAC"/>
                </a:solidFill>
                <a:latin typeface="Times New Roman" pitchFamily="18" charset="0"/>
                <a:cs typeface="Times New Roman" pitchFamily="18" charset="0"/>
              </a:rPr>
              <a:t> (New York: Harcourt Brace and Co., 1991), 121.</a:t>
            </a:r>
          </a:p>
        </p:txBody>
      </p:sp>
      <p:pic>
        <p:nvPicPr>
          <p:cNvPr id="16386" name="Picture 2" descr="Image result for The Four Loves"/>
          <p:cNvPicPr>
            <a:picLocks noChangeAspect="1" noChangeArrowheads="1"/>
          </p:cNvPicPr>
          <p:nvPr/>
        </p:nvPicPr>
        <p:blipFill rotWithShape="1">
          <a:blip r:embed="rId3">
            <a:extLst>
              <a:ext uri="{28A0092B-C50C-407E-A947-70E740481C1C}">
                <a14:useLocalDpi xmlns:a14="http://schemas.microsoft.com/office/drawing/2010/main" val="0"/>
              </a:ext>
            </a:extLst>
          </a:blip>
          <a:srcRect l="2041" t="8016" b="2205"/>
          <a:stretch/>
        </p:blipFill>
        <p:spPr bwMode="auto">
          <a:xfrm>
            <a:off x="6324599" y="0"/>
            <a:ext cx="28194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21324"/>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It will not be broken;</a:t>
            </a:r>
          </a:p>
          <a:p>
            <a:pPr algn="ctr"/>
            <a:r>
              <a:rPr lang="en-US" sz="4800" spc="-150" dirty="0">
                <a:solidFill>
                  <a:schemeClr val="tx1"/>
                </a:solidFill>
                <a:latin typeface="Times New Roman" pitchFamily="18" charset="0"/>
                <a:cs typeface="Times New Roman" pitchFamily="18" charset="0"/>
              </a:rPr>
              <a:t>it will become unbreakable, impenetrable, unredeemable…</a:t>
            </a:r>
          </a:p>
        </p:txBody>
      </p:sp>
      <p:sp>
        <p:nvSpPr>
          <p:cNvPr id="9" name="TextBox 8"/>
          <p:cNvSpPr txBox="1"/>
          <p:nvPr/>
        </p:nvSpPr>
        <p:spPr>
          <a:xfrm>
            <a:off x="228600" y="263366"/>
            <a:ext cx="5638800" cy="2893100"/>
          </a:xfrm>
          <a:prstGeom prst="rect">
            <a:avLst/>
          </a:prstGeom>
          <a:noFill/>
        </p:spPr>
        <p:txBody>
          <a:bodyPr wrap="square" rtlCol="0">
            <a:spAutoFit/>
          </a:bodyPr>
          <a:lstStyle/>
          <a:p>
            <a:pPr algn="ctr"/>
            <a:r>
              <a:rPr lang="en-US" sz="6000" dirty="0" err="1">
                <a:solidFill>
                  <a:srgbClr val="D0CAAC"/>
                </a:solidFill>
                <a:latin typeface="Times New Roman" pitchFamily="18" charset="0"/>
                <a:cs typeface="Times New Roman" pitchFamily="18" charset="0"/>
              </a:rPr>
              <a:t>C.S</a:t>
            </a:r>
            <a:r>
              <a:rPr lang="en-US" sz="6000" dirty="0">
                <a:solidFill>
                  <a:srgbClr val="D0CAAC"/>
                </a:solidFill>
                <a:latin typeface="Times New Roman" pitchFamily="18" charset="0"/>
                <a:cs typeface="Times New Roman" pitchFamily="18" charset="0"/>
              </a:rPr>
              <a:t>. Lewis</a:t>
            </a:r>
          </a:p>
          <a:p>
            <a:pPr algn="ctr"/>
            <a:r>
              <a:rPr lang="en-US" sz="3200" dirty="0">
                <a:solidFill>
                  <a:srgbClr val="D0CAAC"/>
                </a:solidFill>
                <a:latin typeface="Times New Roman" pitchFamily="18" charset="0"/>
                <a:cs typeface="Times New Roman" pitchFamily="18" charset="0"/>
              </a:rPr>
              <a:t>(Christian Oxford professor, apologist, and author)</a:t>
            </a:r>
            <a:endParaRPr lang="en-US" sz="2800" dirty="0">
              <a:solidFill>
                <a:srgbClr val="D0CAAC"/>
              </a:solidFill>
              <a:latin typeface="Times New Roman" pitchFamily="18" charset="0"/>
              <a:cs typeface="Times New Roman" pitchFamily="18" charset="0"/>
            </a:endParaRPr>
          </a:p>
          <a:p>
            <a:pPr algn="ctr"/>
            <a:endParaRPr lang="en-US" dirty="0">
              <a:solidFill>
                <a:srgbClr val="D0CAAC"/>
              </a:solidFill>
              <a:latin typeface="Times New Roman" pitchFamily="18" charset="0"/>
              <a:cs typeface="Times New Roman" pitchFamily="18" charset="0"/>
            </a:endParaRPr>
          </a:p>
          <a:p>
            <a:pPr algn="ctr"/>
            <a:r>
              <a:rPr lang="en-US" sz="2000" dirty="0" err="1">
                <a:solidFill>
                  <a:srgbClr val="D0CAAC"/>
                </a:solidFill>
                <a:latin typeface="Times New Roman" pitchFamily="18" charset="0"/>
                <a:cs typeface="Times New Roman" pitchFamily="18" charset="0"/>
              </a:rPr>
              <a:t>C.S</a:t>
            </a:r>
            <a:r>
              <a:rPr lang="en-US" sz="2000" dirty="0">
                <a:solidFill>
                  <a:srgbClr val="D0CAAC"/>
                </a:solidFill>
                <a:latin typeface="Times New Roman" pitchFamily="18" charset="0"/>
                <a:cs typeface="Times New Roman" pitchFamily="18" charset="0"/>
              </a:rPr>
              <a:t>. Lewis, </a:t>
            </a:r>
            <a:r>
              <a:rPr lang="en-US" sz="2000" i="1" dirty="0">
                <a:solidFill>
                  <a:srgbClr val="D0CAAC"/>
                </a:solidFill>
                <a:latin typeface="Times New Roman" pitchFamily="18" charset="0"/>
                <a:cs typeface="Times New Roman" pitchFamily="18" charset="0"/>
              </a:rPr>
              <a:t>The Four Loves</a:t>
            </a:r>
            <a:r>
              <a:rPr lang="en-US" sz="2000" dirty="0">
                <a:solidFill>
                  <a:srgbClr val="D0CAAC"/>
                </a:solidFill>
                <a:latin typeface="Times New Roman" pitchFamily="18" charset="0"/>
                <a:cs typeface="Times New Roman" pitchFamily="18" charset="0"/>
              </a:rPr>
              <a:t> (New York: Harcourt Brace and Co., 1991), 121.</a:t>
            </a:r>
          </a:p>
        </p:txBody>
      </p:sp>
      <p:pic>
        <p:nvPicPr>
          <p:cNvPr id="16386" name="Picture 2" descr="Image result for The Four Loves"/>
          <p:cNvPicPr>
            <a:picLocks noChangeAspect="1" noChangeArrowheads="1"/>
          </p:cNvPicPr>
          <p:nvPr/>
        </p:nvPicPr>
        <p:blipFill rotWithShape="1">
          <a:blip r:embed="rId3">
            <a:extLst>
              <a:ext uri="{28A0092B-C50C-407E-A947-70E740481C1C}">
                <a14:useLocalDpi xmlns:a14="http://schemas.microsoft.com/office/drawing/2010/main" val="0"/>
              </a:ext>
            </a:extLst>
          </a:blip>
          <a:srcRect l="2041" t="8016" b="2205"/>
          <a:stretch/>
        </p:blipFill>
        <p:spPr bwMode="auto">
          <a:xfrm>
            <a:off x="6324599" y="0"/>
            <a:ext cx="28194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99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spc="-150" dirty="0">
                <a:solidFill>
                  <a:schemeClr val="tx1"/>
                </a:solidFill>
                <a:latin typeface="Times New Roman" pitchFamily="18" charset="0"/>
                <a:cs typeface="Times New Roman" pitchFamily="18" charset="0"/>
              </a:rPr>
              <a:t>The only place outside of Heaven where you can be perfectly safe from all the dangers and perturbations of love</a:t>
            </a:r>
          </a:p>
          <a:p>
            <a:pPr algn="ctr"/>
            <a:r>
              <a:rPr lang="en-US" sz="8000" spc="-150" dirty="0">
                <a:solidFill>
                  <a:schemeClr val="tx1"/>
                </a:solidFill>
                <a:latin typeface="Times New Roman" pitchFamily="18" charset="0"/>
                <a:cs typeface="Times New Roman" pitchFamily="18" charset="0"/>
              </a:rPr>
              <a:t>is Hell.</a:t>
            </a:r>
          </a:p>
        </p:txBody>
      </p:sp>
      <p:sp>
        <p:nvSpPr>
          <p:cNvPr id="9" name="TextBox 8"/>
          <p:cNvSpPr txBox="1"/>
          <p:nvPr/>
        </p:nvSpPr>
        <p:spPr>
          <a:xfrm>
            <a:off x="228600" y="263366"/>
            <a:ext cx="5638800" cy="2893100"/>
          </a:xfrm>
          <a:prstGeom prst="rect">
            <a:avLst/>
          </a:prstGeom>
          <a:noFill/>
        </p:spPr>
        <p:txBody>
          <a:bodyPr wrap="square" rtlCol="0">
            <a:spAutoFit/>
          </a:bodyPr>
          <a:lstStyle/>
          <a:p>
            <a:pPr algn="ctr"/>
            <a:r>
              <a:rPr lang="en-US" sz="6000" dirty="0" err="1">
                <a:solidFill>
                  <a:srgbClr val="D0CAAC"/>
                </a:solidFill>
                <a:latin typeface="Times New Roman" pitchFamily="18" charset="0"/>
                <a:cs typeface="Times New Roman" pitchFamily="18" charset="0"/>
              </a:rPr>
              <a:t>C.S</a:t>
            </a:r>
            <a:r>
              <a:rPr lang="en-US" sz="6000" dirty="0">
                <a:solidFill>
                  <a:srgbClr val="D0CAAC"/>
                </a:solidFill>
                <a:latin typeface="Times New Roman" pitchFamily="18" charset="0"/>
                <a:cs typeface="Times New Roman" pitchFamily="18" charset="0"/>
              </a:rPr>
              <a:t>. Lewis</a:t>
            </a:r>
          </a:p>
          <a:p>
            <a:pPr algn="ctr"/>
            <a:r>
              <a:rPr lang="en-US" sz="3200" dirty="0">
                <a:solidFill>
                  <a:srgbClr val="D0CAAC"/>
                </a:solidFill>
                <a:latin typeface="Times New Roman" pitchFamily="18" charset="0"/>
                <a:cs typeface="Times New Roman" pitchFamily="18" charset="0"/>
              </a:rPr>
              <a:t>(Christian Oxford professor, apologist, and author)</a:t>
            </a:r>
            <a:endParaRPr lang="en-US" sz="2800" dirty="0">
              <a:solidFill>
                <a:srgbClr val="D0CAAC"/>
              </a:solidFill>
              <a:latin typeface="Times New Roman" pitchFamily="18" charset="0"/>
              <a:cs typeface="Times New Roman" pitchFamily="18" charset="0"/>
            </a:endParaRPr>
          </a:p>
          <a:p>
            <a:pPr algn="ctr"/>
            <a:endParaRPr lang="en-US" dirty="0">
              <a:solidFill>
                <a:srgbClr val="D0CAAC"/>
              </a:solidFill>
              <a:latin typeface="Times New Roman" pitchFamily="18" charset="0"/>
              <a:cs typeface="Times New Roman" pitchFamily="18" charset="0"/>
            </a:endParaRPr>
          </a:p>
          <a:p>
            <a:pPr algn="ctr"/>
            <a:r>
              <a:rPr lang="en-US" sz="2000" dirty="0" err="1">
                <a:solidFill>
                  <a:srgbClr val="D0CAAC"/>
                </a:solidFill>
                <a:latin typeface="Times New Roman" pitchFamily="18" charset="0"/>
                <a:cs typeface="Times New Roman" pitchFamily="18" charset="0"/>
              </a:rPr>
              <a:t>C.S</a:t>
            </a:r>
            <a:r>
              <a:rPr lang="en-US" sz="2000" dirty="0">
                <a:solidFill>
                  <a:srgbClr val="D0CAAC"/>
                </a:solidFill>
                <a:latin typeface="Times New Roman" pitchFamily="18" charset="0"/>
                <a:cs typeface="Times New Roman" pitchFamily="18" charset="0"/>
              </a:rPr>
              <a:t>. Lewis, </a:t>
            </a:r>
            <a:r>
              <a:rPr lang="en-US" sz="2000" i="1" dirty="0">
                <a:solidFill>
                  <a:srgbClr val="D0CAAC"/>
                </a:solidFill>
                <a:latin typeface="Times New Roman" pitchFamily="18" charset="0"/>
                <a:cs typeface="Times New Roman" pitchFamily="18" charset="0"/>
              </a:rPr>
              <a:t>The Four Loves</a:t>
            </a:r>
            <a:r>
              <a:rPr lang="en-US" sz="2000" dirty="0">
                <a:solidFill>
                  <a:srgbClr val="D0CAAC"/>
                </a:solidFill>
                <a:latin typeface="Times New Roman" pitchFamily="18" charset="0"/>
                <a:cs typeface="Times New Roman" pitchFamily="18" charset="0"/>
              </a:rPr>
              <a:t> (New York: Harcourt Brace and Co., 1991), 121.</a:t>
            </a:r>
          </a:p>
        </p:txBody>
      </p:sp>
      <p:pic>
        <p:nvPicPr>
          <p:cNvPr id="16386" name="Picture 2" descr="Image result for The Four Loves"/>
          <p:cNvPicPr>
            <a:picLocks noChangeAspect="1" noChangeArrowheads="1"/>
          </p:cNvPicPr>
          <p:nvPr/>
        </p:nvPicPr>
        <p:blipFill rotWithShape="1">
          <a:blip r:embed="rId3">
            <a:extLst>
              <a:ext uri="{28A0092B-C50C-407E-A947-70E740481C1C}">
                <a14:useLocalDpi xmlns:a14="http://schemas.microsoft.com/office/drawing/2010/main" val="0"/>
              </a:ext>
            </a:extLst>
          </a:blip>
          <a:srcRect l="2041" t="8016" b="2205"/>
          <a:stretch/>
        </p:blipFill>
        <p:spPr bwMode="auto">
          <a:xfrm>
            <a:off x="6324599" y="0"/>
            <a:ext cx="28194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699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3477875"/>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1:9) In fact, we expected to die.</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But as a result,</a:t>
            </a:r>
          </a:p>
          <a:p>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we stopped relying on ourselves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and learned to rely only on God, who raises the dead.</a:t>
            </a:r>
          </a:p>
        </p:txBody>
      </p:sp>
      <p:sp>
        <p:nvSpPr>
          <p:cNvPr id="3" name="Rounded Rectangle 2"/>
          <p:cNvSpPr/>
          <p:nvPr/>
        </p:nvSpPr>
        <p:spPr>
          <a:xfrm>
            <a:off x="2438400" y="2209800"/>
            <a:ext cx="6096000" cy="38100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685800">
              <a:buFont typeface="Wingdings" panose="05000000000000000000" pitchFamily="2" charset="2"/>
              <a:buChar char="ü"/>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Self-pity</a:t>
            </a:r>
          </a:p>
          <a:p>
            <a:pPr marL="685800" indent="-685800">
              <a:buFont typeface="Wingdings" panose="05000000000000000000" pitchFamily="2" charset="2"/>
              <a:buChar char="ü"/>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our hearts</a:t>
            </a:r>
          </a:p>
          <a:p>
            <a:pPr marL="685800" indent="-685800">
              <a:buFont typeface="Wingdings" panose="05000000000000000000" pitchFamily="2" charset="2"/>
              <a:buChar char="ü"/>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Functioning</a:t>
            </a:r>
          </a:p>
          <a:p>
            <a:pPr marL="685800" indent="-685800">
              <a:buFont typeface="Wingdings" panose="05000000000000000000" pitchFamily="2" charset="2"/>
              <a:buChar char="ü"/>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Running</a:t>
            </a:r>
          </a:p>
          <a:p>
            <a:pPr marL="685800" lvl="0" indent="-685800">
              <a:buFont typeface="Wingdings" panose="05000000000000000000" pitchFamily="2" charset="2"/>
              <a:buChar char="ü"/>
              <a:defRPr/>
            </a:pPr>
            <a:r>
              <a:rPr lang="en-US" sz="48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Numbing ourselves</a:t>
            </a:r>
          </a:p>
        </p:txBody>
      </p:sp>
      <p:cxnSp>
        <p:nvCxnSpPr>
          <p:cNvPr id="4" name="Straight Connector 3"/>
          <p:cNvCxnSpPr/>
          <p:nvPr/>
        </p:nvCxnSpPr>
        <p:spPr>
          <a:xfrm flipV="1">
            <a:off x="2438400" y="2155371"/>
            <a:ext cx="5943600" cy="3712029"/>
          </a:xfrm>
          <a:prstGeom prst="line">
            <a:avLst/>
          </a:prstGeom>
          <a:ln w="381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514600" y="2209800"/>
            <a:ext cx="5867400" cy="3831771"/>
          </a:xfrm>
          <a:prstGeom prst="line">
            <a:avLst/>
          </a:prstGeom>
          <a:ln w="3810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6331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3477875"/>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1:9) In fact, we expected to die.</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But as a result,</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we stopped relying on ourselves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learned to rely only on God</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who raises the dead.</a:t>
            </a:r>
          </a:p>
        </p:txBody>
      </p:sp>
      <p:sp>
        <p:nvSpPr>
          <p:cNvPr id="3" name="Rounded Rectangle 2"/>
          <p:cNvSpPr/>
          <p:nvPr/>
        </p:nvSpPr>
        <p:spPr>
          <a:xfrm>
            <a:off x="152400" y="2895600"/>
            <a:ext cx="8839200" cy="34290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685800">
              <a:buFont typeface="Wingdings" panose="05000000000000000000" pitchFamily="2" charset="2"/>
              <a:buChar char="ü"/>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isn’t enough to merely </a:t>
            </a:r>
            <a:r>
              <a:rPr lang="en-US" sz="4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endure</a:t>
            </a: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685800" indent="-685800">
              <a:buFont typeface="Wingdings" panose="05000000000000000000" pitchFamily="2" charset="2"/>
              <a:buChar char="ü"/>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to give thanks.</a:t>
            </a:r>
          </a:p>
          <a:p>
            <a:pPr marL="685800" indent="-685800">
              <a:buFont typeface="Wingdings" panose="05000000000000000000" pitchFamily="2" charset="2"/>
              <a:buChar char="ü"/>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Trusting in key biblical promises.</a:t>
            </a:r>
          </a:p>
          <a:p>
            <a:pPr marL="685800" indent="-685800">
              <a:buFont typeface="Wingdings" panose="05000000000000000000" pitchFamily="2" charset="2"/>
              <a:buChar char="ü"/>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Making up our mind to persevere in faith.</a:t>
            </a:r>
          </a:p>
        </p:txBody>
      </p:sp>
    </p:spTree>
    <p:extLst>
      <p:ext uri="{BB962C8B-B14F-4D97-AF65-F5344CB8AC3E}">
        <p14:creationId xmlns:p14="http://schemas.microsoft.com/office/powerpoint/2010/main" val="4176319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3477875"/>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1:10) God rescued us from mortal danger, and he will rescue us again. We have placed our confidence in him, and he will continue to rescue us.</a:t>
            </a:r>
          </a:p>
        </p:txBody>
      </p:sp>
    </p:spTree>
    <p:extLst>
      <p:ext uri="{BB962C8B-B14F-4D97-AF65-F5344CB8AC3E}">
        <p14:creationId xmlns:p14="http://schemas.microsoft.com/office/powerpoint/2010/main" val="1168735861"/>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3477875"/>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1:10)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God rescued us</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from mortal danger, and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he will rescue us again.</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We have placed our confidence in him, and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he will continue to rescue us.</a:t>
            </a:r>
          </a:p>
        </p:txBody>
      </p:sp>
    </p:spTree>
    <p:extLst>
      <p:ext uri="{BB962C8B-B14F-4D97-AF65-F5344CB8AC3E}">
        <p14:creationId xmlns:p14="http://schemas.microsoft.com/office/powerpoint/2010/main" val="1633687820"/>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3477875"/>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1:10) God rescued us from mortal danger, and he will rescue us again.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We have placed our confidence in him,</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and he will continue to rescue us.</a:t>
            </a:r>
          </a:p>
        </p:txBody>
      </p:sp>
      <p:sp>
        <p:nvSpPr>
          <p:cNvPr id="3" name="Rounded Rectangle 2"/>
          <p:cNvSpPr/>
          <p:nvPr/>
        </p:nvSpPr>
        <p:spPr>
          <a:xfrm>
            <a:off x="2590800" y="2895600"/>
            <a:ext cx="6379029" cy="24384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Never trade what you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know for what you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know (2 Cor. 4:8).</a:t>
            </a:r>
          </a:p>
        </p:txBody>
      </p:sp>
    </p:spTree>
    <p:extLst>
      <p:ext uri="{BB962C8B-B14F-4D97-AF65-F5344CB8AC3E}">
        <p14:creationId xmlns:p14="http://schemas.microsoft.com/office/powerpoint/2010/main" val="31106081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3477875"/>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1:11) And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you are helping us</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by praying for us.</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Then many people will give thanks because God has graciously answered so many prayers for our safety.</a:t>
            </a:r>
          </a:p>
        </p:txBody>
      </p:sp>
      <p:sp>
        <p:nvSpPr>
          <p:cNvPr id="3" name="Rounded Rectangle 2"/>
          <p:cNvSpPr/>
          <p:nvPr/>
        </p:nvSpPr>
        <p:spPr>
          <a:xfrm>
            <a:off x="1219200" y="3575846"/>
            <a:ext cx="7581900" cy="16764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Allow others to (imperfectly!) comfort us (2 Cor. 7:6).</a:t>
            </a:r>
            <a:endParaRPr lang="en-US" sz="2000" b="1"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382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123658"/>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 I am writing to God’s church in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Corinth</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and to all of his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holy people</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throughout Greece.</a:t>
            </a:r>
          </a:p>
        </p:txBody>
      </p:sp>
      <p:sp>
        <p:nvSpPr>
          <p:cNvPr id="3" name="Rounded Rectangle 2"/>
          <p:cNvSpPr/>
          <p:nvPr/>
        </p:nvSpPr>
        <p:spPr>
          <a:xfrm>
            <a:off x="152400" y="2199858"/>
            <a:ext cx="8915400" cy="4581942"/>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3:23) Everyone has sinned.</a:t>
            </a:r>
          </a:p>
          <a:p>
            <a:pP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all fall short of God’s glorious standard.</a:t>
            </a:r>
          </a:p>
          <a:p>
            <a:pPr>
              <a:defRPr/>
            </a:pPr>
            <a:endPar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endPar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endPar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4262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1447800"/>
            <a:ext cx="8915400" cy="5262979"/>
          </a:xfrm>
          <a:prstGeom prst="rect">
            <a:avLst/>
          </a:prstGeom>
          <a:noFill/>
          <a:effectLst>
            <a:softEdge rad="127000"/>
          </a:effectLst>
        </p:spPr>
        <p:txBody>
          <a:bodyPr wrap="square" rtlCol="0">
            <a:spAutoFit/>
          </a:bodyPr>
          <a:lstStyle/>
          <a:p>
            <a:pPr marL="685800" indent="-685800">
              <a:buFont typeface="Wingdings" panose="05000000000000000000" pitchFamily="2" charset="2"/>
              <a:buChar char="ü"/>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Fear of suffering really only makes it worse.</a:t>
            </a:r>
          </a:p>
          <a:p>
            <a:pPr marL="685800" indent="-685800">
              <a:buFont typeface="Wingdings" panose="05000000000000000000" pitchFamily="2" charset="2"/>
              <a:buChar char="ü"/>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Groaning and complaining only prolong our suffering.</a:t>
            </a:r>
          </a:p>
          <a:p>
            <a:pPr marL="685800" indent="-685800">
              <a:buFont typeface="Wingdings" panose="05000000000000000000" pitchFamily="2" charset="2"/>
              <a:buChar char="ü"/>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We can’t make suffering happen</a:t>
            </a:r>
          </a:p>
          <a:p>
            <a:pPr marL="685800"/>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but need to </a:t>
            </a:r>
            <a:r>
              <a:rPr lang="en-US" sz="48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capitalize</a:t>
            </a: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on suffering when it arises.</a:t>
            </a:r>
          </a:p>
        </p:txBody>
      </p:sp>
    </p:spTree>
    <p:extLst>
      <p:ext uri="{BB962C8B-B14F-4D97-AF65-F5344CB8AC3E}">
        <p14:creationId xmlns:p14="http://schemas.microsoft.com/office/powerpoint/2010/main" val="15563379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123658"/>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 I am writing to God’s church in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Corinth</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and to all of his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holy people</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throughout Greece.</a:t>
            </a:r>
          </a:p>
        </p:txBody>
      </p:sp>
      <p:sp>
        <p:nvSpPr>
          <p:cNvPr id="3" name="Rounded Rectangle 2"/>
          <p:cNvSpPr/>
          <p:nvPr/>
        </p:nvSpPr>
        <p:spPr>
          <a:xfrm>
            <a:off x="152400" y="2199858"/>
            <a:ext cx="8915400" cy="4581942"/>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3:24) Yet God, in his grace,</a:t>
            </a:r>
          </a:p>
          <a:p>
            <a:pPr>
              <a:defRPr/>
            </a:pPr>
            <a:r>
              <a:rPr lang="en-US" sz="4800" b="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freely makes us right in his sight</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did this through Christ Jesus when he freed us from the penalty for our sins.</a:t>
            </a:r>
          </a:p>
          <a:p>
            <a:pPr>
              <a:defRPr/>
            </a:pPr>
            <a:endPar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860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123658"/>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1:1) I am writing to God’s church in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Corinth</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and to all of his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holy people</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 throughout Greece.</a:t>
            </a:r>
          </a:p>
        </p:txBody>
      </p:sp>
      <p:sp>
        <p:nvSpPr>
          <p:cNvPr id="3" name="Rounded Rectangle 2"/>
          <p:cNvSpPr/>
          <p:nvPr/>
        </p:nvSpPr>
        <p:spPr>
          <a:xfrm>
            <a:off x="152400" y="2199858"/>
            <a:ext cx="8915400" cy="4581942"/>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3:25) God presented Jesus as the sacrifice for sin.</a:t>
            </a:r>
          </a:p>
          <a:p>
            <a:pP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 are made right with God when they believe that Jesus sacrificed his life, shedding his blood.</a:t>
            </a:r>
          </a:p>
        </p:txBody>
      </p:sp>
    </p:spTree>
    <p:extLst>
      <p:ext uri="{BB962C8B-B14F-4D97-AF65-F5344CB8AC3E}">
        <p14:creationId xmlns:p14="http://schemas.microsoft.com/office/powerpoint/2010/main" val="15242518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123658"/>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1:2) May God our Father and the Lord Jesus Christ give you grace and peace.</a:t>
            </a:r>
          </a:p>
        </p:txBody>
      </p:sp>
    </p:spTree>
    <p:extLst>
      <p:ext uri="{BB962C8B-B14F-4D97-AF65-F5344CB8AC3E}">
        <p14:creationId xmlns:p14="http://schemas.microsoft.com/office/powerpoint/2010/main" val="57744611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8839200" cy="2800767"/>
          </a:xfrm>
          <a:prstGeom prst="rect">
            <a:avLst/>
          </a:prstGeom>
          <a:noFill/>
          <a:effectLst>
            <a:softEdge rad="127000"/>
          </a:effectLst>
        </p:spPr>
        <p:txBody>
          <a:bodyPr wrap="square" rtlCol="0">
            <a:spAutoFit/>
          </a:bodyPr>
          <a:lstStyle/>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(2 Cor. 1:3) All praise to God, the Father of our Lord Jesus Christ.</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God is our merciful Father</a:t>
            </a:r>
          </a:p>
          <a:p>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and the source of all </a:t>
            </a:r>
            <a:r>
              <a:rPr lang="en-US" sz="4400" b="1" u="sng"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comfort</a:t>
            </a:r>
            <a:r>
              <a:rPr lang="en-US" sz="4400" b="1" spc="-150" dirty="0">
                <a:solidFill>
                  <a:srgbClr val="2A4A7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Rounded Rectangle 2"/>
          <p:cNvSpPr/>
          <p:nvPr/>
        </p:nvSpPr>
        <p:spPr>
          <a:xfrm>
            <a:off x="152400" y="2895600"/>
            <a:ext cx="8915400" cy="381000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bg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God’s comfort?</a:t>
            </a:r>
          </a:p>
          <a:p>
            <a:pPr marL="571500" indent="-571500">
              <a:buFont typeface="Wingdings" panose="05000000000000000000" pitchFamily="2" charset="2"/>
              <a:buChar char="ü"/>
              <a:defRPr/>
            </a:pPr>
            <a:r>
              <a:rPr lang="en-US" sz="4000" b="1" i="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Paraklēsis</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the “act of emboldening another in belief or course of action, encouragement, exhortation” (</a:t>
            </a:r>
            <a:r>
              <a:rPr lang="en-US" sz="4000" b="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BDAG</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Used 29 times in this letter.</a:t>
            </a:r>
          </a:p>
          <a:p>
            <a:pPr marL="571500" indent="-571500">
              <a:buFont typeface="Wingdings" panose="05000000000000000000" pitchFamily="2" charset="2"/>
              <a:buChar char="ü"/>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 for the Holy Spirit (Jn. 14:26).</a:t>
            </a:r>
          </a:p>
        </p:txBody>
      </p:sp>
    </p:spTree>
    <p:extLst>
      <p:ext uri="{BB962C8B-B14F-4D97-AF65-F5344CB8AC3E}">
        <p14:creationId xmlns:p14="http://schemas.microsoft.com/office/powerpoint/2010/main" val="4137515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17238</TotalTime>
  <Words>3076</Words>
  <Application>Microsoft Office PowerPoint</Application>
  <PresentationFormat>On-screen Show (4:3)</PresentationFormat>
  <Paragraphs>296</Paragraphs>
  <Slides>50</Slides>
  <Notes>50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Arial</vt:lpstr>
      <vt:lpstr>Calibri</vt:lpstr>
      <vt:lpstr>Times New Roman</vt:lpstr>
      <vt:lpstr>Tw Cen MT</vt:lpstr>
      <vt:lpstr>Wingdings</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Franklin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Rochford</dc:creator>
  <cp:lastModifiedBy>mcguired</cp:lastModifiedBy>
  <cp:revision>1991</cp:revision>
  <dcterms:created xsi:type="dcterms:W3CDTF">2011-02-16T23:43:02Z</dcterms:created>
  <dcterms:modified xsi:type="dcterms:W3CDTF">2018-10-03T01:57:30Z</dcterms:modified>
</cp:coreProperties>
</file>