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5"/>
  </p:notesMasterIdLst>
  <p:sldIdLst>
    <p:sldId id="1273" r:id="rId2"/>
    <p:sldId id="7322" r:id="rId3"/>
    <p:sldId id="7492" r:id="rId4"/>
    <p:sldId id="7493" r:id="rId5"/>
    <p:sldId id="7496" r:id="rId6"/>
    <p:sldId id="7497" r:id="rId7"/>
    <p:sldId id="7498" r:id="rId8"/>
    <p:sldId id="7499" r:id="rId9"/>
    <p:sldId id="7501" r:id="rId10"/>
    <p:sldId id="7444" r:id="rId11"/>
    <p:sldId id="7449" r:id="rId12"/>
    <p:sldId id="7450" r:id="rId13"/>
    <p:sldId id="7451" r:id="rId14"/>
    <p:sldId id="7500" r:id="rId15"/>
    <p:sldId id="7494" r:id="rId16"/>
    <p:sldId id="7502" r:id="rId17"/>
    <p:sldId id="7504" r:id="rId18"/>
    <p:sldId id="7505" r:id="rId19"/>
    <p:sldId id="7503" r:id="rId20"/>
    <p:sldId id="7506" r:id="rId21"/>
    <p:sldId id="7561" r:id="rId22"/>
    <p:sldId id="7562" r:id="rId23"/>
    <p:sldId id="7563" r:id="rId24"/>
    <p:sldId id="7564" r:id="rId25"/>
    <p:sldId id="7565" r:id="rId26"/>
    <p:sldId id="7566" r:id="rId27"/>
    <p:sldId id="7567" r:id="rId28"/>
    <p:sldId id="7570" r:id="rId29"/>
    <p:sldId id="7572" r:id="rId30"/>
    <p:sldId id="7573" r:id="rId31"/>
    <p:sldId id="7574" r:id="rId32"/>
    <p:sldId id="7576" r:id="rId33"/>
    <p:sldId id="7575" r:id="rId34"/>
    <p:sldId id="7578" r:id="rId35"/>
    <p:sldId id="7579" r:id="rId36"/>
    <p:sldId id="7580" r:id="rId37"/>
    <p:sldId id="7581" r:id="rId38"/>
    <p:sldId id="7582" r:id="rId39"/>
    <p:sldId id="7583" r:id="rId40"/>
    <p:sldId id="7584" r:id="rId41"/>
    <p:sldId id="7585" r:id="rId42"/>
    <p:sldId id="7398" r:id="rId43"/>
    <p:sldId id="7491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6"/>
    <a:srgbClr val="A85400"/>
    <a:srgbClr val="B85C00"/>
    <a:srgbClr val="C06000"/>
    <a:srgbClr val="005AB4"/>
    <a:srgbClr val="4D4D4D"/>
    <a:srgbClr val="595959"/>
    <a:srgbClr val="000064"/>
    <a:srgbClr val="640000"/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9" autoAdjust="0"/>
    <p:restoredTop sz="82119" autoAdjust="0"/>
  </p:normalViewPr>
  <p:slideViewPr>
    <p:cSldViewPr>
      <p:cViewPr varScale="1">
        <p:scale>
          <a:sx n="63" d="100"/>
          <a:sy n="63" d="100"/>
        </p:scale>
        <p:origin x="205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979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594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4552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2336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5804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603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2296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>
            <a:extLst>
              <a:ext uri="{FF2B5EF4-FFF2-40B4-BE49-F238E27FC236}">
                <a16:creationId xmlns:a16="http://schemas.microsoft.com/office/drawing/2014/main" id="{DF979FD1-F48B-4EA4-B9F3-DAB4D0B849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Notes Placeholder 2">
            <a:extLst>
              <a:ext uri="{FF2B5EF4-FFF2-40B4-BE49-F238E27FC236}">
                <a16:creationId xmlns:a16="http://schemas.microsoft.com/office/drawing/2014/main" id="{91854EC9-A6B9-4E51-A26E-B56AFBD2A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4916" name="Slide Number Placeholder 3">
            <a:extLst>
              <a:ext uri="{FF2B5EF4-FFF2-40B4-BE49-F238E27FC236}">
                <a16:creationId xmlns:a16="http://schemas.microsoft.com/office/drawing/2014/main" id="{313C8FEE-510F-49CC-8B9D-850D3A8DA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9pPr>
          </a:lstStyle>
          <a:p>
            <a:fld id="{1666690B-B5EA-47A8-96BA-C751B18A9CD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84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>
            <a:extLst>
              <a:ext uri="{FF2B5EF4-FFF2-40B4-BE49-F238E27FC236}">
                <a16:creationId xmlns:a16="http://schemas.microsoft.com/office/drawing/2014/main" id="{DF979FD1-F48B-4EA4-B9F3-DAB4D0B849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Notes Placeholder 2">
            <a:extLst>
              <a:ext uri="{FF2B5EF4-FFF2-40B4-BE49-F238E27FC236}">
                <a16:creationId xmlns:a16="http://schemas.microsoft.com/office/drawing/2014/main" id="{91854EC9-A6B9-4E51-A26E-B56AFBD2A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4916" name="Slide Number Placeholder 3">
            <a:extLst>
              <a:ext uri="{FF2B5EF4-FFF2-40B4-BE49-F238E27FC236}">
                <a16:creationId xmlns:a16="http://schemas.microsoft.com/office/drawing/2014/main" id="{313C8FEE-510F-49CC-8B9D-850D3A8DA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9pPr>
          </a:lstStyle>
          <a:p>
            <a:fld id="{1666690B-B5EA-47A8-96BA-C751B18A9CD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83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>
            <a:extLst>
              <a:ext uri="{FF2B5EF4-FFF2-40B4-BE49-F238E27FC236}">
                <a16:creationId xmlns:a16="http://schemas.microsoft.com/office/drawing/2014/main" id="{DF979FD1-F48B-4EA4-B9F3-DAB4D0B849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Notes Placeholder 2">
            <a:extLst>
              <a:ext uri="{FF2B5EF4-FFF2-40B4-BE49-F238E27FC236}">
                <a16:creationId xmlns:a16="http://schemas.microsoft.com/office/drawing/2014/main" id="{91854EC9-A6B9-4E51-A26E-B56AFBD2A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4916" name="Slide Number Placeholder 3">
            <a:extLst>
              <a:ext uri="{FF2B5EF4-FFF2-40B4-BE49-F238E27FC236}">
                <a16:creationId xmlns:a16="http://schemas.microsoft.com/office/drawing/2014/main" id="{313C8FEE-510F-49CC-8B9D-850D3A8DA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9pPr>
          </a:lstStyle>
          <a:p>
            <a:fld id="{1666690B-B5EA-47A8-96BA-C751B18A9CD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1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>
            <a:extLst>
              <a:ext uri="{FF2B5EF4-FFF2-40B4-BE49-F238E27FC236}">
                <a16:creationId xmlns:a16="http://schemas.microsoft.com/office/drawing/2014/main" id="{DF979FD1-F48B-4EA4-B9F3-DAB4D0B849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Notes Placeholder 2">
            <a:extLst>
              <a:ext uri="{FF2B5EF4-FFF2-40B4-BE49-F238E27FC236}">
                <a16:creationId xmlns:a16="http://schemas.microsoft.com/office/drawing/2014/main" id="{91854EC9-A6B9-4E51-A26E-B56AFBD2A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4916" name="Slide Number Placeholder 3">
            <a:extLst>
              <a:ext uri="{FF2B5EF4-FFF2-40B4-BE49-F238E27FC236}">
                <a16:creationId xmlns:a16="http://schemas.microsoft.com/office/drawing/2014/main" id="{313C8FEE-510F-49CC-8B9D-850D3A8DA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9pPr>
          </a:lstStyle>
          <a:p>
            <a:fld id="{1666690B-B5EA-47A8-96BA-C751B18A9CD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76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>
            <a:extLst>
              <a:ext uri="{FF2B5EF4-FFF2-40B4-BE49-F238E27FC236}">
                <a16:creationId xmlns:a16="http://schemas.microsoft.com/office/drawing/2014/main" id="{DF979FD1-F48B-4EA4-B9F3-DAB4D0B849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Notes Placeholder 2">
            <a:extLst>
              <a:ext uri="{FF2B5EF4-FFF2-40B4-BE49-F238E27FC236}">
                <a16:creationId xmlns:a16="http://schemas.microsoft.com/office/drawing/2014/main" id="{91854EC9-A6B9-4E51-A26E-B56AFBD2A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4916" name="Slide Number Placeholder 3">
            <a:extLst>
              <a:ext uri="{FF2B5EF4-FFF2-40B4-BE49-F238E27FC236}">
                <a16:creationId xmlns:a16="http://schemas.microsoft.com/office/drawing/2014/main" id="{313C8FEE-510F-49CC-8B9D-850D3A8DA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9pPr>
          </a:lstStyle>
          <a:p>
            <a:fld id="{1666690B-B5EA-47A8-96BA-C751B18A9CD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75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>
            <a:extLst>
              <a:ext uri="{FF2B5EF4-FFF2-40B4-BE49-F238E27FC236}">
                <a16:creationId xmlns:a16="http://schemas.microsoft.com/office/drawing/2014/main" id="{DF979FD1-F48B-4EA4-B9F3-DAB4D0B849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Notes Placeholder 2">
            <a:extLst>
              <a:ext uri="{FF2B5EF4-FFF2-40B4-BE49-F238E27FC236}">
                <a16:creationId xmlns:a16="http://schemas.microsoft.com/office/drawing/2014/main" id="{91854EC9-A6B9-4E51-A26E-B56AFBD2A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94916" name="Slide Number Placeholder 3">
            <a:extLst>
              <a:ext uri="{FF2B5EF4-FFF2-40B4-BE49-F238E27FC236}">
                <a16:creationId xmlns:a16="http://schemas.microsoft.com/office/drawing/2014/main" id="{313C8FEE-510F-49CC-8B9D-850D3A8DA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rgbClr val="ECECEC"/>
                </a:solidFill>
                <a:latin typeface="Arial" panose="020B0604020202020204" pitchFamily="34" charset="0"/>
              </a:defRPr>
            </a:lvl9pPr>
          </a:lstStyle>
          <a:p>
            <a:fld id="{1666690B-B5EA-47A8-96BA-C751B18A9CD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52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7767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7243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8807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598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64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650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08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46003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84830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78770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19115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4433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1490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39313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87892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21368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6559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573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3346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737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4972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620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5" y="2130429"/>
            <a:ext cx="7618911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3886200"/>
            <a:ext cx="7467600" cy="17526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76200"/>
            <a:ext cx="8991600" cy="838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5905500"/>
            <a:ext cx="8991600" cy="838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0868" y="228600"/>
            <a:ext cx="8915400" cy="5562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152400"/>
            <a:ext cx="8991600" cy="838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0868" y="1143000"/>
            <a:ext cx="8915400" cy="5562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4" y="137160"/>
            <a:ext cx="888274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340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343400" cy="4545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535113"/>
            <a:ext cx="438694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2174875"/>
            <a:ext cx="4386944" cy="4545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219200" y="5943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24600" y="6200552"/>
            <a:ext cx="2667000" cy="535531"/>
          </a:xfrm>
        </p:spPr>
        <p:txBody>
          <a:bodyPr wrap="square" anchor="b" anchorCtr="0">
            <a:sp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37160"/>
            <a:ext cx="8839200" cy="580644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152400"/>
            <a:ext cx="188595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52400"/>
            <a:ext cx="550545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95E02D-148F-4D18-9DBA-CD8A79CAEF10}"/>
              </a:ext>
            </a:extLst>
          </p:cNvPr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19062"/>
            <a:ext cx="6229350" cy="1328738"/>
          </a:xfrm>
        </p:spPr>
        <p:txBody>
          <a:bodyPr anchor="t"/>
          <a:lstStyle>
            <a:lvl1pPr algn="ctr"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53200" y="95250"/>
            <a:ext cx="2457450" cy="2876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048000"/>
            <a:ext cx="8839200" cy="3581400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52400" y="1524000"/>
            <a:ext cx="6248576" cy="1447800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66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219200" y="5943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24600" y="6200552"/>
            <a:ext cx="2667000" cy="535531"/>
          </a:xfrm>
        </p:spPr>
        <p:txBody>
          <a:bodyPr wrap="square" anchor="b" anchorCtr="0">
            <a:sp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37160"/>
            <a:ext cx="8839200" cy="580644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7" y="6172200"/>
            <a:ext cx="6172194" cy="570412"/>
          </a:xfrm>
        </p:spPr>
        <p:txBody>
          <a:bodyPr wrap="square" anchor="b" anchorCtr="0">
            <a:noAutofit/>
          </a:bodyPr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3677" y="-26126"/>
            <a:ext cx="9098280" cy="6903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219200" y="5943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32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7800" y="6093445"/>
            <a:ext cx="3733801" cy="642637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24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300" y="228600"/>
            <a:ext cx="8915400" cy="57150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588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450" y="119062"/>
            <a:ext cx="6762750" cy="749618"/>
          </a:xfrm>
        </p:spPr>
        <p:txBody>
          <a:bodyPr anchor="t"/>
          <a:lstStyle>
            <a:lvl1pPr algn="ctr">
              <a:defRPr sz="4000" b="0"/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086600" y="95253"/>
            <a:ext cx="1924050" cy="2495547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2400" y="2645228"/>
            <a:ext cx="8839200" cy="4114800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</a:t>
            </a:r>
            <a:r>
              <a:rPr lang="en-US"/>
              <a:t>goes here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52400" y="1371600"/>
            <a:ext cx="6783622" cy="1219200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Bibliographic info for quote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52400" y="894083"/>
            <a:ext cx="6783622" cy="523240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Who is this person (incl. worldview)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562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219200" y="5943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876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6057900"/>
            <a:ext cx="8839200" cy="609600"/>
          </a:xfrm>
        </p:spPr>
        <p:txBody>
          <a:bodyPr anchor="b" anchorCtr="0"/>
          <a:lstStyle>
            <a:lvl1pPr algn="r">
              <a:defRPr sz="4000"/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5905500"/>
            <a:ext cx="8991600" cy="838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9" r:id="rId4"/>
    <p:sldLayoutId id="2147484861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  <p:sldLayoutId id="2147484870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Hebrews 13:4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>
                <a:ea typeface="ＭＳ Ｐゴシック" pitchFamily="34" charset="-128"/>
              </a:rPr>
              <a:t>Sex and Marriage Are Awesome</a:t>
            </a:r>
          </a:p>
        </p:txBody>
      </p:sp>
      <p:pic>
        <p:nvPicPr>
          <p:cNvPr id="4" name="Picture 4" descr="Image result for airplane mod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936" y="6136822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E5D914-3EAB-4A81-AACA-B65723B8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Regnerus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A45E15-738E-4081-AE3C-D65B94CB3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95 percent of the American public had their first experience of sexual intercourse before they got married.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869140-89AD-4BBE-A583-8B2B8823664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Regnerus</a:t>
            </a:r>
            <a:r>
              <a:rPr lang="en-US" dirty="0"/>
              <a:t> and </a:t>
            </a:r>
            <a:r>
              <a:rPr lang="en-US" dirty="0" err="1"/>
              <a:t>Uecker</a:t>
            </a:r>
            <a:r>
              <a:rPr lang="en-US" dirty="0"/>
              <a:t>, Premarital Sex in America (Oxford </a:t>
            </a:r>
            <a:r>
              <a:rPr lang="en-US" dirty="0" err="1"/>
              <a:t>Univ</a:t>
            </a:r>
            <a:r>
              <a:rPr lang="en-US" dirty="0"/>
              <a:t> Press, 2010), p.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3F398F-B27E-4E82-9EEC-C35CCFB1DEC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Sociology Prof., Univ. of Texas</a:t>
            </a:r>
          </a:p>
        </p:txBody>
      </p:sp>
      <p:pic>
        <p:nvPicPr>
          <p:cNvPr id="1026" name="Picture 2" descr="Image result for regnerus premarital sex">
            <a:extLst>
              <a:ext uri="{FF2B5EF4-FFF2-40B4-BE49-F238E27FC236}">
                <a16:creationId xmlns:a16="http://schemas.microsoft.com/office/drawing/2014/main" id="{7DF73860-D3F4-4C9F-BA19-67F72F345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28" y="95253"/>
            <a:ext cx="1645361" cy="249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0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E5D914-3EAB-4A81-AACA-B65723B8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Regnerus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A45E15-738E-4081-AE3C-D65B94CB3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[On “Tinder”]</a:t>
            </a:r>
          </a:p>
          <a:p>
            <a:r>
              <a:rPr lang="en-US" dirty="0"/>
              <a:t>A few young women admitted to me that they use dating apps as a way to get free meals.</a:t>
            </a:r>
          </a:p>
          <a:p>
            <a:r>
              <a:rPr lang="en-US" dirty="0"/>
              <a:t>‘I call it Tinder food stamps,’ one said.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869140-89AD-4BBE-A583-8B2B8823664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Regnerus</a:t>
            </a:r>
            <a:r>
              <a:rPr lang="en-US" dirty="0"/>
              <a:t>, Cheap Sex: The Transformation of Men, Marriage and Monogamy (Oxford </a:t>
            </a:r>
            <a:r>
              <a:rPr lang="en-US" dirty="0" err="1"/>
              <a:t>Univ</a:t>
            </a:r>
            <a:r>
              <a:rPr lang="en-US" dirty="0"/>
              <a:t> Press, 2017), p. 63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3F398F-B27E-4E82-9EEC-C35CCFB1DEC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Sociology Prof., Univ. of Texas</a:t>
            </a:r>
          </a:p>
        </p:txBody>
      </p:sp>
      <p:pic>
        <p:nvPicPr>
          <p:cNvPr id="2050" name="Picture 2" descr="Image result for regnerus premarital sex">
            <a:extLst>
              <a:ext uri="{FF2B5EF4-FFF2-40B4-BE49-F238E27FC236}">
                <a16:creationId xmlns:a16="http://schemas.microsoft.com/office/drawing/2014/main" id="{2190E5F3-8D58-413A-A5C7-41AE6769A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44" y="75787"/>
            <a:ext cx="1702255" cy="25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E5D914-3EAB-4A81-AACA-B65723B8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Regnerus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A45E15-738E-4081-AE3C-D65B94CB3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quality of porn may well have reached a level significant enough to satisfy many men,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869140-89AD-4BBE-A583-8B2B8823664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Regnerus</a:t>
            </a:r>
            <a:r>
              <a:rPr lang="en-US" dirty="0"/>
              <a:t>, Cheap Sex: The Transformation of Men, Marriage and Monogamy (Oxford </a:t>
            </a:r>
            <a:r>
              <a:rPr lang="en-US" dirty="0" err="1"/>
              <a:t>Univ</a:t>
            </a:r>
            <a:r>
              <a:rPr lang="en-US" dirty="0"/>
              <a:t> Press, 2017), p. 128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3F398F-B27E-4E82-9EEC-C35CCFB1DEC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Sociology Prof., Univ. of Texas</a:t>
            </a:r>
          </a:p>
        </p:txBody>
      </p:sp>
      <p:pic>
        <p:nvPicPr>
          <p:cNvPr id="2050" name="Picture 2" descr="Image result for regnerus premarital sex">
            <a:extLst>
              <a:ext uri="{FF2B5EF4-FFF2-40B4-BE49-F238E27FC236}">
                <a16:creationId xmlns:a16="http://schemas.microsoft.com/office/drawing/2014/main" id="{2190E5F3-8D58-413A-A5C7-41AE6769A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44" y="75787"/>
            <a:ext cx="1702255" cy="25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293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E5D914-3EAB-4A81-AACA-B65723B8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Regnerus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A45E15-738E-4081-AE3C-D65B94CB3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such that the pursuit of real sex with real women—heretofore considered worth it… seems no longer a benefit worth the costs of wooing.</a:t>
            </a:r>
          </a:p>
          <a:p>
            <a:r>
              <a:rPr lang="en-US" dirty="0"/>
              <a:t>Fake sex is closer to real sex than ever before.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869140-89AD-4BBE-A583-8B2B8823664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Regnerus</a:t>
            </a:r>
            <a:r>
              <a:rPr lang="en-US" dirty="0"/>
              <a:t>, Cheap Sex: The Transformation of Men, Marriage and Monogamy (Oxford </a:t>
            </a:r>
            <a:r>
              <a:rPr lang="en-US" dirty="0" err="1"/>
              <a:t>Univ</a:t>
            </a:r>
            <a:r>
              <a:rPr lang="en-US" dirty="0"/>
              <a:t> Press, 2017), p. 128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3F398F-B27E-4E82-9EEC-C35CCFB1DEC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Sociology Prof., Univ. of Texas</a:t>
            </a:r>
          </a:p>
        </p:txBody>
      </p:sp>
      <p:pic>
        <p:nvPicPr>
          <p:cNvPr id="2050" name="Picture 2" descr="Image result for regnerus premarital sex">
            <a:extLst>
              <a:ext uri="{FF2B5EF4-FFF2-40B4-BE49-F238E27FC236}">
                <a16:creationId xmlns:a16="http://schemas.microsoft.com/office/drawing/2014/main" id="{2190E5F3-8D58-413A-A5C7-41AE6769A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44" y="75787"/>
            <a:ext cx="1702255" cy="25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289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Honoring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places a very high value on sex and marriage</a:t>
            </a:r>
          </a:p>
          <a:p>
            <a:r>
              <a:rPr lang="en-US" dirty="0"/>
              <a:t>Our world places a very low value on sex and marriage.</a:t>
            </a:r>
          </a:p>
          <a:p>
            <a:r>
              <a:rPr lang="en-US" dirty="0"/>
              <a:t>They are learning about sex from all the wrong places.</a:t>
            </a:r>
          </a:p>
          <a:p>
            <a:r>
              <a:rPr lang="en-US" dirty="0"/>
              <a:t>And the love of many is growing cold.</a:t>
            </a:r>
          </a:p>
          <a:p>
            <a:r>
              <a:rPr lang="en-US" dirty="0"/>
              <a:t>God has blessed our church with great marriages, and we get to put marriage back up on the pedestal where it belongs</a:t>
            </a:r>
          </a:p>
        </p:txBody>
      </p:sp>
    </p:spTree>
    <p:extLst>
      <p:ext uri="{BB962C8B-B14F-4D97-AF65-F5344CB8AC3E}">
        <p14:creationId xmlns:p14="http://schemas.microsoft.com/office/powerpoint/2010/main" val="27722722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impure gold">
            <a:extLst>
              <a:ext uri="{FF2B5EF4-FFF2-40B4-BE49-F238E27FC236}">
                <a16:creationId xmlns:a16="http://schemas.microsoft.com/office/drawing/2014/main" id="{0B5BC367-ED14-4B1D-A966-4C5F85EF7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6397" y="228600"/>
            <a:ext cx="3953903" cy="5791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Purity of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Purity = Keeping out the stuff </a:t>
            </a:r>
            <a:br>
              <a:rPr lang="en-US" dirty="0"/>
            </a:br>
            <a:r>
              <a:rPr lang="en-US" dirty="0"/>
              <a:t>that shouldn’t be in there</a:t>
            </a:r>
          </a:p>
        </p:txBody>
      </p:sp>
      <p:pic>
        <p:nvPicPr>
          <p:cNvPr id="1032" name="Picture 8" descr="Image result for pure gold bar">
            <a:extLst>
              <a:ext uri="{FF2B5EF4-FFF2-40B4-BE49-F238E27FC236}">
                <a16:creationId xmlns:a16="http://schemas.microsoft.com/office/drawing/2014/main" id="{21C64920-656D-41D8-8F20-8DB3F5B7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6" y="2285940"/>
            <a:ext cx="5423046" cy="373386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0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Purity of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Purity = Keeping out the stuff </a:t>
            </a:r>
            <a:br>
              <a:rPr lang="en-US" dirty="0"/>
            </a:br>
            <a:r>
              <a:rPr lang="en-US" dirty="0"/>
              <a:t>that shouldn’t be in there</a:t>
            </a:r>
          </a:p>
        </p:txBody>
      </p:sp>
      <p:pic>
        <p:nvPicPr>
          <p:cNvPr id="2050" name="Picture 2" descr="Image result for pure water">
            <a:extLst>
              <a:ext uri="{FF2B5EF4-FFF2-40B4-BE49-F238E27FC236}">
                <a16:creationId xmlns:a16="http://schemas.microsoft.com/office/drawing/2014/main" id="{78D6A482-249A-4F65-853B-7EB45E6F8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1295400"/>
            <a:ext cx="4751376" cy="47863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jug of dirty water">
            <a:extLst>
              <a:ext uri="{FF2B5EF4-FFF2-40B4-BE49-F238E27FC236}">
                <a16:creationId xmlns:a16="http://schemas.microsoft.com/office/drawing/2014/main" id="{7E191CF4-0CAF-40AF-BC5D-69E09AEBA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57" y="1420853"/>
            <a:ext cx="5029200" cy="37719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21610303-3BE5-4A45-BC1E-DD0E1A98CF32}"/>
              </a:ext>
            </a:extLst>
          </p:cNvPr>
          <p:cNvSpPr/>
          <p:nvPr/>
        </p:nvSpPr>
        <p:spPr bwMode="auto">
          <a:xfrm>
            <a:off x="205704" y="2286000"/>
            <a:ext cx="8817428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200" dirty="0">
                <a:solidFill>
                  <a:schemeClr val="bg1"/>
                </a:solidFill>
              </a:rPr>
              <a:t>So, what belongs in sex and marriage?</a:t>
            </a:r>
          </a:p>
        </p:txBody>
      </p:sp>
    </p:spTree>
    <p:extLst>
      <p:ext uri="{BB962C8B-B14F-4D97-AF65-F5344CB8AC3E}">
        <p14:creationId xmlns:p14="http://schemas.microsoft.com/office/powerpoint/2010/main" val="37710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Purity of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One man and one woman</a:t>
            </a:r>
          </a:p>
        </p:txBody>
      </p:sp>
    </p:spTree>
    <p:extLst>
      <p:ext uri="{BB962C8B-B14F-4D97-AF65-F5344CB8AC3E}">
        <p14:creationId xmlns:p14="http://schemas.microsoft.com/office/powerpoint/2010/main" val="612590601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Purity of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One man and one woman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FDB4C3F6-115D-4830-B5AC-10DEA469F663}"/>
              </a:ext>
            </a:extLst>
          </p:cNvPr>
          <p:cNvSpPr/>
          <p:nvPr/>
        </p:nvSpPr>
        <p:spPr bwMode="auto">
          <a:xfrm>
            <a:off x="174861" y="849775"/>
            <a:ext cx="8817428" cy="457971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Not polygamy</a:t>
            </a:r>
          </a:p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Not homosexuality or pansexuality or bisexuality</a:t>
            </a:r>
          </a:p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Not affairs or an “open” relationship</a:t>
            </a:r>
          </a:p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Not one man and one woman who used to be a man (or vice versa)</a:t>
            </a:r>
          </a:p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Not “try out some different things and see what resonates with you sexually at this point in your life.”</a:t>
            </a:r>
          </a:p>
        </p:txBody>
      </p:sp>
    </p:spTree>
    <p:extLst>
      <p:ext uri="{BB962C8B-B14F-4D97-AF65-F5344CB8AC3E}">
        <p14:creationId xmlns:p14="http://schemas.microsoft.com/office/powerpoint/2010/main" val="10817137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Purity of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One man and one woman</a:t>
            </a:r>
          </a:p>
          <a:p>
            <a:pPr marL="231775" indent="-231775"/>
            <a:r>
              <a:rPr lang="en-US" dirty="0"/>
              <a:t>Need to teach clearly about gender and the heterosexual nature of marriage</a:t>
            </a:r>
          </a:p>
          <a:p>
            <a:pPr marL="571500" indent="-571500">
              <a:buFontTx/>
              <a:buChar char="-"/>
            </a:pPr>
            <a:r>
              <a:rPr lang="en-US" dirty="0"/>
              <a:t>Not “bait and switch”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Not needlessly offensive</a:t>
            </a:r>
          </a:p>
          <a:p>
            <a:pPr marL="571500" indent="-571500">
              <a:buFontTx/>
              <a:buChar char="-"/>
            </a:pPr>
            <a:r>
              <a:rPr lang="en-US" dirty="0"/>
              <a:t>Holding out hope that people can see victory</a:t>
            </a:r>
          </a:p>
        </p:txBody>
      </p:sp>
    </p:spTree>
    <p:extLst>
      <p:ext uri="{BB962C8B-B14F-4D97-AF65-F5344CB8AC3E}">
        <p14:creationId xmlns:p14="http://schemas.microsoft.com/office/powerpoint/2010/main" val="21608733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0" y="6200552"/>
            <a:ext cx="2667000" cy="535531"/>
          </a:xfrm>
        </p:spPr>
        <p:txBody>
          <a:bodyPr/>
          <a:lstStyle/>
          <a:p>
            <a:r>
              <a:rPr lang="en-US" dirty="0"/>
              <a:t>Heb. 13:4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Marriage should be honored by all, </a:t>
            </a:r>
          </a:p>
          <a:p>
            <a:r>
              <a:rPr lang="en-US" dirty="0"/>
              <a:t>and the marriage bed kept pure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Purity of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Lifelong active commitment</a:t>
            </a:r>
          </a:p>
          <a:p>
            <a:pPr marL="571500" indent="-571500">
              <a:buFontTx/>
              <a:buChar char="-"/>
            </a:pPr>
            <a:r>
              <a:rPr lang="en-US" dirty="0"/>
              <a:t>Not divorce</a:t>
            </a:r>
          </a:p>
          <a:p>
            <a:pPr marL="0" indent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948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67E39CC0-A521-4676-9350-DED91C42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19063"/>
            <a:ext cx="6229350" cy="1328737"/>
          </a:xfrm>
        </p:spPr>
        <p:txBody>
          <a:bodyPr/>
          <a:lstStyle/>
          <a:p>
            <a:r>
              <a:rPr lang="en-US" altLang="en-US" dirty="0"/>
              <a:t>Dr. Linda J Waite et al</a:t>
            </a:r>
            <a:br>
              <a:rPr lang="en-US" altLang="en-US" dirty="0"/>
            </a:br>
            <a:r>
              <a:rPr lang="en-US" altLang="en-US" sz="2000" dirty="0"/>
              <a:t>Professor of Sociology – </a:t>
            </a:r>
            <a:r>
              <a:rPr lang="en-US" altLang="en-US" sz="2000" dirty="0" err="1"/>
              <a:t>Univ</a:t>
            </a:r>
            <a:r>
              <a:rPr lang="en-US" altLang="en-US" sz="2000" dirty="0"/>
              <a:t> of Chicago</a:t>
            </a:r>
            <a:endParaRPr lang="en-US" altLang="en-US" dirty="0"/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1720AD5C-4A6E-484C-AF66-5665CEB90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Does divorce make adults happy? </a:t>
            </a:r>
          </a:p>
          <a:p>
            <a:r>
              <a:rPr lang="en-US" dirty="0"/>
              <a:t>Most national dialogue on this important topic simply assumes that it does.</a:t>
            </a:r>
          </a:p>
        </p:txBody>
      </p:sp>
      <p:sp>
        <p:nvSpPr>
          <p:cNvPr id="81924" name="Text Placeholder 4">
            <a:extLst>
              <a:ext uri="{FF2B5EF4-FFF2-40B4-BE49-F238E27FC236}">
                <a16:creationId xmlns:a16="http://schemas.microsoft.com/office/drawing/2014/main" id="{DF0FF287-A242-4779-8DDD-E8BD3EDAA1F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52400" y="1524000"/>
            <a:ext cx="6248400" cy="1447800"/>
          </a:xfrm>
        </p:spPr>
        <p:txBody>
          <a:bodyPr/>
          <a:lstStyle/>
          <a:p>
            <a:r>
              <a:rPr lang="en-US" altLang="en-US" sz="2000" dirty="0"/>
              <a:t>Waite et al, Does Divorce Make People Happy? Findings from a Study of Unhappy Marriages (IAV, 2002), 7.</a:t>
            </a:r>
          </a:p>
        </p:txBody>
      </p:sp>
      <p:pic>
        <p:nvPicPr>
          <p:cNvPr id="3074" name="Picture 2" descr="Image result for Does Divorce Make People Happy? Findings from a Study of Unhappy Marriages">
            <a:extLst>
              <a:ext uri="{FF2B5EF4-FFF2-40B4-BE49-F238E27FC236}">
                <a16:creationId xmlns:a16="http://schemas.microsoft.com/office/drawing/2014/main" id="{A2BEE85D-2340-4E39-8BDE-C7B098E9C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19062"/>
            <a:ext cx="2209800" cy="29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67E39CC0-A521-4676-9350-DED91C42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19063"/>
            <a:ext cx="6229350" cy="1328737"/>
          </a:xfrm>
        </p:spPr>
        <p:txBody>
          <a:bodyPr/>
          <a:lstStyle/>
          <a:p>
            <a:r>
              <a:rPr lang="en-US" altLang="en-US" dirty="0"/>
              <a:t>Dr. Linda J Waite et al</a:t>
            </a:r>
            <a:br>
              <a:rPr lang="en-US" altLang="en-US" dirty="0"/>
            </a:br>
            <a:r>
              <a:rPr lang="en-US" altLang="en-US" sz="2000" dirty="0"/>
              <a:t>Professor of Sociology – </a:t>
            </a:r>
            <a:r>
              <a:rPr lang="en-US" altLang="en-US" sz="2000" dirty="0" err="1"/>
              <a:t>Univ</a:t>
            </a:r>
            <a:r>
              <a:rPr lang="en-US" altLang="en-US" sz="2000" dirty="0"/>
              <a:t> of Chicago</a:t>
            </a:r>
            <a:endParaRPr lang="en-US" altLang="en-US" dirty="0"/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1720AD5C-4A6E-484C-AF66-5665CEB90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We were surprised by the systematic failure of divorce to be associated with improvements in the psychological well-being of unhappily married adults.</a:t>
            </a:r>
          </a:p>
        </p:txBody>
      </p:sp>
      <p:sp>
        <p:nvSpPr>
          <p:cNvPr id="81924" name="Text Placeholder 4">
            <a:extLst>
              <a:ext uri="{FF2B5EF4-FFF2-40B4-BE49-F238E27FC236}">
                <a16:creationId xmlns:a16="http://schemas.microsoft.com/office/drawing/2014/main" id="{DF0FF287-A242-4779-8DDD-E8BD3EDAA1F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52400" y="1524000"/>
            <a:ext cx="6248400" cy="1447800"/>
          </a:xfrm>
        </p:spPr>
        <p:txBody>
          <a:bodyPr/>
          <a:lstStyle/>
          <a:p>
            <a:r>
              <a:rPr lang="en-US" altLang="en-US" sz="2000" dirty="0"/>
              <a:t>Waite et al, Does Divorce Make People Happy? Findings from a Study of Unhappy Marriages (IAV, 2002), 11.</a:t>
            </a:r>
          </a:p>
        </p:txBody>
      </p:sp>
      <p:pic>
        <p:nvPicPr>
          <p:cNvPr id="3074" name="Picture 2" descr="Image result for Does Divorce Make People Happy? Findings from a Study of Unhappy Marriages">
            <a:extLst>
              <a:ext uri="{FF2B5EF4-FFF2-40B4-BE49-F238E27FC236}">
                <a16:creationId xmlns:a16="http://schemas.microsoft.com/office/drawing/2014/main" id="{A2BEE85D-2340-4E39-8BDE-C7B098E9C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19062"/>
            <a:ext cx="2209800" cy="29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54305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67E39CC0-A521-4676-9350-DED91C42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19063"/>
            <a:ext cx="6229350" cy="1328737"/>
          </a:xfrm>
        </p:spPr>
        <p:txBody>
          <a:bodyPr/>
          <a:lstStyle/>
          <a:p>
            <a:r>
              <a:rPr lang="en-US" altLang="en-US" dirty="0"/>
              <a:t>Dr. Linda J Waite et al</a:t>
            </a:r>
            <a:br>
              <a:rPr lang="en-US" altLang="en-US" dirty="0"/>
            </a:br>
            <a:r>
              <a:rPr lang="en-US" altLang="en-US" sz="2000" dirty="0"/>
              <a:t>Professor of Sociology – </a:t>
            </a:r>
            <a:r>
              <a:rPr lang="en-US" altLang="en-US" sz="2000" dirty="0" err="1"/>
              <a:t>Univ</a:t>
            </a:r>
            <a:r>
              <a:rPr lang="en-US" altLang="en-US" sz="2000" dirty="0"/>
              <a:t> of Chicago</a:t>
            </a:r>
            <a:endParaRPr lang="en-US" altLang="en-US" dirty="0"/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1720AD5C-4A6E-484C-AF66-5665CEB90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Unhappy spouses who divorced or separated actually showed a somewhat higher number of depressive symptoms, compared to unhappily married spouses who stayed married.</a:t>
            </a:r>
          </a:p>
        </p:txBody>
      </p:sp>
      <p:sp>
        <p:nvSpPr>
          <p:cNvPr id="81924" name="Text Placeholder 4">
            <a:extLst>
              <a:ext uri="{FF2B5EF4-FFF2-40B4-BE49-F238E27FC236}">
                <a16:creationId xmlns:a16="http://schemas.microsoft.com/office/drawing/2014/main" id="{DF0FF287-A242-4779-8DDD-E8BD3EDAA1F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52400" y="1524000"/>
            <a:ext cx="6248400" cy="1447800"/>
          </a:xfrm>
        </p:spPr>
        <p:txBody>
          <a:bodyPr/>
          <a:lstStyle/>
          <a:p>
            <a:r>
              <a:rPr lang="en-US" altLang="en-US" sz="2000" dirty="0"/>
              <a:t>Waite et al, Does Divorce Make People Happy? Findings from a Study of Unhappy Marriages (IAV, 2002), 11.</a:t>
            </a:r>
          </a:p>
        </p:txBody>
      </p:sp>
      <p:pic>
        <p:nvPicPr>
          <p:cNvPr id="3074" name="Picture 2" descr="Image result for Does Divorce Make People Happy? Findings from a Study of Unhappy Marriages">
            <a:extLst>
              <a:ext uri="{FF2B5EF4-FFF2-40B4-BE49-F238E27FC236}">
                <a16:creationId xmlns:a16="http://schemas.microsoft.com/office/drawing/2014/main" id="{A2BEE85D-2340-4E39-8BDE-C7B098E9C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19062"/>
            <a:ext cx="2209800" cy="29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69378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67E39CC0-A521-4676-9350-DED91C42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19063"/>
            <a:ext cx="6229350" cy="1328737"/>
          </a:xfrm>
        </p:spPr>
        <p:txBody>
          <a:bodyPr/>
          <a:lstStyle/>
          <a:p>
            <a:r>
              <a:rPr lang="en-US" altLang="en-US" dirty="0"/>
              <a:t>Dr. Linda J Waite et al</a:t>
            </a:r>
            <a:br>
              <a:rPr lang="en-US" altLang="en-US" dirty="0"/>
            </a:br>
            <a:r>
              <a:rPr lang="en-US" altLang="en-US" sz="2000" dirty="0"/>
              <a:t>Professor of Sociology – </a:t>
            </a:r>
            <a:r>
              <a:rPr lang="en-US" altLang="en-US" sz="2000" dirty="0" err="1"/>
              <a:t>Univ</a:t>
            </a:r>
            <a:r>
              <a:rPr lang="en-US" altLang="en-US" sz="2000" dirty="0"/>
              <a:t> of Chicago</a:t>
            </a:r>
            <a:endParaRPr lang="en-US" altLang="en-US" dirty="0"/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1720AD5C-4A6E-484C-AF66-5665CEB90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Among those who rated their marriages as very unhappy, almost eight out of ten who avoided divorce were happily married five years later.</a:t>
            </a:r>
          </a:p>
        </p:txBody>
      </p:sp>
      <p:sp>
        <p:nvSpPr>
          <p:cNvPr id="81924" name="Text Placeholder 4">
            <a:extLst>
              <a:ext uri="{FF2B5EF4-FFF2-40B4-BE49-F238E27FC236}">
                <a16:creationId xmlns:a16="http://schemas.microsoft.com/office/drawing/2014/main" id="{DF0FF287-A242-4779-8DDD-E8BD3EDAA1F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52400" y="1524000"/>
            <a:ext cx="6248400" cy="1447800"/>
          </a:xfrm>
        </p:spPr>
        <p:txBody>
          <a:bodyPr/>
          <a:lstStyle/>
          <a:p>
            <a:r>
              <a:rPr lang="en-US" altLang="en-US" sz="2000" dirty="0"/>
              <a:t>Waite et al, Does Divorce Make People Happy? Findings from a Study of Unhappy Marriages (IAV, 2002), 5.</a:t>
            </a:r>
          </a:p>
        </p:txBody>
      </p:sp>
      <p:pic>
        <p:nvPicPr>
          <p:cNvPr id="3074" name="Picture 2" descr="Image result for Does Divorce Make People Happy? Findings from a Study of Unhappy Marriages">
            <a:extLst>
              <a:ext uri="{FF2B5EF4-FFF2-40B4-BE49-F238E27FC236}">
                <a16:creationId xmlns:a16="http://schemas.microsoft.com/office/drawing/2014/main" id="{A2BEE85D-2340-4E39-8BDE-C7B098E9C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19062"/>
            <a:ext cx="2209800" cy="29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81966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67E39CC0-A521-4676-9350-DED91C42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19063"/>
            <a:ext cx="6229350" cy="1328737"/>
          </a:xfrm>
        </p:spPr>
        <p:txBody>
          <a:bodyPr/>
          <a:lstStyle/>
          <a:p>
            <a:r>
              <a:rPr lang="en-US" altLang="en-US" dirty="0"/>
              <a:t>Dr. Linda J Waite et al</a:t>
            </a:r>
            <a:br>
              <a:rPr lang="en-US" altLang="en-US" dirty="0"/>
            </a:br>
            <a:r>
              <a:rPr lang="en-US" altLang="en-US" sz="2000" dirty="0"/>
              <a:t>Professor of Sociology – </a:t>
            </a:r>
            <a:r>
              <a:rPr lang="en-US" altLang="en-US" sz="2000" dirty="0" err="1"/>
              <a:t>Univ</a:t>
            </a:r>
            <a:r>
              <a:rPr lang="en-US" altLang="en-US" sz="2000" dirty="0"/>
              <a:t> of Chicago</a:t>
            </a:r>
            <a:endParaRPr lang="en-US" altLang="en-US" dirty="0"/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1720AD5C-4A6E-484C-AF66-5665CEB90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most unhappy marriages experienced the most dramatic turnarounds:</a:t>
            </a:r>
          </a:p>
          <a:p>
            <a:r>
              <a:rPr lang="en-US" dirty="0"/>
              <a:t>Seventy-eight percent of adults who said their marriages were very unhappy and who avoided divorce ended up happily married five years later.</a:t>
            </a:r>
          </a:p>
        </p:txBody>
      </p:sp>
      <p:sp>
        <p:nvSpPr>
          <p:cNvPr id="81924" name="Text Placeholder 4">
            <a:extLst>
              <a:ext uri="{FF2B5EF4-FFF2-40B4-BE49-F238E27FC236}">
                <a16:creationId xmlns:a16="http://schemas.microsoft.com/office/drawing/2014/main" id="{DF0FF287-A242-4779-8DDD-E8BD3EDAA1F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52400" y="1524000"/>
            <a:ext cx="6248400" cy="1447800"/>
          </a:xfrm>
        </p:spPr>
        <p:txBody>
          <a:bodyPr/>
          <a:lstStyle/>
          <a:p>
            <a:r>
              <a:rPr lang="en-US" altLang="en-US" sz="2000" dirty="0"/>
              <a:t>Waite et al, Does Divorce Make People Happy? Findings from a Study of Unhappy Marriages (IAV, 2002), 12.</a:t>
            </a:r>
          </a:p>
        </p:txBody>
      </p:sp>
      <p:pic>
        <p:nvPicPr>
          <p:cNvPr id="3074" name="Picture 2" descr="Image result for Does Divorce Make People Happy? Findings from a Study of Unhappy Marriages">
            <a:extLst>
              <a:ext uri="{FF2B5EF4-FFF2-40B4-BE49-F238E27FC236}">
                <a16:creationId xmlns:a16="http://schemas.microsoft.com/office/drawing/2014/main" id="{A2BEE85D-2340-4E39-8BDE-C7B098E9C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19062"/>
            <a:ext cx="2209800" cy="29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339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67E39CC0-A521-4676-9350-DED91C42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19063"/>
            <a:ext cx="6229350" cy="1328737"/>
          </a:xfrm>
        </p:spPr>
        <p:txBody>
          <a:bodyPr/>
          <a:lstStyle/>
          <a:p>
            <a:r>
              <a:rPr lang="en-US" altLang="en-US" dirty="0"/>
              <a:t>Dr. Linda J Waite et al</a:t>
            </a:r>
            <a:br>
              <a:rPr lang="en-US" altLang="en-US" dirty="0"/>
            </a:br>
            <a:r>
              <a:rPr lang="en-US" altLang="en-US" sz="2000" dirty="0"/>
              <a:t>Professor of Sociology – </a:t>
            </a:r>
            <a:r>
              <a:rPr lang="en-US" altLang="en-US" sz="2000" dirty="0" err="1"/>
              <a:t>Univ</a:t>
            </a:r>
            <a:r>
              <a:rPr lang="en-US" altLang="en-US" sz="2000" dirty="0"/>
              <a:t> of Chicago</a:t>
            </a:r>
            <a:endParaRPr lang="en-US" altLang="en-US" dirty="0"/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1720AD5C-4A6E-484C-AF66-5665CEB90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Commitment, it turns out, is not just a side effect of marital happiness;</a:t>
            </a:r>
          </a:p>
          <a:p>
            <a:r>
              <a:rPr lang="en-US" dirty="0"/>
              <a:t>it is also a cause of relationship happiness.</a:t>
            </a:r>
          </a:p>
        </p:txBody>
      </p:sp>
      <p:sp>
        <p:nvSpPr>
          <p:cNvPr id="81924" name="Text Placeholder 4">
            <a:extLst>
              <a:ext uri="{FF2B5EF4-FFF2-40B4-BE49-F238E27FC236}">
                <a16:creationId xmlns:a16="http://schemas.microsoft.com/office/drawing/2014/main" id="{DF0FF287-A242-4779-8DDD-E8BD3EDAA1F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52400" y="1524000"/>
            <a:ext cx="6248400" cy="1447800"/>
          </a:xfrm>
        </p:spPr>
        <p:txBody>
          <a:bodyPr/>
          <a:lstStyle/>
          <a:p>
            <a:r>
              <a:rPr lang="en-US" altLang="en-US" sz="2000" dirty="0"/>
              <a:t>Waite et al, Does Divorce Make People Happy? Findings from a Study of Unhappy Marriages (IAV, 2002), 30.</a:t>
            </a:r>
          </a:p>
        </p:txBody>
      </p:sp>
      <p:pic>
        <p:nvPicPr>
          <p:cNvPr id="3074" name="Picture 2" descr="Image result for Does Divorce Make People Happy? Findings from a Study of Unhappy Marriages">
            <a:extLst>
              <a:ext uri="{FF2B5EF4-FFF2-40B4-BE49-F238E27FC236}">
                <a16:creationId xmlns:a16="http://schemas.microsoft.com/office/drawing/2014/main" id="{A2BEE85D-2340-4E39-8BDE-C7B098E9C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19062"/>
            <a:ext cx="2209800" cy="29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3935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Purity of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Lifelong active commitment</a:t>
            </a:r>
          </a:p>
          <a:p>
            <a:pPr marL="571500" indent="-571500">
              <a:buFontTx/>
              <a:buChar char="-"/>
            </a:pPr>
            <a:r>
              <a:rPr lang="en-US" dirty="0"/>
              <a:t>Not divorce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Need to encourage people: </a:t>
            </a:r>
            <a:br>
              <a:rPr lang="en-US" sz="3600" dirty="0"/>
            </a:br>
            <a:r>
              <a:rPr lang="en-US" sz="3600" dirty="0"/>
              <a:t>If your marriage is struggling, hang in there, keep fighting, let us help, or help you get help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This is why “projecting” is so harmful in marriage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Purity of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Lifelong active commitment</a:t>
            </a:r>
          </a:p>
          <a:p>
            <a:pPr marL="231775" indent="-231775"/>
            <a:r>
              <a:rPr lang="en-US" dirty="0"/>
              <a:t>Means more than just “not leaving”</a:t>
            </a:r>
          </a:p>
          <a:p>
            <a:pPr marL="231775" indent="-231775"/>
            <a:r>
              <a:rPr lang="en-US" sz="3600" dirty="0"/>
              <a:t>It means: “I’m going to move toward you for the rest of my life”</a:t>
            </a:r>
          </a:p>
          <a:p>
            <a:pPr marL="971550" lvl="1" indent="-571500">
              <a:buFontTx/>
              <a:buChar char="-"/>
            </a:pPr>
            <a:endParaRPr lang="en-US" sz="3600" dirty="0"/>
          </a:p>
          <a:p>
            <a:pPr marL="0" indent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684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Purity of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Lifelong active commitment</a:t>
            </a:r>
          </a:p>
          <a:p>
            <a:pPr marL="231775" indent="-231775"/>
            <a:r>
              <a:rPr lang="en-US" dirty="0"/>
              <a:t>Means more than just “not leaving”</a:t>
            </a:r>
          </a:p>
          <a:p>
            <a:pPr marL="231775" indent="-231775"/>
            <a:r>
              <a:rPr lang="en-US" dirty="0"/>
              <a:t>It means: </a:t>
            </a:r>
            <a:r>
              <a:rPr lang="en-US" sz="3600" dirty="0"/>
              <a:t>“I’m going to move toward you for the rest of my life”</a:t>
            </a:r>
          </a:p>
          <a:p>
            <a:pPr marL="971550" lvl="1" indent="-571500">
              <a:buFontTx/>
              <a:buChar char="-"/>
            </a:pPr>
            <a:endParaRPr lang="en-US" sz="3600" dirty="0"/>
          </a:p>
          <a:p>
            <a:pPr marL="0" indent="0"/>
            <a:endParaRPr lang="en-US" dirty="0"/>
          </a:p>
          <a:p>
            <a:endParaRPr lang="en-US" dirty="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533F7440-00C3-4E7D-ADC8-BD651D80F4FE}"/>
              </a:ext>
            </a:extLst>
          </p:cNvPr>
          <p:cNvSpPr/>
          <p:nvPr/>
        </p:nvSpPr>
        <p:spPr bwMode="auto">
          <a:xfrm>
            <a:off x="169854" y="3659779"/>
            <a:ext cx="881742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Song 2:14-17</a:t>
            </a:r>
          </a:p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My dove is hiding behind the rocks, behind an outcrop on the cliff.</a:t>
            </a:r>
          </a:p>
          <a:p>
            <a:pPr marL="157163" indent="-157163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 marL="157163" indent="-157163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 marL="157163" indent="-157163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8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0" y="6200552"/>
            <a:ext cx="2667000" cy="535531"/>
          </a:xfrm>
        </p:spPr>
        <p:txBody>
          <a:bodyPr/>
          <a:lstStyle/>
          <a:p>
            <a:r>
              <a:rPr lang="en-US" dirty="0"/>
              <a:t>Heb. 13:4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Marriage should be </a:t>
            </a:r>
            <a:r>
              <a:rPr lang="en-US" u="sng" dirty="0"/>
              <a:t>honored by all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marriage bed </a:t>
            </a:r>
            <a:r>
              <a:rPr lang="en-US" u="sng" dirty="0"/>
              <a:t>kept pure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Purity of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71500">
              <a:buFontTx/>
              <a:buChar char="-"/>
            </a:pPr>
            <a:endParaRPr lang="en-US" sz="3600" dirty="0"/>
          </a:p>
          <a:p>
            <a:pPr marL="0" indent="0"/>
            <a:endParaRPr lang="en-US" dirty="0"/>
          </a:p>
          <a:p>
            <a:endParaRPr lang="en-US" dirty="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533F7440-00C3-4E7D-ADC8-BD651D80F4FE}"/>
              </a:ext>
            </a:extLst>
          </p:cNvPr>
          <p:cNvSpPr/>
          <p:nvPr/>
        </p:nvSpPr>
        <p:spPr bwMode="auto">
          <a:xfrm>
            <a:off x="169854" y="3659779"/>
            <a:ext cx="881742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Song 2:14-17</a:t>
            </a:r>
          </a:p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My dove is hiding behind the rocks, behind an outcrop on the cliff.</a:t>
            </a:r>
          </a:p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Let me see your face; me hear your voice. </a:t>
            </a:r>
          </a:p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For your voice is pleasant, and your face is lovely</a:t>
            </a:r>
          </a:p>
        </p:txBody>
      </p:sp>
      <p:pic>
        <p:nvPicPr>
          <p:cNvPr id="8194" name="Picture 2" descr="Image result for dove bird">
            <a:extLst>
              <a:ext uri="{FF2B5EF4-FFF2-40B4-BE49-F238E27FC236}">
                <a16:creationId xmlns:a16="http://schemas.microsoft.com/office/drawing/2014/main" id="{5DCB586E-9E2D-448B-A693-931C8AD8C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819" y="228600"/>
            <a:ext cx="56007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clip art rock">
            <a:extLst>
              <a:ext uri="{FF2B5EF4-FFF2-40B4-BE49-F238E27FC236}">
                <a16:creationId xmlns:a16="http://schemas.microsoft.com/office/drawing/2014/main" id="{2F5E79E9-65F5-4BDA-939E-36B4EBB53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146" y="23150"/>
            <a:ext cx="4777453" cy="365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Purity of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71500">
              <a:buFontTx/>
              <a:buChar char="-"/>
            </a:pPr>
            <a:endParaRPr lang="en-US" sz="3600" dirty="0"/>
          </a:p>
          <a:p>
            <a:pPr marL="0" indent="0"/>
            <a:endParaRPr lang="en-US" dirty="0"/>
          </a:p>
          <a:p>
            <a:endParaRPr lang="en-US" dirty="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533F7440-00C3-4E7D-ADC8-BD651D80F4FE}"/>
              </a:ext>
            </a:extLst>
          </p:cNvPr>
          <p:cNvSpPr/>
          <p:nvPr/>
        </p:nvSpPr>
        <p:spPr bwMode="auto">
          <a:xfrm>
            <a:off x="169854" y="3659779"/>
            <a:ext cx="881742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Song 2:14-17</a:t>
            </a:r>
          </a:p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Catch all the foxes, those little foxes, before they ruin the vineyard of love…</a:t>
            </a:r>
          </a:p>
          <a:p>
            <a:pPr marL="157163" indent="-157163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 marL="157163" indent="-157163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 marL="157163" indent="-157163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194" name="Picture 2" descr="Image result for dove bird">
            <a:extLst>
              <a:ext uri="{FF2B5EF4-FFF2-40B4-BE49-F238E27FC236}">
                <a16:creationId xmlns:a16="http://schemas.microsoft.com/office/drawing/2014/main" id="{5DCB586E-9E2D-448B-A693-931C8AD8C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819" y="228600"/>
            <a:ext cx="56007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clip art rock">
            <a:extLst>
              <a:ext uri="{FF2B5EF4-FFF2-40B4-BE49-F238E27FC236}">
                <a16:creationId xmlns:a16="http://schemas.microsoft.com/office/drawing/2014/main" id="{2F5E79E9-65F5-4BDA-939E-36B4EBB53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146" y="23150"/>
            <a:ext cx="4777453" cy="365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441155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Purity of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71500">
              <a:buFontTx/>
              <a:buChar char="-"/>
            </a:pPr>
            <a:endParaRPr lang="en-US" sz="3600" dirty="0"/>
          </a:p>
          <a:p>
            <a:pPr marL="0" indent="0"/>
            <a:endParaRPr lang="en-US" dirty="0"/>
          </a:p>
          <a:p>
            <a:endParaRPr lang="en-US" dirty="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533F7440-00C3-4E7D-ADC8-BD651D80F4FE}"/>
              </a:ext>
            </a:extLst>
          </p:cNvPr>
          <p:cNvSpPr/>
          <p:nvPr/>
        </p:nvSpPr>
        <p:spPr bwMode="auto">
          <a:xfrm>
            <a:off x="169854" y="3659779"/>
            <a:ext cx="881742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Song 2:14-17</a:t>
            </a:r>
          </a:p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Catch all the foxes, those little foxes, before they ruin the vineyard of love…</a:t>
            </a:r>
          </a:p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My lover is mine, and I am his…</a:t>
            </a:r>
          </a:p>
          <a:p>
            <a:pPr marL="157163" indent="-157163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 marL="157163" indent="-157163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194" name="Picture 2" descr="Image result for dove bird">
            <a:extLst>
              <a:ext uri="{FF2B5EF4-FFF2-40B4-BE49-F238E27FC236}">
                <a16:creationId xmlns:a16="http://schemas.microsoft.com/office/drawing/2014/main" id="{5DCB586E-9E2D-448B-A693-931C8AD8C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819" y="228600"/>
            <a:ext cx="56007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clip art rock">
            <a:extLst>
              <a:ext uri="{FF2B5EF4-FFF2-40B4-BE49-F238E27FC236}">
                <a16:creationId xmlns:a16="http://schemas.microsoft.com/office/drawing/2014/main" id="{2F5E79E9-65F5-4BDA-939E-36B4EBB53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146" y="23150"/>
            <a:ext cx="4777453" cy="365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008B01D1-80FC-4C49-996C-46FB6D5A8014}"/>
              </a:ext>
            </a:extLst>
          </p:cNvPr>
          <p:cNvSpPr/>
          <p:nvPr/>
        </p:nvSpPr>
        <p:spPr bwMode="auto">
          <a:xfrm>
            <a:off x="158095" y="228600"/>
            <a:ext cx="8839200" cy="3083921"/>
          </a:xfrm>
          <a:prstGeom prst="roundRect">
            <a:avLst>
              <a:gd name="adj" fmla="val 0"/>
            </a:avLst>
          </a:prstGeom>
          <a:solidFill>
            <a:srgbClr val="0064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A commitment to working through conflict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e.g. weeding the garden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The question is not “Are there foxes?” but “What are you doing about them?”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Careful with my words and my anger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Kindness, gentleness, forgiveness</a:t>
            </a:r>
          </a:p>
        </p:txBody>
      </p:sp>
    </p:spTree>
    <p:extLst>
      <p:ext uri="{BB962C8B-B14F-4D97-AF65-F5344CB8AC3E}">
        <p14:creationId xmlns:p14="http://schemas.microsoft.com/office/powerpoint/2010/main" val="168961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Purity of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71500">
              <a:buFontTx/>
              <a:buChar char="-"/>
            </a:pPr>
            <a:endParaRPr lang="en-US" sz="3600" dirty="0"/>
          </a:p>
          <a:p>
            <a:pPr marL="0" indent="0"/>
            <a:endParaRPr lang="en-US" dirty="0"/>
          </a:p>
          <a:p>
            <a:endParaRPr lang="en-US" dirty="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533F7440-00C3-4E7D-ADC8-BD651D80F4FE}"/>
              </a:ext>
            </a:extLst>
          </p:cNvPr>
          <p:cNvSpPr/>
          <p:nvPr/>
        </p:nvSpPr>
        <p:spPr bwMode="auto">
          <a:xfrm>
            <a:off x="169854" y="3659779"/>
            <a:ext cx="881742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Song 2:14-17</a:t>
            </a:r>
          </a:p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Catch all the foxes, those little foxes, before they ruin the vineyard of love…</a:t>
            </a:r>
          </a:p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My lover is mine, and I am his…</a:t>
            </a:r>
          </a:p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return to me, my love, like a gazelle or a young stag on the rugged mountains</a:t>
            </a:r>
          </a:p>
        </p:txBody>
      </p:sp>
      <p:pic>
        <p:nvPicPr>
          <p:cNvPr id="8194" name="Picture 2" descr="Image result for dove bird">
            <a:extLst>
              <a:ext uri="{FF2B5EF4-FFF2-40B4-BE49-F238E27FC236}">
                <a16:creationId xmlns:a16="http://schemas.microsoft.com/office/drawing/2014/main" id="{5DCB586E-9E2D-448B-A693-931C8AD8C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819" y="228600"/>
            <a:ext cx="56007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34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Purity of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71500">
              <a:buFontTx/>
              <a:buChar char="-"/>
            </a:pPr>
            <a:endParaRPr lang="en-US" sz="3600" dirty="0"/>
          </a:p>
          <a:p>
            <a:pPr marL="0" indent="0"/>
            <a:endParaRPr lang="en-US" dirty="0"/>
          </a:p>
          <a:p>
            <a:endParaRPr lang="en-US" dirty="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533F7440-00C3-4E7D-ADC8-BD651D80F4FE}"/>
              </a:ext>
            </a:extLst>
          </p:cNvPr>
          <p:cNvSpPr/>
          <p:nvPr/>
        </p:nvSpPr>
        <p:spPr bwMode="auto">
          <a:xfrm>
            <a:off x="169854" y="3659779"/>
            <a:ext cx="881742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Song 2:14-17</a:t>
            </a:r>
          </a:p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Catch all the foxes, those little foxes, before they ruin the vineyard of love…</a:t>
            </a:r>
          </a:p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My lover is mine, and I am his… </a:t>
            </a:r>
          </a:p>
          <a:p>
            <a:pPr marL="157163" indent="-15716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return to me, my love, like a gazelle or a young stag on the rugged mountains</a:t>
            </a:r>
          </a:p>
        </p:txBody>
      </p:sp>
      <p:pic>
        <p:nvPicPr>
          <p:cNvPr id="8194" name="Picture 2" descr="Image result for dove bird">
            <a:extLst>
              <a:ext uri="{FF2B5EF4-FFF2-40B4-BE49-F238E27FC236}">
                <a16:creationId xmlns:a16="http://schemas.microsoft.com/office/drawing/2014/main" id="{5DCB586E-9E2D-448B-A693-931C8AD8C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819" y="228600"/>
            <a:ext cx="56007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Image result for sexy bird">
            <a:extLst>
              <a:ext uri="{FF2B5EF4-FFF2-40B4-BE49-F238E27FC236}">
                <a16:creationId xmlns:a16="http://schemas.microsoft.com/office/drawing/2014/main" id="{FBFA0C1B-9693-4569-B631-2141516A2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17025" y="228600"/>
            <a:ext cx="551601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44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Purity of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Lifelong active commitment</a:t>
            </a:r>
          </a:p>
          <a:p>
            <a:pPr marL="231775" indent="-231775"/>
            <a:r>
              <a:rPr lang="en-US" dirty="0"/>
              <a:t>Means more than just “not leaving”</a:t>
            </a:r>
          </a:p>
          <a:p>
            <a:pPr marL="231775" indent="-231775"/>
            <a:r>
              <a:rPr lang="en-US" sz="3600" dirty="0"/>
              <a:t>“I’m going to move toward you for the rest of my life”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Devoting time to the relationship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Thoughtfulness and prayer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Not taking my spouse for granted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I’m becoming a student of my spouse</a:t>
            </a:r>
          </a:p>
        </p:txBody>
      </p:sp>
    </p:spTree>
    <p:extLst>
      <p:ext uri="{BB962C8B-B14F-4D97-AF65-F5344CB8AC3E}">
        <p14:creationId xmlns:p14="http://schemas.microsoft.com/office/powerpoint/2010/main" val="357254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Purity of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Lifelong active commitment</a:t>
            </a:r>
          </a:p>
          <a:p>
            <a:pPr marL="231775" indent="-231775"/>
            <a:r>
              <a:rPr lang="en-US" dirty="0"/>
              <a:t>Means more than just “not leaving”</a:t>
            </a:r>
          </a:p>
          <a:p>
            <a:pPr marL="231775" indent="-231775"/>
            <a:r>
              <a:rPr lang="en-US" sz="3600" dirty="0"/>
              <a:t>“I’m going to move toward you for the rest of my life”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Accepting and enjoying our one-ness for the rest of our lives</a:t>
            </a:r>
          </a:p>
          <a:p>
            <a:pPr marL="1371600" lvl="2" indent="-571500">
              <a:buFontTx/>
              <a:buChar char="-"/>
            </a:pPr>
            <a:r>
              <a:rPr lang="en-US" sz="3600" dirty="0"/>
              <a:t>The journey from “me” to “we”</a:t>
            </a:r>
          </a:p>
          <a:p>
            <a:pPr marL="1371600" lvl="2" indent="-571500">
              <a:buFontTx/>
              <a:buChar char="-"/>
            </a:pPr>
            <a:r>
              <a:rPr lang="en-US" sz="3600" dirty="0"/>
              <a:t>Becoming who we really are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Singles can start on some of this now</a:t>
            </a:r>
          </a:p>
        </p:txBody>
      </p:sp>
    </p:spTree>
    <p:extLst>
      <p:ext uri="{BB962C8B-B14F-4D97-AF65-F5344CB8AC3E}">
        <p14:creationId xmlns:p14="http://schemas.microsoft.com/office/powerpoint/2010/main" val="15469729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Purity of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Sex</a:t>
            </a:r>
          </a:p>
          <a:p>
            <a:r>
              <a:rPr lang="en-US" dirty="0"/>
              <a:t>Focusing my sexual efforts and attention on my spouse</a:t>
            </a:r>
          </a:p>
          <a:p>
            <a:pPr marL="571500" indent="-571500">
              <a:buFontTx/>
              <a:buChar char="-"/>
            </a:pPr>
            <a:r>
              <a:rPr lang="en-US" dirty="0"/>
              <a:t>No room for porno or for fantasizing about anyone other than my spouse</a:t>
            </a:r>
            <a:endParaRPr lang="en-US" sz="3600" dirty="0"/>
          </a:p>
          <a:p>
            <a:pPr marL="571500" indent="-571500">
              <a:buFontTx/>
              <a:buChar char="-"/>
            </a:pPr>
            <a:r>
              <a:rPr lang="en-US" dirty="0"/>
              <a:t>Taking captive thoughts of self-pity and spouse-criticism and wondering “what if”</a:t>
            </a:r>
          </a:p>
        </p:txBody>
      </p:sp>
    </p:spTree>
    <p:extLst>
      <p:ext uri="{BB962C8B-B14F-4D97-AF65-F5344CB8AC3E}">
        <p14:creationId xmlns:p14="http://schemas.microsoft.com/office/powerpoint/2010/main" val="30340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Purity of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Sex</a:t>
            </a:r>
          </a:p>
          <a:p>
            <a:r>
              <a:rPr lang="en-US" dirty="0"/>
              <a:t>Focusing my sexual efforts and attention on my spouse</a:t>
            </a:r>
          </a:p>
          <a:p>
            <a:pPr marL="571500" indent="-571500">
              <a:buFontTx/>
              <a:buChar char="-"/>
            </a:pPr>
            <a:r>
              <a:rPr lang="en-US" dirty="0"/>
              <a:t>I’m not trying to look good for anyone other than my spouse.</a:t>
            </a:r>
          </a:p>
          <a:p>
            <a:pPr marL="571500" indent="-571500">
              <a:buFontTx/>
              <a:buChar char="-"/>
            </a:pPr>
            <a:r>
              <a:rPr lang="en-US" dirty="0"/>
              <a:t>And I am genuinely trying to stay healthy and attractive for my spouse.</a:t>
            </a:r>
          </a:p>
        </p:txBody>
      </p:sp>
    </p:spTree>
    <p:extLst>
      <p:ext uri="{BB962C8B-B14F-4D97-AF65-F5344CB8AC3E}">
        <p14:creationId xmlns:p14="http://schemas.microsoft.com/office/powerpoint/2010/main" val="29826248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Purity of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Sex</a:t>
            </a:r>
          </a:p>
          <a:p>
            <a:r>
              <a:rPr lang="en-US" dirty="0"/>
              <a:t>Careful about my emotional bonds with members of the opposite sex</a:t>
            </a:r>
          </a:p>
          <a:p>
            <a:pPr marL="571500" indent="-571500">
              <a:buFontTx/>
              <a:buChar char="-"/>
            </a:pPr>
            <a:r>
              <a:rPr lang="en-US" dirty="0"/>
              <a:t>Often the path to attraction and infidelity</a:t>
            </a:r>
          </a:p>
          <a:p>
            <a:pPr marL="571500" indent="-571500">
              <a:buFontTx/>
              <a:buChar char="-"/>
            </a:pPr>
            <a:r>
              <a:rPr lang="en-US" dirty="0"/>
              <a:t>Not that I can’t talk or be friends, but I’m careful </a:t>
            </a:r>
            <a:r>
              <a:rPr lang="en-US" sz="2800" dirty="0"/>
              <a:t>(e.g. “Billy Graham rule”)</a:t>
            </a:r>
            <a:endParaRPr lang="en-US" dirty="0"/>
          </a:p>
          <a:p>
            <a:pPr marL="571500" indent="-571500">
              <a:buFontTx/>
              <a:buChar char="-"/>
            </a:pPr>
            <a:r>
              <a:rPr lang="en-US" dirty="0"/>
              <a:t>If I have a good friendship with a woman…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18DC47CC-E146-481B-AB40-06C357C3EC2D}"/>
              </a:ext>
            </a:extLst>
          </p:cNvPr>
          <p:cNvSpPr/>
          <p:nvPr/>
        </p:nvSpPr>
        <p:spPr bwMode="auto">
          <a:xfrm>
            <a:off x="133350" y="5103370"/>
            <a:ext cx="8839200" cy="840230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“This is my beloved, this is my friend”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(Song 5:16)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980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Honoring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Honor?</a:t>
            </a:r>
          </a:p>
          <a:p>
            <a:r>
              <a:rPr lang="en-US" i="1" dirty="0" err="1"/>
              <a:t>timios</a:t>
            </a:r>
            <a:r>
              <a:rPr lang="en-US" i="1" dirty="0"/>
              <a:t> = </a:t>
            </a:r>
            <a:r>
              <a:rPr lang="en-US" dirty="0"/>
              <a:t>precious, costly, respected</a:t>
            </a:r>
          </a:p>
          <a:p>
            <a:r>
              <a:rPr lang="en-US" dirty="0"/>
              <a:t>	The related verb can mean “to put a price on something.” </a:t>
            </a:r>
            <a:r>
              <a:rPr lang="en-US" sz="2000" dirty="0"/>
              <a:t>(BDAG)</a:t>
            </a:r>
            <a:endParaRPr lang="en-US" dirty="0"/>
          </a:p>
          <a:p>
            <a:r>
              <a:rPr lang="en-US" i="1" dirty="0" err="1"/>
              <a:t>kabed</a:t>
            </a:r>
            <a:r>
              <a:rPr lang="en-US" dirty="0"/>
              <a:t> </a:t>
            </a:r>
            <a:r>
              <a:rPr lang="en-US" sz="2800" dirty="0"/>
              <a:t>(OT)</a:t>
            </a:r>
            <a:r>
              <a:rPr lang="en-US" i="1" dirty="0"/>
              <a:t> </a:t>
            </a:r>
            <a:r>
              <a:rPr lang="en-US" dirty="0"/>
              <a:t>= “to be heavy, weighty…”</a:t>
            </a:r>
            <a:r>
              <a:rPr lang="en-US" sz="3200" dirty="0"/>
              <a:t> </a:t>
            </a:r>
            <a:r>
              <a:rPr lang="en-US" sz="1600" i="1" dirty="0"/>
              <a:t>(T.W.O.T.)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4290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Purity of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Sex</a:t>
            </a:r>
          </a:p>
          <a:p>
            <a:r>
              <a:rPr lang="en-US" dirty="0"/>
              <a:t>We’re going to have to be patient and understanding</a:t>
            </a:r>
          </a:p>
          <a:p>
            <a:pPr marL="571500" indent="-571500">
              <a:buFontTx/>
              <a:buChar char="-"/>
            </a:pPr>
            <a:r>
              <a:rPr lang="en-US" dirty="0"/>
              <a:t>No demanding my rights</a:t>
            </a:r>
          </a:p>
          <a:p>
            <a:pPr marL="571500" indent="-571500">
              <a:buFontTx/>
              <a:buChar char="-"/>
            </a:pPr>
            <a:r>
              <a:rPr lang="en-US" dirty="0"/>
              <a:t>Things come up in marriage: 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Busy-ness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Children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Conflict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Sickness and even tragedy</a:t>
            </a:r>
          </a:p>
        </p:txBody>
      </p:sp>
    </p:spTree>
    <p:extLst>
      <p:ext uri="{BB962C8B-B14F-4D97-AF65-F5344CB8AC3E}">
        <p14:creationId xmlns:p14="http://schemas.microsoft.com/office/powerpoint/2010/main" val="28471137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Purity of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Sex</a:t>
            </a:r>
          </a:p>
          <a:p>
            <a:r>
              <a:rPr lang="en-US" dirty="0"/>
              <a:t>We’re going to have to be patient and understanding</a:t>
            </a:r>
          </a:p>
          <a:p>
            <a:pPr marL="571500" indent="-571500">
              <a:buFontTx/>
              <a:buChar char="-"/>
            </a:pPr>
            <a:r>
              <a:rPr lang="en-US" dirty="0"/>
              <a:t>No demanding my rights</a:t>
            </a:r>
          </a:p>
          <a:p>
            <a:pPr marL="571500" indent="-571500">
              <a:buFontTx/>
              <a:buChar char="-"/>
            </a:pPr>
            <a:r>
              <a:rPr lang="en-US" dirty="0"/>
              <a:t>Things come up in marriage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These are where we’ve seen people give up on sex altogether.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 great thing about marriage is that you know that whatever comes up, we’re going to work through it together.</a:t>
            </a:r>
          </a:p>
        </p:txBody>
      </p:sp>
    </p:spTree>
    <p:extLst>
      <p:ext uri="{BB962C8B-B14F-4D97-AF65-F5344CB8AC3E}">
        <p14:creationId xmlns:p14="http://schemas.microsoft.com/office/powerpoint/2010/main" val="22053302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31775"/>
            <a:r>
              <a:rPr lang="en-US" dirty="0"/>
              <a:t>We are in an all-out war to uphold the purity of marriage and to give it the honor it deserves</a:t>
            </a:r>
          </a:p>
          <a:p>
            <a:pPr marL="231775" indent="-231775"/>
            <a:r>
              <a:rPr lang="en-US" dirty="0"/>
              <a:t>In a world where people are cynical about marriage yet desire marriage as much as ever, God has richly blessed us…</a:t>
            </a:r>
          </a:p>
          <a:p>
            <a:pPr marL="231775" indent="-231775"/>
            <a:r>
              <a:rPr lang="en-US" dirty="0"/>
              <a:t>We are succeeding in marriage!</a:t>
            </a:r>
          </a:p>
          <a:p>
            <a:pPr marL="231775" indent="-231775"/>
            <a:r>
              <a:rPr lang="en-US" dirty="0"/>
              <a:t>We probably have another thousand marriages coming up over the next 5-10 years in Xenos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87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Honoring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places a very high value on sex </a:t>
            </a:r>
            <a:r>
              <a:rPr lang="en-US"/>
              <a:t>and marriage.</a:t>
            </a:r>
            <a:endParaRPr lang="en-US" dirty="0"/>
          </a:p>
          <a:p>
            <a:pPr marL="571500" indent="-571500">
              <a:buFontTx/>
              <a:buChar char="-"/>
            </a:pPr>
            <a:r>
              <a:rPr lang="en-US" dirty="0"/>
              <a:t>Genesis 1-2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 Mosaic Law</a:t>
            </a:r>
          </a:p>
          <a:p>
            <a:pPr marL="571500" indent="-571500">
              <a:buFontTx/>
              <a:buChar char="-"/>
            </a:pPr>
            <a:r>
              <a:rPr lang="en-US" dirty="0"/>
              <a:t>Malachi 2:15-16</a:t>
            </a:r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333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Honoring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places a very high value on sex </a:t>
            </a:r>
            <a:r>
              <a:rPr lang="en-US"/>
              <a:t>and marriage.</a:t>
            </a:r>
            <a:endParaRPr lang="en-US" dirty="0"/>
          </a:p>
          <a:p>
            <a:pPr marL="571500" indent="-571500">
              <a:buFontTx/>
              <a:buChar char="-"/>
            </a:pPr>
            <a:r>
              <a:rPr lang="en-US" dirty="0"/>
              <a:t>Genesis 1-2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 Mosaic Law</a:t>
            </a:r>
          </a:p>
          <a:p>
            <a:pPr marL="571500" indent="-571500">
              <a:buFontTx/>
              <a:buChar char="-"/>
            </a:pPr>
            <a:r>
              <a:rPr lang="en-US" dirty="0"/>
              <a:t>Malachi 2:15-16</a:t>
            </a:r>
          </a:p>
          <a:p>
            <a:pPr marL="571500" indent="-571500">
              <a:buFontTx/>
              <a:buChar char="-"/>
            </a:pPr>
            <a:endParaRPr lang="en-US" dirty="0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CF9D0D47-C83E-487B-8DB1-F8D76CB748BD}"/>
              </a:ext>
            </a:extLst>
          </p:cNvPr>
          <p:cNvSpPr/>
          <p:nvPr/>
        </p:nvSpPr>
        <p:spPr bwMode="auto">
          <a:xfrm>
            <a:off x="163975" y="3318075"/>
            <a:ext cx="8839200" cy="2585323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“I hate divorce.”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“What does he want? Godly children from your union.”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“So guard your heart; do not be unfaithful to your wife.”</a:t>
            </a:r>
          </a:p>
        </p:txBody>
      </p:sp>
    </p:spTree>
    <p:extLst>
      <p:ext uri="{BB962C8B-B14F-4D97-AF65-F5344CB8AC3E}">
        <p14:creationId xmlns:p14="http://schemas.microsoft.com/office/powerpoint/2010/main" val="13370864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Honoring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places a very high value on sex </a:t>
            </a:r>
            <a:r>
              <a:rPr lang="en-US"/>
              <a:t>and marriage.</a:t>
            </a:r>
            <a:endParaRPr lang="en-US" dirty="0"/>
          </a:p>
          <a:p>
            <a:pPr marL="571500" indent="-571500">
              <a:buFontTx/>
              <a:buChar char="-"/>
            </a:pPr>
            <a:r>
              <a:rPr lang="en-US" dirty="0"/>
              <a:t>Genesis 1-2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 Mosaic Law</a:t>
            </a:r>
          </a:p>
          <a:p>
            <a:pPr marL="571500" indent="-571500">
              <a:buFontTx/>
              <a:buChar char="-"/>
            </a:pPr>
            <a:r>
              <a:rPr lang="en-US" dirty="0"/>
              <a:t>Malachi 2:15-16</a:t>
            </a:r>
          </a:p>
          <a:p>
            <a:pPr marL="571500" indent="-571500">
              <a:buFontTx/>
              <a:buChar char="-"/>
            </a:pPr>
            <a:r>
              <a:rPr lang="en-US" dirty="0"/>
              <a:t>John 2</a:t>
            </a:r>
          </a:p>
          <a:p>
            <a:pPr marL="571500" indent="-571500">
              <a:buFontTx/>
              <a:buChar char="-"/>
            </a:pPr>
            <a:r>
              <a:rPr lang="en-US" dirty="0"/>
              <a:t>Ephesians 5:32</a:t>
            </a:r>
          </a:p>
          <a:p>
            <a:pPr marL="571500" indent="-571500">
              <a:buFontTx/>
              <a:buChar char="-"/>
            </a:pPr>
            <a:endParaRPr lang="en-US" dirty="0"/>
          </a:p>
          <a:p>
            <a:pPr marL="571500" indent="-571500">
              <a:buFontTx/>
              <a:buChar char="-"/>
            </a:pPr>
            <a:endParaRPr lang="en-US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D6B159A0-76AC-4C67-820B-0263C486639E}"/>
              </a:ext>
            </a:extLst>
          </p:cNvPr>
          <p:cNvSpPr/>
          <p:nvPr/>
        </p:nvSpPr>
        <p:spPr bwMode="auto">
          <a:xfrm>
            <a:off x="172357" y="4724400"/>
            <a:ext cx="8839200" cy="590931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I am talking about Christ and the church.</a:t>
            </a:r>
          </a:p>
        </p:txBody>
      </p:sp>
    </p:spTree>
    <p:extLst>
      <p:ext uri="{BB962C8B-B14F-4D97-AF65-F5344CB8AC3E}">
        <p14:creationId xmlns:p14="http://schemas.microsoft.com/office/powerpoint/2010/main" val="3324366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Honoring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places a very high value on sex and marriage.</a:t>
            </a:r>
          </a:p>
          <a:p>
            <a:pPr marL="571500" indent="-571500">
              <a:buFontTx/>
              <a:buChar char="-"/>
            </a:pPr>
            <a:r>
              <a:rPr lang="en-US" dirty="0"/>
              <a:t>Genesis 1-2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 Mosaic Law</a:t>
            </a:r>
          </a:p>
          <a:p>
            <a:pPr marL="571500" indent="-571500">
              <a:buFontTx/>
              <a:buChar char="-"/>
            </a:pPr>
            <a:r>
              <a:rPr lang="en-US" dirty="0"/>
              <a:t>Malachi 2:15-16</a:t>
            </a:r>
          </a:p>
          <a:p>
            <a:pPr marL="571500" indent="-571500">
              <a:buFontTx/>
              <a:buChar char="-"/>
            </a:pPr>
            <a:r>
              <a:rPr lang="en-US" dirty="0"/>
              <a:t>John 2</a:t>
            </a:r>
          </a:p>
          <a:p>
            <a:pPr marL="571500" indent="-571500">
              <a:buFontTx/>
              <a:buChar char="-"/>
            </a:pPr>
            <a:r>
              <a:rPr lang="en-US" dirty="0"/>
              <a:t>Ephesians 5:32</a:t>
            </a:r>
          </a:p>
          <a:p>
            <a:pPr marL="571500" indent="-571500">
              <a:buFontTx/>
              <a:buChar char="-"/>
            </a:pPr>
            <a:r>
              <a:rPr lang="en-US" dirty="0"/>
              <a:t>Rev 19:7</a:t>
            </a:r>
          </a:p>
          <a:p>
            <a:pPr marL="571500" indent="-571500">
              <a:buFontTx/>
              <a:buChar char="-"/>
            </a:pPr>
            <a:endParaRPr lang="en-US" dirty="0"/>
          </a:p>
          <a:p>
            <a:pPr marL="571500" indent="-571500">
              <a:buFontTx/>
              <a:buChar char="-"/>
            </a:pPr>
            <a:endParaRPr lang="en-US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D6B159A0-76AC-4C67-820B-0263C486639E}"/>
              </a:ext>
            </a:extLst>
          </p:cNvPr>
          <p:cNvSpPr/>
          <p:nvPr/>
        </p:nvSpPr>
        <p:spPr bwMode="auto">
          <a:xfrm>
            <a:off x="183932" y="5654171"/>
            <a:ext cx="8839200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The marriage of the Lamb has come and His bride has made herself ready.</a:t>
            </a:r>
          </a:p>
        </p:txBody>
      </p:sp>
    </p:spTree>
    <p:extLst>
      <p:ext uri="{BB962C8B-B14F-4D97-AF65-F5344CB8AC3E}">
        <p14:creationId xmlns:p14="http://schemas.microsoft.com/office/powerpoint/2010/main" val="5378036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A0454-DEA7-4CCE-B7D2-89F6596C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Honoring Sex and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places a very high value on sex and marriage.</a:t>
            </a:r>
          </a:p>
          <a:p>
            <a:r>
              <a:rPr lang="en-US" dirty="0"/>
              <a:t>Our world places a very low value on sex and marriage.</a:t>
            </a:r>
          </a:p>
        </p:txBody>
      </p:sp>
    </p:spTree>
    <p:extLst>
      <p:ext uri="{BB962C8B-B14F-4D97-AF65-F5344CB8AC3E}">
        <p14:creationId xmlns:p14="http://schemas.microsoft.com/office/powerpoint/2010/main" val="7014177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1882</Words>
  <Application>Microsoft Office PowerPoint</Application>
  <PresentationFormat>On-screen Show (4:3)</PresentationFormat>
  <Paragraphs>258</Paragraphs>
  <Slides>43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ＭＳ Ｐゴシック</vt:lpstr>
      <vt:lpstr>ＭＳ Ｐゴシック</vt:lpstr>
      <vt:lpstr>Arial</vt:lpstr>
      <vt:lpstr>Georgia</vt:lpstr>
      <vt:lpstr>Papyrus</vt:lpstr>
      <vt:lpstr>Times New Roman</vt:lpstr>
      <vt:lpstr>Default Design</vt:lpstr>
      <vt:lpstr>Hebrews 13:4</vt:lpstr>
      <vt:lpstr>Heb. 13:4</vt:lpstr>
      <vt:lpstr>Heb. 13:4</vt:lpstr>
      <vt:lpstr>Honoring Sex and Marriage</vt:lpstr>
      <vt:lpstr>Honoring Sex and Marriage</vt:lpstr>
      <vt:lpstr>Honoring Sex and Marriage</vt:lpstr>
      <vt:lpstr>Honoring Sex and Marriage</vt:lpstr>
      <vt:lpstr>Honoring Sex and Marriage</vt:lpstr>
      <vt:lpstr>Honoring Sex and Marriage</vt:lpstr>
      <vt:lpstr>Mark Regnerus</vt:lpstr>
      <vt:lpstr>Mark Regnerus</vt:lpstr>
      <vt:lpstr>Mark Regnerus</vt:lpstr>
      <vt:lpstr>Mark Regnerus</vt:lpstr>
      <vt:lpstr>Honoring Sex and Marriage</vt:lpstr>
      <vt:lpstr>The Purity of Sex and Marriage</vt:lpstr>
      <vt:lpstr>The Purity of Sex and Marriage</vt:lpstr>
      <vt:lpstr>The Purity of Sex and Marriage</vt:lpstr>
      <vt:lpstr>The Purity of Sex and Marriage</vt:lpstr>
      <vt:lpstr>The Purity of Sex and Marriage</vt:lpstr>
      <vt:lpstr>The Purity of Sex and Marriage</vt:lpstr>
      <vt:lpstr>Dr. Linda J Waite et al Professor of Sociology – Univ of Chicago</vt:lpstr>
      <vt:lpstr>Dr. Linda J Waite et al Professor of Sociology – Univ of Chicago</vt:lpstr>
      <vt:lpstr>Dr. Linda J Waite et al Professor of Sociology – Univ of Chicago</vt:lpstr>
      <vt:lpstr>Dr. Linda J Waite et al Professor of Sociology – Univ of Chicago</vt:lpstr>
      <vt:lpstr>Dr. Linda J Waite et al Professor of Sociology – Univ of Chicago</vt:lpstr>
      <vt:lpstr>Dr. Linda J Waite et al Professor of Sociology – Univ of Chicago</vt:lpstr>
      <vt:lpstr>The Purity of Sex and Marriage</vt:lpstr>
      <vt:lpstr>The Purity of Sex and Marriage</vt:lpstr>
      <vt:lpstr>The Purity of Sex and Marriage</vt:lpstr>
      <vt:lpstr>The Purity of Sex and Marriage</vt:lpstr>
      <vt:lpstr>The Purity of Sex and Marriage</vt:lpstr>
      <vt:lpstr>The Purity of Sex and Marriage</vt:lpstr>
      <vt:lpstr>The Purity of Sex and Marriage</vt:lpstr>
      <vt:lpstr>The Purity of Sex and Marriage</vt:lpstr>
      <vt:lpstr>The Purity of Sex and Marriage</vt:lpstr>
      <vt:lpstr>The Purity of Sex and Marriage</vt:lpstr>
      <vt:lpstr>The Purity of Sex and Marriage</vt:lpstr>
      <vt:lpstr>The Purity of Sex and Marriage</vt:lpstr>
      <vt:lpstr>The Purity of Sex and Marriage</vt:lpstr>
      <vt:lpstr>The Purity of Sex and Marriage</vt:lpstr>
      <vt:lpstr>The Purity of Sex and Marriage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2018-04-21T12:34:12Z</dcterms:modified>
</cp:coreProperties>
</file>