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0"/>
  </p:notesMasterIdLst>
  <p:sldIdLst>
    <p:sldId id="262" r:id="rId2"/>
    <p:sldId id="1371" r:id="rId3"/>
    <p:sldId id="1373" r:id="rId4"/>
    <p:sldId id="1379" r:id="rId5"/>
    <p:sldId id="1382" r:id="rId6"/>
    <p:sldId id="1290" r:id="rId7"/>
    <p:sldId id="1292" r:id="rId8"/>
    <p:sldId id="1294" r:id="rId9"/>
    <p:sldId id="1387" r:id="rId10"/>
    <p:sldId id="1311" r:id="rId11"/>
    <p:sldId id="1312" r:id="rId12"/>
    <p:sldId id="1313" r:id="rId13"/>
    <p:sldId id="1314" r:id="rId14"/>
    <p:sldId id="1317" r:id="rId15"/>
    <p:sldId id="1318" r:id="rId16"/>
    <p:sldId id="1320" r:id="rId17"/>
    <p:sldId id="1321" r:id="rId18"/>
    <p:sldId id="1322" r:id="rId19"/>
    <p:sldId id="1323" r:id="rId20"/>
    <p:sldId id="1324" r:id="rId21"/>
    <p:sldId id="1329" r:id="rId22"/>
    <p:sldId id="1332" r:id="rId23"/>
    <p:sldId id="1333" r:id="rId24"/>
    <p:sldId id="1334" r:id="rId25"/>
    <p:sldId id="1335" r:id="rId26"/>
    <p:sldId id="1336" r:id="rId27"/>
    <p:sldId id="1338" r:id="rId28"/>
    <p:sldId id="1342" r:id="rId29"/>
    <p:sldId id="1340" r:id="rId30"/>
    <p:sldId id="1341" r:id="rId31"/>
    <p:sldId id="1343" r:id="rId32"/>
    <p:sldId id="1388" r:id="rId33"/>
    <p:sldId id="1344" r:id="rId34"/>
    <p:sldId id="1348" r:id="rId35"/>
    <p:sldId id="1345" r:id="rId36"/>
    <p:sldId id="1346" r:id="rId37"/>
    <p:sldId id="1347" r:id="rId38"/>
    <p:sldId id="1349" r:id="rId39"/>
    <p:sldId id="1350" r:id="rId40"/>
    <p:sldId id="1351" r:id="rId41"/>
    <p:sldId id="1352" r:id="rId42"/>
    <p:sldId id="1361" r:id="rId43"/>
    <p:sldId id="1362" r:id="rId44"/>
    <p:sldId id="1363" r:id="rId45"/>
    <p:sldId id="1364" r:id="rId46"/>
    <p:sldId id="1365" r:id="rId47"/>
    <p:sldId id="1168" r:id="rId48"/>
    <p:sldId id="139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2D"/>
    <a:srgbClr val="72DB2B"/>
    <a:srgbClr val="5BB41E"/>
    <a:srgbClr val="3F7D15"/>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7E6BD-A2D4-4626-B0C6-A979A3797833}" v="176" dt="2020-03-23T16:36:46.570"/>
    <p1510:client id="{701E544D-7E22-46D2-8FF1-98474AA626C4}" v="2" dt="2020-03-23T15:35:28.688"/>
    <p1510:client id="{7CF8CBED-1172-4317-B034-1DB3E9B72CD5}" v="56" dt="2020-03-23T17:49:58.827"/>
    <p1510:client id="{F37E2349-BB55-4DCF-8943-D7443E3ADE1A}" v="776" dt="2020-03-23T16:20:3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8" autoAdjust="0"/>
    <p:restoredTop sz="94660"/>
  </p:normalViewPr>
  <p:slideViewPr>
    <p:cSldViewPr snapToGrid="0">
      <p:cViewPr varScale="1">
        <p:scale>
          <a:sx n="77" d="100"/>
          <a:sy n="77" d="100"/>
        </p:scale>
        <p:origin x="68" y="160"/>
      </p:cViewPr>
      <p:guideLst/>
    </p:cSldViewPr>
  </p:slideViewPr>
  <p:notesTextViewPr>
    <p:cViewPr>
      <p:scale>
        <a:sx n="3" d="2"/>
        <a:sy n="3" d="2"/>
      </p:scale>
      <p:origin x="0" y="0"/>
    </p:cViewPr>
  </p:notesTextViewPr>
  <p:sorterViewPr>
    <p:cViewPr>
      <p:scale>
        <a:sx n="144" d="100"/>
        <a:sy n="144" d="100"/>
      </p:scale>
      <p:origin x="0" y="-18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38549868766403"/>
          <c:y val="0.30207839230939504"/>
          <c:w val="0.48272911198600177"/>
          <c:h val="0.6939055434335768"/>
        </c:manualLayout>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1ACA-4224-A872-F4D72F6DC76E}"/>
              </c:ext>
            </c:extLst>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3-1ACA-4224-A872-F4D72F6DC76E}"/>
              </c:ext>
            </c:extLst>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4-1ACA-4224-A872-F4D72F6DC76E}"/>
              </c:ext>
            </c:extLst>
          </c:dPt>
          <c:dLbls>
            <c:dLbl>
              <c:idx val="0"/>
              <c:layout>
                <c:manualLayout>
                  <c:x val="-9.2034503499562562E-2"/>
                  <c:y val="0.17568676279922837"/>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Century Gothic" panose="020B0502020202020204" pitchFamily="34" charset="0"/>
                        <a:ea typeface="+mn-ea"/>
                        <a:cs typeface="Calibri Light" panose="020F0302020204030204" pitchFamily="34" charset="0"/>
                      </a:defRPr>
                    </a:pPr>
                    <a:fld id="{5A7BD0BF-69F0-447A-AAE8-87F6C1618D25}" type="CATEGORYNAME">
                      <a:rPr lang="en-US" sz="1800" smtClean="0">
                        <a:solidFill>
                          <a:schemeClr val="tx1"/>
                        </a:solidFill>
                        <a:latin typeface="Century Gothic" panose="020B0502020202020204" pitchFamily="34" charset="0"/>
                        <a:cs typeface="Calibri Light" panose="020F0302020204030204" pitchFamily="34" charset="0"/>
                      </a:rPr>
                      <a:pPr>
                        <a:defRPr sz="1600">
                          <a:solidFill>
                            <a:schemeClr val="bg1"/>
                          </a:solidFill>
                          <a:latin typeface="Century Gothic" panose="020B0502020202020204" pitchFamily="34" charset="0"/>
                          <a:cs typeface="Calibri Light" panose="020F0302020204030204" pitchFamily="34" charset="0"/>
                        </a:defRPr>
                      </a:pPr>
                      <a:t>[CATEGORY NAME]</a:t>
                    </a:fld>
                    <a:r>
                      <a:rPr lang="en-US" sz="1800" baseline="0" dirty="0">
                        <a:solidFill>
                          <a:schemeClr val="bg1"/>
                        </a:solidFill>
                        <a:latin typeface="Century Gothic" panose="020B0502020202020204" pitchFamily="34" charset="0"/>
                        <a:cs typeface="Calibri Light" panose="020F0302020204030204" pitchFamily="34" charset="0"/>
                      </a:rPr>
                      <a:t>
</a:t>
                    </a:r>
                    <a:fld id="{A05C833A-37BA-4E46-9FE8-C38735D537CF}" type="PERCENTAGE">
                      <a:rPr lang="en-US" sz="1800" baseline="0" smtClean="0">
                        <a:solidFill>
                          <a:schemeClr val="tx1"/>
                        </a:solidFill>
                        <a:latin typeface="Century Gothic" panose="020B0502020202020204" pitchFamily="34" charset="0"/>
                        <a:cs typeface="Calibri Light" panose="020F0302020204030204" pitchFamily="34" charset="0"/>
                      </a:rPr>
                      <a:pPr>
                        <a:defRPr sz="1600">
                          <a:solidFill>
                            <a:schemeClr val="bg1"/>
                          </a:solidFill>
                          <a:latin typeface="Century Gothic" panose="020B0502020202020204" pitchFamily="34" charset="0"/>
                          <a:cs typeface="Calibri Light" panose="020F0302020204030204" pitchFamily="34" charset="0"/>
                        </a:defRPr>
                      </a:pPr>
                      <a:t>[PERCENTAGE]</a:t>
                    </a:fld>
                    <a:endParaRPr lang="en-US" sz="1800" baseline="0" dirty="0">
                      <a:solidFill>
                        <a:schemeClr val="bg1"/>
                      </a:solidFill>
                      <a:latin typeface="Century Gothic" panose="020B0502020202020204" pitchFamily="34" charset="0"/>
                      <a:cs typeface="Calibri Light" panose="020F03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Century Gothic" panose="020B0502020202020204" pitchFamily="34" charset="0"/>
                      <a:ea typeface="+mn-ea"/>
                      <a:cs typeface="Calibri Light" panose="020F030202020403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1ACA-4224-A872-F4D72F6DC76E}"/>
                </c:ext>
                <c:ext xmlns:c15="http://schemas.microsoft.com/office/drawing/2012/chart" uri="{CE6537A1-D6FC-4f65-9D91-7224C49458BB}">
                  <c15:layout>
                    <c:manualLayout>
                      <c:w val="0.14462245103977384"/>
                      <c:h val="0.15845833333333331"/>
                    </c:manualLayout>
                  </c15:layout>
                  <c15:dlblFieldTable/>
                  <c15:showDataLabelsRange val="0"/>
                </c:ext>
              </c:extLst>
            </c:dLbl>
            <c:dLbl>
              <c:idx val="1"/>
              <c:layout>
                <c:manualLayout>
                  <c:x val="-0.18268361767279101"/>
                  <c:y val="-0.18723966733074035"/>
                </c:manualLayout>
              </c:layout>
              <c:tx>
                <c:rich>
                  <a:bodyPr/>
                  <a:lstStyle/>
                  <a:p>
                    <a:fld id="{9018B990-10C7-4FF3-8BE1-9B4791C0222A}" type="CATEGORYNAME">
                      <a:rPr lang="en-US" sz="2500" b="0">
                        <a:solidFill>
                          <a:schemeClr val="tx1"/>
                        </a:solidFill>
                        <a:latin typeface="Century Gothic" panose="020B0502020202020204" pitchFamily="34" charset="0"/>
                      </a:rPr>
                      <a:pPr/>
                      <a:t>[CATEGORY NAME]</a:t>
                    </a:fld>
                    <a:r>
                      <a:rPr lang="en-US" b="0" baseline="0" dirty="0"/>
                      <a:t>
</a:t>
                    </a:r>
                    <a:fld id="{19018657-62D4-4774-8906-AD9BFF160C6D}" type="PERCENTAGE">
                      <a:rPr lang="en-US" b="0" baseline="0">
                        <a:solidFill>
                          <a:schemeClr val="tx1"/>
                        </a:solidFill>
                      </a:rPr>
                      <a:pPr/>
                      <a:t>[PERCENTAGE]</a:t>
                    </a:fld>
                    <a:endParaRPr lang="en-US" b="0" baseline="0" dirty="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1ACA-4224-A872-F4D72F6DC76E}"/>
                </c:ext>
                <c:ext xmlns:c15="http://schemas.microsoft.com/office/drawing/2012/chart" uri="{CE6537A1-D6FC-4f65-9D91-7224C49458BB}">
                  <c15:layout/>
                  <c15:dlblFieldTable/>
                  <c15:showDataLabelsRange val="0"/>
                </c:ext>
              </c:extLst>
            </c:dLbl>
            <c:dLbl>
              <c:idx val="2"/>
              <c:layout>
                <c:manualLayout>
                  <c:x val="0.22399836238418916"/>
                  <c:y val="0.11523162729658794"/>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Calibri Light" panose="020F0302020204030204" pitchFamily="34" charset="0"/>
                        <a:ea typeface="+mn-ea"/>
                        <a:cs typeface="Calibri Light" panose="020F0302020204030204" pitchFamily="34" charset="0"/>
                      </a:defRPr>
                    </a:pPr>
                    <a:fld id="{E129812F-7F82-4414-97FB-24AA4C151FFA}" type="CATEGORYNAME">
                      <a:rPr lang="en-US" sz="2500" dirty="0">
                        <a:solidFill>
                          <a:schemeClr val="tx1"/>
                        </a:solidFill>
                        <a:latin typeface="Century Gothic" panose="020B0502020202020204" pitchFamily="34" charset="0"/>
                      </a:rPr>
                      <a:pPr>
                        <a:defRPr sz="1600">
                          <a:solidFill>
                            <a:schemeClr val="bg1"/>
                          </a:solidFill>
                          <a:latin typeface="Calibri Light" panose="020F0302020204030204" pitchFamily="34" charset="0"/>
                          <a:cs typeface="Calibri Light" panose="020F0302020204030204" pitchFamily="34" charset="0"/>
                        </a:defRPr>
                      </a:pPr>
                      <a:t>[CATEGORY NAME]</a:t>
                    </a:fld>
                    <a:r>
                      <a:rPr lang="en-US" baseline="0" dirty="0"/>
                      <a:t>
</a:t>
                    </a:r>
                    <a:fld id="{771C7514-BF15-4C9D-BA38-A2350ABA855A}" type="PERCENTAGE">
                      <a:rPr lang="en-US" b="1" baseline="0" dirty="0">
                        <a:solidFill>
                          <a:schemeClr val="tx1"/>
                        </a:solidFill>
                      </a:rPr>
                      <a:pPr>
                        <a:defRPr sz="1600">
                          <a:solidFill>
                            <a:schemeClr val="bg1"/>
                          </a:solidFill>
                          <a:latin typeface="Calibri Light" panose="020F0302020204030204" pitchFamily="34" charset="0"/>
                          <a:cs typeface="Calibri Light" panose="020F0302020204030204" pitchFamily="34" charset="0"/>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1ACA-4224-A872-F4D72F6DC76E}"/>
                </c:ext>
                <c:ext xmlns:c15="http://schemas.microsoft.com/office/drawing/2012/chart" uri="{CE6537A1-D6FC-4f65-9D91-7224C49458BB}">
                  <c15:layout>
                    <c:manualLayout>
                      <c:w val="0.19304136662404378"/>
                      <c:h val="0.26372916666666668"/>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Light" panose="020F0302020204030204" pitchFamily="34" charset="0"/>
                    <a:ea typeface="+mn-ea"/>
                    <a:cs typeface="Calibri Light" panose="020F0302020204030204" pitchFamily="34" charset="0"/>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val>
            <c:numRef>
              <c:f>Sheet1!$B$2:$B$4</c:f>
              <c:numCache>
                <c:formatCode>0%</c:formatCode>
                <c:ptCount val="3"/>
                <c:pt idx="0">
                  <c:v>0.1</c:v>
                </c:pt>
                <c:pt idx="1">
                  <c:v>0.5</c:v>
                </c:pt>
                <c:pt idx="2">
                  <c:v>0.4</c:v>
                </c:pt>
              </c:numCache>
            </c:numRef>
          </c:val>
          <c:extLst xmlns:c16r2="http://schemas.microsoft.com/office/drawing/2015/06/chart">
            <c:ext xmlns:c16="http://schemas.microsoft.com/office/drawing/2014/chart" uri="{C3380CC4-5D6E-409C-BE32-E72D297353CC}">
              <c16:uniqueId val="{00000000-1ACA-4224-A872-F4D72F6DC76E}"/>
            </c:ext>
            <c:ext xmlns:c15="http://schemas.microsoft.com/office/drawing/2012/chart" uri="{02D57815-91ED-43cb-92C2-25804820EDAC}">
              <c15:filteredSeriesTitle>
                <c15:tx>
                  <c:strRef>
                    <c:extLst>
                      <c:ext uri="{02D57815-91ED-43cb-92C2-25804820EDAC}">
                        <c15:formulaRef>
                          <c15:sqref>Sheet1!$A$1:$B$1</c15:sqref>
                        </c15:formulaRef>
                      </c:ext>
                    </c:extLst>
                    <c:strCache>
                      <c:ptCount val="1"/>
                      <c:pt idx="0">
                        <c:v>  Genes and Circumstances Don't Matter as Much as You Think</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LIFE HAPPENS</c:v>
                      </c:pt>
                      <c:pt idx="1">
                        <c:v>GENETIC SETPOINT</c:v>
                      </c:pt>
                      <c:pt idx="2">
                        <c:v>ACTIONS/ THOUGHTS</c:v>
                      </c:pt>
                    </c:strCache>
                  </c:strRef>
                </c15:cat>
              </c15:filteredCategoryTitle>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DB59F-0468-42BD-B189-65FF1BB2CCDB}"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8388B-1BC4-4D4E-A573-82CBE8ECD619}" type="slidenum">
              <a:rPr lang="en-US" smtClean="0"/>
              <a:t>‹#›</a:t>
            </a:fld>
            <a:endParaRPr lang="en-US"/>
          </a:p>
        </p:txBody>
      </p:sp>
    </p:spTree>
    <p:extLst>
      <p:ext uri="{BB962C8B-B14F-4D97-AF65-F5344CB8AC3E}">
        <p14:creationId xmlns:p14="http://schemas.microsoft.com/office/powerpoint/2010/main" val="142797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file:///D:\This%20Week%20MC1\_Pre-CT%20REVOLVING.pptx"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graphicFrame>
        <p:nvGraphicFramePr>
          <p:cNvPr id="2" name="Object 1">
            <a:hlinkClick r:id="" action="ppaction://ole?verb=0"/>
            <a:extLst>
              <a:ext uri="{FF2B5EF4-FFF2-40B4-BE49-F238E27FC236}">
                <a16:creationId xmlns:a16="http://schemas.microsoft.com/office/drawing/2014/main" xmlns="" id="{CBF9C02F-EBB3-446A-8B31-503D47EF3240}"/>
              </a:ext>
            </a:extLst>
          </p:cNvPr>
          <p:cNvGraphicFramePr>
            <a:graphicFrameLocks noChangeAspect="1"/>
          </p:cNvGraphicFramePr>
          <p:nvPr>
            <p:extLst>
              <p:ext uri="{D42A27DB-BD31-4B8C-83A1-F6EECF244321}">
                <p14:modId xmlns:p14="http://schemas.microsoft.com/office/powerpoint/2010/main" val="2544424781"/>
              </p:ext>
            </p:extLst>
          </p:nvPr>
        </p:nvGraphicFramePr>
        <p:xfrm>
          <a:off x="10876511" y="6472227"/>
          <a:ext cx="381000" cy="771525"/>
        </p:xfrm>
        <a:graphic>
          <a:graphicData uri="http://schemas.openxmlformats.org/presentationml/2006/ole">
            <mc:AlternateContent xmlns:mc="http://schemas.openxmlformats.org/markup-compatibility/2006">
              <mc:Choice xmlns:v="urn:schemas-microsoft-com:vml" Requires="v">
                <p:oleObj spid="_x0000_s1033" name="Presentation" showAsIcon="1" r:id="rId4" imgW="380880" imgH="771480" progId="PowerPoint.Show.12">
                  <p:link updateAutomatic="1"/>
                </p:oleObj>
              </mc:Choice>
              <mc:Fallback>
                <p:oleObj name="Presentation" showAsIcon="1" r:id="rId4" imgW="380880" imgH="771480" progId="PowerPoint.Show.12">
                  <p:link updateAutomatic="1"/>
                  <p:pic>
                    <p:nvPicPr>
                      <p:cNvPr id="0" name=""/>
                      <p:cNvPicPr/>
                      <p:nvPr/>
                    </p:nvPicPr>
                    <p:blipFill>
                      <a:blip r:embed="rId5"/>
                      <a:stretch>
                        <a:fillRect/>
                      </a:stretch>
                    </p:blipFill>
                    <p:spPr>
                      <a:xfrm>
                        <a:off x="10876511" y="6472227"/>
                        <a:ext cx="381000" cy="771525"/>
                      </a:xfrm>
                      <a:prstGeom prst="rect">
                        <a:avLst/>
                      </a:prstGeom>
                    </p:spPr>
                  </p:pic>
                </p:oleObj>
              </mc:Fallback>
            </mc:AlternateContent>
          </a:graphicData>
        </a:graphic>
      </p:graphicFrame>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591B03D-D654-4EFA-9CCC-AAD4DCB64486}"/>
              </a:ext>
            </a:extLst>
          </p:cNvPr>
          <p:cNvSpPr txBox="1"/>
          <p:nvPr/>
        </p:nvSpPr>
        <p:spPr>
          <a:xfrm>
            <a:off x="0" y="320260"/>
            <a:ext cx="1219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Anxiety - Some things that don’t work:</a:t>
            </a:r>
            <a:endParaRPr lang="en-US" sz="5400" dirty="0">
              <a:solidFill>
                <a:schemeClr val="bg1"/>
              </a:solidFill>
            </a:endParaRPr>
          </a:p>
        </p:txBody>
      </p:sp>
      <p:pic>
        <p:nvPicPr>
          <p:cNvPr id="1026" name="Picture 2" descr="The Worry Cure: Seven Steps to Stop Worry from Stopping You: Robert L.  Leahy: 9781400097661: Amazon.com: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78" y="1564106"/>
            <a:ext cx="3190838" cy="4884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591B03D-D654-4EFA-9CCC-AAD4DCB64486}"/>
              </a:ext>
            </a:extLst>
          </p:cNvPr>
          <p:cNvSpPr txBox="1"/>
          <p:nvPr/>
        </p:nvSpPr>
        <p:spPr>
          <a:xfrm>
            <a:off x="4387516" y="1619609"/>
            <a:ext cx="699435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The “Dirty Dozen” </a:t>
            </a:r>
            <a:endParaRPr lang="en-US" sz="6600" dirty="0">
              <a:solidFill>
                <a:schemeClr val="bg1"/>
              </a:solidFill>
            </a:endParaRPr>
          </a:p>
        </p:txBody>
      </p:sp>
      <p:sp>
        <p:nvSpPr>
          <p:cNvPr id="7" name="TextBox 6">
            <a:extLst>
              <a:ext uri="{FF2B5EF4-FFF2-40B4-BE49-F238E27FC236}">
                <a16:creationId xmlns:a16="http://schemas.microsoft.com/office/drawing/2014/main" xmlns="" id="{3591B03D-D654-4EFA-9CCC-AAD4DCB64486}"/>
              </a:ext>
            </a:extLst>
          </p:cNvPr>
          <p:cNvSpPr txBox="1"/>
          <p:nvPr/>
        </p:nvSpPr>
        <p:spPr>
          <a:xfrm>
            <a:off x="4211053" y="2878915"/>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1. Seeking reassurance</a:t>
            </a:r>
            <a:endParaRPr lang="en-US" sz="4800" dirty="0">
              <a:solidFill>
                <a:schemeClr val="bg1"/>
              </a:solidFill>
            </a:endParaRPr>
          </a:p>
        </p:txBody>
      </p:sp>
      <p:sp>
        <p:nvSpPr>
          <p:cNvPr id="8" name="TextBox 7">
            <a:extLst>
              <a:ext uri="{FF2B5EF4-FFF2-40B4-BE49-F238E27FC236}">
                <a16:creationId xmlns:a16="http://schemas.microsoft.com/office/drawing/2014/main" xmlns="" id="{3591B03D-D654-4EFA-9CCC-AAD4DCB64486}"/>
              </a:ext>
            </a:extLst>
          </p:cNvPr>
          <p:cNvSpPr txBox="1"/>
          <p:nvPr/>
        </p:nvSpPr>
        <p:spPr>
          <a:xfrm>
            <a:off x="4211053" y="3741632"/>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2. Checking over and over</a:t>
            </a:r>
            <a:endParaRPr lang="en-US" sz="4800" dirty="0">
              <a:solidFill>
                <a:schemeClr val="bg1"/>
              </a:solidFill>
            </a:endParaRPr>
          </a:p>
        </p:txBody>
      </p:sp>
      <p:sp>
        <p:nvSpPr>
          <p:cNvPr id="9" name="TextBox 8">
            <a:extLst>
              <a:ext uri="{FF2B5EF4-FFF2-40B4-BE49-F238E27FC236}">
                <a16:creationId xmlns:a16="http://schemas.microsoft.com/office/drawing/2014/main" xmlns="" id="{3591B03D-D654-4EFA-9CCC-AAD4DCB64486}"/>
              </a:ext>
            </a:extLst>
          </p:cNvPr>
          <p:cNvSpPr txBox="1"/>
          <p:nvPr/>
        </p:nvSpPr>
        <p:spPr>
          <a:xfrm>
            <a:off x="4211053" y="4604349"/>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3. Trying to stop your thoughts</a:t>
            </a:r>
            <a:endParaRPr lang="en-US" sz="4800" dirty="0">
              <a:solidFill>
                <a:schemeClr val="bg1"/>
              </a:solidFill>
            </a:endParaRPr>
          </a:p>
        </p:txBody>
      </p:sp>
      <p:sp>
        <p:nvSpPr>
          <p:cNvPr id="10" name="TextBox 9">
            <a:extLst>
              <a:ext uri="{FF2B5EF4-FFF2-40B4-BE49-F238E27FC236}">
                <a16:creationId xmlns:a16="http://schemas.microsoft.com/office/drawing/2014/main" xmlns="" id="{3591B03D-D654-4EFA-9CCC-AAD4DCB64486}"/>
              </a:ext>
            </a:extLst>
          </p:cNvPr>
          <p:cNvSpPr txBox="1"/>
          <p:nvPr/>
        </p:nvSpPr>
        <p:spPr>
          <a:xfrm>
            <a:off x="4211052" y="5435346"/>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4. Collecting Information</a:t>
            </a:r>
            <a:endParaRPr lang="en-US" sz="4800" dirty="0">
              <a:solidFill>
                <a:schemeClr val="bg1"/>
              </a:solidFill>
            </a:endParaRPr>
          </a:p>
        </p:txBody>
      </p:sp>
    </p:spTree>
    <p:extLst>
      <p:ext uri="{BB962C8B-B14F-4D97-AF65-F5344CB8AC3E}">
        <p14:creationId xmlns:p14="http://schemas.microsoft.com/office/powerpoint/2010/main" val="26899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591B03D-D654-4EFA-9CCC-AAD4DCB64486}"/>
              </a:ext>
            </a:extLst>
          </p:cNvPr>
          <p:cNvSpPr txBox="1"/>
          <p:nvPr/>
        </p:nvSpPr>
        <p:spPr>
          <a:xfrm>
            <a:off x="0" y="320260"/>
            <a:ext cx="1219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Anxiety - Some things that don’t work:</a:t>
            </a:r>
            <a:endParaRPr lang="en-US" sz="5400" dirty="0">
              <a:solidFill>
                <a:schemeClr val="bg1"/>
              </a:solidFill>
            </a:endParaRPr>
          </a:p>
        </p:txBody>
      </p:sp>
      <p:pic>
        <p:nvPicPr>
          <p:cNvPr id="1026" name="Picture 2" descr="The Worry Cure: Seven Steps to Stop Worry from Stopping You: Robert L.  Leahy: 9781400097661: Amazon.com: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78" y="1564106"/>
            <a:ext cx="3190838" cy="4884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591B03D-D654-4EFA-9CCC-AAD4DCB64486}"/>
              </a:ext>
            </a:extLst>
          </p:cNvPr>
          <p:cNvSpPr txBox="1"/>
          <p:nvPr/>
        </p:nvSpPr>
        <p:spPr>
          <a:xfrm>
            <a:off x="4387516" y="1619609"/>
            <a:ext cx="699435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The “Dirty Dozen” </a:t>
            </a:r>
            <a:endParaRPr lang="en-US" sz="6600" dirty="0">
              <a:solidFill>
                <a:schemeClr val="bg1"/>
              </a:solidFill>
            </a:endParaRPr>
          </a:p>
        </p:txBody>
      </p:sp>
      <p:sp>
        <p:nvSpPr>
          <p:cNvPr id="7" name="TextBox 6">
            <a:extLst>
              <a:ext uri="{FF2B5EF4-FFF2-40B4-BE49-F238E27FC236}">
                <a16:creationId xmlns:a16="http://schemas.microsoft.com/office/drawing/2014/main" xmlns="" id="{3591B03D-D654-4EFA-9CCC-AAD4DCB64486}"/>
              </a:ext>
            </a:extLst>
          </p:cNvPr>
          <p:cNvSpPr txBox="1"/>
          <p:nvPr/>
        </p:nvSpPr>
        <p:spPr>
          <a:xfrm>
            <a:off x="4211053" y="2878915"/>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5. Avoiding discomfort</a:t>
            </a:r>
            <a:endParaRPr lang="en-US" sz="4800" dirty="0">
              <a:solidFill>
                <a:schemeClr val="bg1"/>
              </a:solidFill>
            </a:endParaRPr>
          </a:p>
        </p:txBody>
      </p:sp>
      <p:sp>
        <p:nvSpPr>
          <p:cNvPr id="8" name="TextBox 7">
            <a:extLst>
              <a:ext uri="{FF2B5EF4-FFF2-40B4-BE49-F238E27FC236}">
                <a16:creationId xmlns:a16="http://schemas.microsoft.com/office/drawing/2014/main" xmlns="" id="{3591B03D-D654-4EFA-9CCC-AAD4DCB64486}"/>
              </a:ext>
            </a:extLst>
          </p:cNvPr>
          <p:cNvSpPr txBox="1"/>
          <p:nvPr/>
        </p:nvSpPr>
        <p:spPr>
          <a:xfrm>
            <a:off x="4211053" y="3741632"/>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6. Numbing yourself with CATS</a:t>
            </a:r>
            <a:endParaRPr lang="en-US" sz="4800" dirty="0">
              <a:solidFill>
                <a:schemeClr val="bg1"/>
              </a:solidFill>
            </a:endParaRPr>
          </a:p>
        </p:txBody>
      </p:sp>
      <p:sp>
        <p:nvSpPr>
          <p:cNvPr id="9" name="TextBox 8">
            <a:extLst>
              <a:ext uri="{FF2B5EF4-FFF2-40B4-BE49-F238E27FC236}">
                <a16:creationId xmlns:a16="http://schemas.microsoft.com/office/drawing/2014/main" xmlns="" id="{3591B03D-D654-4EFA-9CCC-AAD4DCB64486}"/>
              </a:ext>
            </a:extLst>
          </p:cNvPr>
          <p:cNvSpPr txBox="1"/>
          <p:nvPr/>
        </p:nvSpPr>
        <p:spPr>
          <a:xfrm>
            <a:off x="4211053" y="4604349"/>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7. Over-preparing </a:t>
            </a:r>
            <a:endParaRPr lang="en-US" sz="4800" dirty="0">
              <a:solidFill>
                <a:schemeClr val="bg1"/>
              </a:solidFill>
            </a:endParaRPr>
          </a:p>
        </p:txBody>
      </p:sp>
      <p:sp>
        <p:nvSpPr>
          <p:cNvPr id="10" name="TextBox 9">
            <a:extLst>
              <a:ext uri="{FF2B5EF4-FFF2-40B4-BE49-F238E27FC236}">
                <a16:creationId xmlns:a16="http://schemas.microsoft.com/office/drawing/2014/main" xmlns="" id="{3591B03D-D654-4EFA-9CCC-AAD4DCB64486}"/>
              </a:ext>
            </a:extLst>
          </p:cNvPr>
          <p:cNvSpPr txBox="1"/>
          <p:nvPr/>
        </p:nvSpPr>
        <p:spPr>
          <a:xfrm>
            <a:off x="4211052" y="5435346"/>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8. Safety Behaviors</a:t>
            </a:r>
            <a:endParaRPr lang="en-US" sz="4800" dirty="0">
              <a:solidFill>
                <a:schemeClr val="bg1"/>
              </a:solidFill>
            </a:endParaRPr>
          </a:p>
        </p:txBody>
      </p:sp>
    </p:spTree>
    <p:extLst>
      <p:ext uri="{BB962C8B-B14F-4D97-AF65-F5344CB8AC3E}">
        <p14:creationId xmlns:p14="http://schemas.microsoft.com/office/powerpoint/2010/main" val="134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591B03D-D654-4EFA-9CCC-AAD4DCB64486}"/>
              </a:ext>
            </a:extLst>
          </p:cNvPr>
          <p:cNvSpPr txBox="1"/>
          <p:nvPr/>
        </p:nvSpPr>
        <p:spPr>
          <a:xfrm>
            <a:off x="0" y="320260"/>
            <a:ext cx="1219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Anxiety - Some things that don’t work:</a:t>
            </a:r>
            <a:endParaRPr lang="en-US" sz="5400" dirty="0">
              <a:solidFill>
                <a:schemeClr val="bg1"/>
              </a:solidFill>
            </a:endParaRPr>
          </a:p>
        </p:txBody>
      </p:sp>
      <p:pic>
        <p:nvPicPr>
          <p:cNvPr id="1026" name="Picture 2" descr="The Worry Cure: Seven Steps to Stop Worry from Stopping You: Robert L.  Leahy: 9781400097661: Amazon.com: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78" y="1564106"/>
            <a:ext cx="3190838" cy="4884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591B03D-D654-4EFA-9CCC-AAD4DCB64486}"/>
              </a:ext>
            </a:extLst>
          </p:cNvPr>
          <p:cNvSpPr txBox="1"/>
          <p:nvPr/>
        </p:nvSpPr>
        <p:spPr>
          <a:xfrm>
            <a:off x="4387516" y="1619609"/>
            <a:ext cx="699435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The “Dirty Dozen” </a:t>
            </a:r>
            <a:endParaRPr lang="en-US" sz="6600" dirty="0">
              <a:solidFill>
                <a:schemeClr val="bg1"/>
              </a:solidFill>
            </a:endParaRPr>
          </a:p>
        </p:txBody>
      </p:sp>
      <p:sp>
        <p:nvSpPr>
          <p:cNvPr id="7" name="TextBox 6">
            <a:extLst>
              <a:ext uri="{FF2B5EF4-FFF2-40B4-BE49-F238E27FC236}">
                <a16:creationId xmlns:a16="http://schemas.microsoft.com/office/drawing/2014/main" xmlns="" id="{3591B03D-D654-4EFA-9CCC-AAD4DCB64486}"/>
              </a:ext>
            </a:extLst>
          </p:cNvPr>
          <p:cNvSpPr txBox="1"/>
          <p:nvPr/>
        </p:nvSpPr>
        <p:spPr>
          <a:xfrm>
            <a:off x="4211053" y="2878915"/>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9. Impressing Others</a:t>
            </a:r>
            <a:endParaRPr lang="en-US" sz="4800" dirty="0">
              <a:solidFill>
                <a:schemeClr val="bg1"/>
              </a:solidFill>
            </a:endParaRPr>
          </a:p>
        </p:txBody>
      </p:sp>
      <p:sp>
        <p:nvSpPr>
          <p:cNvPr id="8" name="TextBox 7">
            <a:extLst>
              <a:ext uri="{FF2B5EF4-FFF2-40B4-BE49-F238E27FC236}">
                <a16:creationId xmlns:a16="http://schemas.microsoft.com/office/drawing/2014/main" xmlns="" id="{3591B03D-D654-4EFA-9CCC-AAD4DCB64486}"/>
              </a:ext>
            </a:extLst>
          </p:cNvPr>
          <p:cNvSpPr txBox="1"/>
          <p:nvPr/>
        </p:nvSpPr>
        <p:spPr>
          <a:xfrm>
            <a:off x="4211053" y="3741632"/>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10. Ruminating</a:t>
            </a:r>
            <a:endParaRPr lang="en-US" sz="4800" dirty="0">
              <a:solidFill>
                <a:schemeClr val="bg1"/>
              </a:solidFill>
            </a:endParaRPr>
          </a:p>
        </p:txBody>
      </p:sp>
      <p:sp>
        <p:nvSpPr>
          <p:cNvPr id="9" name="TextBox 8">
            <a:extLst>
              <a:ext uri="{FF2B5EF4-FFF2-40B4-BE49-F238E27FC236}">
                <a16:creationId xmlns:a16="http://schemas.microsoft.com/office/drawing/2014/main" xmlns="" id="{3591B03D-D654-4EFA-9CCC-AAD4DCB64486}"/>
              </a:ext>
            </a:extLst>
          </p:cNvPr>
          <p:cNvSpPr txBox="1"/>
          <p:nvPr/>
        </p:nvSpPr>
        <p:spPr>
          <a:xfrm>
            <a:off x="4211053" y="4604349"/>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11. Demanding Certainty</a:t>
            </a:r>
            <a:endParaRPr lang="en-US" sz="4800" dirty="0">
              <a:solidFill>
                <a:schemeClr val="bg1"/>
              </a:solidFill>
            </a:endParaRPr>
          </a:p>
        </p:txBody>
      </p:sp>
      <p:sp>
        <p:nvSpPr>
          <p:cNvPr id="10" name="TextBox 9">
            <a:extLst>
              <a:ext uri="{FF2B5EF4-FFF2-40B4-BE49-F238E27FC236}">
                <a16:creationId xmlns:a16="http://schemas.microsoft.com/office/drawing/2014/main" xmlns="" id="{3591B03D-D654-4EFA-9CCC-AAD4DCB64486}"/>
              </a:ext>
            </a:extLst>
          </p:cNvPr>
          <p:cNvSpPr txBox="1"/>
          <p:nvPr/>
        </p:nvSpPr>
        <p:spPr>
          <a:xfrm>
            <a:off x="4211052" y="5435346"/>
            <a:ext cx="798094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rPr>
              <a:t>12. Refusing to accept the fact that you may have “crazy thoughts” </a:t>
            </a:r>
            <a:endParaRPr lang="en-US" sz="4000" dirty="0">
              <a:solidFill>
                <a:schemeClr val="bg1"/>
              </a:solidFill>
            </a:endParaRPr>
          </a:p>
        </p:txBody>
      </p:sp>
    </p:spTree>
    <p:extLst>
      <p:ext uri="{BB962C8B-B14F-4D97-AF65-F5344CB8AC3E}">
        <p14:creationId xmlns:p14="http://schemas.microsoft.com/office/powerpoint/2010/main" val="26305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3591B03D-D654-4EFA-9CCC-AAD4DCB64486}"/>
              </a:ext>
            </a:extLst>
          </p:cNvPr>
          <p:cNvSpPr txBox="1"/>
          <p:nvPr/>
        </p:nvSpPr>
        <p:spPr>
          <a:xfrm>
            <a:off x="0" y="320260"/>
            <a:ext cx="1219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Anxiety - Some things that don’t work:</a:t>
            </a:r>
            <a:endParaRPr lang="en-US" sz="5400" dirty="0">
              <a:solidFill>
                <a:schemeClr val="bg1"/>
              </a:solidFill>
            </a:endParaRPr>
          </a:p>
        </p:txBody>
      </p:sp>
      <p:pic>
        <p:nvPicPr>
          <p:cNvPr id="1026" name="Picture 2" descr="The Worry Cure: Seven Steps to Stop Worry from Stopping You: Robert L.  Leahy: 9781400097661: Amazon.com: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078" y="1564106"/>
            <a:ext cx="3190838" cy="48844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591B03D-D654-4EFA-9CCC-AAD4DCB64486}"/>
              </a:ext>
            </a:extLst>
          </p:cNvPr>
          <p:cNvSpPr txBox="1"/>
          <p:nvPr/>
        </p:nvSpPr>
        <p:spPr>
          <a:xfrm>
            <a:off x="4387516" y="1619609"/>
            <a:ext cx="6994357"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chemeClr val="bg1"/>
                </a:solidFill>
              </a:rPr>
              <a:t>The “Dirty Dozen” </a:t>
            </a:r>
            <a:endParaRPr lang="en-US" sz="6600" dirty="0">
              <a:solidFill>
                <a:schemeClr val="bg1"/>
              </a:solidFill>
            </a:endParaRPr>
          </a:p>
        </p:txBody>
      </p:sp>
      <p:sp>
        <p:nvSpPr>
          <p:cNvPr id="7" name="TextBox 6">
            <a:extLst>
              <a:ext uri="{FF2B5EF4-FFF2-40B4-BE49-F238E27FC236}">
                <a16:creationId xmlns:a16="http://schemas.microsoft.com/office/drawing/2014/main" xmlns="" id="{3591B03D-D654-4EFA-9CCC-AAD4DCB64486}"/>
              </a:ext>
            </a:extLst>
          </p:cNvPr>
          <p:cNvSpPr txBox="1"/>
          <p:nvPr/>
        </p:nvSpPr>
        <p:spPr>
          <a:xfrm>
            <a:off x="4211053" y="2878915"/>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solidFill>
                  <a:schemeClr val="bg1"/>
                </a:solidFill>
              </a:rPr>
              <a:t>Honorable mention: </a:t>
            </a:r>
            <a:endParaRPr lang="en-US" sz="4800" dirty="0">
              <a:solidFill>
                <a:schemeClr val="bg1"/>
              </a:solidFill>
            </a:endParaRPr>
          </a:p>
        </p:txBody>
      </p:sp>
      <p:sp>
        <p:nvSpPr>
          <p:cNvPr id="8" name="TextBox 7">
            <a:extLst>
              <a:ext uri="{FF2B5EF4-FFF2-40B4-BE49-F238E27FC236}">
                <a16:creationId xmlns:a16="http://schemas.microsoft.com/office/drawing/2014/main" xmlns="" id="{3591B03D-D654-4EFA-9CCC-AAD4DCB64486}"/>
              </a:ext>
            </a:extLst>
          </p:cNvPr>
          <p:cNvSpPr txBox="1"/>
          <p:nvPr/>
        </p:nvSpPr>
        <p:spPr>
          <a:xfrm>
            <a:off x="4211053" y="3741632"/>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panose="020B0604020202020204" pitchFamily="34" charset="0"/>
              <a:buChar char="•"/>
            </a:pPr>
            <a:r>
              <a:rPr lang="en-US" sz="4800" b="1" dirty="0">
                <a:solidFill>
                  <a:schemeClr val="bg1"/>
                </a:solidFill>
              </a:rPr>
              <a:t>Finding people to blame</a:t>
            </a:r>
            <a:endParaRPr lang="en-US" sz="4800" dirty="0">
              <a:solidFill>
                <a:schemeClr val="bg1"/>
              </a:solidFill>
            </a:endParaRPr>
          </a:p>
        </p:txBody>
      </p:sp>
      <p:sp>
        <p:nvSpPr>
          <p:cNvPr id="9" name="TextBox 8">
            <a:extLst>
              <a:ext uri="{FF2B5EF4-FFF2-40B4-BE49-F238E27FC236}">
                <a16:creationId xmlns:a16="http://schemas.microsoft.com/office/drawing/2014/main" xmlns="" id="{3591B03D-D654-4EFA-9CCC-AAD4DCB64486}"/>
              </a:ext>
            </a:extLst>
          </p:cNvPr>
          <p:cNvSpPr txBox="1"/>
          <p:nvPr/>
        </p:nvSpPr>
        <p:spPr>
          <a:xfrm>
            <a:off x="4211053" y="4604349"/>
            <a:ext cx="798094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685800">
              <a:buFont typeface="Arial" panose="020B0604020202020204" pitchFamily="34" charset="0"/>
              <a:buChar char="•"/>
            </a:pPr>
            <a:r>
              <a:rPr lang="en-US" sz="4800" b="1" dirty="0">
                <a:solidFill>
                  <a:schemeClr val="bg1"/>
                </a:solidFill>
              </a:rPr>
              <a:t>Isolation</a:t>
            </a:r>
            <a:endParaRPr lang="en-US" sz="4800" dirty="0">
              <a:solidFill>
                <a:schemeClr val="bg1"/>
              </a:solidFill>
            </a:endParaRPr>
          </a:p>
        </p:txBody>
      </p:sp>
    </p:spTree>
    <p:extLst>
      <p:ext uri="{BB962C8B-B14F-4D97-AF65-F5344CB8AC3E}">
        <p14:creationId xmlns:p14="http://schemas.microsoft.com/office/powerpoint/2010/main" val="149859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5072" y="1463046"/>
            <a:ext cx="11865513" cy="402335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Philippians 4:4 </a:t>
            </a:r>
            <a:r>
              <a:rPr lang="en-US" sz="3600" dirty="0">
                <a:solidFill>
                  <a:schemeClr val="tx1"/>
                </a:solidFill>
              </a:rPr>
              <a:t>Rejoice in the Lord always; again I will say, rejoice! </a:t>
            </a:r>
            <a:r>
              <a:rPr lang="en-US" sz="3600" b="1" baseline="30000" dirty="0">
                <a:solidFill>
                  <a:schemeClr val="tx1"/>
                </a:solidFill>
              </a:rPr>
              <a:t>5 </a:t>
            </a:r>
            <a:r>
              <a:rPr lang="en-US" sz="3600" dirty="0">
                <a:solidFill>
                  <a:schemeClr val="tx1"/>
                </a:solidFill>
              </a:rPr>
              <a:t>Let your gentle spirit be known to all people. The Lord is near. </a:t>
            </a:r>
            <a:r>
              <a:rPr lang="en-US" sz="3600" b="1" baseline="30000" dirty="0">
                <a:solidFill>
                  <a:schemeClr val="tx1"/>
                </a:solidFill>
              </a:rPr>
              <a:t>6 </a:t>
            </a:r>
            <a:r>
              <a:rPr lang="en-US" sz="3600" dirty="0">
                <a:solidFill>
                  <a:schemeClr val="tx1"/>
                </a:solidFill>
              </a:rPr>
              <a:t>Do not be anxious about anything, but in everything by prayer and pleading with thanksgiving let your requests be made known to God. </a:t>
            </a:r>
            <a:r>
              <a:rPr lang="en-US" sz="3600" b="1" baseline="30000" dirty="0">
                <a:solidFill>
                  <a:schemeClr val="tx1"/>
                </a:solidFill>
              </a:rPr>
              <a:t>7 </a:t>
            </a:r>
            <a:r>
              <a:rPr lang="en-US" sz="3600" dirty="0">
                <a:solidFill>
                  <a:schemeClr val="tx1"/>
                </a:solidFill>
              </a:rPr>
              <a:t>And the peace of God, which surpasses all comprehension, will guard your hearts and minds in Christ Jesus.</a:t>
            </a:r>
          </a:p>
        </p:txBody>
      </p:sp>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Tree>
    <p:extLst>
      <p:ext uri="{BB962C8B-B14F-4D97-AF65-F5344CB8AC3E}">
        <p14:creationId xmlns:p14="http://schemas.microsoft.com/office/powerpoint/2010/main" val="1973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2880" y="1463040"/>
            <a:ext cx="11832336" cy="40233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Phil 4:8 </a:t>
            </a:r>
            <a:r>
              <a:rPr lang="en-US" sz="3600" dirty="0">
                <a:solidFill>
                  <a:schemeClr val="tx1"/>
                </a:solidFill>
              </a:rPr>
              <a:t>Finally, brothers and sisters, whatever is true, whatever is honorable, whatever is right, whatever is pure, whatever is lovely, whatever is commendable, if there is any excellence and if anything worthy of praise, think about these things. </a:t>
            </a:r>
            <a:r>
              <a:rPr lang="en-US" sz="3600" b="1" baseline="30000" dirty="0">
                <a:solidFill>
                  <a:schemeClr val="tx1"/>
                </a:solidFill>
              </a:rPr>
              <a:t>9 </a:t>
            </a:r>
            <a:r>
              <a:rPr lang="en-US" sz="3600" dirty="0">
                <a:solidFill>
                  <a:schemeClr val="tx1"/>
                </a:solidFill>
              </a:rPr>
              <a:t>As for the things you have learned and received and heard and seen in me, practice these things, and the God of peace will be with you.</a:t>
            </a:r>
          </a:p>
        </p:txBody>
      </p:sp>
      <p:sp>
        <p:nvSpPr>
          <p:cNvPr id="4" name="TextBox 3">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Tree>
    <p:extLst>
      <p:ext uri="{BB962C8B-B14F-4D97-AF65-F5344CB8AC3E}">
        <p14:creationId xmlns:p14="http://schemas.microsoft.com/office/powerpoint/2010/main" val="1347294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5" name="Rectangle 4"/>
          <p:cNvSpPr/>
          <p:nvPr/>
        </p:nvSpPr>
        <p:spPr>
          <a:xfrm>
            <a:off x="103632" y="5248656"/>
            <a:ext cx="11996928" cy="137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4:4 </a:t>
            </a:r>
            <a:r>
              <a:rPr lang="en-US" sz="3600" dirty="0">
                <a:solidFill>
                  <a:schemeClr val="tx1"/>
                </a:solidFill>
              </a:rPr>
              <a:t>Rejoice in the Lord always; again I will say, rejoice! </a:t>
            </a:r>
            <a:r>
              <a:rPr lang="en-US" sz="3600" b="1" baseline="30000" dirty="0">
                <a:solidFill>
                  <a:schemeClr val="tx1"/>
                </a:solidFill>
              </a:rPr>
              <a:t>5 </a:t>
            </a:r>
            <a:r>
              <a:rPr lang="en-US" sz="3600" dirty="0">
                <a:solidFill>
                  <a:schemeClr val="tx1"/>
                </a:solidFill>
              </a:rPr>
              <a:t>Let your gentle spirit be known to all people. The Lord is near.</a:t>
            </a:r>
          </a:p>
        </p:txBody>
      </p:sp>
    </p:spTree>
    <p:extLst>
      <p:ext uri="{BB962C8B-B14F-4D97-AF65-F5344CB8AC3E}">
        <p14:creationId xmlns:p14="http://schemas.microsoft.com/office/powerpoint/2010/main" val="669143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5248656"/>
            <a:ext cx="11996928" cy="137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4:4 </a:t>
            </a:r>
            <a:r>
              <a:rPr lang="en-US" sz="3600" b="1" u="sng" dirty="0">
                <a:solidFill>
                  <a:schemeClr val="tx1"/>
                </a:solidFill>
              </a:rPr>
              <a:t>Rejoice</a:t>
            </a:r>
            <a:r>
              <a:rPr lang="en-US" sz="3600" dirty="0">
                <a:solidFill>
                  <a:schemeClr val="tx1"/>
                </a:solidFill>
              </a:rPr>
              <a:t> in the Lord always; </a:t>
            </a:r>
            <a:r>
              <a:rPr lang="en-US" sz="3600" b="1" u="sng" dirty="0">
                <a:solidFill>
                  <a:schemeClr val="tx1"/>
                </a:solidFill>
              </a:rPr>
              <a:t>again I will say, rejoice</a:t>
            </a:r>
            <a:r>
              <a:rPr lang="en-US" sz="3600" dirty="0">
                <a:solidFill>
                  <a:schemeClr val="tx1"/>
                </a:solidFill>
              </a:rPr>
              <a:t>! </a:t>
            </a:r>
            <a:r>
              <a:rPr lang="en-US" sz="3600" b="1" baseline="30000" dirty="0">
                <a:solidFill>
                  <a:schemeClr val="tx1"/>
                </a:solidFill>
              </a:rPr>
              <a:t>5 </a:t>
            </a:r>
            <a:r>
              <a:rPr lang="en-US" sz="3600" dirty="0">
                <a:solidFill>
                  <a:schemeClr val="tx1"/>
                </a:solidFill>
              </a:rPr>
              <a:t>Let your gentle spirit be known to all people. The Lord is near.</a:t>
            </a:r>
          </a:p>
        </p:txBody>
      </p:sp>
      <p:sp>
        <p:nvSpPr>
          <p:cNvPr id="5" name="Rounded Rectangle 4"/>
          <p:cNvSpPr/>
          <p:nvPr/>
        </p:nvSpPr>
        <p:spPr>
          <a:xfrm>
            <a:off x="121920" y="1298601"/>
            <a:ext cx="11996928" cy="2359000"/>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Principle: We can’t choose our circumstances or our feelings. But we can choose our attitude </a:t>
            </a:r>
            <a:r>
              <a:rPr lang="en-US" sz="4800" b="1" i="1" dirty="0">
                <a:solidFill>
                  <a:schemeClr val="bg1"/>
                </a:solidFill>
              </a:rPr>
              <a:t>about</a:t>
            </a:r>
            <a:r>
              <a:rPr lang="en-US" sz="4800" b="1" dirty="0">
                <a:solidFill>
                  <a:schemeClr val="bg1"/>
                </a:solidFill>
              </a:rPr>
              <a:t> them. </a:t>
            </a:r>
          </a:p>
        </p:txBody>
      </p:sp>
    </p:spTree>
    <p:extLst>
      <p:ext uri="{BB962C8B-B14F-4D97-AF65-F5344CB8AC3E}">
        <p14:creationId xmlns:p14="http://schemas.microsoft.com/office/powerpoint/2010/main" val="161757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5248656"/>
            <a:ext cx="11996928" cy="137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4:4 </a:t>
            </a:r>
            <a:r>
              <a:rPr lang="en-US" sz="3600" dirty="0">
                <a:solidFill>
                  <a:schemeClr val="tx1"/>
                </a:solidFill>
              </a:rPr>
              <a:t>Rejoice </a:t>
            </a:r>
            <a:r>
              <a:rPr lang="en-US" sz="3600" b="1" u="sng" dirty="0">
                <a:solidFill>
                  <a:schemeClr val="tx1"/>
                </a:solidFill>
              </a:rPr>
              <a:t>in the Lord</a:t>
            </a:r>
            <a:r>
              <a:rPr lang="en-US" sz="3600" b="1" dirty="0">
                <a:solidFill>
                  <a:schemeClr val="tx1"/>
                </a:solidFill>
              </a:rPr>
              <a:t> </a:t>
            </a:r>
            <a:r>
              <a:rPr lang="en-US" sz="3600" dirty="0">
                <a:solidFill>
                  <a:schemeClr val="tx1"/>
                </a:solidFill>
              </a:rPr>
              <a:t>always; again I will say, rejoice! </a:t>
            </a:r>
            <a:r>
              <a:rPr lang="en-US" sz="3600" b="1" baseline="30000" dirty="0">
                <a:solidFill>
                  <a:schemeClr val="tx1"/>
                </a:solidFill>
              </a:rPr>
              <a:t>5 </a:t>
            </a:r>
            <a:r>
              <a:rPr lang="en-US" sz="3600" dirty="0">
                <a:solidFill>
                  <a:schemeClr val="tx1"/>
                </a:solidFill>
              </a:rPr>
              <a:t>Let your gentle spirit be known to all people. The Lord is near.</a:t>
            </a:r>
          </a:p>
        </p:txBody>
      </p:sp>
      <p:sp>
        <p:nvSpPr>
          <p:cNvPr id="5" name="Rounded Rectangle 4"/>
          <p:cNvSpPr/>
          <p:nvPr/>
        </p:nvSpPr>
        <p:spPr>
          <a:xfrm>
            <a:off x="121920" y="1298601"/>
            <a:ext cx="11996928" cy="2359000"/>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Principle: We can’t choose our circumstances or our feelings. But we can choose our attitude </a:t>
            </a:r>
            <a:r>
              <a:rPr lang="en-US" sz="4800" b="1" i="1" dirty="0">
                <a:solidFill>
                  <a:schemeClr val="bg1"/>
                </a:solidFill>
              </a:rPr>
              <a:t>about</a:t>
            </a:r>
            <a:r>
              <a:rPr lang="en-US" sz="4800" b="1" dirty="0">
                <a:solidFill>
                  <a:schemeClr val="bg1"/>
                </a:solidFill>
              </a:rPr>
              <a:t> them. </a:t>
            </a:r>
          </a:p>
        </p:txBody>
      </p:sp>
    </p:spTree>
    <p:extLst>
      <p:ext uri="{BB962C8B-B14F-4D97-AF65-F5344CB8AC3E}">
        <p14:creationId xmlns:p14="http://schemas.microsoft.com/office/powerpoint/2010/main" val="49590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5248656"/>
            <a:ext cx="11996928" cy="137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4:4 </a:t>
            </a:r>
            <a:r>
              <a:rPr lang="en-US" sz="3600" dirty="0">
                <a:solidFill>
                  <a:schemeClr val="tx1"/>
                </a:solidFill>
              </a:rPr>
              <a:t>Rejoice in the Lord always; again I will say, rejoice! </a:t>
            </a:r>
            <a:r>
              <a:rPr lang="en-US" sz="3600" b="1" baseline="30000" dirty="0">
                <a:solidFill>
                  <a:schemeClr val="tx1"/>
                </a:solidFill>
              </a:rPr>
              <a:t>5 </a:t>
            </a:r>
            <a:r>
              <a:rPr lang="en-US" sz="3600" dirty="0">
                <a:solidFill>
                  <a:schemeClr val="tx1"/>
                </a:solidFill>
              </a:rPr>
              <a:t>Let </a:t>
            </a:r>
            <a:r>
              <a:rPr lang="en-US" sz="3600" b="1" u="sng" dirty="0">
                <a:solidFill>
                  <a:schemeClr val="tx1"/>
                </a:solidFill>
              </a:rPr>
              <a:t>your gentle spirit</a:t>
            </a:r>
            <a:r>
              <a:rPr lang="en-US" sz="3600" dirty="0">
                <a:solidFill>
                  <a:schemeClr val="tx1"/>
                </a:solidFill>
              </a:rPr>
              <a:t> be known to all people. The Lord is near.</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121920" y="2779531"/>
            <a:ext cx="1197864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chemeClr val="bg1"/>
                </a:solidFill>
              </a:rPr>
              <a:t>What drives a lot of anxiety is us trying to control things we can’t.</a:t>
            </a:r>
            <a:endParaRPr lang="en-US" sz="4000" dirty="0">
              <a:solidFill>
                <a:schemeClr val="bg1"/>
              </a:solidFill>
            </a:endParaRPr>
          </a:p>
        </p:txBody>
      </p:sp>
      <p:sp>
        <p:nvSpPr>
          <p:cNvPr id="8" name="Rounded Rectangle 7"/>
          <p:cNvSpPr/>
          <p:nvPr/>
        </p:nvSpPr>
        <p:spPr>
          <a:xfrm>
            <a:off x="121920" y="1188726"/>
            <a:ext cx="11996928" cy="96624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schemeClr val="bg1"/>
                </a:solidFill>
              </a:rPr>
              <a:t>Principle: Acknowledge the Sovereignty of God</a:t>
            </a:r>
          </a:p>
        </p:txBody>
      </p:sp>
    </p:spTree>
    <p:extLst>
      <p:ext uri="{BB962C8B-B14F-4D97-AF65-F5344CB8AC3E}">
        <p14:creationId xmlns:p14="http://schemas.microsoft.com/office/powerpoint/2010/main" val="313947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591B03D-D654-4EFA-9CCC-AAD4DCB64486}"/>
              </a:ext>
            </a:extLst>
          </p:cNvPr>
          <p:cNvSpPr txBox="1"/>
          <p:nvPr/>
        </p:nvSpPr>
        <p:spPr>
          <a:xfrm>
            <a:off x="216842" y="5568120"/>
            <a:ext cx="116281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 </a:t>
            </a:r>
            <a:r>
              <a:rPr lang="en-US" sz="4000" b="1" dirty="0">
                <a:solidFill>
                  <a:schemeClr val="bg1"/>
                </a:solidFill>
              </a:rPr>
              <a:t>“</a:t>
            </a:r>
            <a:r>
              <a:rPr lang="en-US" sz="4000" b="1" i="1" dirty="0">
                <a:solidFill>
                  <a:schemeClr val="bg1"/>
                </a:solidFill>
              </a:rPr>
              <a:t>do not be anxious about anything</a:t>
            </a:r>
            <a:r>
              <a:rPr lang="en-US" sz="4000" b="1" dirty="0">
                <a:solidFill>
                  <a:schemeClr val="bg1"/>
                </a:solidFill>
              </a:rPr>
              <a:t>” </a:t>
            </a:r>
            <a:endParaRPr lang="en-US" sz="5400" dirty="0">
              <a:solidFill>
                <a:schemeClr val="bg1"/>
              </a:solidFill>
            </a:endParaRPr>
          </a:p>
        </p:txBody>
      </p:sp>
      <p:sp>
        <p:nvSpPr>
          <p:cNvPr id="7" name="Rounded Rectangle 6"/>
          <p:cNvSpPr/>
          <p:nvPr/>
        </p:nvSpPr>
        <p:spPr>
          <a:xfrm>
            <a:off x="216842" y="205562"/>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chemeClr val="bg1"/>
                </a:solidFill>
              </a:rPr>
              <a:t>Biblical Provisions for Handling Anxiety</a:t>
            </a:r>
          </a:p>
        </p:txBody>
      </p:sp>
      <p:sp>
        <p:nvSpPr>
          <p:cNvPr id="6" name="Speech Bubble: Rectangle with Corners Rounded 5">
            <a:extLst>
              <a:ext uri="{FF2B5EF4-FFF2-40B4-BE49-F238E27FC236}">
                <a16:creationId xmlns:a16="http://schemas.microsoft.com/office/drawing/2014/main" xmlns="" id="{23B25054-7D44-4311-AA4E-4E1C05721DDA}"/>
              </a:ext>
            </a:extLst>
          </p:cNvPr>
          <p:cNvSpPr/>
          <p:nvPr/>
        </p:nvSpPr>
        <p:spPr>
          <a:xfrm>
            <a:off x="3948780" y="4922001"/>
            <a:ext cx="7188178" cy="646119"/>
          </a:xfrm>
          <a:prstGeom prst="wedgeRoundRectCallout">
            <a:avLst>
              <a:gd name="adj1" fmla="val -3606"/>
              <a:gd name="adj2" fmla="val 1050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solidFill>
                  <a:schemeClr val="tx1"/>
                </a:solidFill>
              </a:rPr>
              <a:t>Merimnao</a:t>
            </a:r>
            <a:r>
              <a:rPr lang="en-US" sz="3600" b="1" dirty="0">
                <a:solidFill>
                  <a:schemeClr val="tx1"/>
                </a:solidFill>
              </a:rPr>
              <a:t>:</a:t>
            </a:r>
            <a:r>
              <a:rPr lang="en-US" sz="3600" dirty="0">
                <a:solidFill>
                  <a:schemeClr val="tx1"/>
                </a:solidFill>
              </a:rPr>
              <a:t> To be troubled with cares</a:t>
            </a:r>
            <a:endParaRPr lang="en-US" dirty="0"/>
          </a:p>
        </p:txBody>
      </p:sp>
    </p:spTree>
    <p:extLst>
      <p:ext uri="{BB962C8B-B14F-4D97-AF65-F5344CB8AC3E}">
        <p14:creationId xmlns:p14="http://schemas.microsoft.com/office/powerpoint/2010/main" val="56137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5248656"/>
            <a:ext cx="11996928" cy="137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4:4 </a:t>
            </a:r>
            <a:r>
              <a:rPr lang="en-US" sz="3600" dirty="0">
                <a:solidFill>
                  <a:schemeClr val="tx1"/>
                </a:solidFill>
              </a:rPr>
              <a:t>Rejoice in the Lord always; again I will say, rejoice! </a:t>
            </a:r>
            <a:r>
              <a:rPr lang="en-US" sz="3600" b="1" baseline="30000" dirty="0">
                <a:solidFill>
                  <a:schemeClr val="tx1"/>
                </a:solidFill>
              </a:rPr>
              <a:t>5 </a:t>
            </a:r>
            <a:r>
              <a:rPr lang="en-US" sz="3600" dirty="0">
                <a:solidFill>
                  <a:schemeClr val="tx1"/>
                </a:solidFill>
              </a:rPr>
              <a:t>Let </a:t>
            </a:r>
            <a:r>
              <a:rPr lang="en-US" sz="3600" b="1" u="sng" dirty="0">
                <a:solidFill>
                  <a:schemeClr val="tx1"/>
                </a:solidFill>
              </a:rPr>
              <a:t>your gentle spirit</a:t>
            </a:r>
            <a:r>
              <a:rPr lang="en-US" sz="3600" dirty="0">
                <a:solidFill>
                  <a:schemeClr val="tx1"/>
                </a:solidFill>
              </a:rPr>
              <a:t> be known to all people. The Lord is near.</a:t>
            </a:r>
          </a:p>
        </p:txBody>
      </p:sp>
      <p:sp>
        <p:nvSpPr>
          <p:cNvPr id="6" name="Rounded Rectangle 5"/>
          <p:cNvSpPr/>
          <p:nvPr/>
        </p:nvSpPr>
        <p:spPr>
          <a:xfrm>
            <a:off x="121920" y="1188726"/>
            <a:ext cx="11996928" cy="966242"/>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600" b="1" dirty="0">
                <a:solidFill>
                  <a:schemeClr val="bg1"/>
                </a:solidFill>
              </a:rPr>
              <a:t>Principle: Acknowledge the Sovereignty of God</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267286" y="2219627"/>
            <a:ext cx="1183327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rPr>
              <a:t>Anxiety therapies often emphasize 2 keys:</a:t>
            </a:r>
          </a:p>
          <a:p>
            <a:pPr marL="1200150" lvl="1" indent="-742950">
              <a:buAutoNum type="arabicParenR"/>
            </a:pPr>
            <a:r>
              <a:rPr lang="en-US" sz="4000" b="1" dirty="0">
                <a:solidFill>
                  <a:schemeClr val="bg1"/>
                </a:solidFill>
              </a:rPr>
              <a:t>Accepting our limitations</a:t>
            </a:r>
          </a:p>
          <a:p>
            <a:pPr marL="1200150" lvl="1" indent="-742950">
              <a:buAutoNum type="arabicParenR"/>
            </a:pPr>
            <a:r>
              <a:rPr lang="en-US" sz="4000" b="1" dirty="0">
                <a:solidFill>
                  <a:schemeClr val="bg1"/>
                </a:solidFill>
              </a:rPr>
              <a:t>Accepting uncertainty</a:t>
            </a:r>
            <a:endParaRPr lang="en-US" sz="4000" dirty="0">
              <a:solidFill>
                <a:schemeClr val="bg1"/>
              </a:solidFill>
            </a:endParaRPr>
          </a:p>
        </p:txBody>
      </p:sp>
      <p:sp>
        <p:nvSpPr>
          <p:cNvPr id="8" name="TextBox 7">
            <a:extLst>
              <a:ext uri="{FF2B5EF4-FFF2-40B4-BE49-F238E27FC236}">
                <a16:creationId xmlns:a16="http://schemas.microsoft.com/office/drawing/2014/main" xmlns="" id="{3591B03D-D654-4EFA-9CCC-AAD4DCB64486}"/>
              </a:ext>
            </a:extLst>
          </p:cNvPr>
          <p:cNvSpPr txBox="1"/>
          <p:nvPr/>
        </p:nvSpPr>
        <p:spPr>
          <a:xfrm>
            <a:off x="185459" y="4065489"/>
            <a:ext cx="118332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i="1" dirty="0">
                <a:solidFill>
                  <a:schemeClr val="bg1"/>
                </a:solidFill>
              </a:rPr>
              <a:t>Having a God (with a capital G) in the field of view really helps give the freedom to accept these things!</a:t>
            </a:r>
            <a:endParaRPr lang="en-US" sz="3600" i="1" dirty="0">
              <a:solidFill>
                <a:schemeClr val="bg1"/>
              </a:solidFill>
            </a:endParaRPr>
          </a:p>
        </p:txBody>
      </p:sp>
    </p:spTree>
    <p:extLst>
      <p:ext uri="{BB962C8B-B14F-4D97-AF65-F5344CB8AC3E}">
        <p14:creationId xmlns:p14="http://schemas.microsoft.com/office/powerpoint/2010/main" val="2680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272" y="383925"/>
            <a:ext cx="1199692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Principle: humility and peace are deeply connected</a:t>
            </a:r>
          </a:p>
        </p:txBody>
      </p:sp>
      <p:sp>
        <p:nvSpPr>
          <p:cNvPr id="7" name="Rounded Rectangle 6"/>
          <p:cNvSpPr/>
          <p:nvPr/>
        </p:nvSpPr>
        <p:spPr>
          <a:xfrm>
            <a:off x="195072" y="1422552"/>
            <a:ext cx="11996928"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The pride is an anxiety engine</a:t>
            </a:r>
          </a:p>
        </p:txBody>
      </p:sp>
      <p:sp>
        <p:nvSpPr>
          <p:cNvPr id="5" name="Rectangle 4"/>
          <p:cNvSpPr/>
          <p:nvPr/>
        </p:nvSpPr>
        <p:spPr>
          <a:xfrm>
            <a:off x="56272" y="4768947"/>
            <a:ext cx="11996928" cy="19698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1 Peter 5:6</a:t>
            </a:r>
            <a:r>
              <a:rPr lang="en-US" sz="3600" b="1" dirty="0">
                <a:solidFill>
                  <a:schemeClr val="tx1"/>
                </a:solidFill>
              </a:rPr>
              <a:t> </a:t>
            </a:r>
            <a:r>
              <a:rPr lang="en-US" sz="3500" b="1" u="sng" dirty="0">
                <a:solidFill>
                  <a:schemeClr val="tx1"/>
                </a:solidFill>
              </a:rPr>
              <a:t>Therefore humble yourselves under the mighty hand of God</a:t>
            </a:r>
            <a:r>
              <a:rPr lang="en-US" sz="3600" dirty="0">
                <a:solidFill>
                  <a:schemeClr val="tx1"/>
                </a:solidFill>
              </a:rPr>
              <a:t>, so that He may exalt you at the proper time, </a:t>
            </a:r>
            <a:r>
              <a:rPr lang="en-US" sz="3600" b="1" baseline="30000" dirty="0">
                <a:solidFill>
                  <a:schemeClr val="tx1"/>
                </a:solidFill>
              </a:rPr>
              <a:t>7 </a:t>
            </a:r>
            <a:r>
              <a:rPr lang="en-US" sz="3600" dirty="0">
                <a:solidFill>
                  <a:schemeClr val="tx1"/>
                </a:solidFill>
              </a:rPr>
              <a:t>having cast all your anxiety on Him, because He cares about you.</a:t>
            </a:r>
          </a:p>
        </p:txBody>
      </p:sp>
    </p:spTree>
    <p:extLst>
      <p:ext uri="{BB962C8B-B14F-4D97-AF65-F5344CB8AC3E}">
        <p14:creationId xmlns:p14="http://schemas.microsoft.com/office/powerpoint/2010/main" val="35159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272" y="383925"/>
            <a:ext cx="1199692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Principle: humility and peace are deeply connected</a:t>
            </a:r>
          </a:p>
        </p:txBody>
      </p:sp>
      <p:sp>
        <p:nvSpPr>
          <p:cNvPr id="5" name="Rectangle 4"/>
          <p:cNvSpPr/>
          <p:nvPr/>
        </p:nvSpPr>
        <p:spPr>
          <a:xfrm>
            <a:off x="56272" y="4768950"/>
            <a:ext cx="11996928" cy="19698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1 Peter 5:6</a:t>
            </a:r>
            <a:r>
              <a:rPr lang="en-US" sz="3600" b="1" dirty="0">
                <a:solidFill>
                  <a:schemeClr val="tx1"/>
                </a:solidFill>
              </a:rPr>
              <a:t> </a:t>
            </a:r>
            <a:r>
              <a:rPr lang="en-US" sz="3600" dirty="0">
                <a:solidFill>
                  <a:schemeClr val="tx1"/>
                </a:solidFill>
              </a:rPr>
              <a:t>Therefore humble yourselves under the mighty hand of God, </a:t>
            </a:r>
            <a:r>
              <a:rPr lang="en-US" sz="3600" b="1" u="sng" dirty="0">
                <a:solidFill>
                  <a:schemeClr val="tx1"/>
                </a:solidFill>
              </a:rPr>
              <a:t>so that He may exalt you at the proper time</a:t>
            </a:r>
            <a:r>
              <a:rPr lang="en-US" sz="3600" dirty="0">
                <a:solidFill>
                  <a:schemeClr val="tx1"/>
                </a:solidFill>
              </a:rPr>
              <a:t>, </a:t>
            </a:r>
            <a:r>
              <a:rPr lang="en-US" sz="3600" b="1" baseline="30000" dirty="0">
                <a:solidFill>
                  <a:schemeClr val="tx1"/>
                </a:solidFill>
              </a:rPr>
              <a:t>7 </a:t>
            </a:r>
            <a:r>
              <a:rPr lang="en-US" sz="3600" dirty="0">
                <a:solidFill>
                  <a:schemeClr val="tx1"/>
                </a:solidFill>
              </a:rPr>
              <a:t>having cast all your anxiety on Him, because He cares about you.</a:t>
            </a:r>
          </a:p>
        </p:txBody>
      </p:sp>
      <p:sp>
        <p:nvSpPr>
          <p:cNvPr id="7" name="Rounded Rectangle 6"/>
          <p:cNvSpPr/>
          <p:nvPr/>
        </p:nvSpPr>
        <p:spPr>
          <a:xfrm>
            <a:off x="195072" y="1422552"/>
            <a:ext cx="11996928"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The pride is an anxiety engine</a:t>
            </a:r>
          </a:p>
        </p:txBody>
      </p:sp>
    </p:spTree>
    <p:extLst>
      <p:ext uri="{BB962C8B-B14F-4D97-AF65-F5344CB8AC3E}">
        <p14:creationId xmlns:p14="http://schemas.microsoft.com/office/powerpoint/2010/main" val="3227532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272" y="383925"/>
            <a:ext cx="1199692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Principle: humility and peace are deeply connected</a:t>
            </a:r>
          </a:p>
        </p:txBody>
      </p:sp>
      <p:sp>
        <p:nvSpPr>
          <p:cNvPr id="5" name="Rectangle 4"/>
          <p:cNvSpPr/>
          <p:nvPr/>
        </p:nvSpPr>
        <p:spPr>
          <a:xfrm>
            <a:off x="56272" y="4775132"/>
            <a:ext cx="11996928" cy="19698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1 Peter 5:6</a:t>
            </a:r>
            <a:r>
              <a:rPr lang="en-US" sz="3600" b="1" dirty="0">
                <a:solidFill>
                  <a:schemeClr val="tx1"/>
                </a:solidFill>
              </a:rPr>
              <a:t> </a:t>
            </a:r>
            <a:r>
              <a:rPr lang="en-US" sz="3600" dirty="0">
                <a:solidFill>
                  <a:schemeClr val="tx1"/>
                </a:solidFill>
              </a:rPr>
              <a:t>Therefore humble yourselves under the mighty hand of God, so that He may exalt you at the proper time, </a:t>
            </a:r>
            <a:r>
              <a:rPr lang="en-US" sz="3600" b="1" baseline="30000" dirty="0">
                <a:solidFill>
                  <a:schemeClr val="tx1"/>
                </a:solidFill>
              </a:rPr>
              <a:t>7 </a:t>
            </a:r>
            <a:r>
              <a:rPr lang="en-US" sz="3600" b="1" u="sng" dirty="0">
                <a:solidFill>
                  <a:schemeClr val="tx1"/>
                </a:solidFill>
              </a:rPr>
              <a:t>having cast all your anxiety on Him</a:t>
            </a:r>
            <a:r>
              <a:rPr lang="en-US" sz="3600" dirty="0">
                <a:solidFill>
                  <a:schemeClr val="tx1"/>
                </a:solidFill>
              </a:rPr>
              <a:t>, because He cares about you.</a:t>
            </a:r>
          </a:p>
        </p:txBody>
      </p:sp>
      <p:sp>
        <p:nvSpPr>
          <p:cNvPr id="7" name="Rounded Rectangle 6"/>
          <p:cNvSpPr/>
          <p:nvPr/>
        </p:nvSpPr>
        <p:spPr>
          <a:xfrm>
            <a:off x="195072" y="1422552"/>
            <a:ext cx="11996928"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The pride is an anxiety engine</a:t>
            </a:r>
          </a:p>
        </p:txBody>
      </p:sp>
    </p:spTree>
    <p:extLst>
      <p:ext uri="{BB962C8B-B14F-4D97-AF65-F5344CB8AC3E}">
        <p14:creationId xmlns:p14="http://schemas.microsoft.com/office/powerpoint/2010/main" val="61575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272" y="383925"/>
            <a:ext cx="1199692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Principle: humility and peace are deeply connected</a:t>
            </a:r>
          </a:p>
        </p:txBody>
      </p:sp>
      <p:sp>
        <p:nvSpPr>
          <p:cNvPr id="5" name="Rectangle 4"/>
          <p:cNvSpPr/>
          <p:nvPr/>
        </p:nvSpPr>
        <p:spPr>
          <a:xfrm>
            <a:off x="55672" y="4771542"/>
            <a:ext cx="11996928" cy="19698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1 Peter 5:6</a:t>
            </a:r>
            <a:r>
              <a:rPr lang="en-US" sz="3600" b="1" dirty="0">
                <a:solidFill>
                  <a:schemeClr val="tx1"/>
                </a:solidFill>
              </a:rPr>
              <a:t> </a:t>
            </a:r>
            <a:r>
              <a:rPr lang="en-US" sz="3600" dirty="0">
                <a:solidFill>
                  <a:schemeClr val="tx1"/>
                </a:solidFill>
              </a:rPr>
              <a:t>Therefore humble yourselves under the mighty hand of God, so that He may exalt you at the proper time, </a:t>
            </a:r>
            <a:r>
              <a:rPr lang="en-US" sz="3600" b="1" baseline="30000" dirty="0">
                <a:solidFill>
                  <a:schemeClr val="tx1"/>
                </a:solidFill>
              </a:rPr>
              <a:t>7 </a:t>
            </a:r>
            <a:r>
              <a:rPr lang="en-US" sz="3600" dirty="0">
                <a:solidFill>
                  <a:schemeClr val="tx1"/>
                </a:solidFill>
              </a:rPr>
              <a:t>having cast all your anxiety on Him, </a:t>
            </a:r>
            <a:r>
              <a:rPr lang="en-US" sz="3600" b="1" u="sng" dirty="0">
                <a:solidFill>
                  <a:schemeClr val="tx1"/>
                </a:solidFill>
              </a:rPr>
              <a:t>because He cares about you</a:t>
            </a:r>
            <a:r>
              <a:rPr lang="en-US" sz="3600" dirty="0">
                <a:solidFill>
                  <a:schemeClr val="tx1"/>
                </a:solidFill>
              </a:rPr>
              <a:t>.</a:t>
            </a:r>
          </a:p>
        </p:txBody>
      </p:sp>
      <p:sp>
        <p:nvSpPr>
          <p:cNvPr id="7" name="Rounded Rectangle 6"/>
          <p:cNvSpPr/>
          <p:nvPr/>
        </p:nvSpPr>
        <p:spPr>
          <a:xfrm>
            <a:off x="195072" y="1422552"/>
            <a:ext cx="11996928"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The pride is an anxiety engine</a:t>
            </a:r>
          </a:p>
        </p:txBody>
      </p:sp>
    </p:spTree>
    <p:extLst>
      <p:ext uri="{BB962C8B-B14F-4D97-AF65-F5344CB8AC3E}">
        <p14:creationId xmlns:p14="http://schemas.microsoft.com/office/powerpoint/2010/main" val="52718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56272" y="383925"/>
            <a:ext cx="1199692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Principle: humility and peace are deeply connected</a:t>
            </a:r>
          </a:p>
        </p:txBody>
      </p:sp>
      <p:sp>
        <p:nvSpPr>
          <p:cNvPr id="5" name="Rectangle 4"/>
          <p:cNvSpPr/>
          <p:nvPr/>
        </p:nvSpPr>
        <p:spPr>
          <a:xfrm>
            <a:off x="56272" y="4768950"/>
            <a:ext cx="11996928" cy="196986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1 Peter 5:6</a:t>
            </a:r>
            <a:r>
              <a:rPr lang="en-US" sz="3600" b="1" dirty="0">
                <a:solidFill>
                  <a:schemeClr val="tx1"/>
                </a:solidFill>
              </a:rPr>
              <a:t> </a:t>
            </a:r>
            <a:r>
              <a:rPr lang="en-US" sz="3600" dirty="0">
                <a:solidFill>
                  <a:schemeClr val="tx1"/>
                </a:solidFill>
              </a:rPr>
              <a:t>Therefore humble yourselves under the mighty hand of God, so that He may exalt you at the proper time, </a:t>
            </a:r>
            <a:r>
              <a:rPr lang="en-US" sz="3600" b="1" baseline="30000" dirty="0">
                <a:solidFill>
                  <a:schemeClr val="tx1"/>
                </a:solidFill>
              </a:rPr>
              <a:t>7 </a:t>
            </a:r>
            <a:r>
              <a:rPr lang="en-US" sz="3600" dirty="0">
                <a:solidFill>
                  <a:schemeClr val="tx1"/>
                </a:solidFill>
              </a:rPr>
              <a:t>having cast all your </a:t>
            </a:r>
            <a:r>
              <a:rPr lang="en-US" sz="3600" b="1" u="sng" dirty="0">
                <a:solidFill>
                  <a:schemeClr val="tx1"/>
                </a:solidFill>
              </a:rPr>
              <a:t>anxiety</a:t>
            </a:r>
            <a:r>
              <a:rPr lang="en-US" sz="3600" dirty="0">
                <a:solidFill>
                  <a:schemeClr val="tx1"/>
                </a:solidFill>
              </a:rPr>
              <a:t> on Him, because He </a:t>
            </a:r>
            <a:r>
              <a:rPr lang="en-US" sz="3600" b="1" u="sng" dirty="0">
                <a:solidFill>
                  <a:schemeClr val="tx1"/>
                </a:solidFill>
              </a:rPr>
              <a:t>cares</a:t>
            </a:r>
            <a:r>
              <a:rPr lang="en-US" sz="3600" dirty="0">
                <a:solidFill>
                  <a:schemeClr val="tx1"/>
                </a:solidFill>
              </a:rPr>
              <a:t> about you.</a:t>
            </a:r>
          </a:p>
        </p:txBody>
      </p:sp>
      <p:sp>
        <p:nvSpPr>
          <p:cNvPr id="7" name="Rounded Rectangle 6"/>
          <p:cNvSpPr/>
          <p:nvPr/>
        </p:nvSpPr>
        <p:spPr>
          <a:xfrm>
            <a:off x="195072" y="1422552"/>
            <a:ext cx="11996928"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b="1" dirty="0">
                <a:solidFill>
                  <a:schemeClr val="bg1"/>
                </a:solidFill>
              </a:rPr>
              <a:t>The pride is an anxiety engine</a:t>
            </a:r>
          </a:p>
        </p:txBody>
      </p:sp>
    </p:spTree>
    <p:extLst>
      <p:ext uri="{BB962C8B-B14F-4D97-AF65-F5344CB8AC3E}">
        <p14:creationId xmlns:p14="http://schemas.microsoft.com/office/powerpoint/2010/main" val="1213139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5248656"/>
            <a:ext cx="11996928" cy="13716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4:4 </a:t>
            </a:r>
            <a:r>
              <a:rPr lang="en-US" sz="3600" dirty="0">
                <a:solidFill>
                  <a:schemeClr val="tx1"/>
                </a:solidFill>
              </a:rPr>
              <a:t>Rejoice in the Lord always; again I will say, rejoice! </a:t>
            </a:r>
            <a:r>
              <a:rPr lang="en-US" sz="3600" b="1" baseline="30000" dirty="0">
                <a:solidFill>
                  <a:schemeClr val="tx1"/>
                </a:solidFill>
              </a:rPr>
              <a:t>5 </a:t>
            </a:r>
            <a:r>
              <a:rPr lang="en-US" sz="3600" dirty="0">
                <a:solidFill>
                  <a:schemeClr val="tx1"/>
                </a:solidFill>
              </a:rPr>
              <a:t>Let your gentle spirit be known to all people. </a:t>
            </a:r>
            <a:r>
              <a:rPr lang="en-US" sz="3600" b="1" u="sng" dirty="0">
                <a:solidFill>
                  <a:schemeClr val="tx1"/>
                </a:solidFill>
              </a:rPr>
              <a:t>The Lord is near</a:t>
            </a:r>
            <a:r>
              <a:rPr lang="en-US" sz="3600" dirty="0">
                <a:solidFill>
                  <a:schemeClr val="tx1"/>
                </a:solidFill>
              </a:rPr>
              <a:t>.</a:t>
            </a:r>
          </a:p>
        </p:txBody>
      </p:sp>
      <p:sp>
        <p:nvSpPr>
          <p:cNvPr id="9" name="Rounded Rectangle 8"/>
          <p:cNvSpPr/>
          <p:nvPr/>
        </p:nvSpPr>
        <p:spPr>
          <a:xfrm>
            <a:off x="103632" y="1188597"/>
            <a:ext cx="1199692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bg1"/>
                </a:solidFill>
              </a:rPr>
              <a:t>Principle: God’s Presence is the foundation for peace</a:t>
            </a:r>
          </a:p>
        </p:txBody>
      </p:sp>
    </p:spTree>
    <p:extLst>
      <p:ext uri="{BB962C8B-B14F-4D97-AF65-F5344CB8AC3E}">
        <p14:creationId xmlns:p14="http://schemas.microsoft.com/office/powerpoint/2010/main" val="356197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b="1" u="sng" dirty="0">
                <a:solidFill>
                  <a:schemeClr val="tx1"/>
                </a:solidFill>
              </a:rPr>
              <a:t>Do not be anxious about anything</a:t>
            </a:r>
            <a:r>
              <a:rPr lang="en-US" sz="3600" dirty="0">
                <a:solidFill>
                  <a:schemeClr val="tx1"/>
                </a:solidFill>
              </a:rPr>
              <a:t>, but in everything by prayer and pleading with thanksgiving let your requests be made known to God. </a:t>
            </a:r>
          </a:p>
        </p:txBody>
      </p:sp>
    </p:spTree>
    <p:extLst>
      <p:ext uri="{BB962C8B-B14F-4D97-AF65-F5344CB8AC3E}">
        <p14:creationId xmlns:p14="http://schemas.microsoft.com/office/powerpoint/2010/main" val="88939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a:t>
            </a:r>
            <a:r>
              <a:rPr lang="en-US" sz="3600" b="1" u="sng" dirty="0">
                <a:solidFill>
                  <a:schemeClr val="tx1"/>
                </a:solidFill>
              </a:rPr>
              <a:t>but in everything by prayer and pleading with thanksgiving let your requests be made known to God. </a:t>
            </a:r>
          </a:p>
        </p:txBody>
      </p:sp>
      <p:sp>
        <p:nvSpPr>
          <p:cNvPr id="6" name="Rounded Rectangle 5"/>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
        <p:nvSpPr>
          <p:cNvPr id="5" name="Rounded Rectangle 4"/>
          <p:cNvSpPr/>
          <p:nvPr/>
        </p:nvSpPr>
        <p:spPr>
          <a:xfrm>
            <a:off x="5205983" y="2317823"/>
            <a:ext cx="6608064" cy="1408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bg1"/>
                </a:solidFill>
              </a:rPr>
              <a:t>“Pray your Fears”</a:t>
            </a:r>
          </a:p>
        </p:txBody>
      </p:sp>
    </p:spTree>
    <p:extLst>
      <p:ext uri="{BB962C8B-B14F-4D97-AF65-F5344CB8AC3E}">
        <p14:creationId xmlns:p14="http://schemas.microsoft.com/office/powerpoint/2010/main" val="7582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but in everything </a:t>
            </a:r>
            <a:r>
              <a:rPr lang="en-US" sz="3600" b="1" u="sng" dirty="0">
                <a:solidFill>
                  <a:schemeClr val="tx1"/>
                </a:solidFill>
              </a:rPr>
              <a:t>by prayer and pleading</a:t>
            </a:r>
            <a:r>
              <a:rPr lang="en-US" sz="3600" dirty="0">
                <a:solidFill>
                  <a:schemeClr val="tx1"/>
                </a:solidFill>
              </a:rPr>
              <a:t> with thanksgiving let your requests be made known to God. </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377952" y="1298454"/>
            <a:ext cx="3407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1) Tell God</a:t>
            </a:r>
            <a:endParaRPr lang="en-US" sz="5400" dirty="0">
              <a:solidFill>
                <a:schemeClr val="bg1"/>
              </a:solidFill>
            </a:endParaRPr>
          </a:p>
        </p:txBody>
      </p:sp>
      <p:sp>
        <p:nvSpPr>
          <p:cNvPr id="9" name="Rounded Rectangle 8"/>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
        <p:nvSpPr>
          <p:cNvPr id="10" name="Rounded Rectangle 9"/>
          <p:cNvSpPr/>
          <p:nvPr/>
        </p:nvSpPr>
        <p:spPr>
          <a:xfrm>
            <a:off x="5205983" y="2317823"/>
            <a:ext cx="6608064" cy="1408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bg1"/>
                </a:solidFill>
              </a:rPr>
              <a:t>“Pray your Fears”</a:t>
            </a:r>
          </a:p>
        </p:txBody>
      </p:sp>
    </p:spTree>
    <p:extLst>
      <p:ext uri="{BB962C8B-B14F-4D97-AF65-F5344CB8AC3E}">
        <p14:creationId xmlns:p14="http://schemas.microsoft.com/office/powerpoint/2010/main" val="18411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6842" y="205562"/>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chemeClr val="bg1"/>
                </a:solidFill>
              </a:rPr>
              <a:t>Biblical Provisions for Handling Anxiety</a:t>
            </a:r>
          </a:p>
        </p:txBody>
      </p:sp>
      <p:sp>
        <p:nvSpPr>
          <p:cNvPr id="9" name="Rounded Rectangle 7">
            <a:extLst>
              <a:ext uri="{FF2B5EF4-FFF2-40B4-BE49-F238E27FC236}">
                <a16:creationId xmlns:a16="http://schemas.microsoft.com/office/drawing/2014/main" xmlns="" id="{FE793FF4-1E9A-4CC6-874D-D99134FEF5AB}"/>
              </a:ext>
            </a:extLst>
          </p:cNvPr>
          <p:cNvSpPr/>
          <p:nvPr/>
        </p:nvSpPr>
        <p:spPr>
          <a:xfrm>
            <a:off x="3034056" y="1347446"/>
            <a:ext cx="6123888" cy="84716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Some fear is good … </a:t>
            </a:r>
          </a:p>
        </p:txBody>
      </p:sp>
      <p:sp>
        <p:nvSpPr>
          <p:cNvPr id="8" name="Rectangle 7">
            <a:extLst>
              <a:ext uri="{FF2B5EF4-FFF2-40B4-BE49-F238E27FC236}">
                <a16:creationId xmlns:a16="http://schemas.microsoft.com/office/drawing/2014/main" xmlns="" id="{B2848202-3E43-49DA-AA65-F8A7C7E9E89C}"/>
              </a:ext>
            </a:extLst>
          </p:cNvPr>
          <p:cNvSpPr/>
          <p:nvPr/>
        </p:nvSpPr>
        <p:spPr>
          <a:xfrm>
            <a:off x="89204" y="2269916"/>
            <a:ext cx="12031373" cy="172875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400" b="1" baseline="30000" dirty="0">
                <a:solidFill>
                  <a:schemeClr val="tx1"/>
                </a:solidFill>
              </a:rPr>
              <a:t>Philippians 2:19</a:t>
            </a:r>
            <a:r>
              <a:rPr lang="en-US" sz="3400" b="1" dirty="0">
                <a:solidFill>
                  <a:schemeClr val="tx1"/>
                </a:solidFill>
              </a:rPr>
              <a:t> </a:t>
            </a:r>
            <a:r>
              <a:rPr lang="en-US" sz="3400" dirty="0">
                <a:solidFill>
                  <a:schemeClr val="tx1"/>
                </a:solidFill>
              </a:rPr>
              <a:t>I hope in the Lord Jesus to send Timothy to you soon … </a:t>
            </a:r>
            <a:r>
              <a:rPr lang="en-US" sz="3400" b="1" baseline="30000" dirty="0">
                <a:solidFill>
                  <a:schemeClr val="tx1"/>
                </a:solidFill>
              </a:rPr>
              <a:t>20</a:t>
            </a:r>
            <a:r>
              <a:rPr lang="en-US" sz="3400" dirty="0">
                <a:solidFill>
                  <a:schemeClr val="tx1"/>
                </a:solidFill>
              </a:rPr>
              <a:t> I have no one else like him, who will show genuine </a:t>
            </a:r>
            <a:r>
              <a:rPr lang="en-US" sz="3400" b="1" u="sng" dirty="0">
                <a:solidFill>
                  <a:schemeClr val="tx1"/>
                </a:solidFill>
              </a:rPr>
              <a:t>concern</a:t>
            </a:r>
            <a:r>
              <a:rPr lang="en-US" sz="3400" dirty="0">
                <a:solidFill>
                  <a:schemeClr val="tx1"/>
                </a:solidFill>
              </a:rPr>
              <a:t> for your welfare. </a:t>
            </a:r>
            <a:endParaRPr lang="en-US" sz="3600" dirty="0"/>
          </a:p>
        </p:txBody>
      </p:sp>
      <p:sp>
        <p:nvSpPr>
          <p:cNvPr id="11" name="Rectangle 10">
            <a:extLst>
              <a:ext uri="{FF2B5EF4-FFF2-40B4-BE49-F238E27FC236}">
                <a16:creationId xmlns:a16="http://schemas.microsoft.com/office/drawing/2014/main" xmlns="" id="{A7B7D141-37BD-43FC-83CB-8FAECE176E9E}"/>
              </a:ext>
            </a:extLst>
          </p:cNvPr>
          <p:cNvSpPr/>
          <p:nvPr/>
        </p:nvSpPr>
        <p:spPr>
          <a:xfrm>
            <a:off x="89204" y="4073976"/>
            <a:ext cx="12031374" cy="70757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400" b="1" baseline="30000" dirty="0">
                <a:solidFill>
                  <a:schemeClr val="tx1"/>
                </a:solidFill>
              </a:rPr>
              <a:t>Luke 12:25 </a:t>
            </a:r>
            <a:r>
              <a:rPr lang="en-US" sz="3400" dirty="0">
                <a:solidFill>
                  <a:schemeClr val="tx1"/>
                </a:solidFill>
              </a:rPr>
              <a:t>“Who of you by </a:t>
            </a:r>
            <a:r>
              <a:rPr lang="en-US" sz="3400" b="1" u="sng" dirty="0">
                <a:solidFill>
                  <a:schemeClr val="tx1"/>
                </a:solidFill>
              </a:rPr>
              <a:t>worrying</a:t>
            </a:r>
            <a:r>
              <a:rPr lang="en-US" sz="3400" dirty="0">
                <a:solidFill>
                  <a:schemeClr val="tx1"/>
                </a:solidFill>
              </a:rPr>
              <a:t> can add a single hour to his life?”</a:t>
            </a:r>
            <a:endParaRPr lang="en-US" sz="3400" dirty="0"/>
          </a:p>
        </p:txBody>
      </p:sp>
      <p:sp>
        <p:nvSpPr>
          <p:cNvPr id="12" name="TextBox 11">
            <a:extLst>
              <a:ext uri="{FF2B5EF4-FFF2-40B4-BE49-F238E27FC236}">
                <a16:creationId xmlns:a16="http://schemas.microsoft.com/office/drawing/2014/main" xmlns="" id="{CCE57DE5-56F9-4742-A173-BE5DC97DFCBF}"/>
              </a:ext>
            </a:extLst>
          </p:cNvPr>
          <p:cNvSpPr txBox="1"/>
          <p:nvPr/>
        </p:nvSpPr>
        <p:spPr>
          <a:xfrm>
            <a:off x="216842" y="5568120"/>
            <a:ext cx="116281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 </a:t>
            </a:r>
            <a:r>
              <a:rPr lang="en-US" sz="4000" b="1" dirty="0">
                <a:solidFill>
                  <a:schemeClr val="bg1"/>
                </a:solidFill>
              </a:rPr>
              <a:t>“</a:t>
            </a:r>
            <a:r>
              <a:rPr lang="en-US" sz="4000" b="1" i="1" dirty="0">
                <a:solidFill>
                  <a:schemeClr val="bg1"/>
                </a:solidFill>
              </a:rPr>
              <a:t>do not be anxious about anything</a:t>
            </a:r>
            <a:r>
              <a:rPr lang="en-US" sz="4000" b="1" dirty="0">
                <a:solidFill>
                  <a:schemeClr val="bg1"/>
                </a:solidFill>
              </a:rPr>
              <a:t>” </a:t>
            </a:r>
            <a:endParaRPr lang="en-US" sz="5400" dirty="0">
              <a:solidFill>
                <a:schemeClr val="bg1"/>
              </a:solidFill>
            </a:endParaRPr>
          </a:p>
        </p:txBody>
      </p:sp>
      <p:sp>
        <p:nvSpPr>
          <p:cNvPr id="14" name="Speech Bubble: Rectangle with Corners Rounded 13">
            <a:extLst>
              <a:ext uri="{FF2B5EF4-FFF2-40B4-BE49-F238E27FC236}">
                <a16:creationId xmlns:a16="http://schemas.microsoft.com/office/drawing/2014/main" xmlns="" id="{900D3D90-F7CF-49F4-A972-7ED878B94E6B}"/>
              </a:ext>
            </a:extLst>
          </p:cNvPr>
          <p:cNvSpPr/>
          <p:nvPr/>
        </p:nvSpPr>
        <p:spPr>
          <a:xfrm>
            <a:off x="3948780" y="4922001"/>
            <a:ext cx="7188178" cy="646119"/>
          </a:xfrm>
          <a:prstGeom prst="wedgeRoundRectCallout">
            <a:avLst>
              <a:gd name="adj1" fmla="val -3606"/>
              <a:gd name="adj2" fmla="val 1050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solidFill>
                  <a:schemeClr val="tx1"/>
                </a:solidFill>
              </a:rPr>
              <a:t>Merimnao</a:t>
            </a:r>
            <a:r>
              <a:rPr lang="en-US" sz="3600" b="1" dirty="0">
                <a:solidFill>
                  <a:schemeClr val="tx1"/>
                </a:solidFill>
              </a:rPr>
              <a:t>:</a:t>
            </a:r>
            <a:r>
              <a:rPr lang="en-US" sz="3600" dirty="0">
                <a:solidFill>
                  <a:schemeClr val="tx1"/>
                </a:solidFill>
              </a:rPr>
              <a:t> To be troubled with cares</a:t>
            </a:r>
            <a:endParaRPr lang="en-US" dirty="0"/>
          </a:p>
        </p:txBody>
      </p:sp>
    </p:spTree>
    <p:extLst>
      <p:ext uri="{BB962C8B-B14F-4D97-AF65-F5344CB8AC3E}">
        <p14:creationId xmlns:p14="http://schemas.microsoft.com/office/powerpoint/2010/main" val="29086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but in everything by prayer and pleading </a:t>
            </a:r>
            <a:r>
              <a:rPr lang="en-US" sz="3600" b="1" u="sng" dirty="0">
                <a:solidFill>
                  <a:schemeClr val="tx1"/>
                </a:solidFill>
              </a:rPr>
              <a:t>with thanksgiving</a:t>
            </a:r>
            <a:r>
              <a:rPr lang="en-US" sz="3600" b="1" dirty="0">
                <a:solidFill>
                  <a:schemeClr val="tx1"/>
                </a:solidFill>
              </a:rPr>
              <a:t> </a:t>
            </a:r>
            <a:r>
              <a:rPr lang="en-US" sz="3600" dirty="0">
                <a:solidFill>
                  <a:schemeClr val="tx1"/>
                </a:solidFill>
              </a:rPr>
              <a:t>let your requests be made known to God. </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377952" y="1298454"/>
            <a:ext cx="3407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1) Tell God</a:t>
            </a:r>
            <a:endParaRPr lang="en-US" sz="5400" dirty="0">
              <a:solidFill>
                <a:schemeClr val="bg1"/>
              </a:solidFill>
            </a:endParaRPr>
          </a:p>
        </p:txBody>
      </p:sp>
      <p:sp>
        <p:nvSpPr>
          <p:cNvPr id="6" name="TextBox 5">
            <a:extLst>
              <a:ext uri="{FF2B5EF4-FFF2-40B4-BE49-F238E27FC236}">
                <a16:creationId xmlns:a16="http://schemas.microsoft.com/office/drawing/2014/main" xmlns="" id="{3591B03D-D654-4EFA-9CCC-AAD4DCB64486}"/>
              </a:ext>
            </a:extLst>
          </p:cNvPr>
          <p:cNvSpPr txBox="1"/>
          <p:nvPr/>
        </p:nvSpPr>
        <p:spPr>
          <a:xfrm>
            <a:off x="469392" y="2295153"/>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2) Give Thanks</a:t>
            </a:r>
            <a:endParaRPr lang="en-US" sz="5400" dirty="0">
              <a:solidFill>
                <a:schemeClr val="bg1"/>
              </a:solidFill>
            </a:endParaRPr>
          </a:p>
        </p:txBody>
      </p:sp>
      <p:sp>
        <p:nvSpPr>
          <p:cNvPr id="9" name="Rounded Rectangle 8"/>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Tree>
    <p:extLst>
      <p:ext uri="{BB962C8B-B14F-4D97-AF65-F5344CB8AC3E}">
        <p14:creationId xmlns:p14="http://schemas.microsoft.com/office/powerpoint/2010/main" val="131659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but in everything by prayer and pleading </a:t>
            </a:r>
            <a:r>
              <a:rPr lang="en-US" sz="3600" b="1" u="sng" dirty="0">
                <a:solidFill>
                  <a:schemeClr val="tx1"/>
                </a:solidFill>
              </a:rPr>
              <a:t>with thanksgiving</a:t>
            </a:r>
            <a:r>
              <a:rPr lang="en-US" sz="3600" b="1" dirty="0">
                <a:solidFill>
                  <a:schemeClr val="tx1"/>
                </a:solidFill>
              </a:rPr>
              <a:t> </a:t>
            </a:r>
            <a:r>
              <a:rPr lang="en-US" sz="3600" dirty="0">
                <a:solidFill>
                  <a:schemeClr val="tx1"/>
                </a:solidFill>
              </a:rPr>
              <a:t>let your requests be made known to God. </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377952" y="1298454"/>
            <a:ext cx="3407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1) Tell God</a:t>
            </a:r>
            <a:endParaRPr lang="en-US" sz="5400" dirty="0">
              <a:solidFill>
                <a:schemeClr val="bg1"/>
              </a:solidFill>
            </a:endParaRPr>
          </a:p>
        </p:txBody>
      </p:sp>
      <p:sp>
        <p:nvSpPr>
          <p:cNvPr id="6" name="TextBox 5">
            <a:extLst>
              <a:ext uri="{FF2B5EF4-FFF2-40B4-BE49-F238E27FC236}">
                <a16:creationId xmlns:a16="http://schemas.microsoft.com/office/drawing/2014/main" xmlns="" id="{3591B03D-D654-4EFA-9CCC-AAD4DCB64486}"/>
              </a:ext>
            </a:extLst>
          </p:cNvPr>
          <p:cNvSpPr txBox="1"/>
          <p:nvPr/>
        </p:nvSpPr>
        <p:spPr>
          <a:xfrm>
            <a:off x="469392" y="2295153"/>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2) Give Thanks</a:t>
            </a:r>
            <a:endParaRPr lang="en-US" sz="5400" dirty="0">
              <a:solidFill>
                <a:schemeClr val="bg1"/>
              </a:solidFill>
            </a:endParaRPr>
          </a:p>
        </p:txBody>
      </p:sp>
      <p:sp>
        <p:nvSpPr>
          <p:cNvPr id="9" name="Rounded Rectangle 8"/>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
        <p:nvSpPr>
          <p:cNvPr id="10" name="Rounded Rectangle 9"/>
          <p:cNvSpPr/>
          <p:nvPr/>
        </p:nvSpPr>
        <p:spPr>
          <a:xfrm>
            <a:off x="4535425" y="2973118"/>
            <a:ext cx="7936991" cy="1408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Gratitude is powerful in counteracting anxiety </a:t>
            </a:r>
          </a:p>
        </p:txBody>
      </p:sp>
    </p:spTree>
    <p:extLst>
      <p:ext uri="{BB962C8B-B14F-4D97-AF65-F5344CB8AC3E}">
        <p14:creationId xmlns:p14="http://schemas.microsoft.com/office/powerpoint/2010/main" val="2865189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but in everything by prayer and pleading with thanksgiving </a:t>
            </a:r>
            <a:r>
              <a:rPr lang="en-US" sz="3600" b="1" u="sng" dirty="0">
                <a:solidFill>
                  <a:schemeClr val="tx1"/>
                </a:solidFill>
              </a:rPr>
              <a:t>let your requests be made known to God. </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377952" y="1298454"/>
            <a:ext cx="3407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1) Tell God</a:t>
            </a:r>
            <a:endParaRPr lang="en-US" sz="5400" dirty="0">
              <a:solidFill>
                <a:schemeClr val="bg1"/>
              </a:solidFill>
            </a:endParaRPr>
          </a:p>
        </p:txBody>
      </p:sp>
      <p:sp>
        <p:nvSpPr>
          <p:cNvPr id="9" name="Rounded Rectangle 8"/>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
        <p:nvSpPr>
          <p:cNvPr id="10" name="TextBox 9">
            <a:extLst>
              <a:ext uri="{FF2B5EF4-FFF2-40B4-BE49-F238E27FC236}">
                <a16:creationId xmlns:a16="http://schemas.microsoft.com/office/drawing/2014/main" xmlns="" id="{F46EC9B7-D55B-4016-B409-8CDB727BF201}"/>
              </a:ext>
            </a:extLst>
          </p:cNvPr>
          <p:cNvSpPr txBox="1"/>
          <p:nvPr/>
        </p:nvSpPr>
        <p:spPr>
          <a:xfrm>
            <a:off x="469392" y="2295153"/>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2) Give Thanks</a:t>
            </a:r>
            <a:endParaRPr lang="en-US" sz="5400" dirty="0">
              <a:solidFill>
                <a:schemeClr val="bg1"/>
              </a:solidFill>
            </a:endParaRPr>
          </a:p>
        </p:txBody>
      </p:sp>
      <p:sp>
        <p:nvSpPr>
          <p:cNvPr id="12" name="TextBox 11">
            <a:extLst>
              <a:ext uri="{FF2B5EF4-FFF2-40B4-BE49-F238E27FC236}">
                <a16:creationId xmlns:a16="http://schemas.microsoft.com/office/drawing/2014/main" xmlns="" id="{039BF85E-5543-4588-88A3-D160FC240343}"/>
              </a:ext>
            </a:extLst>
          </p:cNvPr>
          <p:cNvSpPr txBox="1"/>
          <p:nvPr/>
        </p:nvSpPr>
        <p:spPr>
          <a:xfrm>
            <a:off x="469392" y="3273347"/>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3) Ask</a:t>
            </a:r>
            <a:endParaRPr lang="en-US" sz="5400" dirty="0">
              <a:solidFill>
                <a:schemeClr val="bg1"/>
              </a:solidFill>
            </a:endParaRPr>
          </a:p>
        </p:txBody>
      </p:sp>
    </p:spTree>
    <p:extLst>
      <p:ext uri="{BB962C8B-B14F-4D97-AF65-F5344CB8AC3E}">
        <p14:creationId xmlns:p14="http://schemas.microsoft.com/office/powerpoint/2010/main" val="67686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but </a:t>
            </a:r>
            <a:r>
              <a:rPr lang="en-US" sz="3600" b="1" u="sng" dirty="0">
                <a:solidFill>
                  <a:schemeClr val="tx1"/>
                </a:solidFill>
              </a:rPr>
              <a:t>in everything </a:t>
            </a:r>
            <a:r>
              <a:rPr lang="en-US" sz="3600" dirty="0">
                <a:solidFill>
                  <a:schemeClr val="tx1"/>
                </a:solidFill>
              </a:rPr>
              <a:t>by prayer and pleading with thanksgiving let your requests be made known to God. </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377952" y="1298454"/>
            <a:ext cx="3407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1) Tell God</a:t>
            </a:r>
            <a:endParaRPr lang="en-US" sz="5400" dirty="0">
              <a:solidFill>
                <a:schemeClr val="bg1"/>
              </a:solidFill>
            </a:endParaRPr>
          </a:p>
        </p:txBody>
      </p:sp>
      <p:sp>
        <p:nvSpPr>
          <p:cNvPr id="9" name="Rounded Rectangle 8"/>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
        <p:nvSpPr>
          <p:cNvPr id="11" name="Rounded Rectangle 10"/>
          <p:cNvSpPr/>
          <p:nvPr/>
        </p:nvSpPr>
        <p:spPr>
          <a:xfrm>
            <a:off x="5205983" y="2514401"/>
            <a:ext cx="6608064" cy="1408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bg1"/>
                </a:solidFill>
              </a:rPr>
              <a:t>“Have you prayed about it?” </a:t>
            </a:r>
          </a:p>
        </p:txBody>
      </p:sp>
      <p:sp>
        <p:nvSpPr>
          <p:cNvPr id="10" name="TextBox 9">
            <a:extLst>
              <a:ext uri="{FF2B5EF4-FFF2-40B4-BE49-F238E27FC236}">
                <a16:creationId xmlns:a16="http://schemas.microsoft.com/office/drawing/2014/main" xmlns="" id="{F46EC9B7-D55B-4016-B409-8CDB727BF201}"/>
              </a:ext>
            </a:extLst>
          </p:cNvPr>
          <p:cNvSpPr txBox="1"/>
          <p:nvPr/>
        </p:nvSpPr>
        <p:spPr>
          <a:xfrm>
            <a:off x="469392" y="2295153"/>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2) Give Thanks</a:t>
            </a:r>
            <a:endParaRPr lang="en-US" sz="5400" dirty="0">
              <a:solidFill>
                <a:schemeClr val="bg1"/>
              </a:solidFill>
            </a:endParaRPr>
          </a:p>
        </p:txBody>
      </p:sp>
      <p:sp>
        <p:nvSpPr>
          <p:cNvPr id="12" name="TextBox 11">
            <a:extLst>
              <a:ext uri="{FF2B5EF4-FFF2-40B4-BE49-F238E27FC236}">
                <a16:creationId xmlns:a16="http://schemas.microsoft.com/office/drawing/2014/main" xmlns="" id="{039BF85E-5543-4588-88A3-D160FC240343}"/>
              </a:ext>
            </a:extLst>
          </p:cNvPr>
          <p:cNvSpPr txBox="1"/>
          <p:nvPr/>
        </p:nvSpPr>
        <p:spPr>
          <a:xfrm>
            <a:off x="469392" y="3273347"/>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3) Ask</a:t>
            </a:r>
            <a:endParaRPr lang="en-US" sz="5400" dirty="0">
              <a:solidFill>
                <a:schemeClr val="bg1"/>
              </a:solidFill>
            </a:endParaRPr>
          </a:p>
        </p:txBody>
      </p:sp>
    </p:spTree>
    <p:extLst>
      <p:ext uri="{BB962C8B-B14F-4D97-AF65-F5344CB8AC3E}">
        <p14:creationId xmlns:p14="http://schemas.microsoft.com/office/powerpoint/2010/main" val="22673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754880"/>
            <a:ext cx="11996928" cy="186537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4:6 </a:t>
            </a:r>
            <a:r>
              <a:rPr lang="en-US" sz="3600" dirty="0">
                <a:solidFill>
                  <a:schemeClr val="tx1"/>
                </a:solidFill>
              </a:rPr>
              <a:t>Do not be anxious about anything, but </a:t>
            </a:r>
            <a:r>
              <a:rPr lang="en-US" sz="3600" b="1" u="sng" dirty="0">
                <a:solidFill>
                  <a:schemeClr val="tx1"/>
                </a:solidFill>
              </a:rPr>
              <a:t>in everything </a:t>
            </a:r>
            <a:r>
              <a:rPr lang="en-US" sz="3600" dirty="0">
                <a:solidFill>
                  <a:schemeClr val="tx1"/>
                </a:solidFill>
              </a:rPr>
              <a:t>by prayer and pleading with thanksgiving let your requests be made known to God. </a:t>
            </a:r>
          </a:p>
        </p:txBody>
      </p:sp>
      <p:sp>
        <p:nvSpPr>
          <p:cNvPr id="5" name="TextBox 4">
            <a:extLst>
              <a:ext uri="{FF2B5EF4-FFF2-40B4-BE49-F238E27FC236}">
                <a16:creationId xmlns:a16="http://schemas.microsoft.com/office/drawing/2014/main" xmlns="" id="{3591B03D-D654-4EFA-9CCC-AAD4DCB64486}"/>
              </a:ext>
            </a:extLst>
          </p:cNvPr>
          <p:cNvSpPr txBox="1"/>
          <p:nvPr/>
        </p:nvSpPr>
        <p:spPr>
          <a:xfrm>
            <a:off x="377952" y="1298454"/>
            <a:ext cx="340766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1) Tell God</a:t>
            </a:r>
            <a:endParaRPr lang="en-US" sz="5400" dirty="0">
              <a:solidFill>
                <a:schemeClr val="bg1"/>
              </a:solidFill>
            </a:endParaRPr>
          </a:p>
        </p:txBody>
      </p:sp>
      <p:sp>
        <p:nvSpPr>
          <p:cNvPr id="9" name="Rounded Rectangle 8"/>
          <p:cNvSpPr/>
          <p:nvPr/>
        </p:nvSpPr>
        <p:spPr>
          <a:xfrm>
            <a:off x="6102096" y="484644"/>
            <a:ext cx="4815839" cy="1408163"/>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i="1" dirty="0">
                <a:solidFill>
                  <a:schemeClr val="bg1"/>
                </a:solidFill>
              </a:rPr>
              <a:t>What should I do with my fears? </a:t>
            </a:r>
          </a:p>
        </p:txBody>
      </p:sp>
      <p:sp>
        <p:nvSpPr>
          <p:cNvPr id="11" name="Rounded Rectangle 10"/>
          <p:cNvSpPr/>
          <p:nvPr/>
        </p:nvSpPr>
        <p:spPr>
          <a:xfrm>
            <a:off x="5205983" y="2514401"/>
            <a:ext cx="6608064" cy="14081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solidFill>
                  <a:schemeClr val="bg1"/>
                </a:solidFill>
              </a:rPr>
              <a:t>HOMEWORK ASSIGNMENT:</a:t>
            </a:r>
          </a:p>
        </p:txBody>
      </p:sp>
      <p:sp>
        <p:nvSpPr>
          <p:cNvPr id="10" name="TextBox 9">
            <a:extLst>
              <a:ext uri="{FF2B5EF4-FFF2-40B4-BE49-F238E27FC236}">
                <a16:creationId xmlns:a16="http://schemas.microsoft.com/office/drawing/2014/main" xmlns="" id="{C3D580E3-4E3D-4D1A-8502-7F86D1B5FF3D}"/>
              </a:ext>
            </a:extLst>
          </p:cNvPr>
          <p:cNvSpPr txBox="1"/>
          <p:nvPr/>
        </p:nvSpPr>
        <p:spPr>
          <a:xfrm>
            <a:off x="469392" y="2295153"/>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2) Give Thanks</a:t>
            </a:r>
            <a:endParaRPr lang="en-US" sz="5400" dirty="0">
              <a:solidFill>
                <a:schemeClr val="bg1"/>
              </a:solidFill>
            </a:endParaRPr>
          </a:p>
        </p:txBody>
      </p:sp>
      <p:sp>
        <p:nvSpPr>
          <p:cNvPr id="12" name="TextBox 11">
            <a:extLst>
              <a:ext uri="{FF2B5EF4-FFF2-40B4-BE49-F238E27FC236}">
                <a16:creationId xmlns:a16="http://schemas.microsoft.com/office/drawing/2014/main" xmlns="" id="{8E277854-837A-4BC1-AE51-E6926B396F39}"/>
              </a:ext>
            </a:extLst>
          </p:cNvPr>
          <p:cNvSpPr txBox="1"/>
          <p:nvPr/>
        </p:nvSpPr>
        <p:spPr>
          <a:xfrm>
            <a:off x="469392" y="3273347"/>
            <a:ext cx="43586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3) Ask</a:t>
            </a:r>
            <a:endParaRPr lang="en-US" sz="5400" dirty="0">
              <a:solidFill>
                <a:schemeClr val="bg1"/>
              </a:solidFill>
            </a:endParaRPr>
          </a:p>
        </p:txBody>
      </p:sp>
    </p:spTree>
    <p:extLst>
      <p:ext uri="{BB962C8B-B14F-4D97-AF65-F5344CB8AC3E}">
        <p14:creationId xmlns:p14="http://schemas.microsoft.com/office/powerpoint/2010/main" val="32671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5303104"/>
            <a:ext cx="11996928" cy="131715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4:7 </a:t>
            </a:r>
            <a:r>
              <a:rPr lang="en-US" sz="3500" dirty="0">
                <a:solidFill>
                  <a:schemeClr val="tx1"/>
                </a:solidFill>
              </a:rPr>
              <a:t>And the peace of God, which surpasses all comprehension, will guard your hearts and minds in Christ Jesus.</a:t>
            </a:r>
          </a:p>
        </p:txBody>
      </p:sp>
      <p:sp>
        <p:nvSpPr>
          <p:cNvPr id="10" name="Rounded Rectangle 9"/>
          <p:cNvSpPr/>
          <p:nvPr/>
        </p:nvSpPr>
        <p:spPr>
          <a:xfrm>
            <a:off x="1307592" y="1188726"/>
            <a:ext cx="9589008"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Promise: God will guard your heart</a:t>
            </a:r>
          </a:p>
        </p:txBody>
      </p:sp>
    </p:spTree>
    <p:extLst>
      <p:ext uri="{BB962C8B-B14F-4D97-AF65-F5344CB8AC3E}">
        <p14:creationId xmlns:p14="http://schemas.microsoft.com/office/powerpoint/2010/main" val="16033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whatever is true, whatever is honorable, whatever is right, whatever is pure, whatever is lovely, whatever is commendable, if there is any excellence and if anything worthy of praise, think about these things. </a:t>
            </a:r>
          </a:p>
        </p:txBody>
      </p:sp>
    </p:spTree>
    <p:extLst>
      <p:ext uri="{BB962C8B-B14F-4D97-AF65-F5344CB8AC3E}">
        <p14:creationId xmlns:p14="http://schemas.microsoft.com/office/powerpoint/2010/main" val="2336985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whatever is true, whatever is honorable, whatever is right, whatever is pure, whatever is lovely, whatever is commendable, if there is any excellence and if anything worthy of praise, </a:t>
            </a:r>
            <a:r>
              <a:rPr lang="en-US" sz="3500" b="1" u="sng" dirty="0">
                <a:solidFill>
                  <a:schemeClr val="tx1"/>
                </a:solidFill>
              </a:rPr>
              <a:t>think about these things</a:t>
            </a:r>
            <a:r>
              <a:rPr lang="en-US" sz="3500" dirty="0">
                <a:solidFill>
                  <a:schemeClr val="tx1"/>
                </a:solidFill>
              </a:rPr>
              <a:t>. </a:t>
            </a: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Tree>
    <p:extLst>
      <p:ext uri="{BB962C8B-B14F-4D97-AF65-F5344CB8AC3E}">
        <p14:creationId xmlns:p14="http://schemas.microsoft.com/office/powerpoint/2010/main" val="368067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
        <p:nvSpPr>
          <p:cNvPr id="6" name="Rounded Rectangle 5"/>
          <p:cNvSpPr/>
          <p:nvPr/>
        </p:nvSpPr>
        <p:spPr>
          <a:xfrm>
            <a:off x="338328" y="3517624"/>
            <a:ext cx="4352545"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And this may be a bigger factor than you realize:</a:t>
            </a:r>
          </a:p>
        </p:txBody>
      </p:sp>
      <p:graphicFrame>
        <p:nvGraphicFramePr>
          <p:cNvPr id="10" name="Chart 9">
            <a:extLst>
              <a:ext uri="{FF2B5EF4-FFF2-40B4-BE49-F238E27FC236}">
                <a16:creationId xmlns:a16="http://schemas.microsoft.com/office/drawing/2014/main" xmlns="" id="{9B0EE44C-A48A-46F2-A348-65E1C5857E97}"/>
              </a:ext>
            </a:extLst>
          </p:cNvPr>
          <p:cNvGraphicFramePr/>
          <p:nvPr>
            <p:extLst>
              <p:ext uri="{D42A27DB-BD31-4B8C-83A1-F6EECF244321}">
                <p14:modId xmlns:p14="http://schemas.microsoft.com/office/powerpoint/2010/main" val="573889639"/>
              </p:ext>
            </p:extLst>
          </p:nvPr>
        </p:nvGraphicFramePr>
        <p:xfrm>
          <a:off x="5340097" y="559755"/>
          <a:ext cx="9144000" cy="613128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xmlns="" id="{E7CBDBB0-BC34-471B-A135-3815774E8532}"/>
              </a:ext>
            </a:extLst>
          </p:cNvPr>
          <p:cNvSpPr/>
          <p:nvPr/>
        </p:nvSpPr>
        <p:spPr>
          <a:xfrm>
            <a:off x="338328" y="5467499"/>
            <a:ext cx="7507357" cy="8307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Sonja Lyubomirsky, a professor of psychology at the U C, Riverside, authored a book called </a:t>
            </a:r>
            <a:r>
              <a:rPr lang="en-US" sz="2400" i="1" dirty="0">
                <a:solidFill>
                  <a:schemeClr val="tx1"/>
                </a:solidFill>
              </a:rPr>
              <a:t>The How of Happiness</a:t>
            </a:r>
            <a:r>
              <a:rPr lang="en-US" sz="2400" dirty="0">
                <a:solidFill>
                  <a:schemeClr val="tx1"/>
                </a:solidFill>
              </a:rPr>
              <a:t>. </a:t>
            </a:r>
          </a:p>
        </p:txBody>
      </p:sp>
    </p:spTree>
    <p:extLst>
      <p:ext uri="{BB962C8B-B14F-4D97-AF65-F5344CB8AC3E}">
        <p14:creationId xmlns:p14="http://schemas.microsoft.com/office/powerpoint/2010/main" val="42823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whatever is true, whatever is honorable, whatever is right, whatever is pure, whatever is lovely, whatever is commendable, if there is any excellence and if anything worthy of praise, </a:t>
            </a:r>
            <a:r>
              <a:rPr lang="en-US" sz="3500" b="1" u="sng" dirty="0">
                <a:solidFill>
                  <a:schemeClr val="tx1"/>
                </a:solidFill>
              </a:rPr>
              <a:t>think about these things</a:t>
            </a:r>
            <a:r>
              <a:rPr lang="en-US" sz="3500" dirty="0">
                <a:solidFill>
                  <a:schemeClr val="tx1"/>
                </a:solidFill>
              </a:rPr>
              <a:t>. </a:t>
            </a: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
        <p:nvSpPr>
          <p:cNvPr id="6" name="Rounded Rectangle 5"/>
          <p:cNvSpPr/>
          <p:nvPr/>
        </p:nvSpPr>
        <p:spPr>
          <a:xfrm>
            <a:off x="949452" y="2651876"/>
            <a:ext cx="10451592"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Our “habits of thought” are one aspect of anxiety that we </a:t>
            </a:r>
            <a:r>
              <a:rPr lang="en-US" sz="4400" b="1" i="1" dirty="0">
                <a:solidFill>
                  <a:schemeClr val="bg1"/>
                </a:solidFill>
              </a:rPr>
              <a:t>do</a:t>
            </a:r>
            <a:r>
              <a:rPr lang="en-US" sz="4400" b="1" dirty="0">
                <a:solidFill>
                  <a:schemeClr val="bg1"/>
                </a:solidFill>
              </a:rPr>
              <a:t> have control over</a:t>
            </a:r>
          </a:p>
        </p:txBody>
      </p:sp>
    </p:spTree>
    <p:extLst>
      <p:ext uri="{BB962C8B-B14F-4D97-AF65-F5344CB8AC3E}">
        <p14:creationId xmlns:p14="http://schemas.microsoft.com/office/powerpoint/2010/main" val="2573168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6842" y="205562"/>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chemeClr val="bg1"/>
                </a:solidFill>
              </a:rPr>
              <a:t>Biblical Provisions for Handling Anxiety</a:t>
            </a:r>
          </a:p>
        </p:txBody>
      </p:sp>
      <p:sp>
        <p:nvSpPr>
          <p:cNvPr id="8" name="Rounded Rectangle 7">
            <a:extLst>
              <a:ext uri="{FF2B5EF4-FFF2-40B4-BE49-F238E27FC236}">
                <a16:creationId xmlns:a16="http://schemas.microsoft.com/office/drawing/2014/main" xmlns="" id="{9FC982AC-79C7-43E5-94F3-A7610A9E3943}"/>
              </a:ext>
            </a:extLst>
          </p:cNvPr>
          <p:cNvSpPr/>
          <p:nvPr/>
        </p:nvSpPr>
        <p:spPr>
          <a:xfrm>
            <a:off x="216841" y="3121923"/>
            <a:ext cx="11975158"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Arial" panose="020B0604020202020204" pitchFamily="34" charset="0"/>
              <a:buChar char="•"/>
            </a:pPr>
            <a:r>
              <a:rPr lang="en-US" sz="4800" b="1" i="1" dirty="0">
                <a:solidFill>
                  <a:schemeClr val="bg1"/>
                </a:solidFill>
              </a:rPr>
              <a:t>Activates nervous system stress response </a:t>
            </a:r>
            <a:endParaRPr lang="en-US" sz="4800" i="1" dirty="0">
              <a:solidFill>
                <a:schemeClr val="bg1"/>
              </a:solidFill>
            </a:endParaRPr>
          </a:p>
        </p:txBody>
      </p:sp>
      <p:sp>
        <p:nvSpPr>
          <p:cNvPr id="11" name="Rounded Rectangle 9">
            <a:extLst>
              <a:ext uri="{FF2B5EF4-FFF2-40B4-BE49-F238E27FC236}">
                <a16:creationId xmlns:a16="http://schemas.microsoft.com/office/drawing/2014/main" xmlns="" id="{3A27328D-7D43-46D5-A250-322AED071D9F}"/>
              </a:ext>
            </a:extLst>
          </p:cNvPr>
          <p:cNvSpPr/>
          <p:nvPr/>
        </p:nvSpPr>
        <p:spPr>
          <a:xfrm>
            <a:off x="216841" y="2206615"/>
            <a:ext cx="11975158"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Arial" panose="020B0604020202020204" pitchFamily="34" charset="0"/>
              <a:buChar char="•"/>
            </a:pPr>
            <a:r>
              <a:rPr lang="en-US" sz="4800" b="1" i="1" dirty="0">
                <a:solidFill>
                  <a:schemeClr val="bg1"/>
                </a:solidFill>
              </a:rPr>
              <a:t>Fear that troubles and preoccupies</a:t>
            </a:r>
            <a:endParaRPr lang="en-US" sz="4800" i="1" dirty="0">
              <a:solidFill>
                <a:schemeClr val="bg1"/>
              </a:solidFill>
            </a:endParaRPr>
          </a:p>
        </p:txBody>
      </p:sp>
      <p:sp>
        <p:nvSpPr>
          <p:cNvPr id="12" name="Rounded Rectangle 10">
            <a:extLst>
              <a:ext uri="{FF2B5EF4-FFF2-40B4-BE49-F238E27FC236}">
                <a16:creationId xmlns:a16="http://schemas.microsoft.com/office/drawing/2014/main" xmlns="" id="{78348B46-7E5B-469C-AF41-E9BCD47D9B55}"/>
              </a:ext>
            </a:extLst>
          </p:cNvPr>
          <p:cNvSpPr/>
          <p:nvPr/>
        </p:nvSpPr>
        <p:spPr>
          <a:xfrm>
            <a:off x="216842" y="1299971"/>
            <a:ext cx="11975158"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buFont typeface="Arial" panose="020B0604020202020204" pitchFamily="34" charset="0"/>
              <a:buChar char="•"/>
            </a:pPr>
            <a:r>
              <a:rPr lang="en-US" sz="4800" b="1" i="1" dirty="0">
                <a:solidFill>
                  <a:schemeClr val="bg1"/>
                </a:solidFill>
              </a:rPr>
              <a:t>Excessive, Inordinate fear or apprehension </a:t>
            </a:r>
          </a:p>
        </p:txBody>
      </p:sp>
      <p:sp>
        <p:nvSpPr>
          <p:cNvPr id="10" name="TextBox 9">
            <a:extLst>
              <a:ext uri="{FF2B5EF4-FFF2-40B4-BE49-F238E27FC236}">
                <a16:creationId xmlns:a16="http://schemas.microsoft.com/office/drawing/2014/main" xmlns="" id="{16E9D559-AB78-40FE-B8A1-F35050EE0E04}"/>
              </a:ext>
            </a:extLst>
          </p:cNvPr>
          <p:cNvSpPr txBox="1"/>
          <p:nvPr/>
        </p:nvSpPr>
        <p:spPr>
          <a:xfrm>
            <a:off x="216842" y="5568120"/>
            <a:ext cx="1162815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 </a:t>
            </a:r>
            <a:r>
              <a:rPr lang="en-US" sz="4000" b="1" dirty="0">
                <a:solidFill>
                  <a:schemeClr val="bg1"/>
                </a:solidFill>
              </a:rPr>
              <a:t>“</a:t>
            </a:r>
            <a:r>
              <a:rPr lang="en-US" sz="4000" b="1" i="1" dirty="0">
                <a:solidFill>
                  <a:schemeClr val="bg1"/>
                </a:solidFill>
              </a:rPr>
              <a:t>do not be anxious about anything</a:t>
            </a:r>
            <a:r>
              <a:rPr lang="en-US" sz="4000" b="1" dirty="0">
                <a:solidFill>
                  <a:schemeClr val="bg1"/>
                </a:solidFill>
              </a:rPr>
              <a:t>” </a:t>
            </a:r>
            <a:endParaRPr lang="en-US" sz="5400" dirty="0">
              <a:solidFill>
                <a:schemeClr val="bg1"/>
              </a:solidFill>
            </a:endParaRPr>
          </a:p>
        </p:txBody>
      </p:sp>
      <p:sp>
        <p:nvSpPr>
          <p:cNvPr id="14" name="Speech Bubble: Rectangle with Corners Rounded 13">
            <a:extLst>
              <a:ext uri="{FF2B5EF4-FFF2-40B4-BE49-F238E27FC236}">
                <a16:creationId xmlns:a16="http://schemas.microsoft.com/office/drawing/2014/main" xmlns="" id="{7ACA349F-1518-4DB6-B7D4-2570C81597DC}"/>
              </a:ext>
            </a:extLst>
          </p:cNvPr>
          <p:cNvSpPr/>
          <p:nvPr/>
        </p:nvSpPr>
        <p:spPr>
          <a:xfrm>
            <a:off x="3948780" y="4922001"/>
            <a:ext cx="7188178" cy="646119"/>
          </a:xfrm>
          <a:prstGeom prst="wedgeRoundRectCallout">
            <a:avLst>
              <a:gd name="adj1" fmla="val -3606"/>
              <a:gd name="adj2" fmla="val 10505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err="1">
                <a:solidFill>
                  <a:schemeClr val="tx1"/>
                </a:solidFill>
              </a:rPr>
              <a:t>Merimnao</a:t>
            </a:r>
            <a:r>
              <a:rPr lang="en-US" sz="3600" b="1" dirty="0">
                <a:solidFill>
                  <a:schemeClr val="tx1"/>
                </a:solidFill>
              </a:rPr>
              <a:t>:</a:t>
            </a:r>
            <a:r>
              <a:rPr lang="en-US" sz="3600" dirty="0">
                <a:solidFill>
                  <a:schemeClr val="tx1"/>
                </a:solidFill>
              </a:rPr>
              <a:t> To be troubled with cares</a:t>
            </a:r>
            <a:endParaRPr lang="en-US" dirty="0"/>
          </a:p>
        </p:txBody>
      </p:sp>
    </p:spTree>
    <p:extLst>
      <p:ext uri="{BB962C8B-B14F-4D97-AF65-F5344CB8AC3E}">
        <p14:creationId xmlns:p14="http://schemas.microsoft.com/office/powerpoint/2010/main" val="38149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whatever is true, whatever is honorable, whatever is right, whatever is pure, whatever is lovely, whatever is commendable, if there is any excellence and if anything worthy of praise, </a:t>
            </a:r>
            <a:r>
              <a:rPr lang="en-US" sz="3500" b="1" u="sng" dirty="0">
                <a:solidFill>
                  <a:schemeClr val="tx1"/>
                </a:solidFill>
              </a:rPr>
              <a:t>think about these things</a:t>
            </a:r>
            <a:r>
              <a:rPr lang="en-US" sz="3500" dirty="0">
                <a:solidFill>
                  <a:schemeClr val="tx1"/>
                </a:solidFill>
              </a:rPr>
              <a:t>. </a:t>
            </a: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
        <p:nvSpPr>
          <p:cNvPr id="6" name="Rounded Rectangle 5"/>
          <p:cNvSpPr/>
          <p:nvPr/>
        </p:nvSpPr>
        <p:spPr>
          <a:xfrm>
            <a:off x="949452" y="2651876"/>
            <a:ext cx="10451592"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Anxiety has a lot to do with </a:t>
            </a:r>
            <a:r>
              <a:rPr lang="en-US" sz="4400" b="1" i="1" dirty="0">
                <a:solidFill>
                  <a:schemeClr val="bg1"/>
                </a:solidFill>
              </a:rPr>
              <a:t>focus</a:t>
            </a:r>
          </a:p>
        </p:txBody>
      </p:sp>
    </p:spTree>
    <p:extLst>
      <p:ext uri="{BB962C8B-B14F-4D97-AF65-F5344CB8AC3E}">
        <p14:creationId xmlns:p14="http://schemas.microsoft.com/office/powerpoint/2010/main" val="207973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a:t>
            </a:r>
            <a:r>
              <a:rPr lang="en-US" sz="3400" b="1" u="sng" dirty="0">
                <a:solidFill>
                  <a:schemeClr val="tx1"/>
                </a:solidFill>
              </a:rPr>
              <a:t>whatever is true, whatever is honorable, whatever is right, whatever is pure, whatever is lovely, whatever is commendable, if there is any excellence and if anything worthy of praise</a:t>
            </a:r>
            <a:r>
              <a:rPr lang="en-US" sz="3500" dirty="0">
                <a:solidFill>
                  <a:schemeClr val="tx1"/>
                </a:solidFill>
              </a:rPr>
              <a:t>, think about these things. </a:t>
            </a: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
        <p:nvSpPr>
          <p:cNvPr id="6" name="Rounded Rectangle 5"/>
          <p:cNvSpPr/>
          <p:nvPr/>
        </p:nvSpPr>
        <p:spPr>
          <a:xfrm>
            <a:off x="949452" y="2651876"/>
            <a:ext cx="10451592"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Anxiety has a lot to do with </a:t>
            </a:r>
            <a:r>
              <a:rPr lang="en-US" sz="4400" b="1" i="1" dirty="0">
                <a:solidFill>
                  <a:schemeClr val="bg1"/>
                </a:solidFill>
              </a:rPr>
              <a:t>focus</a:t>
            </a:r>
          </a:p>
        </p:txBody>
      </p:sp>
    </p:spTree>
    <p:extLst>
      <p:ext uri="{BB962C8B-B14F-4D97-AF65-F5344CB8AC3E}">
        <p14:creationId xmlns:p14="http://schemas.microsoft.com/office/powerpoint/2010/main" val="10611988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whatever is true, whatever is honorable, whatever is right, whatever is pure, whatever is lovely, whatever is commendable, if there is any excellence and if anything worthy of praise, </a:t>
            </a:r>
            <a:r>
              <a:rPr lang="en-US" sz="3500" b="1" u="sng" dirty="0">
                <a:solidFill>
                  <a:schemeClr val="tx1"/>
                </a:solidFill>
              </a:rPr>
              <a:t>think about these things</a:t>
            </a:r>
            <a:r>
              <a:rPr lang="en-US" sz="3500" dirty="0">
                <a:solidFill>
                  <a:schemeClr val="tx1"/>
                </a:solidFill>
              </a:rPr>
              <a:t>. </a:t>
            </a: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
        <p:nvSpPr>
          <p:cNvPr id="6" name="Rounded Rectangle 5"/>
          <p:cNvSpPr/>
          <p:nvPr/>
        </p:nvSpPr>
        <p:spPr>
          <a:xfrm>
            <a:off x="949452" y="2651876"/>
            <a:ext cx="10451592"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Notice your patterns, and discipline your thought life</a:t>
            </a:r>
            <a:endParaRPr lang="en-US" sz="4400" b="1" i="1" dirty="0">
              <a:solidFill>
                <a:schemeClr val="bg1"/>
              </a:solidFill>
            </a:endParaRPr>
          </a:p>
        </p:txBody>
      </p:sp>
    </p:spTree>
    <p:extLst>
      <p:ext uri="{BB962C8B-B14F-4D97-AF65-F5344CB8AC3E}">
        <p14:creationId xmlns:p14="http://schemas.microsoft.com/office/powerpoint/2010/main" val="31667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151376"/>
            <a:ext cx="11996928" cy="24688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500" b="1" baseline="30000" dirty="0">
                <a:solidFill>
                  <a:schemeClr val="tx1"/>
                </a:solidFill>
              </a:rPr>
              <a:t>Philippians 4:8 </a:t>
            </a:r>
            <a:r>
              <a:rPr lang="en-US" sz="3500" dirty="0">
                <a:solidFill>
                  <a:schemeClr val="tx1"/>
                </a:solidFill>
              </a:rPr>
              <a:t>Finally, brothers and sisters, whatever is true, whatever is honorable, whatever is right, whatever is pure, whatever is lovely, whatever is commendable, if there is any excellence and if anything worthy of praise, </a:t>
            </a:r>
            <a:r>
              <a:rPr lang="en-US" sz="3500" b="1" u="sng" dirty="0">
                <a:solidFill>
                  <a:schemeClr val="tx1"/>
                </a:solidFill>
              </a:rPr>
              <a:t>think about these things</a:t>
            </a:r>
            <a:r>
              <a:rPr lang="en-US" sz="3500" dirty="0">
                <a:solidFill>
                  <a:schemeClr val="tx1"/>
                </a:solidFill>
              </a:rPr>
              <a:t>. </a:t>
            </a:r>
          </a:p>
        </p:txBody>
      </p:sp>
      <p:sp>
        <p:nvSpPr>
          <p:cNvPr id="5" name="Rounded Rectangle 4"/>
          <p:cNvSpPr/>
          <p:nvPr/>
        </p:nvSpPr>
        <p:spPr>
          <a:xfrm>
            <a:off x="338328" y="1152376"/>
            <a:ext cx="11673840" cy="1060551"/>
          </a:xfrm>
          <a:prstGeom prst="roundRect">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Principle: We have a say in what we think about</a:t>
            </a:r>
          </a:p>
        </p:txBody>
      </p:sp>
      <p:sp>
        <p:nvSpPr>
          <p:cNvPr id="6" name="Rounded Rectangle 5"/>
          <p:cNvSpPr/>
          <p:nvPr/>
        </p:nvSpPr>
        <p:spPr>
          <a:xfrm>
            <a:off x="146304" y="2199356"/>
            <a:ext cx="6054852"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rPr>
              <a:t>- Focus on what’s </a:t>
            </a:r>
            <a:r>
              <a:rPr lang="en-US" sz="4000" b="1" i="1" dirty="0">
                <a:solidFill>
                  <a:schemeClr val="bg1"/>
                </a:solidFill>
              </a:rPr>
              <a:t>good</a:t>
            </a:r>
          </a:p>
        </p:txBody>
      </p:sp>
      <p:sp>
        <p:nvSpPr>
          <p:cNvPr id="8" name="Rounded Rectangle 7"/>
          <p:cNvSpPr/>
          <p:nvPr/>
        </p:nvSpPr>
        <p:spPr>
          <a:xfrm>
            <a:off x="140208" y="2932255"/>
            <a:ext cx="6461760"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rPr>
              <a:t>- Focus on what you can </a:t>
            </a:r>
            <a:r>
              <a:rPr lang="en-US" sz="4000" b="1" i="1" dirty="0">
                <a:solidFill>
                  <a:schemeClr val="bg1"/>
                </a:solidFill>
              </a:rPr>
              <a:t>do</a:t>
            </a:r>
          </a:p>
        </p:txBody>
      </p:sp>
      <p:sp>
        <p:nvSpPr>
          <p:cNvPr id="9" name="Rounded Rectangle 8"/>
          <p:cNvSpPr/>
          <p:nvPr/>
        </p:nvSpPr>
        <p:spPr>
          <a:xfrm>
            <a:off x="5864352" y="2199130"/>
            <a:ext cx="6851904"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rPr>
              <a:t>- Focus on what </a:t>
            </a:r>
            <a:r>
              <a:rPr lang="en-US" sz="4000" b="1" i="1" dirty="0">
                <a:solidFill>
                  <a:schemeClr val="bg1"/>
                </a:solidFill>
              </a:rPr>
              <a:t>God</a:t>
            </a:r>
            <a:r>
              <a:rPr lang="en-US" sz="4000" b="1" dirty="0">
                <a:solidFill>
                  <a:schemeClr val="bg1"/>
                </a:solidFill>
              </a:rPr>
              <a:t> is doing</a:t>
            </a:r>
            <a:endParaRPr lang="en-US" sz="4000" b="1" i="1" dirty="0">
              <a:solidFill>
                <a:schemeClr val="bg1"/>
              </a:solidFill>
            </a:endParaRPr>
          </a:p>
        </p:txBody>
      </p:sp>
      <p:sp>
        <p:nvSpPr>
          <p:cNvPr id="10" name="Rounded Rectangle 9"/>
          <p:cNvSpPr/>
          <p:nvPr/>
        </p:nvSpPr>
        <p:spPr>
          <a:xfrm>
            <a:off x="7138416" y="2938388"/>
            <a:ext cx="6851904" cy="10605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chemeClr val="bg1"/>
                </a:solidFill>
              </a:rPr>
              <a:t>- Focus on </a:t>
            </a:r>
            <a:r>
              <a:rPr lang="en-US" sz="4000" b="1" i="1" dirty="0">
                <a:solidFill>
                  <a:schemeClr val="bg1"/>
                </a:solidFill>
              </a:rPr>
              <a:t>others</a:t>
            </a:r>
          </a:p>
        </p:txBody>
      </p:sp>
    </p:spTree>
    <p:extLst>
      <p:ext uri="{BB962C8B-B14F-4D97-AF65-F5344CB8AC3E}">
        <p14:creationId xmlns:p14="http://schemas.microsoft.com/office/powerpoint/2010/main" val="247973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480560"/>
            <a:ext cx="11996928" cy="21396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4:9 </a:t>
            </a:r>
            <a:r>
              <a:rPr lang="en-US" sz="3600" dirty="0">
                <a:solidFill>
                  <a:schemeClr val="tx1"/>
                </a:solidFill>
              </a:rPr>
              <a:t>As for the things you have learned and received and heard and seen in me, practice these things, and the God of peace will be with you.</a:t>
            </a:r>
          </a:p>
        </p:txBody>
      </p:sp>
    </p:spTree>
    <p:extLst>
      <p:ext uri="{BB962C8B-B14F-4D97-AF65-F5344CB8AC3E}">
        <p14:creationId xmlns:p14="http://schemas.microsoft.com/office/powerpoint/2010/main" val="2152305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480560"/>
            <a:ext cx="11996928" cy="21396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4:9 </a:t>
            </a:r>
            <a:r>
              <a:rPr lang="en-US" sz="3600" dirty="0">
                <a:solidFill>
                  <a:schemeClr val="tx1"/>
                </a:solidFill>
              </a:rPr>
              <a:t>As for the things you have learned and received and heard and seen in me, </a:t>
            </a:r>
            <a:r>
              <a:rPr lang="en-US" sz="3600" b="1" u="sng" dirty="0">
                <a:solidFill>
                  <a:schemeClr val="tx1"/>
                </a:solidFill>
              </a:rPr>
              <a:t>practice these things</a:t>
            </a:r>
            <a:r>
              <a:rPr lang="en-US" sz="3600" dirty="0">
                <a:solidFill>
                  <a:schemeClr val="tx1"/>
                </a:solidFill>
              </a:rPr>
              <a:t>, and the God of peace will be with you.</a:t>
            </a:r>
          </a:p>
        </p:txBody>
      </p:sp>
    </p:spTree>
    <p:extLst>
      <p:ext uri="{BB962C8B-B14F-4D97-AF65-F5344CB8AC3E}">
        <p14:creationId xmlns:p14="http://schemas.microsoft.com/office/powerpoint/2010/main" val="1964202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3591B03D-D654-4EFA-9CCC-AAD4DCB64486}"/>
              </a:ext>
            </a:extLst>
          </p:cNvPr>
          <p:cNvSpPr txBox="1"/>
          <p:nvPr/>
        </p:nvSpPr>
        <p:spPr>
          <a:xfrm>
            <a:off x="1" y="265396"/>
            <a:ext cx="45354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Philippians 4</a:t>
            </a:r>
            <a:endParaRPr lang="en-US" sz="5400" dirty="0">
              <a:solidFill>
                <a:schemeClr val="bg1"/>
              </a:solidFill>
            </a:endParaRPr>
          </a:p>
        </p:txBody>
      </p:sp>
      <p:sp>
        <p:nvSpPr>
          <p:cNvPr id="4" name="Rectangle 3"/>
          <p:cNvSpPr/>
          <p:nvPr/>
        </p:nvSpPr>
        <p:spPr>
          <a:xfrm>
            <a:off x="103632" y="4480560"/>
            <a:ext cx="11996928" cy="213969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Philippians 4:9 </a:t>
            </a:r>
            <a:r>
              <a:rPr lang="en-US" sz="3600" dirty="0">
                <a:solidFill>
                  <a:schemeClr val="tx1"/>
                </a:solidFill>
              </a:rPr>
              <a:t>As for the things you have learned and received and heard and seen in me, practice these things, </a:t>
            </a:r>
            <a:r>
              <a:rPr lang="en-US" sz="3600" b="1" u="sng" dirty="0">
                <a:solidFill>
                  <a:schemeClr val="tx1"/>
                </a:solidFill>
              </a:rPr>
              <a:t>and the God of peace will be with you.</a:t>
            </a:r>
          </a:p>
        </p:txBody>
      </p:sp>
    </p:spTree>
    <p:extLst>
      <p:ext uri="{BB962C8B-B14F-4D97-AF65-F5344CB8AC3E}">
        <p14:creationId xmlns:p14="http://schemas.microsoft.com/office/powerpoint/2010/main" val="994365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
        <p:nvSpPr>
          <p:cNvPr id="3" name="TextBox 2">
            <a:extLst>
              <a:ext uri="{FF2B5EF4-FFF2-40B4-BE49-F238E27FC236}">
                <a16:creationId xmlns:a16="http://schemas.microsoft.com/office/drawing/2014/main" xmlns="" id="{3591B03D-D654-4EFA-9CCC-AAD4DCB64486}"/>
              </a:ext>
            </a:extLst>
          </p:cNvPr>
          <p:cNvSpPr txBox="1"/>
          <p:nvPr/>
        </p:nvSpPr>
        <p:spPr>
          <a:xfrm>
            <a:off x="592782" y="505816"/>
            <a:ext cx="9032481" cy="6586418"/>
          </a:xfrm>
          <a:prstGeom prst="rect">
            <a:avLst/>
          </a:prstGeom>
          <a:solidFill>
            <a:srgbClr val="03272D"/>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u="sng" dirty="0">
                <a:solidFill>
                  <a:schemeClr val="bg1"/>
                </a:solidFill>
              </a:rPr>
              <a:t>Discussion Questions to-go:</a:t>
            </a:r>
          </a:p>
          <a:p>
            <a:endParaRPr lang="en-US" sz="2400" dirty="0">
              <a:solidFill>
                <a:schemeClr val="bg1"/>
              </a:solidFill>
            </a:endParaRPr>
          </a:p>
          <a:p>
            <a:pPr marL="685800" indent="-685800">
              <a:buFont typeface="Arial" panose="020B0604020202020204" pitchFamily="34" charset="0"/>
              <a:buChar char="•"/>
            </a:pPr>
            <a:r>
              <a:rPr lang="en-US" sz="3200" b="1" dirty="0">
                <a:solidFill>
                  <a:schemeClr val="bg1"/>
                </a:solidFill>
              </a:rPr>
              <a:t>There’s lots of advice out there about anxiety.  What is unique about the </a:t>
            </a:r>
            <a:r>
              <a:rPr lang="en-US" sz="3200" b="1" i="1" dirty="0">
                <a:solidFill>
                  <a:schemeClr val="bg1"/>
                </a:solidFill>
              </a:rPr>
              <a:t>spiritual</a:t>
            </a:r>
            <a:r>
              <a:rPr lang="en-US" sz="3200" b="1" dirty="0">
                <a:solidFill>
                  <a:schemeClr val="bg1"/>
                </a:solidFill>
              </a:rPr>
              <a:t> advice in this passage?</a:t>
            </a:r>
          </a:p>
          <a:p>
            <a:pPr marL="685800" indent="-685800">
              <a:buFont typeface="Arial" panose="020B0604020202020204" pitchFamily="34" charset="0"/>
              <a:buChar char="•"/>
            </a:pPr>
            <a:endParaRPr lang="en-US" sz="3200" b="1" dirty="0">
              <a:solidFill>
                <a:schemeClr val="bg1"/>
              </a:solidFill>
            </a:endParaRPr>
          </a:p>
          <a:p>
            <a:pPr marL="685800" indent="-685800">
              <a:buFont typeface="Arial" panose="020B0604020202020204" pitchFamily="34" charset="0"/>
              <a:buChar char="•"/>
            </a:pPr>
            <a:r>
              <a:rPr lang="en-US" sz="3200" b="1" dirty="0">
                <a:solidFill>
                  <a:schemeClr val="bg1"/>
                </a:solidFill>
              </a:rPr>
              <a:t>Why do you think gratitude is so effective in counteracting anxiety?</a:t>
            </a:r>
          </a:p>
          <a:p>
            <a:pPr marL="685800" indent="-685800">
              <a:buFont typeface="Arial" panose="020B0604020202020204" pitchFamily="34" charset="0"/>
              <a:buChar char="•"/>
            </a:pPr>
            <a:endParaRPr lang="en-US" sz="3200" b="1" dirty="0">
              <a:solidFill>
                <a:schemeClr val="bg1"/>
              </a:solidFill>
            </a:endParaRPr>
          </a:p>
          <a:p>
            <a:pPr marL="685800" indent="-685800">
              <a:buFont typeface="Arial" panose="020B0604020202020204" pitchFamily="34" charset="0"/>
              <a:buChar char="•"/>
            </a:pPr>
            <a:r>
              <a:rPr lang="en-US" sz="3200" b="1" dirty="0">
                <a:solidFill>
                  <a:schemeClr val="bg1"/>
                </a:solidFill>
              </a:rPr>
              <a:t>What practical advice would you give someone who wanted to shift their focus from self and circumstances to God and others? </a:t>
            </a:r>
          </a:p>
          <a:p>
            <a:pPr marL="685800" indent="-685800">
              <a:buFont typeface="Arial" panose="020B0604020202020204" pitchFamily="34" charset="0"/>
              <a:buChar char="•"/>
            </a:pPr>
            <a:endParaRPr lang="en-US" sz="2400" b="1" dirty="0">
              <a:solidFill>
                <a:schemeClr val="bg1"/>
              </a:solidFill>
            </a:endParaRPr>
          </a:p>
        </p:txBody>
      </p:sp>
    </p:spTree>
    <p:extLst>
      <p:ext uri="{BB962C8B-B14F-4D97-AF65-F5344CB8AC3E}">
        <p14:creationId xmlns:p14="http://schemas.microsoft.com/office/powerpoint/2010/main" val="1525575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12261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6842" y="205562"/>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chemeClr val="bg1"/>
                </a:solidFill>
              </a:rPr>
              <a:t>Biblical Provisions for Handling Anxiety</a:t>
            </a:r>
          </a:p>
        </p:txBody>
      </p:sp>
      <p:sp>
        <p:nvSpPr>
          <p:cNvPr id="12" name="Rounded Rectangle 10">
            <a:extLst>
              <a:ext uri="{FF2B5EF4-FFF2-40B4-BE49-F238E27FC236}">
                <a16:creationId xmlns:a16="http://schemas.microsoft.com/office/drawing/2014/main" xmlns="" id="{78348B46-7E5B-469C-AF41-E9BCD47D9B55}"/>
              </a:ext>
            </a:extLst>
          </p:cNvPr>
          <p:cNvSpPr/>
          <p:nvPr/>
        </p:nvSpPr>
        <p:spPr>
          <a:xfrm>
            <a:off x="55267" y="1357121"/>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Anxiety is part of the human experience</a:t>
            </a:r>
          </a:p>
        </p:txBody>
      </p:sp>
      <p:sp>
        <p:nvSpPr>
          <p:cNvPr id="13" name="Rounded Rectangle 8">
            <a:extLst>
              <a:ext uri="{FF2B5EF4-FFF2-40B4-BE49-F238E27FC236}">
                <a16:creationId xmlns:a16="http://schemas.microsoft.com/office/drawing/2014/main" xmlns="" id="{8801C34A-2DDE-44A9-955A-259175BFAF0C}"/>
              </a:ext>
            </a:extLst>
          </p:cNvPr>
          <p:cNvSpPr/>
          <p:nvPr/>
        </p:nvSpPr>
        <p:spPr>
          <a:xfrm>
            <a:off x="216842" y="2198963"/>
            <a:ext cx="11758316" cy="13220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And this year… more than ever!</a:t>
            </a:r>
            <a:endParaRPr lang="en-US" sz="4800" i="1" dirty="0">
              <a:solidFill>
                <a:schemeClr val="bg1"/>
              </a:solidFill>
            </a:endParaRPr>
          </a:p>
        </p:txBody>
      </p:sp>
    </p:spTree>
    <p:extLst>
      <p:ext uri="{BB962C8B-B14F-4D97-AF65-F5344CB8AC3E}">
        <p14:creationId xmlns:p14="http://schemas.microsoft.com/office/powerpoint/2010/main" val="92756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591B03D-D654-4EFA-9CCC-AAD4DCB64486}"/>
              </a:ext>
            </a:extLst>
          </p:cNvPr>
          <p:cNvSpPr txBox="1"/>
          <p:nvPr/>
        </p:nvSpPr>
        <p:spPr>
          <a:xfrm>
            <a:off x="1" y="320260"/>
            <a:ext cx="42976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Relevance: </a:t>
            </a:r>
            <a:endParaRPr lang="en-US" sz="5400" dirty="0">
              <a:solidFill>
                <a:schemeClr val="bg1"/>
              </a:solidFill>
            </a:endParaRPr>
          </a:p>
        </p:txBody>
      </p:sp>
      <p:pic>
        <p:nvPicPr>
          <p:cNvPr id="1026" name="Picture 2" descr="Anxiety is rising. So are wellness companies promising relief | Vogue  Busines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65066" y="-81560"/>
            <a:ext cx="10801510" cy="7029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2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261678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15" y="424434"/>
            <a:ext cx="10593089" cy="6009132"/>
          </a:xfrm>
          <a:prstGeom prst="rect">
            <a:avLst/>
          </a:prstGeom>
        </p:spPr>
      </p:pic>
    </p:spTree>
    <p:extLst>
      <p:ext uri="{BB962C8B-B14F-4D97-AF65-F5344CB8AC3E}">
        <p14:creationId xmlns:p14="http://schemas.microsoft.com/office/powerpoint/2010/main" val="174037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6842" y="205562"/>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dirty="0">
                <a:solidFill>
                  <a:schemeClr val="bg1"/>
                </a:solidFill>
              </a:rPr>
              <a:t>Biblical Provisions for Handling Anxiety</a:t>
            </a:r>
          </a:p>
        </p:txBody>
      </p:sp>
      <p:sp>
        <p:nvSpPr>
          <p:cNvPr id="12" name="Rounded Rectangle 10">
            <a:extLst>
              <a:ext uri="{FF2B5EF4-FFF2-40B4-BE49-F238E27FC236}">
                <a16:creationId xmlns:a16="http://schemas.microsoft.com/office/drawing/2014/main" xmlns="" id="{78348B46-7E5B-469C-AF41-E9BCD47D9B55}"/>
              </a:ext>
            </a:extLst>
          </p:cNvPr>
          <p:cNvSpPr/>
          <p:nvPr/>
        </p:nvSpPr>
        <p:spPr>
          <a:xfrm>
            <a:off x="55267" y="1357121"/>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Anxiety is part of the human experience</a:t>
            </a:r>
          </a:p>
        </p:txBody>
      </p:sp>
      <p:sp>
        <p:nvSpPr>
          <p:cNvPr id="13" name="Rounded Rectangle 8">
            <a:extLst>
              <a:ext uri="{FF2B5EF4-FFF2-40B4-BE49-F238E27FC236}">
                <a16:creationId xmlns:a16="http://schemas.microsoft.com/office/drawing/2014/main" xmlns="" id="{8801C34A-2DDE-44A9-955A-259175BFAF0C}"/>
              </a:ext>
            </a:extLst>
          </p:cNvPr>
          <p:cNvSpPr/>
          <p:nvPr/>
        </p:nvSpPr>
        <p:spPr>
          <a:xfrm>
            <a:off x="216842" y="2139163"/>
            <a:ext cx="11758316" cy="13220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t>But 2020 put it in overdrive</a:t>
            </a:r>
            <a:endParaRPr lang="en-US" sz="4800" i="1" dirty="0">
              <a:solidFill>
                <a:schemeClr val="bg1"/>
              </a:solidFill>
            </a:endParaRPr>
          </a:p>
        </p:txBody>
      </p:sp>
      <p:sp>
        <p:nvSpPr>
          <p:cNvPr id="6" name="Rounded Rectangle 8">
            <a:extLst>
              <a:ext uri="{FF2B5EF4-FFF2-40B4-BE49-F238E27FC236}">
                <a16:creationId xmlns:a16="http://schemas.microsoft.com/office/drawing/2014/main" xmlns="" id="{59808C85-4AF0-458D-B8A3-CEE27603611B}"/>
              </a:ext>
            </a:extLst>
          </p:cNvPr>
          <p:cNvSpPr/>
          <p:nvPr/>
        </p:nvSpPr>
        <p:spPr>
          <a:xfrm>
            <a:off x="0" y="3120253"/>
            <a:ext cx="12192000" cy="13220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t>And we’re pretty bad at knowing how to deal with it! </a:t>
            </a:r>
            <a:endParaRPr lang="en-US" sz="4200" dirty="0">
              <a:solidFill>
                <a:schemeClr val="bg1"/>
              </a:solidFill>
            </a:endParaRPr>
          </a:p>
        </p:txBody>
      </p:sp>
      <p:sp>
        <p:nvSpPr>
          <p:cNvPr id="8" name="Rounded Rectangle 10">
            <a:extLst>
              <a:ext uri="{FF2B5EF4-FFF2-40B4-BE49-F238E27FC236}">
                <a16:creationId xmlns:a16="http://schemas.microsoft.com/office/drawing/2014/main" xmlns="" id="{9065DE8A-4986-4D45-9A90-12FE8DDD081E}"/>
              </a:ext>
            </a:extLst>
          </p:cNvPr>
          <p:cNvSpPr/>
          <p:nvPr/>
        </p:nvSpPr>
        <p:spPr>
          <a:xfrm>
            <a:off x="3046117" y="5704509"/>
            <a:ext cx="11758316" cy="8418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My Credentials …</a:t>
            </a:r>
          </a:p>
        </p:txBody>
      </p:sp>
    </p:spTree>
    <p:extLst>
      <p:ext uri="{BB962C8B-B14F-4D97-AF65-F5344CB8AC3E}">
        <p14:creationId xmlns:p14="http://schemas.microsoft.com/office/powerpoint/2010/main" val="2381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1009</Words>
  <Application>Microsoft Office PowerPoint</Application>
  <PresentationFormat>Widescreen</PresentationFormat>
  <Paragraphs>181</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48</vt:i4>
      </vt:variant>
    </vt:vector>
  </HeadingPairs>
  <TitlesOfParts>
    <vt:vector size="54" baseType="lpstr">
      <vt:lpstr>Arial</vt:lpstr>
      <vt:lpstr>Calibri</vt:lpstr>
      <vt:lpstr>Calibri Light</vt:lpstr>
      <vt:lpstr>Century Gothic</vt:lpstr>
      <vt:lpstr>office theme</vt:lpstr>
      <vt:lpstr>D:\This Week MC1\_Pre-CT REVOLVING.pptx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2021-03-03T20:29:57Z</dcterms:created>
  <dcterms:modified xsi:type="dcterms:W3CDTF">2021-03-03T22:24:49Z</dcterms:modified>
</cp:coreProperties>
</file>