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sldIdLst>
    <p:sldId id="1273" r:id="rId2"/>
    <p:sldId id="7405" r:id="rId3"/>
    <p:sldId id="7441" r:id="rId4"/>
    <p:sldId id="7442" r:id="rId5"/>
    <p:sldId id="7467" r:id="rId6"/>
    <p:sldId id="7432" r:id="rId7"/>
    <p:sldId id="7444" r:id="rId8"/>
    <p:sldId id="7445" r:id="rId9"/>
    <p:sldId id="7433" r:id="rId10"/>
    <p:sldId id="7446" r:id="rId11"/>
    <p:sldId id="7434" r:id="rId12"/>
    <p:sldId id="7435" r:id="rId13"/>
    <p:sldId id="7447" r:id="rId14"/>
    <p:sldId id="7448" r:id="rId15"/>
    <p:sldId id="7449" r:id="rId16"/>
    <p:sldId id="7450" r:id="rId17"/>
    <p:sldId id="7436" r:id="rId18"/>
    <p:sldId id="7437" r:id="rId19"/>
    <p:sldId id="7451" r:id="rId20"/>
    <p:sldId id="7439" r:id="rId21"/>
    <p:sldId id="7454" r:id="rId22"/>
    <p:sldId id="7455" r:id="rId23"/>
    <p:sldId id="7456" r:id="rId24"/>
    <p:sldId id="7457" r:id="rId25"/>
    <p:sldId id="7459" r:id="rId26"/>
    <p:sldId id="7458" r:id="rId27"/>
    <p:sldId id="7460" r:id="rId28"/>
    <p:sldId id="7461" r:id="rId29"/>
    <p:sldId id="7462" r:id="rId30"/>
    <p:sldId id="7463" r:id="rId31"/>
    <p:sldId id="7464" r:id="rId32"/>
    <p:sldId id="7465" r:id="rId33"/>
    <p:sldId id="7466" r:id="rId34"/>
    <p:sldId id="6665" r:id="rId35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9" autoAdjust="0"/>
    <p:restoredTop sz="80867" autoAdjust="0"/>
  </p:normalViewPr>
  <p:slideViewPr>
    <p:cSldViewPr>
      <p:cViewPr varScale="1">
        <p:scale>
          <a:sx n="79" d="100"/>
          <a:sy n="79" d="100"/>
        </p:scale>
        <p:origin x="408" y="5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31" d="100"/>
        <a:sy n="131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77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975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829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5784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770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1407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621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0800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931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9632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381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15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8861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101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001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8794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5361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7208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751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7800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897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9453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659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9775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760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819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16094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5660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632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3646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9013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177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51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894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304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Philippians 1:12-26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Paul’s Guide to Max Gains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and that most of the brethren,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trusting in the Lord because of my chains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</a:t>
            </a:r>
            <a:r>
              <a:rPr lang="en-US" dirty="0"/>
              <a:t>far more courage to speak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word of God </a:t>
            </a:r>
            <a:r>
              <a:rPr lang="en-US" dirty="0"/>
              <a:t>without fear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 Gains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9D288758-7119-4DE5-BA71-28FA73393941}"/>
              </a:ext>
            </a:extLst>
          </p:cNvPr>
          <p:cNvSpPr/>
          <p:nvPr/>
        </p:nvSpPr>
        <p:spPr bwMode="auto">
          <a:xfrm>
            <a:off x="431800" y="2400300"/>
            <a:ext cx="92964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So, Paul’s chains are giving other Christians more courage and less fear to tell people about Jesus?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see the importance of the message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see the power of the message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see Paul is happy in spite of his chains</a:t>
            </a:r>
          </a:p>
        </p:txBody>
      </p:sp>
    </p:spTree>
    <p:extLst>
      <p:ext uri="{BB962C8B-B14F-4D97-AF65-F5344CB8AC3E}">
        <p14:creationId xmlns:p14="http://schemas.microsoft.com/office/powerpoint/2010/main" val="6284154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 Some, to be sure, are preaching Christ even </a:t>
            </a:r>
            <a:br>
              <a:rPr lang="en-US" dirty="0"/>
            </a:br>
            <a:r>
              <a:rPr lang="en-US" dirty="0"/>
              <a:t>from </a:t>
            </a:r>
            <a:r>
              <a:rPr lang="en-US" u="sng" dirty="0"/>
              <a:t>envy and strife</a:t>
            </a:r>
            <a:r>
              <a:rPr lang="en-US" dirty="0"/>
              <a:t>,</a:t>
            </a:r>
          </a:p>
          <a:p>
            <a:r>
              <a:rPr lang="en-US" dirty="0"/>
              <a:t>but some also from good will;</a:t>
            </a:r>
          </a:p>
          <a:p>
            <a:r>
              <a:rPr lang="en-US" dirty="0"/>
              <a:t>16 the latter do it out of love, knowing that </a:t>
            </a:r>
            <a:br>
              <a:rPr lang="en-US" dirty="0"/>
            </a:br>
            <a:r>
              <a:rPr lang="en-US" dirty="0"/>
              <a:t>I am appointed for the defense of the gospel;</a:t>
            </a:r>
          </a:p>
          <a:p>
            <a:r>
              <a:rPr lang="en-US" dirty="0"/>
              <a:t>17 the former proclaim Christ out of </a:t>
            </a:r>
            <a:br>
              <a:rPr lang="en-US" dirty="0"/>
            </a:br>
            <a:r>
              <a:rPr lang="en-US" u="sng" dirty="0"/>
              <a:t>selfish ambition</a:t>
            </a:r>
            <a:r>
              <a:rPr lang="en-US" dirty="0"/>
              <a:t> rather than from pure motives, </a:t>
            </a:r>
            <a:br>
              <a:rPr lang="en-US" dirty="0"/>
            </a:br>
            <a:r>
              <a:rPr lang="en-US" dirty="0"/>
              <a:t>thinking to </a:t>
            </a:r>
            <a:r>
              <a:rPr lang="en-US" u="sng" dirty="0"/>
              <a:t>cause me distress</a:t>
            </a:r>
            <a:r>
              <a:rPr lang="en-US" dirty="0"/>
              <a:t> in my chains.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 Gains</a:t>
            </a:r>
          </a:p>
        </p:txBody>
      </p:sp>
    </p:spTree>
    <p:extLst>
      <p:ext uri="{BB962C8B-B14F-4D97-AF65-F5344CB8AC3E}">
        <p14:creationId xmlns:p14="http://schemas.microsoft.com/office/powerpoint/2010/main" val="4192266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 What then? Only that in every way, whether in pretense or in truth, Christ is proclaimed;</a:t>
            </a:r>
          </a:p>
          <a:p>
            <a:r>
              <a:rPr lang="en-US" dirty="0"/>
              <a:t>and in this I </a:t>
            </a:r>
            <a:r>
              <a:rPr lang="en-US" strike="sngStrike" dirty="0"/>
              <a:t>rejoice</a:t>
            </a:r>
            <a:r>
              <a:rPr lang="en-US" dirty="0"/>
              <a:t> [</a:t>
            </a:r>
            <a:r>
              <a:rPr lang="en-US" i="1" dirty="0"/>
              <a:t>delight, celebrate, am glad</a:t>
            </a:r>
            <a:r>
              <a:rPr lang="en-US" dirty="0"/>
              <a:t>]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 Gains</a:t>
            </a:r>
          </a:p>
        </p:txBody>
      </p:sp>
    </p:spTree>
    <p:extLst>
      <p:ext uri="{BB962C8B-B14F-4D97-AF65-F5344CB8AC3E}">
        <p14:creationId xmlns:p14="http://schemas.microsoft.com/office/powerpoint/2010/main" val="24134198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 What then? Only that in every way, whether in pretense or in truth, Christ is proclaimed;</a:t>
            </a:r>
          </a:p>
          <a:p>
            <a:r>
              <a:rPr lang="en-US" dirty="0"/>
              <a:t>and in this I </a:t>
            </a:r>
            <a:r>
              <a:rPr lang="en-US" strike="sngStrike" dirty="0"/>
              <a:t>rejoice</a:t>
            </a:r>
            <a:r>
              <a:rPr lang="en-US" dirty="0"/>
              <a:t> [</a:t>
            </a:r>
            <a:r>
              <a:rPr lang="en-US" i="1" dirty="0"/>
              <a:t>delight, celebrate, am glad</a:t>
            </a:r>
            <a:r>
              <a:rPr lang="en-US" dirty="0"/>
              <a:t>]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 Gains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89E5D4F0-2DD0-4140-8EFE-196B4B49A697}"/>
              </a:ext>
            </a:extLst>
          </p:cNvPr>
          <p:cNvSpPr/>
          <p:nvPr/>
        </p:nvSpPr>
        <p:spPr bwMode="auto">
          <a:xfrm>
            <a:off x="169332" y="1943100"/>
            <a:ext cx="9821333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appear to be Christians with bad motives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They’re “brethren”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(v. 14)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“proclaim Christ”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(v. 17)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doesn’t denounce them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(Philippians 3:2; Galatians)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Instead, he rejoices that Christ is proclaimed!</a:t>
            </a:r>
          </a:p>
        </p:txBody>
      </p:sp>
    </p:spTree>
    <p:extLst>
      <p:ext uri="{BB962C8B-B14F-4D97-AF65-F5344CB8AC3E}">
        <p14:creationId xmlns:p14="http://schemas.microsoft.com/office/powerpoint/2010/main" val="14397307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 What then? Only that in every way, whether in pretense or in truth, Christ is proclaimed;</a:t>
            </a:r>
          </a:p>
          <a:p>
            <a:r>
              <a:rPr lang="en-US" dirty="0"/>
              <a:t>and in this I </a:t>
            </a:r>
            <a:r>
              <a:rPr lang="en-US" strike="sngStrike" dirty="0"/>
              <a:t>rejoice</a:t>
            </a:r>
            <a:r>
              <a:rPr lang="en-US" dirty="0"/>
              <a:t> [</a:t>
            </a:r>
            <a:r>
              <a:rPr lang="en-US" i="1" dirty="0"/>
              <a:t>delight, celebrate, am glad</a:t>
            </a:r>
            <a:r>
              <a:rPr lang="en-US" dirty="0"/>
              <a:t>]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 Gains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89E5D4F0-2DD0-4140-8EFE-196B4B49A697}"/>
              </a:ext>
            </a:extLst>
          </p:cNvPr>
          <p:cNvSpPr/>
          <p:nvPr/>
        </p:nvSpPr>
        <p:spPr bwMode="auto">
          <a:xfrm>
            <a:off x="169333" y="1943100"/>
            <a:ext cx="982133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Application for us?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lot of messengers have problems!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good news is powerful enough to overcome even our bad motives.</a:t>
            </a:r>
          </a:p>
        </p:txBody>
      </p:sp>
    </p:spTree>
    <p:extLst>
      <p:ext uri="{BB962C8B-B14F-4D97-AF65-F5344CB8AC3E}">
        <p14:creationId xmlns:p14="http://schemas.microsoft.com/office/powerpoint/2010/main" val="588665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 What then? Only that in every way, whether in pretense or in truth, Christ is proclaimed;</a:t>
            </a:r>
          </a:p>
          <a:p>
            <a:r>
              <a:rPr lang="en-US" dirty="0"/>
              <a:t>and in this I </a:t>
            </a:r>
            <a:r>
              <a:rPr lang="en-US" strike="sngStrike" dirty="0"/>
              <a:t>rejoice</a:t>
            </a:r>
            <a:r>
              <a:rPr lang="en-US" dirty="0"/>
              <a:t> [</a:t>
            </a:r>
            <a:r>
              <a:rPr lang="en-US" i="1" dirty="0"/>
              <a:t>delight, celebrate, am glad</a:t>
            </a:r>
            <a:r>
              <a:rPr lang="en-US" dirty="0"/>
              <a:t>]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 Gains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89E5D4F0-2DD0-4140-8EFE-196B4B49A697}"/>
              </a:ext>
            </a:extLst>
          </p:cNvPr>
          <p:cNvSpPr/>
          <p:nvPr/>
        </p:nvSpPr>
        <p:spPr bwMode="auto">
          <a:xfrm>
            <a:off x="169332" y="1943100"/>
            <a:ext cx="9821333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Application for us?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Beware becoming envious of how God is using others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Get ready for some Christians to dislike you</a:t>
            </a:r>
          </a:p>
        </p:txBody>
      </p:sp>
    </p:spTree>
    <p:extLst>
      <p:ext uri="{BB962C8B-B14F-4D97-AF65-F5344CB8AC3E}">
        <p14:creationId xmlns:p14="http://schemas.microsoft.com/office/powerpoint/2010/main" val="42708206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 What then? Only that in every way, whether in pretense or in truth, Christ is proclaimed;</a:t>
            </a:r>
          </a:p>
          <a:p>
            <a:r>
              <a:rPr lang="en-US" dirty="0"/>
              <a:t>and in this I </a:t>
            </a:r>
            <a:r>
              <a:rPr lang="en-US" strike="sngStrike" dirty="0"/>
              <a:t>rejoice</a:t>
            </a:r>
            <a:r>
              <a:rPr lang="en-US" dirty="0"/>
              <a:t> [</a:t>
            </a:r>
            <a:r>
              <a:rPr lang="en-US" i="1" dirty="0"/>
              <a:t>delight, celebrate, am glad</a:t>
            </a:r>
            <a:r>
              <a:rPr lang="en-US" dirty="0"/>
              <a:t>]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 Gains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89E5D4F0-2DD0-4140-8EFE-196B4B49A697}"/>
              </a:ext>
            </a:extLst>
          </p:cNvPr>
          <p:cNvSpPr/>
          <p:nvPr/>
        </p:nvSpPr>
        <p:spPr bwMode="auto">
          <a:xfrm>
            <a:off x="169332" y="1943100"/>
            <a:ext cx="9821333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stays focused on how the gospel is progressing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Although lots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things in his life are not advancing: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net worth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level of personal comfort or his “me” time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amount of control he has over his life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Prestige in the eyes of the world</a:t>
            </a:r>
          </a:p>
        </p:txBody>
      </p:sp>
    </p:spTree>
    <p:extLst>
      <p:ext uri="{BB962C8B-B14F-4D97-AF65-F5344CB8AC3E}">
        <p14:creationId xmlns:p14="http://schemas.microsoft.com/office/powerpoint/2010/main" val="648362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 Yes, and I </a:t>
            </a:r>
            <a:r>
              <a:rPr lang="en-US" u="sng" dirty="0"/>
              <a:t>will</a:t>
            </a:r>
            <a:r>
              <a:rPr lang="en-US" dirty="0"/>
              <a:t> </a:t>
            </a:r>
            <a:r>
              <a:rPr lang="en-US" strike="sngStrike" dirty="0"/>
              <a:t>rejoice</a:t>
            </a:r>
            <a:r>
              <a:rPr lang="en-US" dirty="0"/>
              <a:t> [</a:t>
            </a:r>
            <a:r>
              <a:rPr lang="en-US" i="1" dirty="0"/>
              <a:t>delight, celebrate, be glad</a:t>
            </a:r>
            <a:r>
              <a:rPr lang="en-US" dirty="0"/>
              <a:t>],</a:t>
            </a:r>
          </a:p>
          <a:p>
            <a:r>
              <a:rPr lang="en-US" dirty="0"/>
              <a:t>19 for I know that this will turn out for 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my deliverance through your prayers and the provision of the Spirit of Jesus Christ,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Gains</a:t>
            </a:r>
          </a:p>
        </p:txBody>
      </p:sp>
    </p:spTree>
    <p:extLst>
      <p:ext uri="{BB962C8B-B14F-4D97-AF65-F5344CB8AC3E}">
        <p14:creationId xmlns:p14="http://schemas.microsoft.com/office/powerpoint/2010/main" val="30891634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 according to my earnest expectation and hope, that I will not be put to shame in anything,</a:t>
            </a:r>
          </a:p>
          <a:p>
            <a:r>
              <a:rPr lang="en-US" dirty="0"/>
              <a:t>but that with all boldness, Christ will even now, as always, be </a:t>
            </a:r>
            <a:r>
              <a:rPr lang="en-US" u="sng" dirty="0"/>
              <a:t>exalted</a:t>
            </a:r>
            <a:r>
              <a:rPr lang="en-US" dirty="0"/>
              <a:t> in my body, whether by life or by death.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Gains</a:t>
            </a:r>
          </a:p>
        </p:txBody>
      </p:sp>
    </p:spTree>
    <p:extLst>
      <p:ext uri="{BB962C8B-B14F-4D97-AF65-F5344CB8AC3E}">
        <p14:creationId xmlns:p14="http://schemas.microsoft.com/office/powerpoint/2010/main" val="24592660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 according to my earnest expectation and hope, that I will not be put to shame in anything,</a:t>
            </a:r>
          </a:p>
          <a:p>
            <a:r>
              <a:rPr lang="en-US" dirty="0"/>
              <a:t>but that with all boldness, Christ will even now, as always, be </a:t>
            </a:r>
            <a:r>
              <a:rPr lang="en-US" u="sng" dirty="0"/>
              <a:t>exalted</a:t>
            </a:r>
            <a:r>
              <a:rPr lang="en-US" dirty="0"/>
              <a:t> in my body, whether by life or by death.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Gains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FE9C8A25-D81B-4700-A139-E30C967B9FB6}"/>
              </a:ext>
            </a:extLst>
          </p:cNvPr>
          <p:cNvSpPr/>
          <p:nvPr/>
        </p:nvSpPr>
        <p:spPr bwMode="auto">
          <a:xfrm>
            <a:off x="2565400" y="3238500"/>
            <a:ext cx="7425266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can anyone “magnify” Christ?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Like a telescope magnifies the stars</a:t>
            </a:r>
          </a:p>
        </p:txBody>
      </p:sp>
    </p:spTree>
    <p:extLst>
      <p:ext uri="{BB962C8B-B14F-4D97-AF65-F5344CB8AC3E}">
        <p14:creationId xmlns:p14="http://schemas.microsoft.com/office/powerpoint/2010/main" val="40874091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Now I want you to know, brethren, that my circumstances have turned out for the greater progress of the gospel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Past Gains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 For to me, </a:t>
            </a:r>
          </a:p>
          <a:p>
            <a:r>
              <a:rPr lang="en-US" dirty="0"/>
              <a:t>	to live is Christ </a:t>
            </a:r>
            <a:br>
              <a:rPr lang="en-US" dirty="0"/>
            </a:br>
            <a:r>
              <a:rPr lang="en-US" dirty="0"/>
              <a:t>and to die is gain.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Gains</a:t>
            </a:r>
          </a:p>
        </p:txBody>
      </p:sp>
    </p:spTree>
    <p:extLst>
      <p:ext uri="{BB962C8B-B14F-4D97-AF65-F5344CB8AC3E}">
        <p14:creationId xmlns:p14="http://schemas.microsoft.com/office/powerpoint/2010/main" val="16796855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 For to me, </a:t>
            </a:r>
          </a:p>
          <a:p>
            <a:r>
              <a:rPr lang="en-US" dirty="0"/>
              <a:t>	to live is __________________ </a:t>
            </a:r>
            <a:br>
              <a:rPr lang="en-US" dirty="0"/>
            </a:br>
            <a:r>
              <a:rPr lang="en-US" dirty="0"/>
              <a:t>and to die is __________________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Gains</a:t>
            </a:r>
          </a:p>
        </p:txBody>
      </p:sp>
    </p:spTree>
    <p:extLst>
      <p:ext uri="{BB962C8B-B14F-4D97-AF65-F5344CB8AC3E}">
        <p14:creationId xmlns:p14="http://schemas.microsoft.com/office/powerpoint/2010/main" val="1443037796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 For to me, </a:t>
            </a:r>
          </a:p>
          <a:p>
            <a:r>
              <a:rPr lang="en-US" dirty="0"/>
              <a:t>	to live is </a:t>
            </a:r>
            <a:r>
              <a:rPr lang="en-US" u="sng" dirty="0"/>
              <a:t>_making a lot of money_</a:t>
            </a:r>
            <a:r>
              <a:rPr lang="en-US" dirty="0"/>
              <a:t> </a:t>
            </a:r>
          </a:p>
          <a:p>
            <a:r>
              <a:rPr lang="en-US" dirty="0"/>
              <a:t>	and to die is </a:t>
            </a:r>
            <a:r>
              <a:rPr lang="en-US" u="sng" dirty="0"/>
              <a:t>_to leave it all behind</a:t>
            </a:r>
            <a:r>
              <a:rPr lang="en-US" dirty="0"/>
              <a:t>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Gains</a:t>
            </a:r>
          </a:p>
        </p:txBody>
      </p:sp>
    </p:spTree>
    <p:extLst>
      <p:ext uri="{BB962C8B-B14F-4D97-AF65-F5344CB8AC3E}">
        <p14:creationId xmlns:p14="http://schemas.microsoft.com/office/powerpoint/2010/main" val="35377147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 For to me, </a:t>
            </a:r>
          </a:p>
          <a:p>
            <a:r>
              <a:rPr lang="en-US" dirty="0"/>
              <a:t>	to live is </a:t>
            </a:r>
            <a:r>
              <a:rPr lang="en-US" u="sng" dirty="0"/>
              <a:t>_trying to look good_</a:t>
            </a:r>
            <a:r>
              <a:rPr lang="en-US" dirty="0"/>
              <a:t> </a:t>
            </a:r>
          </a:p>
          <a:p>
            <a:r>
              <a:rPr lang="en-US" dirty="0"/>
              <a:t>	and to die is </a:t>
            </a:r>
            <a:r>
              <a:rPr lang="en-US" u="sng" dirty="0"/>
              <a:t>_to get </a:t>
            </a:r>
            <a:r>
              <a:rPr lang="en-US" u="sng" dirty="0" err="1"/>
              <a:t>wrinklier</a:t>
            </a:r>
            <a:r>
              <a:rPr lang="en-US" u="sng" dirty="0"/>
              <a:t> and </a:t>
            </a:r>
            <a:r>
              <a:rPr lang="en-US" u="sng" dirty="0" err="1"/>
              <a:t>saggier</a:t>
            </a:r>
            <a:r>
              <a:rPr lang="en-US" u="sng" dirty="0"/>
              <a:t> until eventually your body stops working altogether</a:t>
            </a:r>
            <a:r>
              <a:rPr lang="en-US" dirty="0"/>
              <a:t>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Gains</a:t>
            </a:r>
          </a:p>
        </p:txBody>
      </p:sp>
    </p:spTree>
    <p:extLst>
      <p:ext uri="{BB962C8B-B14F-4D97-AF65-F5344CB8AC3E}">
        <p14:creationId xmlns:p14="http://schemas.microsoft.com/office/powerpoint/2010/main" val="10463187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 For to me, </a:t>
            </a:r>
          </a:p>
          <a:p>
            <a:r>
              <a:rPr lang="en-US" dirty="0"/>
              <a:t>	to live is </a:t>
            </a:r>
            <a:r>
              <a:rPr lang="en-US" u="sng" dirty="0"/>
              <a:t>_to gain admiration and </a:t>
            </a:r>
            <a:r>
              <a:rPr lang="en-US" u="sng" dirty="0" err="1"/>
              <a:t>insta</a:t>
            </a:r>
            <a:r>
              <a:rPr lang="en-US" u="sng" dirty="0"/>
              <a:t> followers_</a:t>
            </a:r>
            <a:r>
              <a:rPr lang="en-US" dirty="0"/>
              <a:t> </a:t>
            </a:r>
          </a:p>
          <a:p>
            <a:r>
              <a:rPr lang="en-US" dirty="0"/>
              <a:t>	and to die is </a:t>
            </a:r>
            <a:r>
              <a:rPr lang="en-US" u="sng" dirty="0"/>
              <a:t>_to have your account deleted</a:t>
            </a:r>
            <a:br>
              <a:rPr lang="en-US" u="sng" dirty="0"/>
            </a:br>
            <a:r>
              <a:rPr lang="en-US" dirty="0"/>
              <a:t>		        </a:t>
            </a:r>
            <a:r>
              <a:rPr lang="en-US" u="sng" dirty="0"/>
              <a:t>  and everyone forget you existed</a:t>
            </a:r>
            <a:r>
              <a:rPr lang="en-US" dirty="0"/>
              <a:t>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Gains</a:t>
            </a:r>
          </a:p>
        </p:txBody>
      </p:sp>
    </p:spTree>
    <p:extLst>
      <p:ext uri="{BB962C8B-B14F-4D97-AF65-F5344CB8AC3E}">
        <p14:creationId xmlns:p14="http://schemas.microsoft.com/office/powerpoint/2010/main" val="8343088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 For to me, </a:t>
            </a:r>
          </a:p>
          <a:p>
            <a:r>
              <a:rPr lang="en-US" dirty="0"/>
              <a:t>	to live is </a:t>
            </a:r>
            <a:r>
              <a:rPr lang="en-US" u="sng" dirty="0"/>
              <a:t>_finding the love of my life_</a:t>
            </a:r>
            <a:r>
              <a:rPr lang="en-US" dirty="0"/>
              <a:t> </a:t>
            </a:r>
          </a:p>
          <a:p>
            <a:r>
              <a:rPr lang="en-US" dirty="0"/>
              <a:t>	and to die is </a:t>
            </a:r>
            <a:r>
              <a:rPr lang="en-US" u="sng" dirty="0"/>
              <a:t>_to leave that person forever</a:t>
            </a:r>
            <a:r>
              <a:rPr lang="en-US" dirty="0"/>
              <a:t>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Gains</a:t>
            </a:r>
          </a:p>
        </p:txBody>
      </p:sp>
    </p:spTree>
    <p:extLst>
      <p:ext uri="{BB962C8B-B14F-4D97-AF65-F5344CB8AC3E}">
        <p14:creationId xmlns:p14="http://schemas.microsoft.com/office/powerpoint/2010/main" val="41462527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 For to </a:t>
            </a:r>
            <a:r>
              <a:rPr lang="en-US" u="sng" dirty="0"/>
              <a:t>_an atheist_</a:t>
            </a:r>
            <a:r>
              <a:rPr lang="en-US" dirty="0"/>
              <a:t>, </a:t>
            </a:r>
          </a:p>
          <a:p>
            <a:r>
              <a:rPr lang="en-US" dirty="0"/>
              <a:t>	to live is </a:t>
            </a:r>
            <a:r>
              <a:rPr lang="en-US" u="sng" dirty="0"/>
              <a:t>_biochemical processes and impulses_</a:t>
            </a:r>
            <a:r>
              <a:rPr lang="en-US" dirty="0"/>
              <a:t> </a:t>
            </a:r>
          </a:p>
          <a:p>
            <a:r>
              <a:rPr lang="en-US" dirty="0"/>
              <a:t>	and to die is </a:t>
            </a:r>
            <a:r>
              <a:rPr lang="en-US" u="sng" dirty="0"/>
              <a:t>_a different biochemical process: 	</a:t>
            </a:r>
            <a:r>
              <a:rPr lang="en-US" dirty="0"/>
              <a:t>		        </a:t>
            </a:r>
            <a:r>
              <a:rPr lang="en-US" u="sng" dirty="0"/>
              <a:t>  decomposition</a:t>
            </a:r>
            <a:r>
              <a:rPr lang="en-US" dirty="0"/>
              <a:t>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Gains</a:t>
            </a:r>
          </a:p>
        </p:txBody>
      </p:sp>
    </p:spTree>
    <p:extLst>
      <p:ext uri="{BB962C8B-B14F-4D97-AF65-F5344CB8AC3E}">
        <p14:creationId xmlns:p14="http://schemas.microsoft.com/office/powerpoint/2010/main" val="1474871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 For to </a:t>
            </a:r>
            <a:r>
              <a:rPr lang="en-US" u="sng" dirty="0"/>
              <a:t>_the “religious” person_</a:t>
            </a:r>
            <a:r>
              <a:rPr lang="en-US" dirty="0"/>
              <a:t>, </a:t>
            </a:r>
          </a:p>
          <a:p>
            <a:r>
              <a:rPr lang="en-US" dirty="0"/>
              <a:t>	to live is </a:t>
            </a:r>
            <a:r>
              <a:rPr lang="en-US" u="sng" dirty="0"/>
              <a:t>_trying to please God or the gods_</a:t>
            </a:r>
            <a:r>
              <a:rPr lang="en-US" dirty="0"/>
              <a:t> </a:t>
            </a:r>
          </a:p>
          <a:p>
            <a:r>
              <a:rPr lang="en-US" dirty="0"/>
              <a:t>	and to die is </a:t>
            </a:r>
            <a:r>
              <a:rPr lang="en-US" u="sng" dirty="0"/>
              <a:t>_hoping you’ve done enough to earn </a:t>
            </a:r>
            <a:r>
              <a:rPr lang="en-US" dirty="0"/>
              <a:t>		        </a:t>
            </a:r>
            <a:r>
              <a:rPr lang="en-US" u="sng" dirty="0"/>
              <a:t>  a good afterlife</a:t>
            </a:r>
            <a:r>
              <a:rPr lang="en-US" dirty="0"/>
              <a:t>_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Gains</a:t>
            </a:r>
          </a:p>
        </p:txBody>
      </p:sp>
    </p:spTree>
    <p:extLst>
      <p:ext uri="{BB962C8B-B14F-4D97-AF65-F5344CB8AC3E}">
        <p14:creationId xmlns:p14="http://schemas.microsoft.com/office/powerpoint/2010/main" val="42118719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 For to me, </a:t>
            </a:r>
          </a:p>
          <a:p>
            <a:r>
              <a:rPr lang="en-US" dirty="0"/>
              <a:t>	to live is </a:t>
            </a:r>
            <a:r>
              <a:rPr lang="en-US" u="sng" dirty="0"/>
              <a:t>Christ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to die is </a:t>
            </a:r>
            <a:r>
              <a:rPr lang="en-US" u="sng" dirty="0"/>
              <a:t>gain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Gains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82D17FD-DE77-4E41-9FD4-C22F57D89C17}"/>
              </a:ext>
            </a:extLst>
          </p:cNvPr>
          <p:cNvGrpSpPr/>
          <p:nvPr/>
        </p:nvGrpSpPr>
        <p:grpSpPr>
          <a:xfrm>
            <a:off x="3479800" y="850899"/>
            <a:ext cx="6510866" cy="2585323"/>
            <a:chOff x="3479800" y="876300"/>
            <a:chExt cx="6510866" cy="2585323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xmlns="" id="{D760CBC0-AB2C-4FC0-904C-3C8AB2185187}"/>
                </a:ext>
              </a:extLst>
            </p:cNvPr>
            <p:cNvSpPr/>
            <p:nvPr/>
          </p:nvSpPr>
          <p:spPr bwMode="auto">
            <a:xfrm>
              <a:off x="4950580" y="876300"/>
              <a:ext cx="5040086" cy="2585323"/>
            </a:xfrm>
            <a:prstGeom prst="roundRect">
              <a:avLst>
                <a:gd name="adj" fmla="val 0"/>
              </a:avLst>
            </a:prstGeom>
            <a:solidFill>
              <a:srgbClr val="64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wrap="square" rtlCol="0" anchor="t" anchorCtr="0">
              <a:spAutoFit/>
            </a:bodyPr>
            <a:lstStyle/>
            <a:p>
              <a:pPr marL="174625" indent="-174625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But if I am </a:t>
              </a:r>
              <a:r>
                <a:rPr lang="en-US" sz="3600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to live on</a:t>
              </a: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in the flesh, this will mean </a:t>
              </a:r>
              <a:r>
                <a:rPr lang="en-US" sz="3600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fruitful labor</a:t>
              </a: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for me; </a:t>
              </a:r>
              <a:b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and I do not know which to choose. </a:t>
              </a:r>
              <a:r>
                <a:rPr lang="en-US" sz="2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(1:22)</a:t>
              </a:r>
              <a:endParaRPr lang="en-US" sz="3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xmlns="" id="{F2C439AC-CAE3-480F-AA3C-007D327A88FA}"/>
                </a:ext>
              </a:extLst>
            </p:cNvPr>
            <p:cNvCxnSpPr/>
            <p:nvPr/>
          </p:nvCxnSpPr>
          <p:spPr bwMode="auto">
            <a:xfrm>
              <a:off x="3479800" y="1104900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51939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 For to me, </a:t>
            </a:r>
          </a:p>
          <a:p>
            <a:r>
              <a:rPr lang="en-US" dirty="0"/>
              <a:t>	to live is </a:t>
            </a:r>
            <a:r>
              <a:rPr lang="en-US" u="sng" dirty="0"/>
              <a:t>Christ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to die is </a:t>
            </a:r>
            <a:r>
              <a:rPr lang="en-US" u="sng" dirty="0"/>
              <a:t>gain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Gains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D760CBC0-AB2C-4FC0-904C-3C8AB2185187}"/>
              </a:ext>
            </a:extLst>
          </p:cNvPr>
          <p:cNvSpPr/>
          <p:nvPr/>
        </p:nvSpPr>
        <p:spPr bwMode="auto">
          <a:xfrm>
            <a:off x="4950580" y="1333500"/>
            <a:ext cx="5040086" cy="358251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I am hard-pressed from both directions, having the desire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depart and be with Christ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that is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very much better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(1:23)</a:t>
            </a:r>
            <a:endParaRPr lang="en-US" sz="3600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F2C439AC-CAE3-480F-AA3C-007D327A88FA}"/>
              </a:ext>
            </a:extLst>
          </p:cNvPr>
          <p:cNvCxnSpPr>
            <a:cxnSpLocks/>
          </p:cNvCxnSpPr>
          <p:nvPr/>
        </p:nvCxnSpPr>
        <p:spPr bwMode="auto">
          <a:xfrm>
            <a:off x="3860800" y="1562100"/>
            <a:ext cx="990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984483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Now I want you to know, brethren, that my circumstances have turned out for the greater progress of the gospel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Past Gains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FF589110-D015-462D-B665-2D274DFF7358}"/>
              </a:ext>
            </a:extLst>
          </p:cNvPr>
          <p:cNvSpPr/>
          <p:nvPr/>
        </p:nvSpPr>
        <p:spPr bwMode="auto">
          <a:xfrm>
            <a:off x="338666" y="2516716"/>
            <a:ext cx="9482667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gospel = “good news”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“progress” of the good news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Military: An army moving forward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Sailing: To make headway in spite of the wind and waves</a:t>
            </a:r>
          </a:p>
        </p:txBody>
      </p:sp>
    </p:spTree>
    <p:extLst>
      <p:ext uri="{BB962C8B-B14F-4D97-AF65-F5344CB8AC3E}">
        <p14:creationId xmlns:p14="http://schemas.microsoft.com/office/powerpoint/2010/main" val="6719355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 For to me, </a:t>
            </a:r>
          </a:p>
          <a:p>
            <a:r>
              <a:rPr lang="en-US" dirty="0"/>
              <a:t>	to live is </a:t>
            </a:r>
            <a:r>
              <a:rPr lang="en-US" u="sng" dirty="0"/>
              <a:t>Christ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to die is </a:t>
            </a:r>
            <a:r>
              <a:rPr lang="en-US" u="sng" dirty="0"/>
              <a:t>gain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Gains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9BFE35B9-196D-42B9-ADCE-98E3C1380363}"/>
              </a:ext>
            </a:extLst>
          </p:cNvPr>
          <p:cNvSpPr/>
          <p:nvPr/>
        </p:nvSpPr>
        <p:spPr bwMode="auto">
          <a:xfrm>
            <a:off x="4950580" y="723900"/>
            <a:ext cx="5040086" cy="4413516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yet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remain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on in the flesh is more necessary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your sake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Convinced of this, I know that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will remain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continue with you all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progress and </a:t>
            </a:r>
            <a:r>
              <a:rPr lang="en-US" sz="3600" u="sng" strike="sngStrik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joy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happiness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the faith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(1:24-25)</a:t>
            </a:r>
            <a:endParaRPr lang="en-US" sz="3600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1B696D51-2517-46D1-8A10-D7F8CD6CE7AA}"/>
              </a:ext>
            </a:extLst>
          </p:cNvPr>
          <p:cNvCxnSpPr/>
          <p:nvPr/>
        </p:nvCxnSpPr>
        <p:spPr bwMode="auto">
          <a:xfrm>
            <a:off x="3479800" y="1079499"/>
            <a:ext cx="1371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6612501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 For to me, </a:t>
            </a:r>
          </a:p>
          <a:p>
            <a:r>
              <a:rPr lang="en-US" dirty="0"/>
              <a:t>	to live is </a:t>
            </a:r>
            <a:r>
              <a:rPr lang="en-US" u="sng" dirty="0"/>
              <a:t>Christ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to die is </a:t>
            </a:r>
            <a:r>
              <a:rPr lang="en-US" u="sng" dirty="0"/>
              <a:t>gain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Gains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1D169A11-A1B4-4F72-8EE6-196ACE261734}"/>
              </a:ext>
            </a:extLst>
          </p:cNvPr>
          <p:cNvSpPr/>
          <p:nvPr/>
        </p:nvSpPr>
        <p:spPr bwMode="auto">
          <a:xfrm>
            <a:off x="300567" y="2247900"/>
            <a:ext cx="955886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Christian afterlife is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personal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guaranteed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live would mean gains for the gospel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dying would be a far better gain for Paul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That’s why he wants to “depart and be with Christ”</a:t>
            </a:r>
          </a:p>
        </p:txBody>
      </p:sp>
    </p:spTree>
    <p:extLst>
      <p:ext uri="{BB962C8B-B14F-4D97-AF65-F5344CB8AC3E}">
        <p14:creationId xmlns:p14="http://schemas.microsoft.com/office/powerpoint/2010/main" val="8205011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 For to me, </a:t>
            </a:r>
          </a:p>
          <a:p>
            <a:r>
              <a:rPr lang="en-US" dirty="0"/>
              <a:t>	to live is </a:t>
            </a:r>
            <a:r>
              <a:rPr lang="en-US" u="sng" dirty="0"/>
              <a:t>Christ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to die is </a:t>
            </a:r>
            <a:r>
              <a:rPr lang="en-US" u="sng" dirty="0"/>
              <a:t>gain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Gains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1D169A11-A1B4-4F72-8EE6-196ACE261734}"/>
              </a:ext>
            </a:extLst>
          </p:cNvPr>
          <p:cNvSpPr/>
          <p:nvPr/>
        </p:nvSpPr>
        <p:spPr bwMode="auto">
          <a:xfrm>
            <a:off x="300567" y="2247900"/>
            <a:ext cx="955886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“Depart”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Release from shackles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Taking down a tent 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Cor 5)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Untying a boat from its dock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(Stott, 2 Tim: TBST, p 113)</a:t>
            </a:r>
            <a:endParaRPr lang="en-US" sz="3600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480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21 For to me, </a:t>
            </a:r>
          </a:p>
          <a:p>
            <a:r>
              <a:rPr lang="en-US" dirty="0"/>
              <a:t>	to live is </a:t>
            </a:r>
            <a:r>
              <a:rPr lang="en-US" u="sng" dirty="0"/>
              <a:t>_____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to die is </a:t>
            </a:r>
            <a:r>
              <a:rPr lang="en-US" u="sng" dirty="0"/>
              <a:t>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xenos.org/teachings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Philippians 1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Philippians 1:27-2:4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Standing Firm Together	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Now I want you to know, brethren, that my circumstances have turned out for the greater progress of the gospel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Past Gains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FF589110-D015-462D-B665-2D274DFF7358}"/>
              </a:ext>
            </a:extLst>
          </p:cNvPr>
          <p:cNvSpPr/>
          <p:nvPr/>
        </p:nvSpPr>
        <p:spPr bwMode="auto">
          <a:xfrm>
            <a:off x="355600" y="2523375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Paul’s circumstances have led to “progress”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Nearly killed by a mob in the temple court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22)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Got to tell the whole crowd about Jesus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Thrown in jail for 4 years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24-26)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Got to preach to kings and rulers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820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Now I want you to know, brethren, that my circumstances have turned out for the greater progress of the gospel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Past Gains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FF589110-D015-462D-B665-2D274DFF7358}"/>
              </a:ext>
            </a:extLst>
          </p:cNvPr>
          <p:cNvSpPr/>
          <p:nvPr/>
        </p:nvSpPr>
        <p:spPr bwMode="auto">
          <a:xfrm>
            <a:off x="355600" y="2523375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Paul’s circumstances have led to “progress”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Loaded onto prison ship &amp; nearly lost at sea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 27)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Got to tell the whole ship about Jesus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Shipwrecked on the island of Malta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28)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Told the whole island about Jesus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942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 so that my chains in the cause of Christ have become well known throughout the whole </a:t>
            </a:r>
            <a:r>
              <a:rPr lang="en-US" u="sng" dirty="0"/>
              <a:t>praetorian guard</a:t>
            </a:r>
            <a:r>
              <a:rPr lang="en-US" dirty="0"/>
              <a:t> and to everyone else,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Past Gains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9153B5EE-3983-4E53-8EA7-6C2B192A45EE}"/>
              </a:ext>
            </a:extLst>
          </p:cNvPr>
          <p:cNvSpPr/>
          <p:nvPr/>
        </p:nvSpPr>
        <p:spPr bwMode="auto">
          <a:xfrm>
            <a:off x="355600" y="2516716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Paul’s circumstances have led to “progress”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Chained to elite Roman guards in prison, 24/7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Led elite soldiers to Christ, which spread the good news throughout Rome &amp; beyond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will see the gospel make gains despite barriers</a:t>
            </a:r>
          </a:p>
        </p:txBody>
      </p:sp>
    </p:spTree>
    <p:extLst>
      <p:ext uri="{BB962C8B-B14F-4D97-AF65-F5344CB8AC3E}">
        <p14:creationId xmlns:p14="http://schemas.microsoft.com/office/powerpoint/2010/main" val="37622284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so that </a:t>
            </a:r>
            <a:r>
              <a:rPr lang="en-US" dirty="0"/>
              <a:t>my chains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the cause of Christ have become well known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throughout the whole praetorian guard and to everyone else,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Past Gains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9153B5EE-3983-4E53-8EA7-6C2B192A45EE}"/>
              </a:ext>
            </a:extLst>
          </p:cNvPr>
          <p:cNvSpPr/>
          <p:nvPr/>
        </p:nvSpPr>
        <p:spPr bwMode="auto">
          <a:xfrm>
            <a:off x="355600" y="2524124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of us might feel like we’ve got some chains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Sometimes God allows the chains because he wants the gospel to go a different direction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707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so that </a:t>
            </a:r>
            <a:r>
              <a:rPr lang="en-US" dirty="0"/>
              <a:t>my chains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the cause of Christ have become well known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throughout the whole praetorian guard and to everyone else,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Past Gains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9153B5EE-3983-4E53-8EA7-6C2B192A45EE}"/>
              </a:ext>
            </a:extLst>
          </p:cNvPr>
          <p:cNvSpPr/>
          <p:nvPr/>
        </p:nvSpPr>
        <p:spPr bwMode="auto">
          <a:xfrm>
            <a:off x="355600" y="2524124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of us might feel like we’ve got some chains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Instead of pulling at those chains and feeling sorry for yourself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not ask God how you can be faithful to him right where he has you?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291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 and that most of the brethren, </a:t>
            </a:r>
            <a:br>
              <a:rPr lang="en-US" dirty="0"/>
            </a:br>
            <a:r>
              <a:rPr lang="en-US" dirty="0"/>
              <a:t>trusting in the Lord because of my chains,</a:t>
            </a:r>
          </a:p>
          <a:p>
            <a:r>
              <a:rPr lang="en-US" dirty="0"/>
              <a:t>have far more courage to speak the word of God without fear.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Gains</a:t>
            </a:r>
          </a:p>
        </p:txBody>
      </p:sp>
    </p:spTree>
    <p:extLst>
      <p:ext uri="{BB962C8B-B14F-4D97-AF65-F5344CB8AC3E}">
        <p14:creationId xmlns:p14="http://schemas.microsoft.com/office/powerpoint/2010/main" val="38917551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1311</Words>
  <Application>Microsoft Office PowerPoint</Application>
  <PresentationFormat>Custom</PresentationFormat>
  <Paragraphs>236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 Light</vt:lpstr>
      <vt:lpstr>Papyrus</vt:lpstr>
      <vt:lpstr>Times New Roman</vt:lpstr>
      <vt:lpstr>Default Design</vt:lpstr>
      <vt:lpstr>Philippians 1:12-26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PowerPoint Presentation</vt:lpstr>
      <vt:lpstr>Philippians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2021-04-02T15:36:33Z</dcterms:modified>
</cp:coreProperties>
</file>