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33"/>
  </p:notesMasterIdLst>
  <p:sldIdLst>
    <p:sldId id="462" r:id="rId2"/>
    <p:sldId id="498" r:id="rId3"/>
    <p:sldId id="499" r:id="rId4"/>
    <p:sldId id="501" r:id="rId5"/>
    <p:sldId id="519" r:id="rId6"/>
    <p:sldId id="524" r:id="rId7"/>
    <p:sldId id="544" r:id="rId8"/>
    <p:sldId id="525" r:id="rId9"/>
    <p:sldId id="535" r:id="rId10"/>
    <p:sldId id="528" r:id="rId11"/>
    <p:sldId id="521" r:id="rId12"/>
    <p:sldId id="529" r:id="rId13"/>
    <p:sldId id="522" r:id="rId14"/>
    <p:sldId id="530" r:id="rId15"/>
    <p:sldId id="531" r:id="rId16"/>
    <p:sldId id="503" r:id="rId17"/>
    <p:sldId id="504" r:id="rId18"/>
    <p:sldId id="505" r:id="rId19"/>
    <p:sldId id="506" r:id="rId20"/>
    <p:sldId id="532" r:id="rId21"/>
    <p:sldId id="507" r:id="rId22"/>
    <p:sldId id="508" r:id="rId23"/>
    <p:sldId id="533" r:id="rId24"/>
    <p:sldId id="510" r:id="rId25"/>
    <p:sldId id="534" r:id="rId26"/>
    <p:sldId id="545" r:id="rId27"/>
    <p:sldId id="539" r:id="rId28"/>
    <p:sldId id="540" r:id="rId29"/>
    <p:sldId id="541" r:id="rId30"/>
    <p:sldId id="542" r:id="rId31"/>
    <p:sldId id="543" r:id="rId32"/>
  </p:sldIdLst>
  <p:sldSz cx="9144000" cy="5143500" type="screen16x9"/>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New Roman"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A5E6F3"/>
    <a:srgbClr val="83DD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625" autoAdjust="0"/>
    <p:restoredTop sz="94660"/>
  </p:normalViewPr>
  <p:slideViewPr>
    <p:cSldViewPr>
      <p:cViewPr varScale="1">
        <p:scale>
          <a:sx n="71" d="100"/>
          <a:sy n="71" d="100"/>
        </p:scale>
        <p:origin x="786" y="66"/>
      </p:cViewPr>
      <p:guideLst>
        <p:guide orient="horz" pos="1620"/>
        <p:guide pos="2880"/>
      </p:guideLst>
    </p:cSldViewPr>
  </p:slideViewPr>
  <p:notesTextViewPr>
    <p:cViewPr>
      <p:scale>
        <a:sx n="100" d="100"/>
        <a:sy n="100" d="100"/>
      </p:scale>
      <p:origin x="0" y="0"/>
    </p:cViewPr>
  </p:notesTextViewPr>
  <p:sorterViewPr>
    <p:cViewPr>
      <p:scale>
        <a:sx n="66" d="100"/>
        <a:sy n="66" d="100"/>
      </p:scale>
      <p:origin x="0" y="21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684722-4C6B-4B25-90F5-A6B01D03BDC4}" type="datetimeFigureOut">
              <a:rPr lang="en-US" smtClean="0"/>
              <a:pPr/>
              <a:t>10/20/2020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E3B2BC-1D12-4177-ABA5-7E0989DA8EE4}" type="slidenum">
              <a:rPr lang="en-US" smtClean="0"/>
              <a:pPr/>
              <a:t>‹#›</a:t>
            </a:fld>
            <a:endParaRPr lang="en-US"/>
          </a:p>
        </p:txBody>
      </p:sp>
    </p:spTree>
    <p:extLst>
      <p:ext uri="{BB962C8B-B14F-4D97-AF65-F5344CB8AC3E}">
        <p14:creationId xmlns:p14="http://schemas.microsoft.com/office/powerpoint/2010/main" val="2761656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3700" y="692150"/>
            <a:ext cx="6070600" cy="34163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63A9140A-BEA8-44D6-B5AE-D79F3536D7E6}" type="slidenum">
              <a:rPr lang="en-US" smtClean="0"/>
              <a:pPr/>
              <a:t>1</a:t>
            </a:fld>
            <a:endParaRPr lang="en-US"/>
          </a:p>
        </p:txBody>
      </p:sp>
    </p:spTree>
    <p:extLst>
      <p:ext uri="{BB962C8B-B14F-4D97-AF65-F5344CB8AC3E}">
        <p14:creationId xmlns:p14="http://schemas.microsoft.com/office/powerpoint/2010/main" val="863963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8E3B2BC-1D12-4177-ABA5-7E0989DA8EE4}" type="slidenum">
              <a:rPr lang="en-US" smtClean="0"/>
              <a:pPr/>
              <a:t>2</a:t>
            </a:fld>
            <a:endParaRPr lang="en-US"/>
          </a:p>
        </p:txBody>
      </p:sp>
    </p:spTree>
    <p:extLst>
      <p:ext uri="{BB962C8B-B14F-4D97-AF65-F5344CB8AC3E}">
        <p14:creationId xmlns:p14="http://schemas.microsoft.com/office/powerpoint/2010/main" val="2941441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09550"/>
            <a:ext cx="91440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0" y="1276350"/>
            <a:ext cx="9144000" cy="3657600"/>
          </a:xfrm>
        </p:spPr>
        <p:txBody>
          <a:bodyPr/>
          <a:lstStyle>
            <a:lvl1pPr>
              <a:buFont typeface="Wingdings" pitchFamily="2" charset="2"/>
              <a:buChar char="Ø"/>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2987934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bwMode="auto">
          <a:xfrm>
            <a:off x="0" y="57150"/>
            <a:ext cx="91440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5126" name="Rectangle 6"/>
          <p:cNvSpPr>
            <a:spLocks noGrp="1" noChangeArrowheads="1"/>
          </p:cNvSpPr>
          <p:nvPr>
            <p:ph type="body" idx="1"/>
          </p:nvPr>
        </p:nvSpPr>
        <p:spPr bwMode="auto">
          <a:xfrm>
            <a:off x="0" y="1143000"/>
            <a:ext cx="9144000" cy="3657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653" r:id="rId1"/>
    <p:sldLayoutId id="2147483654" r:id="rId2"/>
  </p:sldLayoutIdLst>
  <p:transition>
    <p:wipe dir="r"/>
  </p:transition>
  <p:txStyles>
    <p:titleStyle>
      <a:lvl1pPr algn="ctr" rtl="0" eaLnBrk="0" fontAlgn="base" hangingPunct="0">
        <a:lnSpc>
          <a:spcPct val="80000"/>
        </a:lnSpc>
        <a:spcBef>
          <a:spcPct val="0"/>
        </a:spcBef>
        <a:spcAft>
          <a:spcPct val="0"/>
        </a:spcAft>
        <a:defRPr sz="6000" b="0">
          <a:solidFill>
            <a:srgbClr val="A5E6F3"/>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2pPr>
      <a:lvl3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3pPr>
      <a:lvl4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4pPr>
      <a:lvl5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5pPr>
      <a:lvl6pPr marL="4572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6pPr>
      <a:lvl7pPr marL="9144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7pPr>
      <a:lvl8pPr marL="13716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8pPr>
      <a:lvl9pPr marL="18288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close up of graphics&#10;&#10;Description generated with high confidence">
            <a:extLst>
              <a:ext uri="{FF2B5EF4-FFF2-40B4-BE49-F238E27FC236}">
                <a16:creationId xmlns="" xmlns:a16="http://schemas.microsoft.com/office/drawing/2014/main" id="{5B1BA610-F6BB-4674-91C1-8E05A874D830}"/>
              </a:ext>
            </a:extLst>
          </p:cNvPr>
          <p:cNvPicPr>
            <a:picLocks noChangeAspect="1"/>
          </p:cNvPicPr>
          <p:nvPr/>
        </p:nvPicPr>
        <p:blipFill>
          <a:blip r:embed="rId3" cstate="print"/>
          <a:stretch>
            <a:fillRect/>
          </a:stretch>
        </p:blipFill>
        <p:spPr>
          <a:xfrm>
            <a:off x="2628" y="2710"/>
            <a:ext cx="9137276" cy="5144340"/>
          </a:xfrm>
          <a:prstGeom prst="rect">
            <a:avLst/>
          </a:prstGeom>
        </p:spPr>
      </p:pic>
      <p:pic>
        <p:nvPicPr>
          <p:cNvPr id="3" name="Picture 2" descr="A close up of a logo&#10;&#10;Description generated with very high confidence">
            <a:extLst>
              <a:ext uri="{FF2B5EF4-FFF2-40B4-BE49-F238E27FC236}">
                <a16:creationId xmlns:lc="http://schemas.openxmlformats.org/drawingml/2006/lockedCanvas" xmlns="" xmlns:a16="http://schemas.microsoft.com/office/drawing/2014/main" id="{9642626F-AE5B-4C60-AF84-A024FE51F763}"/>
              </a:ext>
            </a:extLst>
          </p:cNvPr>
          <p:cNvPicPr>
            <a:picLocks noChangeAspect="1"/>
          </p:cNvPicPr>
          <p:nvPr/>
        </p:nvPicPr>
        <p:blipFill rotWithShape="1">
          <a:blip r:embed="rId4"/>
          <a:srcRect/>
          <a:stretch/>
        </p:blipFill>
        <p:spPr>
          <a:xfrm>
            <a:off x="2628" y="2710"/>
            <a:ext cx="9145492" cy="5144340"/>
          </a:xfrm>
          <a:prstGeom prst="rect">
            <a:avLst/>
          </a:prstGeom>
        </p:spPr>
      </p:pic>
    </p:spTree>
    <p:extLst>
      <p:ext uri="{BB962C8B-B14F-4D97-AF65-F5344CB8AC3E}">
        <p14:creationId xmlns:p14="http://schemas.microsoft.com/office/powerpoint/2010/main" val="3795404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sz="11700" dirty="0" smtClean="0"/>
              <a:t>Mark 11</a:t>
            </a:r>
            <a:endParaRPr lang="en-US" sz="11700" dirty="0"/>
          </a:p>
        </p:txBody>
      </p:sp>
      <p:sp>
        <p:nvSpPr>
          <p:cNvPr id="152579" name="Rectangle 3"/>
          <p:cNvSpPr>
            <a:spLocks noGrp="1" noChangeArrowheads="1"/>
          </p:cNvSpPr>
          <p:nvPr>
            <p:ph type="body" idx="1"/>
          </p:nvPr>
        </p:nvSpPr>
        <p:spPr>
          <a:xfrm>
            <a:off x="0" y="1276350"/>
            <a:ext cx="9144000" cy="3657600"/>
          </a:xfrm>
        </p:spPr>
        <p:txBody>
          <a:bodyPr/>
          <a:lstStyle/>
          <a:p>
            <a:pPr>
              <a:buNone/>
            </a:pPr>
            <a:r>
              <a:rPr lang="en-US" sz="4800" dirty="0" smtClean="0"/>
              <a:t>17 He said to them, “The Scriptures declare, ‘My Temple will be called a house of prayer for all nations,’ but you have turned it into a den of thieves.”</a:t>
            </a:r>
            <a:endParaRPr lang="en-US" sz="4800" dirty="0"/>
          </a:p>
        </p:txBody>
      </p:sp>
      <p:sp>
        <p:nvSpPr>
          <p:cNvPr id="4" name="Rectangle 4"/>
          <p:cNvSpPr>
            <a:spLocks noChangeArrowheads="1"/>
          </p:cNvSpPr>
          <p:nvPr/>
        </p:nvSpPr>
        <p:spPr bwMode="auto">
          <a:xfrm>
            <a:off x="2971800" y="3562350"/>
            <a:ext cx="4572000" cy="14478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6000" dirty="0" smtClean="0">
                <a:effectLst>
                  <a:outerShdw blurRad="38100" dist="38100" dir="2700000" algn="tl">
                    <a:srgbClr val="000000"/>
                  </a:outerShdw>
                </a:effectLst>
              </a:rPr>
              <a:t>Historical </a:t>
            </a:r>
            <a:r>
              <a:rPr lang="en-US" sz="6000" dirty="0">
                <a:effectLst>
                  <a:outerShdw blurRad="38100" dist="38100" dir="2700000" algn="tl">
                    <a:srgbClr val="000000"/>
                  </a:outerShdw>
                </a:effectLst>
              </a:rPr>
              <a:t>background…</a:t>
            </a:r>
          </a:p>
        </p:txBody>
      </p:sp>
      <p:sp>
        <p:nvSpPr>
          <p:cNvPr id="7" name="Rectangle 5"/>
          <p:cNvSpPr>
            <a:spLocks noChangeArrowheads="1"/>
          </p:cNvSpPr>
          <p:nvPr/>
        </p:nvSpPr>
        <p:spPr bwMode="auto">
          <a:xfrm>
            <a:off x="152400" y="133350"/>
            <a:ext cx="6858000" cy="3581400"/>
          </a:xfrm>
          <a:prstGeom prst="rect">
            <a:avLst/>
          </a:prstGeom>
          <a:gradFill rotWithShape="0">
            <a:gsLst>
              <a:gs pos="0">
                <a:srgbClr val="000000"/>
              </a:gs>
              <a:gs pos="50000">
                <a:srgbClr val="0000AC"/>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0000"/>
              </a:lnSpc>
              <a:spcBef>
                <a:spcPct val="10000"/>
              </a:spcBef>
            </a:pPr>
            <a:r>
              <a:rPr lang="en-US" sz="3600" dirty="0" smtClean="0"/>
              <a:t>Josephus: Now </a:t>
            </a:r>
            <a:r>
              <a:rPr lang="en-US" sz="3600" dirty="0"/>
              <a:t>Crassus, as he was going upon his expedition against the </a:t>
            </a:r>
            <a:r>
              <a:rPr lang="en-US" sz="3600" dirty="0" err="1"/>
              <a:t>Parthians</a:t>
            </a:r>
            <a:r>
              <a:rPr lang="en-US" sz="3600" dirty="0"/>
              <a:t>, came into Judaea, and carried off the </a:t>
            </a:r>
            <a:r>
              <a:rPr lang="en-US" sz="3600" u="sng" dirty="0"/>
              <a:t>money that was in the temple</a:t>
            </a:r>
            <a:r>
              <a:rPr lang="en-US" sz="3600" dirty="0"/>
              <a:t>, which </a:t>
            </a:r>
            <a:r>
              <a:rPr lang="en-US" sz="3600" dirty="0" err="1"/>
              <a:t>Pompeius</a:t>
            </a:r>
            <a:r>
              <a:rPr lang="en-US" sz="3600" dirty="0"/>
              <a:t> had left, being </a:t>
            </a:r>
            <a:r>
              <a:rPr lang="en-US" sz="3600" u="sng" dirty="0"/>
              <a:t>two thousand talents</a:t>
            </a:r>
            <a:r>
              <a:rPr lang="en-US" sz="3600" dirty="0"/>
              <a:t>, and was disposed to spoil it of all the gold belonging to it, which </a:t>
            </a:r>
            <a:r>
              <a:rPr lang="en-US" sz="3600" dirty="0" smtClean="0"/>
              <a:t>was. Ant</a:t>
            </a:r>
            <a:r>
              <a:rPr lang="en-US" sz="3600" dirty="0"/>
              <a:t>. </a:t>
            </a:r>
            <a:r>
              <a:rPr lang="en-US" sz="3600" dirty="0" smtClean="0"/>
              <a:t>7:105</a:t>
            </a:r>
            <a:r>
              <a:rPr lang="en-US" sz="3600" u="sng" dirty="0" smtClean="0"/>
              <a:t>eight thousand talents</a:t>
            </a:r>
            <a:endParaRPr lang="en-US" sz="3600"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sz="11700" dirty="0" smtClean="0"/>
              <a:t>Mark 11</a:t>
            </a:r>
            <a:endParaRPr lang="en-US" sz="11700" dirty="0"/>
          </a:p>
        </p:txBody>
      </p:sp>
      <p:sp>
        <p:nvSpPr>
          <p:cNvPr id="152579" name="Rectangle 3"/>
          <p:cNvSpPr>
            <a:spLocks noGrp="1" noChangeArrowheads="1"/>
          </p:cNvSpPr>
          <p:nvPr>
            <p:ph type="body" idx="1"/>
          </p:nvPr>
        </p:nvSpPr>
        <p:spPr>
          <a:xfrm>
            <a:off x="0" y="1276350"/>
            <a:ext cx="9144000" cy="3657600"/>
          </a:xfrm>
        </p:spPr>
        <p:txBody>
          <a:bodyPr/>
          <a:lstStyle/>
          <a:p>
            <a:pPr>
              <a:buNone/>
            </a:pPr>
            <a:r>
              <a:rPr lang="en-US" sz="4800" dirty="0" smtClean="0"/>
              <a:t>17 He said to them, “The Scriptures declare, ‘My Temple will be called a house of prayer for all nations,’ but you have turned it into a den of thieves.”</a:t>
            </a:r>
            <a:endParaRPr lang="en-US" sz="4800" dirty="0"/>
          </a:p>
        </p:txBody>
      </p:sp>
      <p:sp>
        <p:nvSpPr>
          <p:cNvPr id="4" name="Rectangle 4"/>
          <p:cNvSpPr>
            <a:spLocks noChangeArrowheads="1"/>
          </p:cNvSpPr>
          <p:nvPr/>
        </p:nvSpPr>
        <p:spPr bwMode="auto">
          <a:xfrm>
            <a:off x="2971800" y="3562350"/>
            <a:ext cx="4572000" cy="14478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6000" dirty="0" smtClean="0">
                <a:effectLst>
                  <a:outerShdw blurRad="38100" dist="38100" dir="2700000" algn="tl">
                    <a:srgbClr val="000000"/>
                  </a:outerShdw>
                </a:effectLst>
              </a:rPr>
              <a:t>Historical </a:t>
            </a:r>
            <a:r>
              <a:rPr lang="en-US" sz="6000" dirty="0">
                <a:effectLst>
                  <a:outerShdw blurRad="38100" dist="38100" dir="2700000" algn="tl">
                    <a:srgbClr val="000000"/>
                  </a:outerShdw>
                </a:effectLst>
              </a:rPr>
              <a:t>background…</a:t>
            </a:r>
          </a:p>
        </p:txBody>
      </p:sp>
      <p:sp>
        <p:nvSpPr>
          <p:cNvPr id="6" name="Rectangle 5"/>
          <p:cNvSpPr>
            <a:spLocks noChangeArrowheads="1"/>
          </p:cNvSpPr>
          <p:nvPr/>
        </p:nvSpPr>
        <p:spPr bwMode="auto">
          <a:xfrm>
            <a:off x="381000" y="685800"/>
            <a:ext cx="4953000" cy="2571750"/>
          </a:xfrm>
          <a:prstGeom prst="rect">
            <a:avLst/>
          </a:prstGeom>
          <a:gradFill rotWithShape="0">
            <a:gsLst>
              <a:gs pos="0">
                <a:srgbClr val="000000"/>
              </a:gs>
              <a:gs pos="50000">
                <a:srgbClr val="0000AC"/>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pPr>
            <a:r>
              <a:rPr lang="en-US" sz="3600" dirty="0" smtClean="0">
                <a:effectLst>
                  <a:outerShdw blurRad="38100" dist="38100" dir="2700000" algn="tl">
                    <a:srgbClr val="000000"/>
                  </a:outerShdw>
                </a:effectLst>
              </a:rPr>
              <a:t>The </a:t>
            </a:r>
            <a:r>
              <a:rPr lang="en-US" sz="3600" i="1" dirty="0" err="1" smtClean="0">
                <a:effectLst>
                  <a:outerShdw blurRad="38100" dist="38100" dir="2700000" algn="tl">
                    <a:srgbClr val="000000"/>
                  </a:outerShdw>
                </a:effectLst>
              </a:rPr>
              <a:t>Mishna</a:t>
            </a:r>
            <a:r>
              <a:rPr lang="en-US" sz="3600" dirty="0" smtClean="0">
                <a:effectLst>
                  <a:outerShdw blurRad="38100" dist="38100" dir="2700000" algn="tl">
                    <a:srgbClr val="000000"/>
                  </a:outerShdw>
                </a:effectLst>
              </a:rPr>
              <a:t>:</a:t>
            </a:r>
          </a:p>
          <a:p>
            <a:pPr algn="l">
              <a:lnSpc>
                <a:spcPct val="75000"/>
              </a:lnSpc>
            </a:pPr>
            <a:r>
              <a:rPr lang="en-US" sz="3600" dirty="0" smtClean="0">
                <a:effectLst>
                  <a:outerShdw blurRad="38100" dist="38100" dir="2700000" algn="tl">
                    <a:srgbClr val="000000"/>
                  </a:outerShdw>
                </a:effectLst>
              </a:rPr>
              <a:t>Shimon </a:t>
            </a:r>
            <a:r>
              <a:rPr lang="en-US" sz="3600" dirty="0" err="1" smtClean="0">
                <a:effectLst>
                  <a:outerShdw blurRad="38100" dist="38100" dir="2700000" algn="tl">
                    <a:srgbClr val="000000"/>
                  </a:outerShdw>
                </a:effectLst>
              </a:rPr>
              <a:t>ben</a:t>
            </a:r>
            <a:r>
              <a:rPr lang="en-US" sz="3600" dirty="0" smtClean="0">
                <a:effectLst>
                  <a:outerShdw blurRad="38100" dist="38100" dir="2700000" algn="tl">
                    <a:srgbClr val="000000"/>
                  </a:outerShdw>
                </a:effectLst>
              </a:rPr>
              <a:t> </a:t>
            </a:r>
            <a:r>
              <a:rPr lang="en-US" sz="3600" dirty="0" err="1" smtClean="0">
                <a:effectLst>
                  <a:outerShdw blurRad="38100" dist="38100" dir="2700000" algn="tl">
                    <a:srgbClr val="000000"/>
                  </a:outerShdw>
                </a:effectLst>
              </a:rPr>
              <a:t>Gamaliel</a:t>
            </a:r>
            <a:r>
              <a:rPr lang="en-US" sz="3600" dirty="0" smtClean="0">
                <a:effectLst>
                  <a:outerShdw blurRad="38100" dist="38100" dir="2700000" algn="tl">
                    <a:srgbClr val="000000"/>
                  </a:outerShdw>
                </a:effectLst>
              </a:rPr>
              <a:t> caused a reduction of 99% in the price of a pair of doves </a:t>
            </a:r>
            <a:br>
              <a:rPr lang="en-US" sz="3600" dirty="0" smtClean="0">
                <a:effectLst>
                  <a:outerShdw blurRad="38100" dist="38100" dir="2700000" algn="tl">
                    <a:srgbClr val="000000"/>
                  </a:outerShdw>
                </a:effectLst>
              </a:rPr>
            </a:br>
            <a:r>
              <a:rPr lang="en-US" sz="3600" dirty="0" err="1" smtClean="0">
                <a:effectLst>
                  <a:outerShdw blurRad="38100" dist="38100" dir="2700000" algn="tl">
                    <a:srgbClr val="000000"/>
                  </a:outerShdw>
                </a:effectLst>
              </a:rPr>
              <a:t>Kerithoth</a:t>
            </a:r>
            <a:r>
              <a:rPr lang="en-US" sz="3600" dirty="0" smtClean="0">
                <a:effectLst>
                  <a:outerShdw blurRad="38100" dist="38100" dir="2700000" algn="tl">
                    <a:srgbClr val="000000"/>
                  </a:outerShdw>
                </a:effectLst>
              </a:rPr>
              <a:t> 1.7</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sz="11700" dirty="0" smtClean="0"/>
              <a:t>Mark 11</a:t>
            </a:r>
            <a:endParaRPr lang="en-US" sz="11700" dirty="0"/>
          </a:p>
        </p:txBody>
      </p:sp>
      <p:sp>
        <p:nvSpPr>
          <p:cNvPr id="152579" name="Rectangle 3"/>
          <p:cNvSpPr>
            <a:spLocks noGrp="1" noChangeArrowheads="1"/>
          </p:cNvSpPr>
          <p:nvPr>
            <p:ph type="body" idx="1"/>
          </p:nvPr>
        </p:nvSpPr>
        <p:spPr>
          <a:xfrm>
            <a:off x="0" y="1276350"/>
            <a:ext cx="9144000" cy="3657600"/>
          </a:xfrm>
        </p:spPr>
        <p:txBody>
          <a:bodyPr/>
          <a:lstStyle/>
          <a:p>
            <a:pPr>
              <a:buNone/>
            </a:pPr>
            <a:r>
              <a:rPr lang="en-US" sz="4800" dirty="0" smtClean="0"/>
              <a:t>17 He said to them, “The Scriptures declare, ‘My Temple will be called a house of prayer for all nations,’ but you have turned it into a den of thieves.”</a:t>
            </a:r>
            <a:endParaRPr lang="en-US" sz="4800" dirty="0"/>
          </a:p>
        </p:txBody>
      </p:sp>
      <p:sp>
        <p:nvSpPr>
          <p:cNvPr id="4" name="Rectangle 4"/>
          <p:cNvSpPr>
            <a:spLocks noChangeArrowheads="1"/>
          </p:cNvSpPr>
          <p:nvPr/>
        </p:nvSpPr>
        <p:spPr bwMode="auto">
          <a:xfrm>
            <a:off x="2971800" y="3562350"/>
            <a:ext cx="4572000" cy="14478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6000" dirty="0" smtClean="0">
                <a:effectLst>
                  <a:outerShdw blurRad="38100" dist="38100" dir="2700000" algn="tl">
                    <a:srgbClr val="000000"/>
                  </a:outerShdw>
                </a:effectLst>
              </a:rPr>
              <a:t>Historical </a:t>
            </a:r>
            <a:r>
              <a:rPr lang="en-US" sz="6000" dirty="0">
                <a:effectLst>
                  <a:outerShdw blurRad="38100" dist="38100" dir="2700000" algn="tl">
                    <a:srgbClr val="000000"/>
                  </a:outerShdw>
                </a:effectLst>
              </a:rPr>
              <a:t>background…</a:t>
            </a:r>
          </a:p>
        </p:txBody>
      </p:sp>
      <p:sp>
        <p:nvSpPr>
          <p:cNvPr id="6" name="Rectangle 5"/>
          <p:cNvSpPr>
            <a:spLocks noChangeArrowheads="1"/>
          </p:cNvSpPr>
          <p:nvPr/>
        </p:nvSpPr>
        <p:spPr bwMode="auto">
          <a:xfrm>
            <a:off x="228600" y="304800"/>
            <a:ext cx="7086600" cy="4171950"/>
          </a:xfrm>
          <a:prstGeom prst="rect">
            <a:avLst/>
          </a:prstGeom>
          <a:gradFill rotWithShape="0">
            <a:gsLst>
              <a:gs pos="0">
                <a:srgbClr val="000000"/>
              </a:gs>
              <a:gs pos="50000">
                <a:srgbClr val="0000AC"/>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spcBef>
                <a:spcPct val="10000"/>
              </a:spcBef>
            </a:pPr>
            <a:r>
              <a:rPr lang="en-US" sz="3600"/>
              <a:t>Ant. XIV 7.2 And let no one wonder that there was so much wealth in our temple, since all the Jews throughout the habitable earth, and those that worshipped God, nay, even those of Asia and Europe, sent their contributions to it, and this from very ancient times. Nor is the largeness of these sums without its attestation… there are many witnesses to it.</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sz="11700" dirty="0" smtClean="0"/>
              <a:t>Mark 11</a:t>
            </a:r>
            <a:endParaRPr lang="en-US" sz="11700" dirty="0"/>
          </a:p>
        </p:txBody>
      </p:sp>
      <p:sp>
        <p:nvSpPr>
          <p:cNvPr id="152579" name="Rectangle 3"/>
          <p:cNvSpPr>
            <a:spLocks noGrp="1" noChangeArrowheads="1"/>
          </p:cNvSpPr>
          <p:nvPr>
            <p:ph type="body" idx="1"/>
          </p:nvPr>
        </p:nvSpPr>
        <p:spPr>
          <a:xfrm>
            <a:off x="0" y="1276350"/>
            <a:ext cx="9144000" cy="3657600"/>
          </a:xfrm>
        </p:spPr>
        <p:txBody>
          <a:bodyPr/>
          <a:lstStyle/>
          <a:p>
            <a:pPr>
              <a:buNone/>
            </a:pPr>
            <a:r>
              <a:rPr lang="en-US" sz="4800" dirty="0" smtClean="0"/>
              <a:t>17 He said to them, “The Scriptures declare, ‘My Temple will be called a house of prayer for all nations,’ but you have turned it into a den of thieves.”</a:t>
            </a:r>
            <a:endParaRPr lang="en-US" sz="4800" dirty="0"/>
          </a:p>
        </p:txBody>
      </p:sp>
      <p:sp>
        <p:nvSpPr>
          <p:cNvPr id="4" name="Rectangle 4"/>
          <p:cNvSpPr>
            <a:spLocks noChangeArrowheads="1"/>
          </p:cNvSpPr>
          <p:nvPr/>
        </p:nvSpPr>
        <p:spPr bwMode="auto">
          <a:xfrm>
            <a:off x="2971800" y="3562350"/>
            <a:ext cx="4572000" cy="14478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6000" dirty="0" smtClean="0">
                <a:effectLst>
                  <a:outerShdw blurRad="38100" dist="38100" dir="2700000" algn="tl">
                    <a:srgbClr val="000000"/>
                  </a:outerShdw>
                </a:effectLst>
              </a:rPr>
              <a:t>Historical </a:t>
            </a:r>
            <a:r>
              <a:rPr lang="en-US" sz="6000" dirty="0">
                <a:effectLst>
                  <a:outerShdw blurRad="38100" dist="38100" dir="2700000" algn="tl">
                    <a:srgbClr val="000000"/>
                  </a:outerShdw>
                </a:effectLst>
              </a:rPr>
              <a:t>background…</a:t>
            </a:r>
          </a:p>
        </p:txBody>
      </p:sp>
      <p:sp>
        <p:nvSpPr>
          <p:cNvPr id="6" name="Rectangle 5"/>
          <p:cNvSpPr>
            <a:spLocks noChangeArrowheads="1"/>
          </p:cNvSpPr>
          <p:nvPr/>
        </p:nvSpPr>
        <p:spPr bwMode="auto">
          <a:xfrm>
            <a:off x="228600" y="133350"/>
            <a:ext cx="7086600" cy="3867150"/>
          </a:xfrm>
          <a:prstGeom prst="rect">
            <a:avLst/>
          </a:prstGeom>
          <a:gradFill rotWithShape="0">
            <a:gsLst>
              <a:gs pos="0">
                <a:srgbClr val="000000"/>
              </a:gs>
              <a:gs pos="50000">
                <a:srgbClr val="0000AC"/>
              </a:gs>
              <a:gs pos="100000">
                <a:srgbClr val="000000"/>
              </a:gs>
            </a:gsLst>
            <a:lin ang="5400000" scaled="1"/>
          </a:gradFill>
          <a:ln w="19050">
            <a:solidFill>
              <a:schemeClr val="tx1"/>
            </a:solidFill>
            <a:miter lim="800000"/>
            <a:headEnd/>
            <a:tailEnd/>
          </a:ln>
          <a:effectLst/>
        </p:spPr>
        <p:txBody>
          <a:bodyPr lIns="90487" tIns="44450" rIns="90487" bIns="44450"/>
          <a:lstStyle/>
          <a:p>
            <a:pPr algn="l">
              <a:lnSpc>
                <a:spcPct val="75000"/>
              </a:lnSpc>
            </a:pPr>
            <a:r>
              <a:rPr lang="en-US" sz="4000" dirty="0" smtClean="0">
                <a:effectLst>
                  <a:outerShdw blurRad="38100" dist="38100" dir="2700000" algn="tl">
                    <a:srgbClr val="000000"/>
                  </a:outerShdw>
                </a:effectLst>
              </a:rPr>
              <a:t>Josephus: </a:t>
            </a:r>
            <a:r>
              <a:rPr lang="en-US" sz="3600" dirty="0" smtClean="0">
                <a:effectLst>
                  <a:outerShdw blurRad="38100" dist="38100" dir="2700000" algn="tl">
                    <a:srgbClr val="000000"/>
                  </a:outerShdw>
                </a:effectLst>
              </a:rPr>
              <a:t>“the exterior of the building wanted nothing that could astound either mind or eye. For being covered on all sides with massive </a:t>
            </a:r>
            <a:r>
              <a:rPr lang="en-US" sz="3600" u="sng" dirty="0" smtClean="0">
                <a:effectLst>
                  <a:outerShdw blurRad="38100" dist="38100" dir="2700000" algn="tl">
                    <a:srgbClr val="000000"/>
                  </a:outerShdw>
                </a:effectLst>
              </a:rPr>
              <a:t>plates of gold</a:t>
            </a:r>
            <a:r>
              <a:rPr lang="en-US" sz="3600" dirty="0" smtClean="0">
                <a:effectLst>
                  <a:outerShdw blurRad="38100" dist="38100" dir="2700000" algn="tl">
                    <a:srgbClr val="000000"/>
                  </a:outerShdw>
                </a:effectLst>
              </a:rPr>
              <a:t>, the sun was no sooner up than it radiated so fiery a flash that persons straining to look at it were compelled to avert their eyes, as from the solar rays.” War 5.222, 223 </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sz="11700" dirty="0" smtClean="0"/>
              <a:t>Mark 11</a:t>
            </a:r>
            <a:endParaRPr lang="en-US" sz="11700" dirty="0"/>
          </a:p>
        </p:txBody>
      </p:sp>
      <p:sp>
        <p:nvSpPr>
          <p:cNvPr id="152579" name="Rectangle 3"/>
          <p:cNvSpPr>
            <a:spLocks noGrp="1" noChangeArrowheads="1"/>
          </p:cNvSpPr>
          <p:nvPr>
            <p:ph type="body" idx="1"/>
          </p:nvPr>
        </p:nvSpPr>
        <p:spPr>
          <a:xfrm>
            <a:off x="0" y="1276350"/>
            <a:ext cx="9144000" cy="3657600"/>
          </a:xfrm>
        </p:spPr>
        <p:txBody>
          <a:bodyPr/>
          <a:lstStyle/>
          <a:p>
            <a:pPr>
              <a:buNone/>
            </a:pPr>
            <a:r>
              <a:rPr lang="en-US" sz="4800" dirty="0" smtClean="0"/>
              <a:t>17 He said to them, “The Scriptures declare, ‘My Temple will be called a house of prayer for all nations,’ but you have turned it into </a:t>
            </a:r>
            <a:r>
              <a:rPr lang="en-US" sz="4800" u="sng" dirty="0" smtClean="0"/>
              <a:t>a den of thieves</a:t>
            </a:r>
            <a:r>
              <a:rPr lang="en-US" sz="4800" dirty="0" smtClean="0"/>
              <a:t>.”</a:t>
            </a:r>
            <a:endParaRPr lang="en-US" sz="4800" dirty="0"/>
          </a:p>
        </p:txBody>
      </p:sp>
      <p:sp>
        <p:nvSpPr>
          <p:cNvPr id="4" name="Rectangle 4"/>
          <p:cNvSpPr>
            <a:spLocks noChangeArrowheads="1"/>
          </p:cNvSpPr>
          <p:nvPr/>
        </p:nvSpPr>
        <p:spPr bwMode="auto">
          <a:xfrm>
            <a:off x="2971800" y="3562350"/>
            <a:ext cx="4572000" cy="14478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6000" dirty="0" smtClean="0">
                <a:effectLst>
                  <a:outerShdw blurRad="38100" dist="38100" dir="2700000" algn="tl">
                    <a:srgbClr val="000000"/>
                  </a:outerShdw>
                </a:effectLst>
              </a:rPr>
              <a:t>Historical </a:t>
            </a:r>
            <a:r>
              <a:rPr lang="en-US" sz="6000" dirty="0">
                <a:effectLst>
                  <a:outerShdw blurRad="38100" dist="38100" dir="2700000" algn="tl">
                    <a:srgbClr val="000000"/>
                  </a:outerShdw>
                </a:effectLst>
              </a:rPr>
              <a:t>background…</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sz="11700" dirty="0" smtClean="0"/>
              <a:t>Mark 11</a:t>
            </a:r>
            <a:endParaRPr lang="en-US" sz="11700" dirty="0"/>
          </a:p>
        </p:txBody>
      </p:sp>
      <p:sp>
        <p:nvSpPr>
          <p:cNvPr id="152579" name="Rectangle 3"/>
          <p:cNvSpPr>
            <a:spLocks noGrp="1" noChangeArrowheads="1"/>
          </p:cNvSpPr>
          <p:nvPr>
            <p:ph type="body" idx="1"/>
          </p:nvPr>
        </p:nvSpPr>
        <p:spPr>
          <a:xfrm>
            <a:off x="0" y="1276350"/>
            <a:ext cx="9144000" cy="3657600"/>
          </a:xfrm>
        </p:spPr>
        <p:txBody>
          <a:bodyPr/>
          <a:lstStyle/>
          <a:p>
            <a:pPr>
              <a:buNone/>
            </a:pPr>
            <a:r>
              <a:rPr lang="en-US" sz="4800" dirty="0" smtClean="0"/>
              <a:t>17 He said to them, “The Scriptures declare, ‘My Temple will be called a house of prayer for all nations,’ but you have turned it into </a:t>
            </a:r>
            <a:r>
              <a:rPr lang="en-US" sz="4800" u="sng" dirty="0" smtClean="0"/>
              <a:t>a den of thieves</a:t>
            </a:r>
            <a:r>
              <a:rPr lang="en-US" sz="4800" dirty="0" smtClean="0"/>
              <a:t>.”</a:t>
            </a:r>
            <a:endParaRPr lang="en-US" sz="4800" dirty="0"/>
          </a:p>
        </p:txBody>
      </p:sp>
      <p:sp>
        <p:nvSpPr>
          <p:cNvPr id="4" name="Rectangle 4"/>
          <p:cNvSpPr>
            <a:spLocks noChangeArrowheads="1"/>
          </p:cNvSpPr>
          <p:nvPr/>
        </p:nvSpPr>
        <p:spPr bwMode="auto">
          <a:xfrm>
            <a:off x="2971800" y="3562350"/>
            <a:ext cx="4572000" cy="14478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6000" dirty="0" smtClean="0">
                <a:effectLst>
                  <a:outerShdw blurRad="38100" dist="38100" dir="2700000" algn="tl">
                    <a:srgbClr val="000000"/>
                  </a:outerShdw>
                </a:effectLst>
              </a:rPr>
              <a:t>Historical </a:t>
            </a:r>
            <a:r>
              <a:rPr lang="en-US" sz="6000" dirty="0">
                <a:effectLst>
                  <a:outerShdw blurRad="38100" dist="38100" dir="2700000" algn="tl">
                    <a:srgbClr val="000000"/>
                  </a:outerShdw>
                </a:effectLst>
              </a:rPr>
              <a:t>background…</a:t>
            </a:r>
          </a:p>
        </p:txBody>
      </p:sp>
      <p:sp>
        <p:nvSpPr>
          <p:cNvPr id="5" name="Rectangle 4"/>
          <p:cNvSpPr>
            <a:spLocks noChangeArrowheads="1"/>
          </p:cNvSpPr>
          <p:nvPr/>
        </p:nvSpPr>
        <p:spPr bwMode="auto">
          <a:xfrm>
            <a:off x="685800" y="285750"/>
            <a:ext cx="4038600" cy="14478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4000" dirty="0" smtClean="0">
                <a:effectLst>
                  <a:outerShdw blurRad="38100" dist="38100" dir="2700000" algn="tl">
                    <a:srgbClr val="000000"/>
                  </a:outerShdw>
                </a:effectLst>
              </a:rPr>
              <a:t>Using people’s longing for God to steal their money</a:t>
            </a:r>
            <a:endParaRPr lang="en-US" sz="400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sz="11700" dirty="0" smtClean="0"/>
              <a:t>Mark 11</a:t>
            </a:r>
            <a:endParaRPr lang="en-US" sz="11700" dirty="0"/>
          </a:p>
        </p:txBody>
      </p:sp>
      <p:sp>
        <p:nvSpPr>
          <p:cNvPr id="152579" name="Rectangle 3"/>
          <p:cNvSpPr>
            <a:spLocks noGrp="1" noChangeArrowheads="1"/>
          </p:cNvSpPr>
          <p:nvPr>
            <p:ph type="body" idx="1"/>
          </p:nvPr>
        </p:nvSpPr>
        <p:spPr>
          <a:xfrm>
            <a:off x="0" y="1276350"/>
            <a:ext cx="9144000" cy="3657600"/>
          </a:xfrm>
        </p:spPr>
        <p:txBody>
          <a:bodyPr/>
          <a:lstStyle/>
          <a:p>
            <a:pPr>
              <a:buNone/>
            </a:pPr>
            <a:r>
              <a:rPr lang="en-US" sz="4800" dirty="0" smtClean="0"/>
              <a:t>18 When the leading priests and teachers of religious law heard what Jesus had done, they began </a:t>
            </a:r>
            <a:r>
              <a:rPr lang="en-US" sz="4800" u="sng" dirty="0" smtClean="0"/>
              <a:t>planning how to kill him</a:t>
            </a:r>
            <a:r>
              <a:rPr lang="en-US" sz="4800" dirty="0" smtClean="0"/>
              <a:t>. But they were afraid of him because the people were so amazed at his teaching.</a:t>
            </a:r>
            <a:endParaRPr lang="en-US" sz="4800"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3" name="Rectangle 3"/>
          <p:cNvSpPr>
            <a:spLocks noGrp="1" noChangeArrowheads="1"/>
          </p:cNvSpPr>
          <p:nvPr>
            <p:ph type="body" idx="1"/>
          </p:nvPr>
        </p:nvSpPr>
        <p:spPr>
          <a:xfrm>
            <a:off x="304800" y="1600200"/>
            <a:ext cx="8382000" cy="3086100"/>
          </a:xfrm>
        </p:spPr>
        <p:txBody>
          <a:bodyPr/>
          <a:lstStyle/>
          <a:p>
            <a:r>
              <a:rPr lang="en-US" sz="7200" dirty="0"/>
              <a:t>Jesus’ Response to</a:t>
            </a:r>
            <a:br>
              <a:rPr lang="en-US" sz="7200" dirty="0"/>
            </a:br>
            <a:r>
              <a:rPr lang="en-US" sz="7200" dirty="0"/>
              <a:t>   </a:t>
            </a:r>
            <a:r>
              <a:rPr lang="en-US" sz="7200" dirty="0" smtClean="0"/>
              <a:t>Pseudo-seeking</a:t>
            </a:r>
            <a:endParaRPr lang="en-US" sz="7200"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11</a:t>
            </a:r>
            <a:endParaRPr lang="en-US" sz="11700" dirty="0"/>
          </a:p>
        </p:txBody>
      </p:sp>
      <p:sp>
        <p:nvSpPr>
          <p:cNvPr id="154627" name="Rectangle 3"/>
          <p:cNvSpPr>
            <a:spLocks noGrp="1" noChangeArrowheads="1"/>
          </p:cNvSpPr>
          <p:nvPr>
            <p:ph type="body" idx="1"/>
          </p:nvPr>
        </p:nvSpPr>
        <p:spPr/>
        <p:txBody>
          <a:bodyPr/>
          <a:lstStyle/>
          <a:p>
            <a:pPr>
              <a:buNone/>
            </a:pPr>
            <a:r>
              <a:rPr lang="en-US" sz="5400" dirty="0" smtClean="0"/>
              <a:t>27 Again they entered Jerusalem. As Jesus was walking through the Temple area, the leading priests, the teachers of religious law, and the elders came up to him. </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11</a:t>
            </a:r>
            <a:endParaRPr lang="en-US" sz="11700" dirty="0"/>
          </a:p>
        </p:txBody>
      </p:sp>
      <p:sp>
        <p:nvSpPr>
          <p:cNvPr id="154627" name="Rectangle 3"/>
          <p:cNvSpPr>
            <a:spLocks noGrp="1" noChangeArrowheads="1"/>
          </p:cNvSpPr>
          <p:nvPr>
            <p:ph type="body" idx="1"/>
          </p:nvPr>
        </p:nvSpPr>
        <p:spPr/>
        <p:txBody>
          <a:bodyPr/>
          <a:lstStyle/>
          <a:p>
            <a:pPr>
              <a:buNone/>
            </a:pPr>
            <a:r>
              <a:rPr lang="en-US" sz="5400" dirty="0" smtClean="0"/>
              <a:t>28 They demanded, “By what authority are you doing all these things? Who gave you the right to do them?”</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sz="11700" dirty="0" smtClean="0"/>
              <a:t>Mark 11</a:t>
            </a:r>
            <a:endParaRPr lang="en-US" sz="11700" dirty="0"/>
          </a:p>
        </p:txBody>
      </p:sp>
      <p:sp>
        <p:nvSpPr>
          <p:cNvPr id="108547" name="Rectangle 3"/>
          <p:cNvSpPr>
            <a:spLocks noGrp="1" noChangeArrowheads="1"/>
          </p:cNvSpPr>
          <p:nvPr>
            <p:ph type="body" idx="1"/>
          </p:nvPr>
        </p:nvSpPr>
        <p:spPr>
          <a:xfrm>
            <a:off x="0" y="2457450"/>
            <a:ext cx="8686800" cy="1485900"/>
          </a:xfrm>
        </p:spPr>
        <p:txBody>
          <a:bodyPr/>
          <a:lstStyle/>
          <a:p>
            <a:r>
              <a:rPr lang="en-US" sz="6600" dirty="0" smtClean="0"/>
              <a:t>Final Week Collisions</a:t>
            </a:r>
            <a:endParaRPr lang="en-US" sz="6600"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11</a:t>
            </a:r>
            <a:endParaRPr lang="en-US" sz="11700" dirty="0"/>
          </a:p>
        </p:txBody>
      </p:sp>
      <p:sp>
        <p:nvSpPr>
          <p:cNvPr id="154627" name="Rectangle 3"/>
          <p:cNvSpPr>
            <a:spLocks noGrp="1" noChangeArrowheads="1"/>
          </p:cNvSpPr>
          <p:nvPr>
            <p:ph type="body" idx="1"/>
          </p:nvPr>
        </p:nvSpPr>
        <p:spPr/>
        <p:txBody>
          <a:bodyPr/>
          <a:lstStyle/>
          <a:p>
            <a:pPr>
              <a:buNone/>
            </a:pPr>
            <a:r>
              <a:rPr lang="en-US" sz="5400" dirty="0" smtClean="0"/>
              <a:t>29 “I’ll tell you by what authority I do these things if you answer one question,” Jesus replied.</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11</a:t>
            </a:r>
            <a:endParaRPr lang="en-US" sz="11700" dirty="0"/>
          </a:p>
        </p:txBody>
      </p:sp>
      <p:sp>
        <p:nvSpPr>
          <p:cNvPr id="154627" name="Rectangle 3"/>
          <p:cNvSpPr>
            <a:spLocks noGrp="1" noChangeArrowheads="1"/>
          </p:cNvSpPr>
          <p:nvPr>
            <p:ph type="body" idx="1"/>
          </p:nvPr>
        </p:nvSpPr>
        <p:spPr/>
        <p:txBody>
          <a:bodyPr/>
          <a:lstStyle/>
          <a:p>
            <a:pPr>
              <a:buNone/>
            </a:pPr>
            <a:r>
              <a:rPr lang="en-US" sz="5400" dirty="0" smtClean="0"/>
              <a:t>30 “Did John’s authority to baptize come from heaven, or was it merely human? Answer me!” </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11</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200" dirty="0" smtClean="0"/>
              <a:t>31 They talked it over among themselves. “If we say it was from heaven, he will ask why we didn’t believe John. </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11</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200" dirty="0" smtClean="0"/>
              <a:t>32 But do we dare say it was merely human?” For they were afraid of what the people would do, because everyone believed that John was a prophet.</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11</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33 So they finally replied, “We don’t know.”</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11</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33 So they finally replied, “We don’t know.”</a:t>
            </a:r>
          </a:p>
          <a:p>
            <a:pPr>
              <a:buNone/>
            </a:pPr>
            <a:r>
              <a:rPr lang="en-US" sz="5400" dirty="0" smtClean="0"/>
              <a:t>And Jesus responded, “Then I won’t tell you by what authority I do these things.”</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11</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33 So they finally replied, “</a:t>
            </a:r>
            <a:r>
              <a:rPr lang="en-US" sz="5400" u="sng" dirty="0" smtClean="0"/>
              <a:t>We don’t know</a:t>
            </a:r>
            <a:r>
              <a:rPr lang="en-US" sz="5400" dirty="0" smtClean="0"/>
              <a:t>.”</a:t>
            </a:r>
          </a:p>
          <a:p>
            <a:pPr>
              <a:buNone/>
            </a:pPr>
            <a:r>
              <a:rPr lang="en-US" sz="5400" dirty="0" smtClean="0"/>
              <a:t>And Jesus responded, “Then I won’t tell you by what authority I do these things.”</a:t>
            </a:r>
          </a:p>
        </p:txBody>
      </p:sp>
      <p:sp>
        <p:nvSpPr>
          <p:cNvPr id="4" name="Rectangle 5"/>
          <p:cNvSpPr>
            <a:spLocks noChangeArrowheads="1"/>
          </p:cNvSpPr>
          <p:nvPr/>
        </p:nvSpPr>
        <p:spPr bwMode="auto">
          <a:xfrm>
            <a:off x="228600" y="2571750"/>
            <a:ext cx="6172200" cy="762000"/>
          </a:xfrm>
          <a:prstGeom prst="rect">
            <a:avLst/>
          </a:prstGeom>
          <a:gradFill rotWithShape="0">
            <a:gsLst>
              <a:gs pos="0">
                <a:srgbClr val="00007E"/>
              </a:gs>
              <a:gs pos="50000">
                <a:srgbClr val="000000"/>
              </a:gs>
              <a:gs pos="100000">
                <a:srgbClr val="00007E"/>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6000" dirty="0" smtClean="0">
                <a:effectLst>
                  <a:outerShdw blurRad="38100" dist="38100" dir="2700000" algn="tl">
                    <a:srgbClr val="000000"/>
                  </a:outerShdw>
                </a:effectLst>
              </a:rPr>
              <a:t>Completely cynical</a:t>
            </a:r>
            <a:endParaRPr lang="en-US" sz="600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11</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33 So they finally replied, “We don’t know.”</a:t>
            </a:r>
          </a:p>
          <a:p>
            <a:pPr>
              <a:buNone/>
            </a:pPr>
            <a:r>
              <a:rPr lang="en-US" sz="5400" dirty="0" smtClean="0"/>
              <a:t>And Jesus responded, “Then I won’t tell you by what authority I do these things.”</a:t>
            </a:r>
          </a:p>
        </p:txBody>
      </p:sp>
      <p:sp>
        <p:nvSpPr>
          <p:cNvPr id="4" name="Rectangle 5"/>
          <p:cNvSpPr>
            <a:spLocks noChangeArrowheads="1"/>
          </p:cNvSpPr>
          <p:nvPr/>
        </p:nvSpPr>
        <p:spPr bwMode="auto">
          <a:xfrm>
            <a:off x="228600" y="209550"/>
            <a:ext cx="6172200" cy="1504950"/>
          </a:xfrm>
          <a:prstGeom prst="rect">
            <a:avLst/>
          </a:prstGeom>
          <a:gradFill rotWithShape="0">
            <a:gsLst>
              <a:gs pos="0">
                <a:srgbClr val="00007E"/>
              </a:gs>
              <a:gs pos="50000">
                <a:srgbClr val="000000"/>
              </a:gs>
              <a:gs pos="100000">
                <a:srgbClr val="00007E"/>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6000">
                <a:effectLst>
                  <a:outerShdw blurRad="38100" dist="38100" dir="2700000" algn="tl">
                    <a:srgbClr val="000000"/>
                  </a:outerShdw>
                </a:effectLst>
              </a:rPr>
              <a:t>Jesus’ response to pseudo-seeking:</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11</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33 So they finally replied, “We don’t know.”</a:t>
            </a:r>
          </a:p>
          <a:p>
            <a:pPr>
              <a:buNone/>
            </a:pPr>
            <a:r>
              <a:rPr lang="en-US" sz="5400" dirty="0" smtClean="0"/>
              <a:t>And Jesus responded, “Then I won’t tell you by what authority I do these things.”</a:t>
            </a:r>
          </a:p>
        </p:txBody>
      </p:sp>
      <p:sp>
        <p:nvSpPr>
          <p:cNvPr id="4" name="Rectangle 5"/>
          <p:cNvSpPr>
            <a:spLocks noChangeArrowheads="1"/>
          </p:cNvSpPr>
          <p:nvPr/>
        </p:nvSpPr>
        <p:spPr bwMode="auto">
          <a:xfrm>
            <a:off x="228600" y="209550"/>
            <a:ext cx="6172200" cy="1504950"/>
          </a:xfrm>
          <a:prstGeom prst="rect">
            <a:avLst/>
          </a:prstGeom>
          <a:gradFill rotWithShape="0">
            <a:gsLst>
              <a:gs pos="0">
                <a:srgbClr val="00007E"/>
              </a:gs>
              <a:gs pos="50000">
                <a:srgbClr val="000000"/>
              </a:gs>
              <a:gs pos="100000">
                <a:srgbClr val="00007E"/>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6000">
                <a:effectLst>
                  <a:outerShdw blurRad="38100" dist="38100" dir="2700000" algn="tl">
                    <a:srgbClr val="000000"/>
                  </a:outerShdw>
                </a:effectLst>
              </a:rPr>
              <a:t>Jesus’ response to pseudo-seeking:</a:t>
            </a:r>
          </a:p>
        </p:txBody>
      </p:sp>
      <p:sp>
        <p:nvSpPr>
          <p:cNvPr id="5" name="Rectangle 6"/>
          <p:cNvSpPr>
            <a:spLocks noChangeArrowheads="1"/>
          </p:cNvSpPr>
          <p:nvPr/>
        </p:nvSpPr>
        <p:spPr bwMode="auto">
          <a:xfrm>
            <a:off x="1752600" y="1657350"/>
            <a:ext cx="6400800" cy="1524000"/>
          </a:xfrm>
          <a:prstGeom prst="rect">
            <a:avLst/>
          </a:prstGeom>
          <a:gradFill rotWithShape="0">
            <a:gsLst>
              <a:gs pos="0">
                <a:srgbClr val="00007E"/>
              </a:gs>
              <a:gs pos="50000">
                <a:srgbClr val="000000"/>
              </a:gs>
              <a:gs pos="100000">
                <a:srgbClr val="00007E"/>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14200">
                <a:effectLst>
                  <a:outerShdw blurRad="38100" dist="38100" dir="2700000" algn="tl">
                    <a:srgbClr val="000000"/>
                  </a:outerShdw>
                </a:effectLst>
              </a:rPr>
              <a:t>Silence!</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11</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33 So they finally replied, “We don’t know.”</a:t>
            </a:r>
          </a:p>
          <a:p>
            <a:pPr>
              <a:buNone/>
            </a:pPr>
            <a:r>
              <a:rPr lang="en-US" sz="5400" dirty="0" smtClean="0"/>
              <a:t>And Jesus responded, “Then I won’t tell you by what authority I do these things.”</a:t>
            </a:r>
          </a:p>
        </p:txBody>
      </p:sp>
      <p:sp>
        <p:nvSpPr>
          <p:cNvPr id="4" name="Rectangle 5"/>
          <p:cNvSpPr>
            <a:spLocks noChangeArrowheads="1"/>
          </p:cNvSpPr>
          <p:nvPr/>
        </p:nvSpPr>
        <p:spPr bwMode="auto">
          <a:xfrm>
            <a:off x="228600" y="209550"/>
            <a:ext cx="6172200" cy="1504950"/>
          </a:xfrm>
          <a:prstGeom prst="rect">
            <a:avLst/>
          </a:prstGeom>
          <a:gradFill rotWithShape="0">
            <a:gsLst>
              <a:gs pos="0">
                <a:srgbClr val="00007E"/>
              </a:gs>
              <a:gs pos="50000">
                <a:srgbClr val="000000"/>
              </a:gs>
              <a:gs pos="100000">
                <a:srgbClr val="00007E"/>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6000">
                <a:effectLst>
                  <a:outerShdw blurRad="38100" dist="38100" dir="2700000" algn="tl">
                    <a:srgbClr val="000000"/>
                  </a:outerShdw>
                </a:effectLst>
              </a:rPr>
              <a:t>Jesus’ response to pseudo-seeking:</a:t>
            </a:r>
          </a:p>
        </p:txBody>
      </p:sp>
      <p:sp>
        <p:nvSpPr>
          <p:cNvPr id="5" name="Rectangle 6"/>
          <p:cNvSpPr>
            <a:spLocks noChangeArrowheads="1"/>
          </p:cNvSpPr>
          <p:nvPr/>
        </p:nvSpPr>
        <p:spPr bwMode="auto">
          <a:xfrm>
            <a:off x="1752600" y="1657350"/>
            <a:ext cx="6400800" cy="1524000"/>
          </a:xfrm>
          <a:prstGeom prst="rect">
            <a:avLst/>
          </a:prstGeom>
          <a:gradFill rotWithShape="0">
            <a:gsLst>
              <a:gs pos="0">
                <a:srgbClr val="00007E"/>
              </a:gs>
              <a:gs pos="50000">
                <a:srgbClr val="000000"/>
              </a:gs>
              <a:gs pos="100000">
                <a:srgbClr val="00007E"/>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14200">
                <a:effectLst>
                  <a:outerShdw blurRad="38100" dist="38100" dir="2700000" algn="tl">
                    <a:srgbClr val="000000"/>
                  </a:outerShdw>
                </a:effectLst>
              </a:rPr>
              <a:t>Silence!</a:t>
            </a:r>
          </a:p>
        </p:txBody>
      </p:sp>
      <p:sp>
        <p:nvSpPr>
          <p:cNvPr id="6" name="Rectangle 5"/>
          <p:cNvSpPr>
            <a:spLocks noChangeArrowheads="1"/>
          </p:cNvSpPr>
          <p:nvPr/>
        </p:nvSpPr>
        <p:spPr bwMode="auto">
          <a:xfrm>
            <a:off x="2971800" y="57150"/>
            <a:ext cx="6096000" cy="5010150"/>
          </a:xfrm>
          <a:prstGeom prst="rect">
            <a:avLst/>
          </a:prstGeom>
          <a:gradFill rotWithShape="0">
            <a:gsLst>
              <a:gs pos="0">
                <a:srgbClr val="00007E"/>
              </a:gs>
              <a:gs pos="50000">
                <a:srgbClr val="000000"/>
              </a:gs>
              <a:gs pos="100000">
                <a:srgbClr val="00007E"/>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3600" dirty="0" smtClean="0">
                <a:effectLst>
                  <a:outerShdw blurRad="38100" dist="38100" dir="2700000" algn="tl">
                    <a:srgbClr val="000000"/>
                  </a:outerShdw>
                </a:effectLst>
              </a:rPr>
              <a:t>Amos 8:11 “Behold, days are coming,” declares the Lord God, “When I will send a famine on the land, </a:t>
            </a:r>
            <a:endParaRPr lang="en-US" sz="360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sz="11700" dirty="0" smtClean="0"/>
              <a:t>Mark 11</a:t>
            </a:r>
            <a:endParaRPr lang="en-US" sz="11700" dirty="0"/>
          </a:p>
        </p:txBody>
      </p:sp>
      <p:sp>
        <p:nvSpPr>
          <p:cNvPr id="152579" name="Rectangle 3"/>
          <p:cNvSpPr>
            <a:spLocks noGrp="1" noChangeArrowheads="1"/>
          </p:cNvSpPr>
          <p:nvPr>
            <p:ph type="body" idx="1"/>
          </p:nvPr>
        </p:nvSpPr>
        <p:spPr/>
        <p:txBody>
          <a:bodyPr/>
          <a:lstStyle/>
          <a:p>
            <a:pPr>
              <a:buNone/>
            </a:pPr>
            <a:r>
              <a:rPr lang="en-US" sz="4800" dirty="0" smtClean="0"/>
              <a:t>15 When they arrived back in Jerusalem, Jesus entered the Temple and began to drive out the people buying and selling animals for sacrifices. He knocked over the tables of the money changers and the chairs of those selling doves,</a:t>
            </a:r>
            <a:endParaRPr lang="en-US" sz="4800" dirty="0"/>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11</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33 So they finally replied, “We don’t know.”</a:t>
            </a:r>
          </a:p>
          <a:p>
            <a:pPr>
              <a:buNone/>
            </a:pPr>
            <a:r>
              <a:rPr lang="en-US" sz="5400" dirty="0" smtClean="0"/>
              <a:t>And Jesus responded, “Then I won’t tell you by what authority I do these things.”</a:t>
            </a:r>
          </a:p>
        </p:txBody>
      </p:sp>
      <p:sp>
        <p:nvSpPr>
          <p:cNvPr id="4" name="Rectangle 5"/>
          <p:cNvSpPr>
            <a:spLocks noChangeArrowheads="1"/>
          </p:cNvSpPr>
          <p:nvPr/>
        </p:nvSpPr>
        <p:spPr bwMode="auto">
          <a:xfrm>
            <a:off x="228600" y="209550"/>
            <a:ext cx="6172200" cy="1504950"/>
          </a:xfrm>
          <a:prstGeom prst="rect">
            <a:avLst/>
          </a:prstGeom>
          <a:gradFill rotWithShape="0">
            <a:gsLst>
              <a:gs pos="0">
                <a:srgbClr val="00007E"/>
              </a:gs>
              <a:gs pos="50000">
                <a:srgbClr val="000000"/>
              </a:gs>
              <a:gs pos="100000">
                <a:srgbClr val="00007E"/>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6000">
                <a:effectLst>
                  <a:outerShdw blurRad="38100" dist="38100" dir="2700000" algn="tl">
                    <a:srgbClr val="000000"/>
                  </a:outerShdw>
                </a:effectLst>
              </a:rPr>
              <a:t>Jesus’ response to pseudo-seeking:</a:t>
            </a:r>
          </a:p>
        </p:txBody>
      </p:sp>
      <p:sp>
        <p:nvSpPr>
          <p:cNvPr id="5" name="Rectangle 6"/>
          <p:cNvSpPr>
            <a:spLocks noChangeArrowheads="1"/>
          </p:cNvSpPr>
          <p:nvPr/>
        </p:nvSpPr>
        <p:spPr bwMode="auto">
          <a:xfrm>
            <a:off x="1752600" y="1657350"/>
            <a:ext cx="6400800" cy="1524000"/>
          </a:xfrm>
          <a:prstGeom prst="rect">
            <a:avLst/>
          </a:prstGeom>
          <a:gradFill rotWithShape="0">
            <a:gsLst>
              <a:gs pos="0">
                <a:srgbClr val="00007E"/>
              </a:gs>
              <a:gs pos="50000">
                <a:srgbClr val="000000"/>
              </a:gs>
              <a:gs pos="100000">
                <a:srgbClr val="00007E"/>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14200">
                <a:effectLst>
                  <a:outerShdw blurRad="38100" dist="38100" dir="2700000" algn="tl">
                    <a:srgbClr val="000000"/>
                  </a:outerShdw>
                </a:effectLst>
              </a:rPr>
              <a:t>Silence!</a:t>
            </a:r>
          </a:p>
        </p:txBody>
      </p:sp>
      <p:sp>
        <p:nvSpPr>
          <p:cNvPr id="6" name="Rectangle 5"/>
          <p:cNvSpPr>
            <a:spLocks noChangeArrowheads="1"/>
          </p:cNvSpPr>
          <p:nvPr/>
        </p:nvSpPr>
        <p:spPr bwMode="auto">
          <a:xfrm>
            <a:off x="2971800" y="57150"/>
            <a:ext cx="6096000" cy="5010150"/>
          </a:xfrm>
          <a:prstGeom prst="rect">
            <a:avLst/>
          </a:prstGeom>
          <a:gradFill rotWithShape="0">
            <a:gsLst>
              <a:gs pos="0">
                <a:srgbClr val="00007E"/>
              </a:gs>
              <a:gs pos="50000">
                <a:srgbClr val="000000"/>
              </a:gs>
              <a:gs pos="100000">
                <a:srgbClr val="00007E"/>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3600" dirty="0" smtClean="0">
                <a:effectLst>
                  <a:outerShdw blurRad="38100" dist="38100" dir="2700000" algn="tl">
                    <a:srgbClr val="000000"/>
                  </a:outerShdw>
                </a:effectLst>
              </a:rPr>
              <a:t>Amos 8:11 “Behold, days are coming,” declares the Lord God, “When I will send a famine on the land, not a famine for bread or a thirst for water, but rather for </a:t>
            </a:r>
            <a:r>
              <a:rPr lang="en-US" sz="3600" u="sng" dirty="0" smtClean="0">
                <a:effectLst>
                  <a:outerShdw blurRad="38100" dist="38100" dir="2700000" algn="tl">
                    <a:srgbClr val="000000"/>
                  </a:outerShdw>
                </a:effectLst>
              </a:rPr>
              <a:t>hearing the words of the Lord</a:t>
            </a:r>
            <a:r>
              <a:rPr lang="en-US" sz="3600" dirty="0" smtClean="0">
                <a:effectLst>
                  <a:outerShdw blurRad="38100" dist="38100" dir="2700000" algn="tl">
                    <a:srgbClr val="000000"/>
                  </a:outerShdw>
                </a:effectLst>
              </a:rPr>
              <a:t>. </a:t>
            </a:r>
            <a:endParaRPr lang="en-US" sz="360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en-US" sz="11700" dirty="0" smtClean="0"/>
              <a:t>Mark 11</a:t>
            </a:r>
            <a:endParaRPr lang="en-US" sz="11700" dirty="0"/>
          </a:p>
        </p:txBody>
      </p:sp>
      <p:sp>
        <p:nvSpPr>
          <p:cNvPr id="154627" name="Rectangle 3"/>
          <p:cNvSpPr>
            <a:spLocks noGrp="1" noChangeArrowheads="1"/>
          </p:cNvSpPr>
          <p:nvPr>
            <p:ph type="body" idx="1"/>
          </p:nvPr>
        </p:nvSpPr>
        <p:spPr>
          <a:xfrm>
            <a:off x="0" y="1352550"/>
            <a:ext cx="9144000" cy="3657600"/>
          </a:xfrm>
        </p:spPr>
        <p:txBody>
          <a:bodyPr/>
          <a:lstStyle/>
          <a:p>
            <a:pPr>
              <a:buNone/>
            </a:pPr>
            <a:r>
              <a:rPr lang="en-US" sz="5400" dirty="0" smtClean="0"/>
              <a:t>33 So they finally replied, “We don’t know.”</a:t>
            </a:r>
          </a:p>
          <a:p>
            <a:pPr>
              <a:buNone/>
            </a:pPr>
            <a:r>
              <a:rPr lang="en-US" sz="5400" dirty="0" smtClean="0"/>
              <a:t>And Jesus responded, “Then I won’t tell you by what authority I do these things.”</a:t>
            </a:r>
          </a:p>
        </p:txBody>
      </p:sp>
      <p:sp>
        <p:nvSpPr>
          <p:cNvPr id="4" name="Rectangle 5"/>
          <p:cNvSpPr>
            <a:spLocks noChangeArrowheads="1"/>
          </p:cNvSpPr>
          <p:nvPr/>
        </p:nvSpPr>
        <p:spPr bwMode="auto">
          <a:xfrm>
            <a:off x="228600" y="209550"/>
            <a:ext cx="6172200" cy="1504950"/>
          </a:xfrm>
          <a:prstGeom prst="rect">
            <a:avLst/>
          </a:prstGeom>
          <a:gradFill rotWithShape="0">
            <a:gsLst>
              <a:gs pos="0">
                <a:srgbClr val="00007E"/>
              </a:gs>
              <a:gs pos="50000">
                <a:srgbClr val="000000"/>
              </a:gs>
              <a:gs pos="100000">
                <a:srgbClr val="00007E"/>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6000">
                <a:effectLst>
                  <a:outerShdw blurRad="38100" dist="38100" dir="2700000" algn="tl">
                    <a:srgbClr val="000000"/>
                  </a:outerShdw>
                </a:effectLst>
              </a:rPr>
              <a:t>Jesus’ response to pseudo-seeking:</a:t>
            </a:r>
          </a:p>
        </p:txBody>
      </p:sp>
      <p:sp>
        <p:nvSpPr>
          <p:cNvPr id="5" name="Rectangle 6"/>
          <p:cNvSpPr>
            <a:spLocks noChangeArrowheads="1"/>
          </p:cNvSpPr>
          <p:nvPr/>
        </p:nvSpPr>
        <p:spPr bwMode="auto">
          <a:xfrm>
            <a:off x="1752600" y="1657350"/>
            <a:ext cx="6400800" cy="1524000"/>
          </a:xfrm>
          <a:prstGeom prst="rect">
            <a:avLst/>
          </a:prstGeom>
          <a:gradFill rotWithShape="0">
            <a:gsLst>
              <a:gs pos="0">
                <a:srgbClr val="00007E"/>
              </a:gs>
              <a:gs pos="50000">
                <a:srgbClr val="000000"/>
              </a:gs>
              <a:gs pos="100000">
                <a:srgbClr val="00007E"/>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14200">
                <a:effectLst>
                  <a:outerShdw blurRad="38100" dist="38100" dir="2700000" algn="tl">
                    <a:srgbClr val="000000"/>
                  </a:outerShdw>
                </a:effectLst>
              </a:rPr>
              <a:t>Silence!</a:t>
            </a:r>
          </a:p>
        </p:txBody>
      </p:sp>
      <p:sp>
        <p:nvSpPr>
          <p:cNvPr id="6" name="Rectangle 5"/>
          <p:cNvSpPr>
            <a:spLocks noChangeArrowheads="1"/>
          </p:cNvSpPr>
          <p:nvPr/>
        </p:nvSpPr>
        <p:spPr bwMode="auto">
          <a:xfrm>
            <a:off x="2971800" y="57150"/>
            <a:ext cx="6096000" cy="5010150"/>
          </a:xfrm>
          <a:prstGeom prst="rect">
            <a:avLst/>
          </a:prstGeom>
          <a:gradFill rotWithShape="0">
            <a:gsLst>
              <a:gs pos="0">
                <a:srgbClr val="00007E"/>
              </a:gs>
              <a:gs pos="50000">
                <a:srgbClr val="000000"/>
              </a:gs>
              <a:gs pos="100000">
                <a:srgbClr val="00007E"/>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3600" dirty="0" smtClean="0">
                <a:effectLst>
                  <a:outerShdw blurRad="38100" dist="38100" dir="2700000" algn="tl">
                    <a:srgbClr val="000000"/>
                  </a:outerShdw>
                </a:effectLst>
              </a:rPr>
              <a:t>Amos 8:11 “Behold, days are coming,” declares the Lord God, “When I will send a famine on the land, not a famine for bread or a thirst for water, but rather for </a:t>
            </a:r>
            <a:r>
              <a:rPr lang="en-US" sz="3600" u="sng" dirty="0" smtClean="0">
                <a:effectLst>
                  <a:outerShdw blurRad="38100" dist="38100" dir="2700000" algn="tl">
                    <a:srgbClr val="000000"/>
                  </a:outerShdw>
                </a:effectLst>
              </a:rPr>
              <a:t>hearing the words of the Lord</a:t>
            </a:r>
            <a:r>
              <a:rPr lang="en-US" sz="3600" dirty="0" smtClean="0">
                <a:effectLst>
                  <a:outerShdw blurRad="38100" dist="38100" dir="2700000" algn="tl">
                    <a:srgbClr val="000000"/>
                  </a:outerShdw>
                </a:effectLst>
              </a:rPr>
              <a:t>. People will stagger from sea to sea and from the north even to the east; they will go to and fro to seek the word of the Lord, but they will not find it.</a:t>
            </a:r>
          </a:p>
          <a:p>
            <a:pPr algn="l">
              <a:lnSpc>
                <a:spcPct val="75000"/>
              </a:lnSpc>
            </a:pPr>
            <a:endParaRPr lang="en-US" sz="3600" dirty="0">
              <a:effectLst>
                <a:outerShdw blurRad="38100" dist="38100" dir="2700000" algn="tl">
                  <a:srgbClr val="000000"/>
                </a:outerShdw>
              </a:effectLst>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sz="11700" dirty="0" smtClean="0"/>
              <a:t>Mark 11</a:t>
            </a:r>
            <a:endParaRPr lang="en-US" sz="11700" dirty="0"/>
          </a:p>
        </p:txBody>
      </p:sp>
      <p:sp>
        <p:nvSpPr>
          <p:cNvPr id="152579" name="Rectangle 3"/>
          <p:cNvSpPr>
            <a:spLocks noGrp="1" noChangeArrowheads="1"/>
          </p:cNvSpPr>
          <p:nvPr>
            <p:ph type="body" idx="1"/>
          </p:nvPr>
        </p:nvSpPr>
        <p:spPr>
          <a:xfrm>
            <a:off x="0" y="1276350"/>
            <a:ext cx="9144000" cy="3657600"/>
          </a:xfrm>
        </p:spPr>
        <p:txBody>
          <a:bodyPr/>
          <a:lstStyle/>
          <a:p>
            <a:pPr>
              <a:buNone/>
            </a:pPr>
            <a:r>
              <a:rPr lang="en-US" sz="4800" dirty="0" smtClean="0"/>
              <a:t>16 and He would not permit anyone to carry merchandise through the temple. </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sz="11700" dirty="0" smtClean="0"/>
              <a:t>Mark 11</a:t>
            </a:r>
            <a:endParaRPr lang="en-US" sz="11700" dirty="0"/>
          </a:p>
        </p:txBody>
      </p:sp>
      <p:sp>
        <p:nvSpPr>
          <p:cNvPr id="152579" name="Rectangle 3"/>
          <p:cNvSpPr>
            <a:spLocks noGrp="1" noChangeArrowheads="1"/>
          </p:cNvSpPr>
          <p:nvPr>
            <p:ph type="body" idx="1"/>
          </p:nvPr>
        </p:nvSpPr>
        <p:spPr>
          <a:xfrm>
            <a:off x="0" y="1276350"/>
            <a:ext cx="9144000" cy="3657600"/>
          </a:xfrm>
        </p:spPr>
        <p:txBody>
          <a:bodyPr/>
          <a:lstStyle/>
          <a:p>
            <a:pPr>
              <a:buNone/>
            </a:pPr>
            <a:r>
              <a:rPr lang="en-US" sz="4800" dirty="0" smtClean="0"/>
              <a:t>17 He said to them, “The Scriptures declare, ‘My Temple will be called a house of prayer for all nations,’ but you have turned it into a den of thieves.”</a:t>
            </a:r>
            <a:endParaRPr lang="en-US" sz="4800"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sz="11700" dirty="0" smtClean="0"/>
              <a:t>Mark 11</a:t>
            </a:r>
            <a:endParaRPr lang="en-US" sz="11700" dirty="0"/>
          </a:p>
        </p:txBody>
      </p:sp>
      <p:sp>
        <p:nvSpPr>
          <p:cNvPr id="152579" name="Rectangle 3"/>
          <p:cNvSpPr>
            <a:spLocks noGrp="1" noChangeArrowheads="1"/>
          </p:cNvSpPr>
          <p:nvPr>
            <p:ph type="body" idx="1"/>
          </p:nvPr>
        </p:nvSpPr>
        <p:spPr>
          <a:xfrm>
            <a:off x="0" y="1276350"/>
            <a:ext cx="9144000" cy="3657600"/>
          </a:xfrm>
        </p:spPr>
        <p:txBody>
          <a:bodyPr/>
          <a:lstStyle/>
          <a:p>
            <a:pPr>
              <a:buNone/>
            </a:pPr>
            <a:r>
              <a:rPr lang="en-US" sz="4800" dirty="0" smtClean="0"/>
              <a:t>17 He said to them, “The Scriptures declare, ‘My Temple will be called a house of prayer for all nations,’ but you have turned it into a den of thieves.”</a:t>
            </a:r>
            <a:endParaRPr lang="en-US" sz="4800" dirty="0"/>
          </a:p>
        </p:txBody>
      </p:sp>
      <p:sp>
        <p:nvSpPr>
          <p:cNvPr id="4" name="Rectangle 4"/>
          <p:cNvSpPr>
            <a:spLocks noChangeArrowheads="1"/>
          </p:cNvSpPr>
          <p:nvPr/>
        </p:nvSpPr>
        <p:spPr bwMode="auto">
          <a:xfrm>
            <a:off x="2971800" y="3562350"/>
            <a:ext cx="4572000" cy="14478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6000" dirty="0" smtClean="0">
                <a:effectLst>
                  <a:outerShdw blurRad="38100" dist="38100" dir="2700000" algn="tl">
                    <a:srgbClr val="000000"/>
                  </a:outerShdw>
                </a:effectLst>
              </a:rPr>
              <a:t>Historical </a:t>
            </a:r>
            <a:r>
              <a:rPr lang="en-US" sz="6000" dirty="0">
                <a:effectLst>
                  <a:outerShdw blurRad="38100" dist="38100" dir="2700000" algn="tl">
                    <a:srgbClr val="000000"/>
                  </a:outerShdw>
                </a:effectLst>
              </a:rPr>
              <a:t>background…</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sz="11700" dirty="0" smtClean="0"/>
              <a:t>Mark 11</a:t>
            </a:r>
            <a:endParaRPr lang="en-US" sz="11700" dirty="0"/>
          </a:p>
        </p:txBody>
      </p:sp>
      <p:sp>
        <p:nvSpPr>
          <p:cNvPr id="152579" name="Rectangle 3"/>
          <p:cNvSpPr>
            <a:spLocks noGrp="1" noChangeArrowheads="1"/>
          </p:cNvSpPr>
          <p:nvPr>
            <p:ph type="body" idx="1"/>
          </p:nvPr>
        </p:nvSpPr>
        <p:spPr>
          <a:xfrm>
            <a:off x="0" y="1276350"/>
            <a:ext cx="9144000" cy="3657600"/>
          </a:xfrm>
        </p:spPr>
        <p:txBody>
          <a:bodyPr/>
          <a:lstStyle/>
          <a:p>
            <a:pPr>
              <a:buNone/>
            </a:pPr>
            <a:r>
              <a:rPr lang="en-US" sz="4800" dirty="0" smtClean="0"/>
              <a:t>17 He said to them, “The Scriptures declare, ‘My Temple will be called a house of prayer for all nations,’ but you have turned it into a den of thieves.”</a:t>
            </a:r>
            <a:endParaRPr lang="en-US" sz="4800" dirty="0"/>
          </a:p>
        </p:txBody>
      </p:sp>
      <p:sp>
        <p:nvSpPr>
          <p:cNvPr id="4" name="Rectangle 4"/>
          <p:cNvSpPr>
            <a:spLocks noChangeArrowheads="1"/>
          </p:cNvSpPr>
          <p:nvPr/>
        </p:nvSpPr>
        <p:spPr bwMode="auto">
          <a:xfrm>
            <a:off x="2971800" y="3562350"/>
            <a:ext cx="4572000" cy="14478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6000" dirty="0" smtClean="0">
                <a:effectLst>
                  <a:outerShdw blurRad="38100" dist="38100" dir="2700000" algn="tl">
                    <a:srgbClr val="000000"/>
                  </a:outerShdw>
                </a:effectLst>
              </a:rPr>
              <a:t>Historical </a:t>
            </a:r>
            <a:r>
              <a:rPr lang="en-US" sz="6000" dirty="0">
                <a:effectLst>
                  <a:outerShdw blurRad="38100" dist="38100" dir="2700000" algn="tl">
                    <a:srgbClr val="000000"/>
                  </a:outerShdw>
                </a:effectLst>
              </a:rPr>
              <a:t>background…</a:t>
            </a:r>
          </a:p>
        </p:txBody>
      </p:sp>
      <p:sp>
        <p:nvSpPr>
          <p:cNvPr id="5" name="Rectangle 4"/>
          <p:cNvSpPr>
            <a:spLocks noChangeArrowheads="1"/>
          </p:cNvSpPr>
          <p:nvPr/>
        </p:nvSpPr>
        <p:spPr bwMode="auto">
          <a:xfrm>
            <a:off x="304800" y="1657350"/>
            <a:ext cx="3886200" cy="1676400"/>
          </a:xfrm>
          <a:prstGeom prst="rect">
            <a:avLst/>
          </a:prstGeom>
          <a:gradFill rotWithShape="0">
            <a:gsLst>
              <a:gs pos="0">
                <a:srgbClr val="000000"/>
              </a:gs>
              <a:gs pos="50000">
                <a:srgbClr val="0000AC"/>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5000"/>
              </a:lnSpc>
              <a:spcBef>
                <a:spcPct val="10000"/>
              </a:spcBef>
            </a:pPr>
            <a:r>
              <a:rPr lang="en-US" sz="4800" dirty="0" smtClean="0"/>
              <a:t>Why money changers and animal sellers?</a:t>
            </a:r>
            <a:endParaRPr lang="en-US" sz="4800"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sz="11700" dirty="0" smtClean="0"/>
              <a:t>Mark 11</a:t>
            </a:r>
            <a:endParaRPr lang="en-US" sz="11700" dirty="0"/>
          </a:p>
        </p:txBody>
      </p:sp>
      <p:sp>
        <p:nvSpPr>
          <p:cNvPr id="152579" name="Rectangle 3"/>
          <p:cNvSpPr>
            <a:spLocks noGrp="1" noChangeArrowheads="1"/>
          </p:cNvSpPr>
          <p:nvPr>
            <p:ph type="body" idx="1"/>
          </p:nvPr>
        </p:nvSpPr>
        <p:spPr>
          <a:xfrm>
            <a:off x="0" y="1276350"/>
            <a:ext cx="9144000" cy="3657600"/>
          </a:xfrm>
        </p:spPr>
        <p:txBody>
          <a:bodyPr/>
          <a:lstStyle/>
          <a:p>
            <a:pPr>
              <a:buNone/>
            </a:pPr>
            <a:r>
              <a:rPr lang="en-US" sz="4800" dirty="0" smtClean="0"/>
              <a:t>17 He said to them, “The Scriptures declare, ‘My Temple will be called a house of prayer for all nations,’ but you have turned it into a den of thieves.”</a:t>
            </a:r>
            <a:endParaRPr lang="en-US" sz="4800" dirty="0"/>
          </a:p>
        </p:txBody>
      </p:sp>
      <p:sp>
        <p:nvSpPr>
          <p:cNvPr id="4" name="Rectangle 4"/>
          <p:cNvSpPr>
            <a:spLocks noChangeArrowheads="1"/>
          </p:cNvSpPr>
          <p:nvPr/>
        </p:nvSpPr>
        <p:spPr bwMode="auto">
          <a:xfrm>
            <a:off x="2971800" y="3562350"/>
            <a:ext cx="4572000" cy="14478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6000" dirty="0" smtClean="0">
                <a:effectLst>
                  <a:outerShdw blurRad="38100" dist="38100" dir="2700000" algn="tl">
                    <a:srgbClr val="000000"/>
                  </a:outerShdw>
                </a:effectLst>
              </a:rPr>
              <a:t>Historical </a:t>
            </a:r>
            <a:r>
              <a:rPr lang="en-US" sz="6000" dirty="0">
                <a:effectLst>
                  <a:outerShdw blurRad="38100" dist="38100" dir="2700000" algn="tl">
                    <a:srgbClr val="000000"/>
                  </a:outerShdw>
                </a:effectLst>
              </a:rPr>
              <a:t>background…</a:t>
            </a:r>
          </a:p>
        </p:txBody>
      </p:sp>
      <p:sp>
        <p:nvSpPr>
          <p:cNvPr id="5" name="Rectangle 5"/>
          <p:cNvSpPr>
            <a:spLocks noChangeArrowheads="1"/>
          </p:cNvSpPr>
          <p:nvPr/>
        </p:nvSpPr>
        <p:spPr bwMode="auto">
          <a:xfrm>
            <a:off x="457200" y="361950"/>
            <a:ext cx="6781800" cy="3200400"/>
          </a:xfrm>
          <a:prstGeom prst="rect">
            <a:avLst/>
          </a:prstGeom>
          <a:gradFill rotWithShape="0">
            <a:gsLst>
              <a:gs pos="0">
                <a:srgbClr val="000000"/>
              </a:gs>
              <a:gs pos="50000">
                <a:srgbClr val="0000AC"/>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0000"/>
              </a:lnSpc>
              <a:spcBef>
                <a:spcPct val="10000"/>
              </a:spcBef>
            </a:pPr>
            <a:r>
              <a:rPr lang="en-US" sz="3600" dirty="0" smtClean="0"/>
              <a:t>Josephus: </a:t>
            </a:r>
            <a:r>
              <a:rPr lang="en-US" sz="3600" dirty="0" err="1" smtClean="0"/>
              <a:t>Pompeius</a:t>
            </a:r>
            <a:r>
              <a:rPr lang="en-US" sz="3600" dirty="0" smtClean="0"/>
              <a:t> </a:t>
            </a:r>
            <a:r>
              <a:rPr lang="en-US" sz="3600" dirty="0"/>
              <a:t>went into it [the temple], and not a few of those that were with him also, and saw all that which it was unlawful for any other men to see but only for the high priests. [He took] </a:t>
            </a:r>
            <a:r>
              <a:rPr lang="en-US" sz="3600" u="sng" dirty="0"/>
              <a:t>two thousand talents </a:t>
            </a:r>
            <a:r>
              <a:rPr lang="en-US" sz="3600" dirty="0"/>
              <a:t>of sacred </a:t>
            </a:r>
            <a:r>
              <a:rPr lang="en-US" sz="3600" dirty="0" smtClean="0"/>
              <a:t>money…. </a:t>
            </a:r>
            <a:r>
              <a:rPr lang="en-US" sz="3600" i="1" dirty="0" smtClean="0"/>
              <a:t>Antiquities</a:t>
            </a:r>
            <a:r>
              <a:rPr lang="en-US" sz="3600" dirty="0" smtClean="0"/>
              <a:t> </a:t>
            </a:r>
            <a:r>
              <a:rPr lang="en-US" sz="3600" dirty="0"/>
              <a:t>4:76</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sz="11700" dirty="0" smtClean="0"/>
              <a:t>Mark 11</a:t>
            </a:r>
            <a:endParaRPr lang="en-US" sz="11700" dirty="0"/>
          </a:p>
        </p:txBody>
      </p:sp>
      <p:sp>
        <p:nvSpPr>
          <p:cNvPr id="152579" name="Rectangle 3"/>
          <p:cNvSpPr>
            <a:spLocks noGrp="1" noChangeArrowheads="1"/>
          </p:cNvSpPr>
          <p:nvPr>
            <p:ph type="body" idx="1"/>
          </p:nvPr>
        </p:nvSpPr>
        <p:spPr>
          <a:xfrm>
            <a:off x="0" y="1276350"/>
            <a:ext cx="9144000" cy="3657600"/>
          </a:xfrm>
        </p:spPr>
        <p:txBody>
          <a:bodyPr/>
          <a:lstStyle/>
          <a:p>
            <a:pPr>
              <a:buNone/>
            </a:pPr>
            <a:r>
              <a:rPr lang="en-US" sz="4800" dirty="0" smtClean="0"/>
              <a:t>17 He said to them, “The Scriptures declare, ‘My Temple will be called a house of prayer for all nations,’ but you have turned it into a den of thieves.”</a:t>
            </a:r>
            <a:endParaRPr lang="en-US" sz="4800" dirty="0"/>
          </a:p>
        </p:txBody>
      </p:sp>
      <p:sp>
        <p:nvSpPr>
          <p:cNvPr id="4" name="Rectangle 4"/>
          <p:cNvSpPr>
            <a:spLocks noChangeArrowheads="1"/>
          </p:cNvSpPr>
          <p:nvPr/>
        </p:nvSpPr>
        <p:spPr bwMode="auto">
          <a:xfrm>
            <a:off x="2971800" y="3562350"/>
            <a:ext cx="4572000" cy="1447800"/>
          </a:xfrm>
          <a:prstGeom prst="rect">
            <a:avLst/>
          </a:prstGeom>
          <a:gradFill rotWithShape="0">
            <a:gsLst>
              <a:gs pos="0">
                <a:srgbClr val="FF0000"/>
              </a:gs>
              <a:gs pos="50000">
                <a:srgbClr val="000000"/>
              </a:gs>
              <a:gs pos="100000">
                <a:srgbClr val="FF0000"/>
              </a:gs>
            </a:gsLst>
            <a:lin ang="2700000" scaled="1"/>
          </a:gradFill>
          <a:ln w="12700">
            <a:solidFill>
              <a:schemeClr val="tx1"/>
            </a:solidFill>
            <a:miter lim="800000"/>
            <a:headEnd type="none" w="sm" len="sm"/>
            <a:tailEnd type="none" w="sm" len="sm"/>
          </a:ln>
          <a:effectLst/>
        </p:spPr>
        <p:txBody>
          <a:bodyPr/>
          <a:lstStyle/>
          <a:p>
            <a:pPr algn="l">
              <a:lnSpc>
                <a:spcPct val="75000"/>
              </a:lnSpc>
            </a:pPr>
            <a:r>
              <a:rPr lang="en-US" sz="6000" dirty="0" smtClean="0">
                <a:effectLst>
                  <a:outerShdw blurRad="38100" dist="38100" dir="2700000" algn="tl">
                    <a:srgbClr val="000000"/>
                  </a:outerShdw>
                </a:effectLst>
              </a:rPr>
              <a:t>Historical </a:t>
            </a:r>
            <a:r>
              <a:rPr lang="en-US" sz="6000" dirty="0">
                <a:effectLst>
                  <a:outerShdw blurRad="38100" dist="38100" dir="2700000" algn="tl">
                    <a:srgbClr val="000000"/>
                  </a:outerShdw>
                </a:effectLst>
              </a:rPr>
              <a:t>background…</a:t>
            </a:r>
          </a:p>
        </p:txBody>
      </p:sp>
      <p:sp>
        <p:nvSpPr>
          <p:cNvPr id="5" name="Rectangle 5"/>
          <p:cNvSpPr>
            <a:spLocks noChangeArrowheads="1"/>
          </p:cNvSpPr>
          <p:nvPr/>
        </p:nvSpPr>
        <p:spPr bwMode="auto">
          <a:xfrm>
            <a:off x="457200" y="361950"/>
            <a:ext cx="6781800" cy="3200400"/>
          </a:xfrm>
          <a:prstGeom prst="rect">
            <a:avLst/>
          </a:prstGeom>
          <a:gradFill rotWithShape="0">
            <a:gsLst>
              <a:gs pos="0">
                <a:srgbClr val="000000"/>
              </a:gs>
              <a:gs pos="50000">
                <a:srgbClr val="0000AC"/>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0000"/>
              </a:lnSpc>
              <a:spcBef>
                <a:spcPct val="10000"/>
              </a:spcBef>
            </a:pPr>
            <a:r>
              <a:rPr lang="en-US" sz="3600" dirty="0" smtClean="0"/>
              <a:t>Josephus: </a:t>
            </a:r>
            <a:r>
              <a:rPr lang="en-US" sz="3600" dirty="0" err="1" smtClean="0"/>
              <a:t>Pompeius</a:t>
            </a:r>
            <a:r>
              <a:rPr lang="en-US" sz="3600" dirty="0" smtClean="0"/>
              <a:t> </a:t>
            </a:r>
            <a:r>
              <a:rPr lang="en-US" sz="3600" dirty="0"/>
              <a:t>went into it [the temple], and not a few of those that were with him also, and saw all that which it was unlawful for any other men to see but only for the high priests. [He took] </a:t>
            </a:r>
            <a:r>
              <a:rPr lang="en-US" sz="3600" u="sng" dirty="0"/>
              <a:t>two thousand talents</a:t>
            </a:r>
            <a:r>
              <a:rPr lang="en-US" sz="3600" dirty="0"/>
              <a:t> of sacred </a:t>
            </a:r>
            <a:r>
              <a:rPr lang="en-US" sz="3600" dirty="0" smtClean="0"/>
              <a:t>money…. </a:t>
            </a:r>
            <a:r>
              <a:rPr lang="en-US" sz="3600" i="1" dirty="0" smtClean="0"/>
              <a:t>Antiquities</a:t>
            </a:r>
            <a:r>
              <a:rPr lang="en-US" sz="3600" dirty="0" smtClean="0"/>
              <a:t> </a:t>
            </a:r>
            <a:r>
              <a:rPr lang="en-US" sz="3600" dirty="0"/>
              <a:t>4:76</a:t>
            </a:r>
          </a:p>
        </p:txBody>
      </p:sp>
      <p:sp>
        <p:nvSpPr>
          <p:cNvPr id="6" name="Rectangle 5"/>
          <p:cNvSpPr>
            <a:spLocks noChangeArrowheads="1"/>
          </p:cNvSpPr>
          <p:nvPr/>
        </p:nvSpPr>
        <p:spPr bwMode="auto">
          <a:xfrm>
            <a:off x="457200" y="3181350"/>
            <a:ext cx="4648200" cy="1676400"/>
          </a:xfrm>
          <a:prstGeom prst="rect">
            <a:avLst/>
          </a:prstGeom>
          <a:gradFill rotWithShape="0">
            <a:gsLst>
              <a:gs pos="0">
                <a:srgbClr val="000000"/>
              </a:gs>
              <a:gs pos="50000">
                <a:srgbClr val="0000AC"/>
              </a:gs>
              <a:gs pos="100000">
                <a:srgbClr val="000000"/>
              </a:gs>
            </a:gsLst>
            <a:lin ang="5400000" scaled="1"/>
          </a:gradFill>
          <a:ln w="12700">
            <a:solidFill>
              <a:schemeClr val="tx1"/>
            </a:solidFill>
            <a:miter lim="800000"/>
            <a:headEnd/>
            <a:tailEnd/>
          </a:ln>
          <a:effectLst/>
        </p:spPr>
        <p:txBody>
          <a:bodyPr lIns="90487" tIns="44450" rIns="90487" bIns="44450"/>
          <a:lstStyle/>
          <a:p>
            <a:pPr algn="l">
              <a:lnSpc>
                <a:spcPct val="70000"/>
              </a:lnSpc>
              <a:spcBef>
                <a:spcPct val="10000"/>
              </a:spcBef>
            </a:pPr>
            <a:r>
              <a:rPr lang="en-US" sz="4800"/>
              <a:t>One Attic talent = 890 Troy ounces</a:t>
            </a:r>
            <a:br>
              <a:rPr lang="en-US" sz="4800"/>
            </a:br>
            <a:r>
              <a:rPr lang="en-US" sz="4800"/>
              <a:t>(approx. 60 lb.)</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1.pot">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1.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04775" cap="flat" cmpd="sng" algn="ctr">
          <a:solidFill>
            <a:schemeClr val="tx1"/>
          </a:solidFill>
          <a:prstDash val="solid"/>
          <a:round/>
          <a:headEnd type="none" w="sm" len="sm"/>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solidFill>
          <a:schemeClr val="accent1"/>
        </a:solidFill>
        <a:ln w="60325" cap="flat" cmpd="sng" algn="ctr">
          <a:solidFill>
            <a:schemeClr val="tx1"/>
          </a:solidFill>
          <a:prstDash val="solid"/>
          <a:round/>
          <a:headEnd type="none" w="sm" len="sm"/>
          <a:tailEnd type="arrow"/>
        </a:ln>
        <a:effectLst/>
      </a:spPr>
      <a:bodyPr/>
      <a:lstStyle/>
    </a:lnDef>
  </a:objectDefaults>
  <a:extraClrSchemeLst>
    <a:extraClrScheme>
      <a:clrScheme name="den1.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1.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1.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1.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1.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1.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1.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11779</TotalTime>
  <Words>691</Words>
  <Application>Microsoft Office PowerPoint</Application>
  <PresentationFormat>On-screen Show (16:9)</PresentationFormat>
  <Paragraphs>101</Paragraphs>
  <Slides>31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Calibri</vt:lpstr>
      <vt:lpstr>Times New Roman</vt:lpstr>
      <vt:lpstr>Wingdings</vt:lpstr>
      <vt:lpstr>den1.pot</vt:lpstr>
      <vt:lpstr>PowerPoint Presentation</vt:lpstr>
      <vt:lpstr>Mark 11</vt:lpstr>
      <vt:lpstr>Mark 11</vt:lpstr>
      <vt:lpstr>Mark 11</vt:lpstr>
      <vt:lpstr>Mark 11</vt:lpstr>
      <vt:lpstr>Mark 11</vt:lpstr>
      <vt:lpstr>Mark 11</vt:lpstr>
      <vt:lpstr>Mark 11</vt:lpstr>
      <vt:lpstr>Mark 11</vt:lpstr>
      <vt:lpstr>Mark 11</vt:lpstr>
      <vt:lpstr>Mark 11</vt:lpstr>
      <vt:lpstr>Mark 11</vt:lpstr>
      <vt:lpstr>Mark 11</vt:lpstr>
      <vt:lpstr>Mark 11</vt:lpstr>
      <vt:lpstr>Mark 11</vt:lpstr>
      <vt:lpstr>Mark 11</vt:lpstr>
      <vt:lpstr>PowerPoint Presentation</vt:lpstr>
      <vt:lpstr>Mark 11</vt:lpstr>
      <vt:lpstr>Mark 11</vt:lpstr>
      <vt:lpstr>Mark 11</vt:lpstr>
      <vt:lpstr>Mark 11</vt:lpstr>
      <vt:lpstr>Mark 11</vt:lpstr>
      <vt:lpstr>Mark 11</vt:lpstr>
      <vt:lpstr>Mark 11</vt:lpstr>
      <vt:lpstr>Mark 11</vt:lpstr>
      <vt:lpstr>Mark 11</vt:lpstr>
      <vt:lpstr>Mark 11</vt:lpstr>
      <vt:lpstr>Mark 11</vt:lpstr>
      <vt:lpstr>Mark 11</vt:lpstr>
      <vt:lpstr>Mark 11</vt:lpstr>
      <vt:lpstr>Mark 11</vt:lpstr>
    </vt:vector>
  </TitlesOfParts>
  <Company>Xenos Christian Fellowship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dc:title>
  <dc:creator>Dennis McCallum</dc:creator>
  <cp:lastModifiedBy>RichS</cp:lastModifiedBy>
  <cp:revision>551</cp:revision>
  <dcterms:created xsi:type="dcterms:W3CDTF">2000-08-22T20:41:21Z</dcterms:created>
  <dcterms:modified xsi:type="dcterms:W3CDTF">2020-10-20T13:26:18Z</dcterms:modified>
</cp:coreProperties>
</file>