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6"/>
  </p:notesMasterIdLst>
  <p:sldIdLst>
    <p:sldId id="262" r:id="rId2"/>
    <p:sldId id="1169" r:id="rId3"/>
    <p:sldId id="771" r:id="rId4"/>
    <p:sldId id="1297" r:id="rId5"/>
    <p:sldId id="1300" r:id="rId6"/>
    <p:sldId id="1301" r:id="rId7"/>
    <p:sldId id="1303" r:id="rId8"/>
    <p:sldId id="1339" r:id="rId9"/>
    <p:sldId id="1340" r:id="rId10"/>
    <p:sldId id="1341" r:id="rId11"/>
    <p:sldId id="1304" r:id="rId12"/>
    <p:sldId id="1305" r:id="rId13"/>
    <p:sldId id="1307" r:id="rId14"/>
    <p:sldId id="1306" r:id="rId15"/>
    <p:sldId id="1308" r:id="rId16"/>
    <p:sldId id="1309" r:id="rId17"/>
    <p:sldId id="1310" r:id="rId18"/>
    <p:sldId id="1311" r:id="rId19"/>
    <p:sldId id="1312" r:id="rId20"/>
    <p:sldId id="1313" r:id="rId21"/>
    <p:sldId id="1314" r:id="rId22"/>
    <p:sldId id="1315" r:id="rId23"/>
    <p:sldId id="1316" r:id="rId24"/>
    <p:sldId id="1317" r:id="rId25"/>
    <p:sldId id="1318" r:id="rId26"/>
    <p:sldId id="1342" r:id="rId27"/>
    <p:sldId id="1319" r:id="rId28"/>
    <p:sldId id="1320" r:id="rId29"/>
    <p:sldId id="1321" r:id="rId30"/>
    <p:sldId id="1322" r:id="rId31"/>
    <p:sldId id="1347" r:id="rId32"/>
    <p:sldId id="1323" r:id="rId33"/>
    <p:sldId id="1350" r:id="rId34"/>
    <p:sldId id="1324" r:id="rId35"/>
    <p:sldId id="1325" r:id="rId36"/>
    <p:sldId id="1345" r:id="rId37"/>
    <p:sldId id="1349" r:id="rId38"/>
    <p:sldId id="1346" r:id="rId39"/>
    <p:sldId id="1326" r:id="rId40"/>
    <p:sldId id="1327" r:id="rId41"/>
    <p:sldId id="1328" r:id="rId42"/>
    <p:sldId id="1329" r:id="rId43"/>
    <p:sldId id="1331" r:id="rId44"/>
    <p:sldId id="1332" r:id="rId45"/>
    <p:sldId id="1333" r:id="rId46"/>
    <p:sldId id="1343" r:id="rId47"/>
    <p:sldId id="1335" r:id="rId48"/>
    <p:sldId id="1336" r:id="rId49"/>
    <p:sldId id="1337" r:id="rId50"/>
    <p:sldId id="1338" r:id="rId51"/>
    <p:sldId id="1298" r:id="rId52"/>
    <p:sldId id="1348" r:id="rId53"/>
    <p:sldId id="1168" r:id="rId54"/>
    <p:sldId id="116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41E"/>
    <a:srgbClr val="3F7D15"/>
    <a:srgbClr val="03272D"/>
    <a:srgbClr val="221A00"/>
    <a:srgbClr val="72DB2B"/>
    <a:srgbClr val="3E2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7E6BD-A2D4-4626-B0C6-A979A3797833}" v="176" dt="2020-03-23T16:36:46.570"/>
    <p1510:client id="{F37E2349-BB55-4DCF-8943-D7443E3ADE1A}" v="776" dt="2020-03-23T16:20:31.937"/>
    <p1510:client id="{7CF8CBED-1172-4317-B034-1DB3E9B72CD5}" v="56" dt="2020-03-23T17:49:58.827"/>
    <p1510:client id="{701E544D-7E22-46D2-8FF1-98474AA626C4}" v="2" dt="2020-03-23T15:35:28.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75" autoAdjust="0"/>
    <p:restoredTop sz="94660"/>
  </p:normalViewPr>
  <p:slideViewPr>
    <p:cSldViewPr snapToGrid="0">
      <p:cViewPr varScale="1">
        <p:scale>
          <a:sx n="77" d="100"/>
          <a:sy n="77" d="100"/>
        </p:scale>
        <p:origin x="140" y="64"/>
      </p:cViewPr>
      <p:guideLst/>
    </p:cSldViewPr>
  </p:slideViewPr>
  <p:notesTextViewPr>
    <p:cViewPr>
      <p:scale>
        <a:sx n="3" d="2"/>
        <a:sy n="3" d="2"/>
      </p:scale>
      <p:origin x="0" y="0"/>
    </p:cViewPr>
  </p:notesTextViewPr>
  <p:sorterViewPr>
    <p:cViewPr>
      <p:scale>
        <a:sx n="111" d="100"/>
        <a:sy n="111" d="100"/>
      </p:scale>
      <p:origin x="0" y="-237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F926D-B060-4F6A-834C-683F444DE01B}" type="datetimeFigureOut">
              <a:rPr lang="en-US" smtClean="0"/>
              <a:t>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C77DC-F2A7-4847-88A5-2B3DF623F74B}" type="slidenum">
              <a:rPr lang="en-US" smtClean="0"/>
              <a:t>‹#›</a:t>
            </a:fld>
            <a:endParaRPr lang="en-US"/>
          </a:p>
        </p:txBody>
      </p:sp>
    </p:spTree>
    <p:extLst>
      <p:ext uri="{BB962C8B-B14F-4D97-AF65-F5344CB8AC3E}">
        <p14:creationId xmlns:p14="http://schemas.microsoft.com/office/powerpoint/2010/main" val="19718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25</a:t>
            </a:fld>
            <a:endParaRPr lang="en-US"/>
          </a:p>
        </p:txBody>
      </p:sp>
    </p:spTree>
    <p:extLst>
      <p:ext uri="{BB962C8B-B14F-4D97-AF65-F5344CB8AC3E}">
        <p14:creationId xmlns:p14="http://schemas.microsoft.com/office/powerpoint/2010/main" val="205074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26</a:t>
            </a:fld>
            <a:endParaRPr lang="en-US"/>
          </a:p>
        </p:txBody>
      </p:sp>
    </p:spTree>
    <p:extLst>
      <p:ext uri="{BB962C8B-B14F-4D97-AF65-F5344CB8AC3E}">
        <p14:creationId xmlns:p14="http://schemas.microsoft.com/office/powerpoint/2010/main" val="3679757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file:///D:\This%20Week%20MC1\_Pre-CT%20REVOLVING.ppt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 xmlns:a16="http://schemas.microsoft.com/office/drawing/2014/main"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graphicFrame>
        <p:nvGraphicFramePr>
          <p:cNvPr id="2" name="Object 1">
            <a:hlinkClick r:id="" action="ppaction://ole?verb=0"/>
            <a:extLst>
              <a:ext uri="{FF2B5EF4-FFF2-40B4-BE49-F238E27FC236}">
                <a16:creationId xmlns="" xmlns:a16="http://schemas.microsoft.com/office/drawing/2014/main" id="{7ED5AC03-9184-4916-8132-97DF6C026DBB}"/>
              </a:ext>
            </a:extLst>
          </p:cNvPr>
          <p:cNvGraphicFramePr>
            <a:graphicFrameLocks noChangeAspect="1"/>
          </p:cNvGraphicFramePr>
          <p:nvPr>
            <p:extLst>
              <p:ext uri="{D42A27DB-BD31-4B8C-83A1-F6EECF244321}">
                <p14:modId xmlns:p14="http://schemas.microsoft.com/office/powerpoint/2010/main" val="553659132"/>
              </p:ext>
            </p:extLst>
          </p:nvPr>
        </p:nvGraphicFramePr>
        <p:xfrm>
          <a:off x="11049000" y="6472237"/>
          <a:ext cx="381000" cy="771525"/>
        </p:xfrm>
        <a:graphic>
          <a:graphicData uri="http://schemas.openxmlformats.org/presentationml/2006/ole">
            <mc:AlternateContent xmlns:mc="http://schemas.openxmlformats.org/markup-compatibility/2006">
              <mc:Choice xmlns:v="urn:schemas-microsoft-com:vml" Requires="v">
                <p:oleObj spid="_x0000_s1033" name="Presentation" showAsIcon="1" r:id="rId4" imgW="380880" imgH="771480" progId="PowerPoint.Show.12">
                  <p:link updateAutomatic="1"/>
                </p:oleObj>
              </mc:Choice>
              <mc:Fallback>
                <p:oleObj name="Presentation" showAsIcon="1" r:id="rId4" imgW="380880" imgH="771480" progId="PowerPoint.Show.12">
                  <p:link updateAutomatic="1"/>
                  <p:pic>
                    <p:nvPicPr>
                      <p:cNvPr id="0" name=""/>
                      <p:cNvPicPr/>
                      <p:nvPr/>
                    </p:nvPicPr>
                    <p:blipFill>
                      <a:blip r:embed="rId5"/>
                      <a:stretch>
                        <a:fillRect/>
                      </a:stretch>
                    </p:blipFill>
                    <p:spPr>
                      <a:xfrm>
                        <a:off x="11049000" y="6472237"/>
                        <a:ext cx="381000" cy="771525"/>
                      </a:xfrm>
                      <a:prstGeom prst="rect">
                        <a:avLst/>
                      </a:prstGeom>
                    </p:spPr>
                  </p:pic>
                </p:oleObj>
              </mc:Fallback>
            </mc:AlternateContent>
          </a:graphicData>
        </a:graphic>
      </p:graphicFrame>
    </p:spTree>
    <p:extLst>
      <p:ext uri="{BB962C8B-B14F-4D97-AF65-F5344CB8AC3E}">
        <p14:creationId xmlns:p14="http://schemas.microsoft.com/office/powerpoint/2010/main" val="321034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roman heral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82868" y="-649828"/>
            <a:ext cx="5916706" cy="57955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61365" y="4912659"/>
            <a:ext cx="12030635" cy="194534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4:5 </a:t>
            </a:r>
            <a:r>
              <a:rPr lang="en-US" sz="3600" dirty="0"/>
              <a:t>But as for you, use self-restraint in all things, endure hardship, </a:t>
            </a:r>
            <a:r>
              <a:rPr lang="en-US" sz="3600" b="1" u="sng" dirty="0"/>
              <a:t>do the work of an evangelist</a:t>
            </a:r>
            <a:r>
              <a:rPr lang="en-US" sz="3600" dirty="0"/>
              <a:t>, fulfill your ministry.  </a:t>
            </a:r>
          </a:p>
        </p:txBody>
      </p:sp>
      <p:sp>
        <p:nvSpPr>
          <p:cNvPr id="4" name="TextBox 3">
            <a:extLst>
              <a:ext uri="{FF2B5EF4-FFF2-40B4-BE49-F238E27FC236}">
                <a16:creationId xmlns="" xmlns:a16="http://schemas.microsoft.com/office/drawing/2014/main" id="{1F436AEE-92A7-4816-98E1-D0FA6A5D6E51}"/>
              </a:ext>
            </a:extLst>
          </p:cNvPr>
          <p:cNvSpPr txBox="1"/>
          <p:nvPr/>
        </p:nvSpPr>
        <p:spPr>
          <a:xfrm>
            <a:off x="215151" y="2009068"/>
            <a:ext cx="611393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“herald the word” </a:t>
            </a:r>
            <a:endParaRPr lang="en-US" sz="8000" dirty="0">
              <a:solidFill>
                <a:schemeClr val="bg1"/>
              </a:solidFill>
            </a:endParaRPr>
          </a:p>
        </p:txBody>
      </p:sp>
    </p:spTree>
    <p:extLst>
      <p:ext uri="{BB962C8B-B14F-4D97-AF65-F5344CB8AC3E}">
        <p14:creationId xmlns:p14="http://schemas.microsoft.com/office/powerpoint/2010/main" val="61087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roman heral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82868" y="-649828"/>
            <a:ext cx="5916706" cy="57955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1365" y="4912659"/>
            <a:ext cx="12030635" cy="194534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4:5 </a:t>
            </a:r>
            <a:r>
              <a:rPr lang="en-US" sz="3600" dirty="0"/>
              <a:t>But as for you, use self-restraint in all things, endure hardship, </a:t>
            </a:r>
            <a:r>
              <a:rPr lang="en-US" sz="3600" b="1" u="sng" dirty="0"/>
              <a:t>do the work of an evangelist</a:t>
            </a:r>
            <a:r>
              <a:rPr lang="en-US" sz="3600" dirty="0"/>
              <a:t>, fulfill your ministry.  </a:t>
            </a:r>
          </a:p>
        </p:txBody>
      </p:sp>
      <p:sp>
        <p:nvSpPr>
          <p:cNvPr id="6" name="TextBox 5">
            <a:extLst>
              <a:ext uri="{FF2B5EF4-FFF2-40B4-BE49-F238E27FC236}">
                <a16:creationId xmlns="" xmlns:a16="http://schemas.microsoft.com/office/drawing/2014/main" id="{3591B03D-D654-4EFA-9CCC-AAD4DCB64486}"/>
              </a:ext>
            </a:extLst>
          </p:cNvPr>
          <p:cNvSpPr txBox="1"/>
          <p:nvPr/>
        </p:nvSpPr>
        <p:spPr>
          <a:xfrm>
            <a:off x="1037419" y="1955277"/>
            <a:ext cx="462579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bg1"/>
                </a:solidFill>
              </a:rPr>
              <a:t>Your good news to tell …</a:t>
            </a:r>
            <a:endParaRPr lang="en-US" sz="8000" dirty="0">
              <a:solidFill>
                <a:schemeClr val="bg1"/>
              </a:solidFill>
            </a:endParaRPr>
          </a:p>
        </p:txBody>
      </p:sp>
    </p:spTree>
    <p:extLst>
      <p:ext uri="{BB962C8B-B14F-4D97-AF65-F5344CB8AC3E}">
        <p14:creationId xmlns:p14="http://schemas.microsoft.com/office/powerpoint/2010/main" val="101810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roman heral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82868" y="-649828"/>
            <a:ext cx="5916706" cy="57955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1365" y="4912659"/>
            <a:ext cx="12030635" cy="194534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4:5 </a:t>
            </a:r>
            <a:r>
              <a:rPr lang="en-US" sz="3600" dirty="0"/>
              <a:t>But as for you, use self-restraint in all things, endure hardship, do the work of an evangelist, </a:t>
            </a:r>
            <a:r>
              <a:rPr lang="en-US" sz="3600" b="1" u="sng" dirty="0"/>
              <a:t>fulfill your ministry</a:t>
            </a:r>
            <a:r>
              <a:rPr lang="en-US" sz="3600" dirty="0"/>
              <a:t>.  </a:t>
            </a:r>
          </a:p>
        </p:txBody>
      </p:sp>
      <p:sp>
        <p:nvSpPr>
          <p:cNvPr id="6" name="TextBox 5">
            <a:extLst>
              <a:ext uri="{FF2B5EF4-FFF2-40B4-BE49-F238E27FC236}">
                <a16:creationId xmlns="" xmlns:a16="http://schemas.microsoft.com/office/drawing/2014/main" id="{3591B03D-D654-4EFA-9CCC-AAD4DCB64486}"/>
              </a:ext>
            </a:extLst>
          </p:cNvPr>
          <p:cNvSpPr txBox="1"/>
          <p:nvPr/>
        </p:nvSpPr>
        <p:spPr>
          <a:xfrm>
            <a:off x="1037419" y="1955277"/>
            <a:ext cx="462579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a:solidFill>
                  <a:schemeClr val="bg1"/>
                </a:solidFill>
              </a:rPr>
              <a:t>Your good news to tell …</a:t>
            </a:r>
            <a:endParaRPr lang="en-US" sz="8000" dirty="0">
              <a:solidFill>
                <a:schemeClr val="bg1"/>
              </a:solidFill>
            </a:endParaRPr>
          </a:p>
        </p:txBody>
      </p:sp>
    </p:spTree>
    <p:extLst>
      <p:ext uri="{BB962C8B-B14F-4D97-AF65-F5344CB8AC3E}">
        <p14:creationId xmlns:p14="http://schemas.microsoft.com/office/powerpoint/2010/main" val="4235086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roman heral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82868" y="-649828"/>
            <a:ext cx="5916706" cy="57955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1365" y="4912659"/>
            <a:ext cx="12030635" cy="194534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4:5 </a:t>
            </a:r>
            <a:r>
              <a:rPr lang="en-US" sz="3600" dirty="0"/>
              <a:t>But as for you, use self-restraint in all things, endure hardship, do the work of an evangelist, </a:t>
            </a:r>
            <a:r>
              <a:rPr lang="en-US" sz="3600" b="1" u="sng" dirty="0"/>
              <a:t>fulfill your ministry</a:t>
            </a:r>
            <a:r>
              <a:rPr lang="en-US" sz="3600" dirty="0"/>
              <a:t>.  </a:t>
            </a:r>
          </a:p>
        </p:txBody>
      </p:sp>
      <p:sp>
        <p:nvSpPr>
          <p:cNvPr id="2" name="Rectangular Callout 1"/>
          <p:cNvSpPr/>
          <p:nvPr/>
        </p:nvSpPr>
        <p:spPr>
          <a:xfrm>
            <a:off x="2093328" y="4496441"/>
            <a:ext cx="4002672" cy="671925"/>
          </a:xfrm>
          <a:prstGeom prst="wedgeRectCallout">
            <a:avLst>
              <a:gd name="adj1" fmla="val 151185"/>
              <a:gd name="adj2" fmla="val 17748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rPr>
              <a:t>diakonia</a:t>
            </a:r>
            <a:r>
              <a:rPr lang="en-US" sz="3600" b="1" dirty="0">
                <a:solidFill>
                  <a:schemeClr val="tx1"/>
                </a:solidFill>
              </a:rPr>
              <a:t>:</a:t>
            </a:r>
            <a:r>
              <a:rPr lang="en-US" sz="3600" dirty="0">
                <a:solidFill>
                  <a:schemeClr val="tx1"/>
                </a:solidFill>
              </a:rPr>
              <a:t> </a:t>
            </a:r>
            <a:r>
              <a:rPr lang="en-US" sz="3600" i="1" dirty="0">
                <a:solidFill>
                  <a:schemeClr val="tx1"/>
                </a:solidFill>
              </a:rPr>
              <a:t>service</a:t>
            </a:r>
            <a:r>
              <a:rPr lang="en-US" sz="3600" dirty="0">
                <a:solidFill>
                  <a:schemeClr val="tx1"/>
                </a:solidFill>
              </a:rPr>
              <a:t> </a:t>
            </a:r>
          </a:p>
        </p:txBody>
      </p:sp>
      <p:sp>
        <p:nvSpPr>
          <p:cNvPr id="7" name="TextBox 6">
            <a:extLst>
              <a:ext uri="{FF2B5EF4-FFF2-40B4-BE49-F238E27FC236}">
                <a16:creationId xmlns="" xmlns:a16="http://schemas.microsoft.com/office/drawing/2014/main" id="{3591B03D-D654-4EFA-9CCC-AAD4DCB64486}"/>
              </a:ext>
            </a:extLst>
          </p:cNvPr>
          <p:cNvSpPr txBox="1"/>
          <p:nvPr/>
        </p:nvSpPr>
        <p:spPr>
          <a:xfrm>
            <a:off x="0" y="2613071"/>
            <a:ext cx="636494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solidFill>
                  <a:schemeClr val="bg1"/>
                </a:solidFill>
              </a:rPr>
              <a:t>Do you have a category for your “ministry”?  </a:t>
            </a:r>
            <a:endParaRPr lang="en-US" sz="6600" dirty="0">
              <a:solidFill>
                <a:schemeClr val="bg1"/>
              </a:solidFill>
            </a:endParaRPr>
          </a:p>
        </p:txBody>
      </p:sp>
      <p:sp>
        <p:nvSpPr>
          <p:cNvPr id="9" name="Rectangle 8">
            <a:extLst>
              <a:ext uri="{FF2B5EF4-FFF2-40B4-BE49-F238E27FC236}">
                <a16:creationId xmlns="" xmlns:a16="http://schemas.microsoft.com/office/drawing/2014/main" id="{DA6B5A7B-3B49-4894-B3B3-F50217F97874}"/>
              </a:ext>
            </a:extLst>
          </p:cNvPr>
          <p:cNvSpPr/>
          <p:nvPr/>
        </p:nvSpPr>
        <p:spPr>
          <a:xfrm>
            <a:off x="297734" y="335417"/>
            <a:ext cx="9731169" cy="1945340"/>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Eph 4:11 </a:t>
            </a:r>
            <a:r>
              <a:rPr lang="en-US" sz="3600" dirty="0"/>
              <a:t>… pastors and teachers. </a:t>
            </a:r>
            <a:r>
              <a:rPr lang="en-US" sz="3600" b="1" baseline="30000" dirty="0"/>
              <a:t>12</a:t>
            </a:r>
            <a:r>
              <a:rPr lang="en-US" sz="3600" dirty="0"/>
              <a:t> their responsibility is to equip God’s people to do his work and build up the church, the body of Christ.    </a:t>
            </a:r>
          </a:p>
        </p:txBody>
      </p:sp>
    </p:spTree>
    <p:extLst>
      <p:ext uri="{BB962C8B-B14F-4D97-AF65-F5344CB8AC3E}">
        <p14:creationId xmlns:p14="http://schemas.microsoft.com/office/powerpoint/2010/main" val="206672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365" y="4912659"/>
            <a:ext cx="12030635" cy="194534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4:5 </a:t>
            </a:r>
            <a:r>
              <a:rPr lang="en-US" sz="3600" dirty="0"/>
              <a:t>But as for you, use self-restraint in all things, endure hardship, do the work of an evangelist, </a:t>
            </a:r>
            <a:r>
              <a:rPr lang="en-US" sz="3600" b="1" u="sng" dirty="0"/>
              <a:t>fulfill your ministry</a:t>
            </a:r>
            <a:r>
              <a:rPr lang="en-US" sz="3600" dirty="0"/>
              <a:t>.  </a:t>
            </a:r>
          </a:p>
        </p:txBody>
      </p:sp>
      <p:pic>
        <p:nvPicPr>
          <p:cNvPr id="13" name="Picture 2" descr="Image result for roman heral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82868" y="-649828"/>
            <a:ext cx="5916706" cy="5795569"/>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0199" y="125506"/>
            <a:ext cx="6592365"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Tree>
    <p:extLst>
      <p:ext uri="{BB962C8B-B14F-4D97-AF65-F5344CB8AC3E}">
        <p14:creationId xmlns:p14="http://schemas.microsoft.com/office/powerpoint/2010/main" val="196343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783106"/>
            <a:ext cx="12192000" cy="3074893"/>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 Tim 4:6 </a:t>
            </a:r>
            <a:r>
              <a:rPr lang="en-US" sz="3200" dirty="0"/>
              <a:t>For I am already being poured out as a drink offering, and the time of my departure has come. </a:t>
            </a:r>
            <a:r>
              <a:rPr lang="en-US" sz="3200" b="1" baseline="30000" dirty="0"/>
              <a:t>7 </a:t>
            </a:r>
            <a:r>
              <a:rPr lang="en-US" sz="3200" dirty="0"/>
              <a:t>I have fought the good fight, I have finished the course, I have kept the faith; </a:t>
            </a:r>
            <a:r>
              <a:rPr lang="en-US" sz="3200" b="1" baseline="30000" dirty="0"/>
              <a:t>8 </a:t>
            </a:r>
            <a:r>
              <a:rPr lang="en-US" sz="3200" dirty="0"/>
              <a:t>in the future there is reserved for me the crown of righteousness, which the Lord, the righteous Judge, will award to me on that day; and not only to me, but also to all who have loved His appearing.</a:t>
            </a:r>
          </a:p>
        </p:txBody>
      </p:sp>
      <p:sp>
        <p:nvSpPr>
          <p:cNvPr id="8" name="Rounded Rectangle 7"/>
          <p:cNvSpPr/>
          <p:nvPr/>
        </p:nvSpPr>
        <p:spPr>
          <a:xfrm>
            <a:off x="-30199" y="125506"/>
            <a:ext cx="6592365"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Tree>
    <p:extLst>
      <p:ext uri="{BB962C8B-B14F-4D97-AF65-F5344CB8AC3E}">
        <p14:creationId xmlns:p14="http://schemas.microsoft.com/office/powerpoint/2010/main" val="185252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mall boat in a body of water&#10;&#10;Description generated with very high confidence">
            <a:extLst>
              <a:ext uri="{FF2B5EF4-FFF2-40B4-BE49-F238E27FC236}">
                <a16:creationId xmlns="" xmlns:a16="http://schemas.microsoft.com/office/drawing/2014/main" id="{6B3D2E44-6436-4820-A2E4-74CA65955C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92929" y="-340660"/>
            <a:ext cx="8699071" cy="5840506"/>
          </a:xfrm>
          <a:prstGeom prst="rect">
            <a:avLst/>
          </a:prstGeom>
        </p:spPr>
      </p:pic>
      <p:sp>
        <p:nvSpPr>
          <p:cNvPr id="3" name="Rectangle 2"/>
          <p:cNvSpPr/>
          <p:nvPr/>
        </p:nvSpPr>
        <p:spPr>
          <a:xfrm>
            <a:off x="-322729" y="-340659"/>
            <a:ext cx="6884895" cy="1021978"/>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3783106"/>
            <a:ext cx="12192000" cy="3074893"/>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 Tim 4:6 </a:t>
            </a:r>
            <a:r>
              <a:rPr lang="en-US" sz="3200" dirty="0"/>
              <a:t>For I am already being poured out as a drink offering, and </a:t>
            </a:r>
            <a:r>
              <a:rPr lang="en-US" sz="3200" b="1" u="sng" dirty="0"/>
              <a:t>the time of my departure has come</a:t>
            </a:r>
            <a:r>
              <a:rPr lang="en-US" sz="3200" dirty="0"/>
              <a:t>. </a:t>
            </a:r>
            <a:r>
              <a:rPr lang="en-US" sz="3200" b="1" baseline="30000" dirty="0"/>
              <a:t>7 </a:t>
            </a:r>
            <a:r>
              <a:rPr lang="en-US" sz="3200" dirty="0"/>
              <a:t>I have fought the good fight, I have finished the course, I have kept the faith; </a:t>
            </a:r>
            <a:r>
              <a:rPr lang="en-US" sz="3200" b="1" baseline="30000" dirty="0"/>
              <a:t>8 </a:t>
            </a:r>
            <a:r>
              <a:rPr lang="en-US" sz="3200" dirty="0"/>
              <a:t>in the future there is reserved for me the crown of righteousness, which the Lord, the righteous Judge, will award to me on that day; and not only to me, but also to all who have loved His appearing.</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Tree>
    <p:extLst>
      <p:ext uri="{BB962C8B-B14F-4D97-AF65-F5344CB8AC3E}">
        <p14:creationId xmlns:p14="http://schemas.microsoft.com/office/powerpoint/2010/main" val="355598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mall boat in a body of water&#10;&#10;Description generated with very high confidence">
            <a:extLst>
              <a:ext uri="{FF2B5EF4-FFF2-40B4-BE49-F238E27FC236}">
                <a16:creationId xmlns="" xmlns:a16="http://schemas.microsoft.com/office/drawing/2014/main" id="{6B3D2E44-6436-4820-A2E4-74CA65955C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92929" y="-340660"/>
            <a:ext cx="8699071" cy="5840506"/>
          </a:xfrm>
          <a:prstGeom prst="rect">
            <a:avLst/>
          </a:prstGeom>
        </p:spPr>
      </p:pic>
      <p:sp>
        <p:nvSpPr>
          <p:cNvPr id="3" name="Rectangle 2"/>
          <p:cNvSpPr/>
          <p:nvPr/>
        </p:nvSpPr>
        <p:spPr>
          <a:xfrm>
            <a:off x="-322729" y="-340659"/>
            <a:ext cx="6884895" cy="1021978"/>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3783106"/>
            <a:ext cx="12192000" cy="3074893"/>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 Tim 4:6 </a:t>
            </a:r>
            <a:r>
              <a:rPr lang="en-US" sz="3200" b="1" u="sng" dirty="0"/>
              <a:t>For</a:t>
            </a:r>
            <a:r>
              <a:rPr lang="en-US" sz="3200" dirty="0"/>
              <a:t> I am already being poured out as a drink offering, and the time of my departure has come. </a:t>
            </a:r>
            <a:r>
              <a:rPr lang="en-US" sz="3200" b="1" baseline="30000" dirty="0"/>
              <a:t>7 </a:t>
            </a:r>
            <a:r>
              <a:rPr lang="en-US" sz="3200" dirty="0"/>
              <a:t>I have fought the good fight, I have finished the course, I have kept the faith; </a:t>
            </a:r>
            <a:r>
              <a:rPr lang="en-US" sz="3200" b="1" baseline="30000" dirty="0"/>
              <a:t>8 </a:t>
            </a:r>
            <a:r>
              <a:rPr lang="en-US" sz="3200" dirty="0"/>
              <a:t>in the future there is reserved for me the crown of righteousness, which the Lord, the righteous Judge, will award to me on that day; and not only to me, but also to all who have loved His appearing.</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11" name="Rounded Rectangle 8">
            <a:extLst>
              <a:ext uri="{FF2B5EF4-FFF2-40B4-BE49-F238E27FC236}">
                <a16:creationId xmlns="" xmlns:a16="http://schemas.microsoft.com/office/drawing/2014/main" id="{7B091DCB-DA15-4594-AAB8-904AA61A97BA}"/>
              </a:ext>
            </a:extLst>
          </p:cNvPr>
          <p:cNvSpPr/>
          <p:nvPr/>
        </p:nvSpPr>
        <p:spPr>
          <a:xfrm>
            <a:off x="733452" y="1030395"/>
            <a:ext cx="5065061" cy="928966"/>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i="1" dirty="0">
                <a:solidFill>
                  <a:schemeClr val="bg1"/>
                </a:solidFill>
              </a:rPr>
              <a:t>Paul’s example</a:t>
            </a:r>
            <a:endParaRPr lang="en-US" sz="5900" i="1" dirty="0"/>
          </a:p>
        </p:txBody>
      </p:sp>
    </p:spTree>
    <p:extLst>
      <p:ext uri="{BB962C8B-B14F-4D97-AF65-F5344CB8AC3E}">
        <p14:creationId xmlns:p14="http://schemas.microsoft.com/office/powerpoint/2010/main" val="374801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mall boat in a body of water&#10;&#10;Description generated with very high confidence">
            <a:extLst>
              <a:ext uri="{FF2B5EF4-FFF2-40B4-BE49-F238E27FC236}">
                <a16:creationId xmlns="" xmlns:a16="http://schemas.microsoft.com/office/drawing/2014/main" id="{6B3D2E44-6436-4820-A2E4-74CA65955C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492929" y="-340660"/>
            <a:ext cx="8699071" cy="5840506"/>
          </a:xfrm>
          <a:prstGeom prst="rect">
            <a:avLst/>
          </a:prstGeom>
        </p:spPr>
      </p:pic>
      <p:sp>
        <p:nvSpPr>
          <p:cNvPr id="3" name="Rectangle 2"/>
          <p:cNvSpPr/>
          <p:nvPr/>
        </p:nvSpPr>
        <p:spPr>
          <a:xfrm>
            <a:off x="-322729" y="-340659"/>
            <a:ext cx="6884895" cy="1021978"/>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3783106"/>
            <a:ext cx="12192000" cy="3074893"/>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 Tim 4:6 </a:t>
            </a:r>
            <a:r>
              <a:rPr lang="en-US" sz="3200" dirty="0"/>
              <a:t>For </a:t>
            </a:r>
            <a:r>
              <a:rPr lang="en-US" sz="3200" b="1" u="sng" dirty="0"/>
              <a:t>I am already being poured out as a drink offering</a:t>
            </a:r>
            <a:r>
              <a:rPr lang="en-US" sz="3200" dirty="0"/>
              <a:t>, and the time of my departure has come. </a:t>
            </a:r>
            <a:r>
              <a:rPr lang="en-US" sz="3200" b="1" baseline="30000" dirty="0"/>
              <a:t>7 </a:t>
            </a:r>
            <a:r>
              <a:rPr lang="en-US" sz="3200" dirty="0"/>
              <a:t>I have fought the good fight, I have finished the course, I have kept the faith; </a:t>
            </a:r>
            <a:r>
              <a:rPr lang="en-US" sz="3200" b="1" baseline="30000" dirty="0"/>
              <a:t>8 </a:t>
            </a:r>
            <a:r>
              <a:rPr lang="en-US" sz="3200" dirty="0"/>
              <a:t>in the future there is reserved for me the crown of righteousness, which the Lord, the righteous Judge, will award to me on that day; and not only to me, but also to all who have loved His appearing.</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10" name="Rounded Rectangle 8">
            <a:extLst>
              <a:ext uri="{FF2B5EF4-FFF2-40B4-BE49-F238E27FC236}">
                <a16:creationId xmlns="" xmlns:a16="http://schemas.microsoft.com/office/drawing/2014/main" id="{0C78E369-3CEE-410F-8C0C-2BC4E055C016}"/>
              </a:ext>
            </a:extLst>
          </p:cNvPr>
          <p:cNvSpPr/>
          <p:nvPr/>
        </p:nvSpPr>
        <p:spPr>
          <a:xfrm>
            <a:off x="733452" y="1030395"/>
            <a:ext cx="5065061" cy="928966"/>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i="1" dirty="0">
                <a:solidFill>
                  <a:schemeClr val="bg1"/>
                </a:solidFill>
              </a:rPr>
              <a:t>Paul’s example</a:t>
            </a:r>
            <a:endParaRPr lang="en-US" sz="5900" i="1" dirty="0"/>
          </a:p>
        </p:txBody>
      </p:sp>
    </p:spTree>
    <p:extLst>
      <p:ext uri="{BB962C8B-B14F-4D97-AF65-F5344CB8AC3E}">
        <p14:creationId xmlns:p14="http://schemas.microsoft.com/office/powerpoint/2010/main" val="140457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drink off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166" y="-1"/>
            <a:ext cx="5629835" cy="37532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2729" y="-340659"/>
            <a:ext cx="6884895" cy="1021978"/>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3783106"/>
            <a:ext cx="12192000" cy="3074893"/>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 Tim 4:6 </a:t>
            </a:r>
            <a:r>
              <a:rPr lang="en-US" sz="3200" dirty="0"/>
              <a:t>For </a:t>
            </a:r>
            <a:r>
              <a:rPr lang="en-US" sz="3200" b="1" u="sng" dirty="0"/>
              <a:t>I am already being poured out as a drink offering</a:t>
            </a:r>
            <a:r>
              <a:rPr lang="en-US" sz="3200" dirty="0"/>
              <a:t>, and the time of my departure has come. </a:t>
            </a:r>
            <a:r>
              <a:rPr lang="en-US" sz="3200" b="1" baseline="30000" dirty="0"/>
              <a:t>7 </a:t>
            </a:r>
            <a:r>
              <a:rPr lang="en-US" sz="3200" dirty="0"/>
              <a:t>I have fought the good fight, I have finished the course, I have kept the faith; </a:t>
            </a:r>
            <a:r>
              <a:rPr lang="en-US" sz="3200" b="1" baseline="30000" dirty="0"/>
              <a:t>8 </a:t>
            </a:r>
            <a:r>
              <a:rPr lang="en-US" sz="3200" dirty="0"/>
              <a:t>in the future there is reserved for me the crown of righteousness, which the Lord, the righteous Judge, will award to me on that day; and not only to me, but also to all who have loved His appearing.</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10" name="Rounded Rectangle 8">
            <a:extLst>
              <a:ext uri="{FF2B5EF4-FFF2-40B4-BE49-F238E27FC236}">
                <a16:creationId xmlns="" xmlns:a16="http://schemas.microsoft.com/office/drawing/2014/main" id="{75424F36-631B-4551-A8F0-EB0703C3D8B3}"/>
              </a:ext>
            </a:extLst>
          </p:cNvPr>
          <p:cNvSpPr/>
          <p:nvPr/>
        </p:nvSpPr>
        <p:spPr>
          <a:xfrm>
            <a:off x="733452" y="1030395"/>
            <a:ext cx="5065061" cy="928966"/>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i="1" dirty="0">
                <a:solidFill>
                  <a:schemeClr val="bg1"/>
                </a:solidFill>
              </a:rPr>
              <a:t>Paul’s example</a:t>
            </a:r>
            <a:endParaRPr lang="en-US" sz="5900" i="1" dirty="0"/>
          </a:p>
        </p:txBody>
      </p:sp>
    </p:spTree>
    <p:extLst>
      <p:ext uri="{BB962C8B-B14F-4D97-AF65-F5344CB8AC3E}">
        <p14:creationId xmlns:p14="http://schemas.microsoft.com/office/powerpoint/2010/main" val="337875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mediterraneannasa.jpg"/>
          <p:cNvPicPr>
            <a:picLocks noChangeAspect="1" noChangeArrowheads="1"/>
          </p:cNvPicPr>
          <p:nvPr/>
        </p:nvPicPr>
        <p:blipFill rotWithShape="1">
          <a:blip r:embed="rId2" cstate="print"/>
          <a:srcRect t="12168" b="18561"/>
          <a:stretch/>
        </p:blipFill>
        <p:spPr bwMode="auto">
          <a:xfrm>
            <a:off x="497305" y="-16041"/>
            <a:ext cx="11197389" cy="4402304"/>
          </a:xfrm>
          <a:prstGeom prst="rect">
            <a:avLst/>
          </a:prstGeom>
          <a:noFill/>
        </p:spPr>
      </p:pic>
      <p:sp>
        <p:nvSpPr>
          <p:cNvPr id="8" name="Line Callout 1 7"/>
          <p:cNvSpPr/>
          <p:nvPr/>
        </p:nvSpPr>
        <p:spPr>
          <a:xfrm>
            <a:off x="4963027" y="428426"/>
            <a:ext cx="2299447" cy="511823"/>
          </a:xfrm>
          <a:prstGeom prst="borderCallout1">
            <a:avLst>
              <a:gd name="adj1" fmla="val 167152"/>
              <a:gd name="adj2" fmla="val 3389"/>
              <a:gd name="adj3" fmla="val 103244"/>
              <a:gd name="adj4" fmla="val 25648"/>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Paul (Rome) </a:t>
            </a:r>
          </a:p>
        </p:txBody>
      </p:sp>
      <p:sp>
        <p:nvSpPr>
          <p:cNvPr id="9" name="Oval 8"/>
          <p:cNvSpPr/>
          <p:nvPr/>
        </p:nvSpPr>
        <p:spPr>
          <a:xfrm>
            <a:off x="4772527" y="119217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3591B03D-D654-4EFA-9CCC-AAD4DCB64486}"/>
              </a:ext>
            </a:extLst>
          </p:cNvPr>
          <p:cNvSpPr txBox="1"/>
          <p:nvPr/>
        </p:nvSpPr>
        <p:spPr>
          <a:xfrm>
            <a:off x="-152554" y="95375"/>
            <a:ext cx="576544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i="1" dirty="0">
                <a:solidFill>
                  <a:schemeClr val="bg1"/>
                </a:solidFill>
              </a:rPr>
              <a:t>2 Timothy </a:t>
            </a:r>
            <a:endParaRPr lang="en-US" sz="4800" i="1" dirty="0">
              <a:solidFill>
                <a:schemeClr val="bg1"/>
              </a:solidFill>
            </a:endParaRPr>
          </a:p>
        </p:txBody>
      </p:sp>
      <p:sp>
        <p:nvSpPr>
          <p:cNvPr id="7" name="Line Callout 1 6"/>
          <p:cNvSpPr/>
          <p:nvPr/>
        </p:nvSpPr>
        <p:spPr>
          <a:xfrm>
            <a:off x="8145380" y="1278392"/>
            <a:ext cx="3320361" cy="589555"/>
          </a:xfrm>
          <a:prstGeom prst="borderCallout1">
            <a:avLst>
              <a:gd name="adj1" fmla="val 203425"/>
              <a:gd name="adj2" fmla="val 3896"/>
              <a:gd name="adj3" fmla="val 94446"/>
              <a:gd name="adj4" fmla="val 48727"/>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Timothy (Ephesus)</a:t>
            </a:r>
          </a:p>
        </p:txBody>
      </p:sp>
      <p:sp>
        <p:nvSpPr>
          <p:cNvPr id="10" name="Oval 9"/>
          <p:cNvSpPr/>
          <p:nvPr/>
        </p:nvSpPr>
        <p:spPr>
          <a:xfrm>
            <a:off x="8145380" y="230308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11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par>
                          <p:cTn id="20" fill="hold">
                            <p:stCondLst>
                              <p:cond delay="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10" name="Rectangle 9"/>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I have finished the course, I have kept the faith;</a:t>
            </a:r>
            <a:r>
              <a:rPr lang="en-US" sz="3200" dirty="0"/>
              <a:t> </a:t>
            </a:r>
          </a:p>
        </p:txBody>
      </p:sp>
    </p:spTree>
    <p:extLst>
      <p:ext uri="{BB962C8B-B14F-4D97-AF65-F5344CB8AC3E}">
        <p14:creationId xmlns:p14="http://schemas.microsoft.com/office/powerpoint/2010/main" val="3227722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ancient olymp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9" y="1039906"/>
            <a:ext cx="12222199" cy="63861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59436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900" b="1" i="1" dirty="0">
                <a:solidFill>
                  <a:schemeClr val="bg1"/>
                </a:solidFill>
              </a:rPr>
              <a:t>fight your fight</a:t>
            </a:r>
            <a:endParaRPr lang="en-US" sz="5900" i="1" dirty="0"/>
          </a:p>
        </p:txBody>
      </p:sp>
      <p:sp>
        <p:nvSpPr>
          <p:cNvPr id="6" name="Rounded Rectangle 5"/>
          <p:cNvSpPr/>
          <p:nvPr/>
        </p:nvSpPr>
        <p:spPr>
          <a:xfrm>
            <a:off x="444932" y="1497106"/>
            <a:ext cx="4288434" cy="914400"/>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It’s a fight</a:t>
            </a:r>
            <a:endParaRPr lang="en-US" sz="5900" dirty="0"/>
          </a:p>
        </p:txBody>
      </p:sp>
      <p:sp>
        <p:nvSpPr>
          <p:cNvPr id="9" name="Rounded Rectangle 8"/>
          <p:cNvSpPr/>
          <p:nvPr/>
        </p:nvSpPr>
        <p:spPr>
          <a:xfrm>
            <a:off x="1386227" y="2505635"/>
            <a:ext cx="3777444" cy="914400"/>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It’s </a:t>
            </a:r>
            <a:r>
              <a:rPr lang="en-US" sz="5900" b="1" i="1" dirty="0">
                <a:solidFill>
                  <a:schemeClr val="bg1"/>
                </a:solidFill>
              </a:rPr>
              <a:t>good </a:t>
            </a:r>
            <a:endParaRPr lang="en-US" sz="5900" i="1" dirty="0"/>
          </a:p>
        </p:txBody>
      </p:sp>
      <p:sp>
        <p:nvSpPr>
          <p:cNvPr id="10" name="Rounded Rectangle 9"/>
          <p:cNvSpPr/>
          <p:nvPr/>
        </p:nvSpPr>
        <p:spPr>
          <a:xfrm>
            <a:off x="1822667" y="3775756"/>
            <a:ext cx="9006697" cy="914400"/>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What are you fighting for? </a:t>
            </a:r>
            <a:endParaRPr lang="en-US" sz="5900" i="1" dirty="0"/>
          </a:p>
        </p:txBody>
      </p:sp>
      <p:sp>
        <p:nvSpPr>
          <p:cNvPr id="11" name="Rectangle 10"/>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b="1" u="sng" dirty="0"/>
              <a:t>I have fought the good fight</a:t>
            </a:r>
            <a:r>
              <a:rPr lang="en-US" sz="3600" dirty="0"/>
              <a:t>, I have finished the course, I have kept the faith;</a:t>
            </a:r>
            <a:r>
              <a:rPr lang="en-US" sz="3200" dirty="0"/>
              <a:t> </a:t>
            </a:r>
          </a:p>
        </p:txBody>
      </p:sp>
    </p:spTree>
    <p:extLst>
      <p:ext uri="{BB962C8B-B14F-4D97-AF65-F5344CB8AC3E}">
        <p14:creationId xmlns:p14="http://schemas.microsoft.com/office/powerpoint/2010/main" val="129693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ancient olymp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9" y="1039906"/>
            <a:ext cx="12222199" cy="63861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59436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900" b="1" i="1" dirty="0">
                <a:solidFill>
                  <a:schemeClr val="bg1"/>
                </a:solidFill>
              </a:rPr>
              <a:t>fight your fight</a:t>
            </a:r>
            <a:endParaRPr lang="en-US" sz="5900" i="1" dirty="0"/>
          </a:p>
        </p:txBody>
      </p:sp>
      <p:sp>
        <p:nvSpPr>
          <p:cNvPr id="6" name="Rounded Rectangle 5"/>
          <p:cNvSpPr/>
          <p:nvPr/>
        </p:nvSpPr>
        <p:spPr>
          <a:xfrm>
            <a:off x="444932" y="1497106"/>
            <a:ext cx="4288434" cy="914400"/>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It’s a fight</a:t>
            </a:r>
            <a:endParaRPr lang="en-US" sz="5900" dirty="0"/>
          </a:p>
        </p:txBody>
      </p:sp>
      <p:sp>
        <p:nvSpPr>
          <p:cNvPr id="9" name="Rounded Rectangle 8"/>
          <p:cNvSpPr/>
          <p:nvPr/>
        </p:nvSpPr>
        <p:spPr>
          <a:xfrm>
            <a:off x="1386227" y="2505635"/>
            <a:ext cx="3777444" cy="914400"/>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It’s </a:t>
            </a:r>
            <a:r>
              <a:rPr lang="en-US" sz="5900" b="1" i="1" dirty="0">
                <a:solidFill>
                  <a:schemeClr val="bg1"/>
                </a:solidFill>
              </a:rPr>
              <a:t>good </a:t>
            </a:r>
            <a:endParaRPr lang="en-US" sz="5900" i="1" dirty="0"/>
          </a:p>
        </p:txBody>
      </p:sp>
      <p:sp>
        <p:nvSpPr>
          <p:cNvPr id="10" name="Rounded Rectangle 9"/>
          <p:cNvSpPr/>
          <p:nvPr/>
        </p:nvSpPr>
        <p:spPr>
          <a:xfrm>
            <a:off x="988947" y="3775756"/>
            <a:ext cx="10183905" cy="914400"/>
          </a:xfrm>
          <a:prstGeom prst="round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It can be fought to completion </a:t>
            </a:r>
            <a:endParaRPr lang="en-US" sz="5900" i="1" dirty="0"/>
          </a:p>
        </p:txBody>
      </p:sp>
      <p:sp>
        <p:nvSpPr>
          <p:cNvPr id="11" name="Rectangle 10"/>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b="1" u="sng" dirty="0"/>
              <a:t>I have fought the good fight</a:t>
            </a:r>
            <a:r>
              <a:rPr lang="en-US" sz="3600" dirty="0"/>
              <a:t>, I have finished the course, I have kept the faith;</a:t>
            </a:r>
            <a:r>
              <a:rPr lang="en-US" sz="3200" dirty="0"/>
              <a:t> </a:t>
            </a:r>
          </a:p>
        </p:txBody>
      </p:sp>
    </p:spTree>
    <p:extLst>
      <p:ext uri="{BB962C8B-B14F-4D97-AF65-F5344CB8AC3E}">
        <p14:creationId xmlns:p14="http://schemas.microsoft.com/office/powerpoint/2010/main" val="902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ancient olymp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9" y="1039906"/>
            <a:ext cx="12222199" cy="63861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59436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900" b="1" i="1" dirty="0">
                <a:solidFill>
                  <a:schemeClr val="bg1"/>
                </a:solidFill>
              </a:rPr>
              <a:t>fight your fight</a:t>
            </a:r>
            <a:endParaRPr lang="en-US" sz="5900" i="1" dirty="0"/>
          </a:p>
        </p:txBody>
      </p:sp>
      <p:sp>
        <p:nvSpPr>
          <p:cNvPr id="11" name="Rectangle 10"/>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a:t>
            </a:r>
            <a:r>
              <a:rPr lang="en-US" sz="3600" b="1" u="sng" dirty="0"/>
              <a:t>I have finished the course</a:t>
            </a:r>
            <a:r>
              <a:rPr lang="en-US" sz="3600" dirty="0"/>
              <a:t>, I have kept the faith;</a:t>
            </a:r>
            <a:r>
              <a:rPr lang="en-US" sz="3200" dirty="0"/>
              <a:t> </a:t>
            </a:r>
          </a:p>
        </p:txBody>
      </p:sp>
    </p:spTree>
    <p:extLst>
      <p:ext uri="{BB962C8B-B14F-4D97-AF65-F5344CB8AC3E}">
        <p14:creationId xmlns:p14="http://schemas.microsoft.com/office/powerpoint/2010/main" val="499354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a:t>
            </a:r>
            <a:r>
              <a:rPr lang="en-US" sz="3600" b="1" u="sng" dirty="0"/>
              <a:t>I have finished the course</a:t>
            </a:r>
            <a:r>
              <a:rPr lang="en-US" sz="3600" dirty="0"/>
              <a:t>, I have kept the faith;</a:t>
            </a:r>
            <a:r>
              <a:rPr lang="en-US" sz="3200" dirty="0"/>
              <a:t> </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9" name="Rounded Rectangle 8"/>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Tree>
    <p:extLst>
      <p:ext uri="{BB962C8B-B14F-4D97-AF65-F5344CB8AC3E}">
        <p14:creationId xmlns:p14="http://schemas.microsoft.com/office/powerpoint/2010/main" val="240722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a:t>
            </a:r>
            <a:r>
              <a:rPr lang="en-US" sz="3600" b="1" u="sng" dirty="0"/>
              <a:t>I have finished the course</a:t>
            </a:r>
            <a:r>
              <a:rPr lang="en-US" sz="3600" dirty="0"/>
              <a:t>, I have kept the faith;</a:t>
            </a:r>
            <a:r>
              <a:rPr lang="en-US" sz="3200" dirty="0"/>
              <a:t> </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9" name="Rounded Rectangle 8"/>
          <p:cNvSpPr/>
          <p:nvPr/>
        </p:nvSpPr>
        <p:spPr>
          <a:xfrm>
            <a:off x="218696" y="4340241"/>
            <a:ext cx="4548176"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You have a course</a:t>
            </a:r>
          </a:p>
        </p:txBody>
      </p:sp>
      <p:sp>
        <p:nvSpPr>
          <p:cNvPr id="10" name="TextBox 9">
            <a:extLst>
              <a:ext uri="{FF2B5EF4-FFF2-40B4-BE49-F238E27FC236}">
                <a16:creationId xmlns="" xmlns:a16="http://schemas.microsoft.com/office/drawing/2014/main" id="{E122DA95-30C7-4005-8EF3-74B6AC3ECC29}"/>
              </a:ext>
            </a:extLst>
          </p:cNvPr>
          <p:cNvSpPr txBox="1"/>
          <p:nvPr/>
        </p:nvSpPr>
        <p:spPr>
          <a:xfrm>
            <a:off x="294202" y="2023673"/>
            <a:ext cx="11686304" cy="1644200"/>
          </a:xfrm>
          <a:prstGeom prst="rect">
            <a:avLst/>
          </a:prstGeom>
          <a:solidFill>
            <a:schemeClr val="accent1">
              <a:lumMod val="50000"/>
            </a:schemeClr>
          </a:solidFill>
          <a:ln>
            <a:solidFill>
              <a:schemeClr val="bg2"/>
            </a:solidFill>
          </a:ln>
        </p:spPr>
        <p:txBody>
          <a:bodyPr wrap="square">
            <a:noAutofit/>
          </a:bodyPr>
          <a:lstStyle/>
          <a:p>
            <a:r>
              <a:rPr lang="en-US" sz="3400" b="1" baseline="30000" dirty="0">
                <a:solidFill>
                  <a:srgbClr val="5BB41E"/>
                </a:solidFill>
              </a:rPr>
              <a:t>Acts 9:15 </a:t>
            </a:r>
            <a:r>
              <a:rPr lang="en-US" sz="3400" dirty="0">
                <a:solidFill>
                  <a:schemeClr val="bg1"/>
                </a:solidFill>
              </a:rPr>
              <a:t> “…for he is a chosen instrument of Mine, to bear My name  before the Gentiles and kings and the sons of Israel; </a:t>
            </a:r>
            <a:r>
              <a:rPr lang="en-US" sz="3400" b="1" baseline="30000" dirty="0">
                <a:solidFill>
                  <a:schemeClr val="bg1"/>
                </a:solidFill>
              </a:rPr>
              <a:t>16 </a:t>
            </a:r>
            <a:r>
              <a:rPr lang="en-US" sz="3400" dirty="0">
                <a:solidFill>
                  <a:schemeClr val="bg1"/>
                </a:solidFill>
              </a:rPr>
              <a:t>for I will show him how much he must suffer for My name’s sake.”</a:t>
            </a:r>
            <a:endParaRPr lang="en-US" sz="3600" dirty="0">
              <a:solidFill>
                <a:schemeClr val="bg1"/>
              </a:solidFill>
            </a:endParaRPr>
          </a:p>
        </p:txBody>
      </p:sp>
    </p:spTree>
    <p:extLst>
      <p:ext uri="{BB962C8B-B14F-4D97-AF65-F5344CB8AC3E}">
        <p14:creationId xmlns:p14="http://schemas.microsoft.com/office/powerpoint/2010/main" val="400208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a:t>
            </a:r>
            <a:r>
              <a:rPr lang="en-US" sz="3600" b="1" u="sng" dirty="0"/>
              <a:t>I have finished the course</a:t>
            </a:r>
            <a:r>
              <a:rPr lang="en-US" sz="3600" dirty="0"/>
              <a:t>, I have kept the faith;</a:t>
            </a:r>
            <a:r>
              <a:rPr lang="en-US" sz="3200" dirty="0"/>
              <a:t> </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9" name="Rounded Rectangle 8"/>
          <p:cNvSpPr/>
          <p:nvPr/>
        </p:nvSpPr>
        <p:spPr>
          <a:xfrm>
            <a:off x="218696" y="4340241"/>
            <a:ext cx="4548176"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You have a course</a:t>
            </a:r>
          </a:p>
        </p:txBody>
      </p:sp>
    </p:spTree>
    <p:extLst>
      <p:ext uri="{BB962C8B-B14F-4D97-AF65-F5344CB8AC3E}">
        <p14:creationId xmlns:p14="http://schemas.microsoft.com/office/powerpoint/2010/main" val="1500990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a:t>
            </a:r>
            <a:r>
              <a:rPr lang="en-US" sz="3600" b="1" u="sng" dirty="0"/>
              <a:t>I have finished the course</a:t>
            </a:r>
            <a:r>
              <a:rPr lang="en-US" sz="3600" dirty="0"/>
              <a:t>, I have kept the faith;</a:t>
            </a:r>
            <a:r>
              <a:rPr lang="en-US" sz="3200" dirty="0"/>
              <a:t> </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12" name="Rounded Rectangle 11"/>
          <p:cNvSpPr/>
          <p:nvPr/>
        </p:nvSpPr>
        <p:spPr>
          <a:xfrm>
            <a:off x="2106906" y="2615049"/>
            <a:ext cx="7760605" cy="831366"/>
          </a:xfrm>
          <a:prstGeom prst="roundRect">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t>What leg of the race are you in? </a:t>
            </a:r>
          </a:p>
        </p:txBody>
      </p:sp>
      <p:sp>
        <p:nvSpPr>
          <p:cNvPr id="13" name="Rounded Rectangle 12"/>
          <p:cNvSpPr/>
          <p:nvPr/>
        </p:nvSpPr>
        <p:spPr>
          <a:xfrm>
            <a:off x="218696" y="4536175"/>
            <a:ext cx="4548176"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Courses have </a:t>
            </a:r>
            <a:r>
              <a:rPr lang="en-US" sz="4400" b="1" i="1" dirty="0"/>
              <a:t>legs</a:t>
            </a:r>
          </a:p>
        </p:txBody>
      </p:sp>
    </p:spTree>
    <p:extLst>
      <p:ext uri="{BB962C8B-B14F-4D97-AF65-F5344CB8AC3E}">
        <p14:creationId xmlns:p14="http://schemas.microsoft.com/office/powerpoint/2010/main" val="230500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a:t>
            </a:r>
            <a:r>
              <a:rPr lang="en-US" sz="3600" b="1" u="sng" dirty="0"/>
              <a:t>I have finished the course</a:t>
            </a:r>
            <a:r>
              <a:rPr lang="en-US" sz="3600" dirty="0"/>
              <a:t>, I have kept the faith;</a:t>
            </a:r>
            <a:r>
              <a:rPr lang="en-US" sz="3200" dirty="0"/>
              <a:t> </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12" name="Rounded Rectangle 11"/>
          <p:cNvSpPr/>
          <p:nvPr/>
        </p:nvSpPr>
        <p:spPr>
          <a:xfrm>
            <a:off x="3609608" y="2615049"/>
            <a:ext cx="4972782" cy="831366"/>
          </a:xfrm>
          <a:prstGeom prst="roundRect">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“middle mile”</a:t>
            </a:r>
          </a:p>
        </p:txBody>
      </p:sp>
      <p:sp>
        <p:nvSpPr>
          <p:cNvPr id="10" name="Rounded Rectangle 9"/>
          <p:cNvSpPr/>
          <p:nvPr/>
        </p:nvSpPr>
        <p:spPr>
          <a:xfrm>
            <a:off x="218696" y="4536175"/>
            <a:ext cx="4548176"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Courses have </a:t>
            </a:r>
            <a:r>
              <a:rPr lang="en-US" sz="4400" b="1" i="1" dirty="0"/>
              <a:t>legs</a:t>
            </a:r>
          </a:p>
        </p:txBody>
      </p:sp>
    </p:spTree>
    <p:extLst>
      <p:ext uri="{BB962C8B-B14F-4D97-AF65-F5344CB8AC3E}">
        <p14:creationId xmlns:p14="http://schemas.microsoft.com/office/powerpoint/2010/main" val="52883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a:t>
            </a:r>
            <a:r>
              <a:rPr lang="en-US" sz="3600" b="1" u="sng" dirty="0"/>
              <a:t>I have finished the course</a:t>
            </a:r>
            <a:r>
              <a:rPr lang="en-US" sz="3600" dirty="0"/>
              <a:t>, I have kept the faith;</a:t>
            </a:r>
            <a:r>
              <a:rPr lang="en-US" sz="3200" dirty="0"/>
              <a:t> </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9" name="Rounded Rectangle 8"/>
          <p:cNvSpPr/>
          <p:nvPr/>
        </p:nvSpPr>
        <p:spPr>
          <a:xfrm>
            <a:off x="218696" y="4536175"/>
            <a:ext cx="4548176"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Courses have </a:t>
            </a:r>
            <a:r>
              <a:rPr lang="en-US" sz="4400" b="1" i="1" dirty="0"/>
              <a:t>legs</a:t>
            </a:r>
          </a:p>
        </p:txBody>
      </p:sp>
      <p:sp>
        <p:nvSpPr>
          <p:cNvPr id="12" name="Rounded Rectangle 11"/>
          <p:cNvSpPr/>
          <p:nvPr/>
        </p:nvSpPr>
        <p:spPr>
          <a:xfrm>
            <a:off x="926350" y="2615050"/>
            <a:ext cx="10339298" cy="831366"/>
          </a:xfrm>
          <a:prstGeom prst="roundRect">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At some point, you will feel like quitting.</a:t>
            </a:r>
          </a:p>
        </p:txBody>
      </p:sp>
    </p:spTree>
    <p:extLst>
      <p:ext uri="{BB962C8B-B14F-4D97-AF65-F5344CB8AC3E}">
        <p14:creationId xmlns:p14="http://schemas.microsoft.com/office/powerpoint/2010/main" val="66607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foustb\Desktop\mediterraneannasa.jpg"/>
          <p:cNvPicPr>
            <a:picLocks noChangeAspect="1" noChangeArrowheads="1"/>
          </p:cNvPicPr>
          <p:nvPr/>
        </p:nvPicPr>
        <p:blipFill rotWithShape="1">
          <a:blip r:embed="rId2" cstate="print"/>
          <a:srcRect t="12168" b="1864"/>
          <a:stretch/>
        </p:blipFill>
        <p:spPr bwMode="auto">
          <a:xfrm>
            <a:off x="497305" y="-16041"/>
            <a:ext cx="11197389" cy="5463462"/>
          </a:xfrm>
          <a:prstGeom prst="rect">
            <a:avLst/>
          </a:prstGeom>
          <a:noFill/>
        </p:spPr>
      </p:pic>
      <p:sp>
        <p:nvSpPr>
          <p:cNvPr id="8" name="Line Callout 1 7"/>
          <p:cNvSpPr/>
          <p:nvPr/>
        </p:nvSpPr>
        <p:spPr>
          <a:xfrm>
            <a:off x="4963027" y="428426"/>
            <a:ext cx="2299447" cy="511823"/>
          </a:xfrm>
          <a:prstGeom prst="borderCallout1">
            <a:avLst>
              <a:gd name="adj1" fmla="val 167152"/>
              <a:gd name="adj2" fmla="val 3389"/>
              <a:gd name="adj3" fmla="val 103244"/>
              <a:gd name="adj4" fmla="val 25648"/>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Paul (Rome) </a:t>
            </a:r>
          </a:p>
        </p:txBody>
      </p:sp>
      <p:sp>
        <p:nvSpPr>
          <p:cNvPr id="9" name="Oval 8"/>
          <p:cNvSpPr/>
          <p:nvPr/>
        </p:nvSpPr>
        <p:spPr>
          <a:xfrm>
            <a:off x="4772527" y="1192170"/>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3591B03D-D654-4EFA-9CCC-AAD4DCB64486}"/>
              </a:ext>
            </a:extLst>
          </p:cNvPr>
          <p:cNvSpPr txBox="1"/>
          <p:nvPr/>
        </p:nvSpPr>
        <p:spPr>
          <a:xfrm>
            <a:off x="-152554" y="95375"/>
            <a:ext cx="576544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i="1" dirty="0">
                <a:solidFill>
                  <a:schemeClr val="bg1"/>
                </a:solidFill>
              </a:rPr>
              <a:t>2 Timothy </a:t>
            </a:r>
            <a:endParaRPr lang="en-US" sz="4800" i="1" dirty="0">
              <a:solidFill>
                <a:schemeClr val="bg1"/>
              </a:solidFill>
            </a:endParaRPr>
          </a:p>
        </p:txBody>
      </p:sp>
      <p:sp>
        <p:nvSpPr>
          <p:cNvPr id="7" name="Line Callout 1 6"/>
          <p:cNvSpPr/>
          <p:nvPr/>
        </p:nvSpPr>
        <p:spPr>
          <a:xfrm>
            <a:off x="8145380" y="1278392"/>
            <a:ext cx="3320361" cy="589555"/>
          </a:xfrm>
          <a:prstGeom prst="borderCallout1">
            <a:avLst>
              <a:gd name="adj1" fmla="val 203425"/>
              <a:gd name="adj2" fmla="val 3896"/>
              <a:gd name="adj3" fmla="val 94446"/>
              <a:gd name="adj4" fmla="val 48727"/>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Timothy (Ephesus)</a:t>
            </a:r>
          </a:p>
        </p:txBody>
      </p:sp>
      <p:sp>
        <p:nvSpPr>
          <p:cNvPr id="10" name="Oval 9"/>
          <p:cNvSpPr/>
          <p:nvPr/>
        </p:nvSpPr>
        <p:spPr>
          <a:xfrm>
            <a:off x="8145380" y="2303089"/>
            <a:ext cx="381000" cy="381000"/>
          </a:xfrm>
          <a:prstGeom prst="ellipse">
            <a:avLst/>
          </a:prstGeom>
          <a:solidFill>
            <a:srgbClr val="008A3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 y="4513006"/>
            <a:ext cx="12191999" cy="2344994"/>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 Tim 4:1 </a:t>
            </a:r>
            <a:r>
              <a:rPr lang="en-US" sz="3200" dirty="0"/>
              <a:t>I solemnly exhort you in the presence of God and of Christ Jesus, who is to judge the living and the dead, and by His appearing and His kingdom: </a:t>
            </a:r>
            <a:r>
              <a:rPr lang="en-US" sz="3200" b="1" baseline="30000" dirty="0"/>
              <a:t>2 </a:t>
            </a:r>
            <a:r>
              <a:rPr lang="en-US" sz="3200" b="1" u="sng" dirty="0"/>
              <a:t>preach the word</a:t>
            </a:r>
            <a:r>
              <a:rPr lang="en-US" sz="3200" dirty="0"/>
              <a:t>; be ready in season and out of season; correct, rebuke, and exhort, with great patience and instruction. </a:t>
            </a:r>
          </a:p>
        </p:txBody>
      </p:sp>
    </p:spTree>
    <p:extLst>
      <p:ext uri="{BB962C8B-B14F-4D97-AF65-F5344CB8AC3E}">
        <p14:creationId xmlns:p14="http://schemas.microsoft.com/office/powerpoint/2010/main" val="847755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a:t>
            </a:r>
            <a:r>
              <a:rPr lang="en-US" sz="3600" b="1" u="sng" dirty="0"/>
              <a:t>I have finished the course</a:t>
            </a:r>
            <a:r>
              <a:rPr lang="en-US" sz="3600" dirty="0"/>
              <a:t>, I have kept the faith;</a:t>
            </a:r>
            <a:r>
              <a:rPr lang="en-US" sz="3200" dirty="0"/>
              <a:t> </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9" name="Rounded Rectangle 8"/>
          <p:cNvSpPr/>
          <p:nvPr/>
        </p:nvSpPr>
        <p:spPr>
          <a:xfrm>
            <a:off x="218695" y="4536175"/>
            <a:ext cx="5482857"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Races take endurance</a:t>
            </a:r>
            <a:endParaRPr lang="en-US" sz="4400" b="1" i="1" dirty="0"/>
          </a:p>
        </p:txBody>
      </p:sp>
    </p:spTree>
    <p:extLst>
      <p:ext uri="{BB962C8B-B14F-4D97-AF65-F5344CB8AC3E}">
        <p14:creationId xmlns:p14="http://schemas.microsoft.com/office/powerpoint/2010/main" val="411758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a:t>
            </a:r>
            <a:r>
              <a:rPr lang="en-US" sz="3600" b="1" u="sng" dirty="0"/>
              <a:t>I have finished the course</a:t>
            </a:r>
            <a:r>
              <a:rPr lang="en-US" sz="3600" dirty="0"/>
              <a:t>, I have kept the faith;</a:t>
            </a:r>
            <a:r>
              <a:rPr lang="en-US" sz="3200" dirty="0"/>
              <a:t> </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9" name="Rounded Rectangle 8"/>
          <p:cNvSpPr/>
          <p:nvPr/>
        </p:nvSpPr>
        <p:spPr>
          <a:xfrm>
            <a:off x="218695" y="4536175"/>
            <a:ext cx="5482857"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Races take endurance</a:t>
            </a:r>
            <a:endParaRPr lang="en-US" sz="4400" b="1" i="1" dirty="0"/>
          </a:p>
        </p:txBody>
      </p:sp>
      <p:sp>
        <p:nvSpPr>
          <p:cNvPr id="10" name="TextBox 9">
            <a:extLst>
              <a:ext uri="{FF2B5EF4-FFF2-40B4-BE49-F238E27FC236}">
                <a16:creationId xmlns="" xmlns:a16="http://schemas.microsoft.com/office/drawing/2014/main" id="{5437BD56-620F-41E6-AD83-967D31CD6BCD}"/>
              </a:ext>
            </a:extLst>
          </p:cNvPr>
          <p:cNvSpPr txBox="1"/>
          <p:nvPr/>
        </p:nvSpPr>
        <p:spPr>
          <a:xfrm>
            <a:off x="490256" y="1901637"/>
            <a:ext cx="11211485" cy="2098863"/>
          </a:xfrm>
          <a:prstGeom prst="rect">
            <a:avLst/>
          </a:prstGeom>
          <a:solidFill>
            <a:schemeClr val="accent1">
              <a:lumMod val="50000"/>
            </a:schemeClr>
          </a:solidFill>
          <a:ln>
            <a:solidFill>
              <a:schemeClr val="bg2"/>
            </a:solidFill>
          </a:ln>
        </p:spPr>
        <p:txBody>
          <a:bodyPr wrap="square">
            <a:noAutofit/>
          </a:bodyPr>
          <a:lstStyle/>
          <a:p>
            <a:r>
              <a:rPr lang="en-US" sz="3200" b="1" baseline="30000" dirty="0">
                <a:solidFill>
                  <a:srgbClr val="5BB41E"/>
                </a:solidFill>
              </a:rPr>
              <a:t>Hebrews 12:1</a:t>
            </a:r>
            <a:r>
              <a:rPr lang="en-US" sz="3200" dirty="0">
                <a:solidFill>
                  <a:srgbClr val="5BB41E"/>
                </a:solidFill>
              </a:rPr>
              <a:t> </a:t>
            </a:r>
            <a:r>
              <a:rPr lang="en-US" sz="3200" dirty="0">
                <a:solidFill>
                  <a:schemeClr val="bg1"/>
                </a:solidFill>
              </a:rPr>
              <a:t>let us run with endurance the race that is set before us, </a:t>
            </a:r>
            <a:r>
              <a:rPr lang="en-US" sz="3200" b="1" baseline="30000" dirty="0">
                <a:solidFill>
                  <a:schemeClr val="bg1"/>
                </a:solidFill>
              </a:rPr>
              <a:t>2 </a:t>
            </a:r>
            <a:r>
              <a:rPr lang="en-US" sz="3200" dirty="0">
                <a:solidFill>
                  <a:schemeClr val="bg1"/>
                </a:solidFill>
              </a:rPr>
              <a:t>fixing our eyes on Jesus, the author and perfecter of faith, who for the joy set before Him endured the cross, despising the shame, and has sat down at the right hand of the throne of God.</a:t>
            </a:r>
          </a:p>
        </p:txBody>
      </p:sp>
    </p:spTree>
    <p:extLst>
      <p:ext uri="{BB962C8B-B14F-4D97-AF65-F5344CB8AC3E}">
        <p14:creationId xmlns:p14="http://schemas.microsoft.com/office/powerpoint/2010/main" val="2867608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I have finished the course, </a:t>
            </a:r>
            <a:r>
              <a:rPr lang="en-US" sz="3600" b="1" u="sng" dirty="0"/>
              <a:t>I have kept the faith</a:t>
            </a:r>
            <a:r>
              <a:rPr lang="en-US" sz="3600" dirty="0"/>
              <a:t>;</a:t>
            </a:r>
            <a:r>
              <a:rPr lang="en-US" sz="3200" dirty="0"/>
              <a:t> </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11" name="Rounded Rectangle 10"/>
          <p:cNvSpPr/>
          <p:nvPr/>
        </p:nvSpPr>
        <p:spPr>
          <a:xfrm>
            <a:off x="218695" y="4536175"/>
            <a:ext cx="6558623"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Success: finish the course</a:t>
            </a:r>
            <a:endParaRPr lang="en-US" sz="4400" b="1" i="1" dirty="0"/>
          </a:p>
        </p:txBody>
      </p:sp>
    </p:spTree>
    <p:extLst>
      <p:ext uri="{BB962C8B-B14F-4D97-AF65-F5344CB8AC3E}">
        <p14:creationId xmlns:p14="http://schemas.microsoft.com/office/powerpoint/2010/main" val="304517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I have finished the course, </a:t>
            </a:r>
            <a:r>
              <a:rPr lang="en-US" sz="3600" b="1" u="sng" dirty="0"/>
              <a:t>I have kept the faith</a:t>
            </a:r>
            <a:r>
              <a:rPr lang="en-US" sz="3600" dirty="0"/>
              <a:t>;</a:t>
            </a:r>
            <a:r>
              <a:rPr lang="en-US" sz="3200" dirty="0"/>
              <a:t> </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pic>
        <p:nvPicPr>
          <p:cNvPr id="1026" name="Picture 2" descr="Image result for stephen akhwari">
            <a:extLst>
              <a:ext uri="{FF2B5EF4-FFF2-40B4-BE49-F238E27FC236}">
                <a16:creationId xmlns="" xmlns:a16="http://schemas.microsoft.com/office/drawing/2014/main" id="{96254A21-EC3F-4CE6-8B99-F5030645D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905" y="1039906"/>
            <a:ext cx="7055400" cy="4171889"/>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218695" y="4536175"/>
            <a:ext cx="6558623"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Success: finish the course</a:t>
            </a:r>
            <a:endParaRPr lang="en-US" sz="4400" b="1" i="1" dirty="0"/>
          </a:p>
        </p:txBody>
      </p:sp>
    </p:spTree>
    <p:extLst>
      <p:ext uri="{BB962C8B-B14F-4D97-AF65-F5344CB8AC3E}">
        <p14:creationId xmlns:p14="http://schemas.microsoft.com/office/powerpoint/2010/main" val="890806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I have finished the course, </a:t>
            </a:r>
            <a:r>
              <a:rPr lang="en-US" sz="3600" b="1" u="sng" dirty="0"/>
              <a:t>I have kept the faith</a:t>
            </a:r>
            <a:r>
              <a:rPr lang="en-US" sz="3600" dirty="0"/>
              <a:t>;</a:t>
            </a:r>
            <a:r>
              <a:rPr lang="en-US" sz="3200" dirty="0"/>
              <a:t> </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11" name="Rounded Rectangle 10"/>
          <p:cNvSpPr/>
          <p:nvPr/>
        </p:nvSpPr>
        <p:spPr>
          <a:xfrm>
            <a:off x="218695" y="4536175"/>
            <a:ext cx="7885399"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course goes your whole life</a:t>
            </a:r>
            <a:endParaRPr lang="en-US" sz="4400" b="1" i="1" dirty="0"/>
          </a:p>
        </p:txBody>
      </p:sp>
      <p:sp>
        <p:nvSpPr>
          <p:cNvPr id="9" name="Rounded Rectangle 8"/>
          <p:cNvSpPr/>
          <p:nvPr/>
        </p:nvSpPr>
        <p:spPr>
          <a:xfrm>
            <a:off x="1649502" y="2615050"/>
            <a:ext cx="8630024" cy="831366"/>
          </a:xfrm>
          <a:prstGeom prst="roundRect">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It’s never too late to start running</a:t>
            </a:r>
            <a:endParaRPr lang="en-US" sz="4400" dirty="0"/>
          </a:p>
        </p:txBody>
      </p:sp>
    </p:spTree>
    <p:extLst>
      <p:ext uri="{BB962C8B-B14F-4D97-AF65-F5344CB8AC3E}">
        <p14:creationId xmlns:p14="http://schemas.microsoft.com/office/powerpoint/2010/main" val="109903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I have finished the course, </a:t>
            </a:r>
            <a:r>
              <a:rPr lang="en-US" sz="3600" b="1" u="sng" dirty="0"/>
              <a:t>I have kept the faith</a:t>
            </a:r>
            <a:r>
              <a:rPr lang="en-US" sz="3600" dirty="0"/>
              <a:t>;</a:t>
            </a:r>
            <a:r>
              <a:rPr lang="en-US" sz="3200" dirty="0"/>
              <a:t> </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11" name="Rounded Rectangle 10"/>
          <p:cNvSpPr/>
          <p:nvPr/>
        </p:nvSpPr>
        <p:spPr>
          <a:xfrm>
            <a:off x="218695" y="4536175"/>
            <a:ext cx="7885399"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course goes your whole life</a:t>
            </a:r>
            <a:endParaRPr lang="en-US" sz="4400" b="1" i="1" dirty="0"/>
          </a:p>
        </p:txBody>
      </p:sp>
      <p:sp>
        <p:nvSpPr>
          <p:cNvPr id="9" name="Rounded Rectangle 8"/>
          <p:cNvSpPr/>
          <p:nvPr/>
        </p:nvSpPr>
        <p:spPr>
          <a:xfrm>
            <a:off x="1219206" y="2615050"/>
            <a:ext cx="9681886" cy="831366"/>
          </a:xfrm>
          <a:prstGeom prst="roundRect">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It’s never too late to get back in the race</a:t>
            </a:r>
            <a:endParaRPr lang="en-US" sz="4400" dirty="0"/>
          </a:p>
        </p:txBody>
      </p:sp>
    </p:spTree>
    <p:extLst>
      <p:ext uri="{BB962C8B-B14F-4D97-AF65-F5344CB8AC3E}">
        <p14:creationId xmlns:p14="http://schemas.microsoft.com/office/powerpoint/2010/main" val="145341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I have finished the course, </a:t>
            </a:r>
            <a:r>
              <a:rPr lang="en-US" sz="3600" b="1" u="sng" dirty="0"/>
              <a:t>I have kept the faith</a:t>
            </a:r>
            <a:r>
              <a:rPr lang="en-US" sz="3600" dirty="0"/>
              <a:t>;</a:t>
            </a:r>
            <a:r>
              <a:rPr lang="en-US" sz="3200" dirty="0"/>
              <a:t> </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11" name="Rounded Rectangle 10"/>
          <p:cNvSpPr/>
          <p:nvPr/>
        </p:nvSpPr>
        <p:spPr>
          <a:xfrm>
            <a:off x="218695" y="4536175"/>
            <a:ext cx="7885399"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course goes your whole life</a:t>
            </a:r>
            <a:endParaRPr lang="en-US" sz="4400" b="1" i="1" dirty="0"/>
          </a:p>
        </p:txBody>
      </p:sp>
      <p:sp>
        <p:nvSpPr>
          <p:cNvPr id="9" name="Rounded Rectangle 8"/>
          <p:cNvSpPr/>
          <p:nvPr/>
        </p:nvSpPr>
        <p:spPr>
          <a:xfrm>
            <a:off x="1219206" y="2615050"/>
            <a:ext cx="9681886" cy="831366"/>
          </a:xfrm>
          <a:prstGeom prst="roundRect">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It’s never too late to get back in the race</a:t>
            </a:r>
            <a:endParaRPr lang="en-US" sz="4400" dirty="0"/>
          </a:p>
        </p:txBody>
      </p:sp>
      <p:sp>
        <p:nvSpPr>
          <p:cNvPr id="10" name="TextBox 9">
            <a:extLst>
              <a:ext uri="{FF2B5EF4-FFF2-40B4-BE49-F238E27FC236}">
                <a16:creationId xmlns="" xmlns:a16="http://schemas.microsoft.com/office/drawing/2014/main" id="{9C95A648-E33F-4CCF-8626-3744F00D448A}"/>
              </a:ext>
            </a:extLst>
          </p:cNvPr>
          <p:cNvSpPr txBox="1"/>
          <p:nvPr/>
        </p:nvSpPr>
        <p:spPr>
          <a:xfrm>
            <a:off x="0" y="0"/>
            <a:ext cx="12191999" cy="7029450"/>
          </a:xfrm>
          <a:prstGeom prst="rect">
            <a:avLst/>
          </a:prstGeom>
          <a:solidFill>
            <a:schemeClr val="accent1">
              <a:lumMod val="50000"/>
            </a:schemeClr>
          </a:solidFill>
          <a:ln>
            <a:solidFill>
              <a:schemeClr val="bg2"/>
            </a:solidFill>
          </a:ln>
        </p:spPr>
        <p:txBody>
          <a:bodyPr wrap="square">
            <a:noAutofit/>
          </a:bodyPr>
          <a:lstStyle/>
          <a:p>
            <a:r>
              <a:rPr lang="en-US" sz="3200" dirty="0">
                <a:solidFill>
                  <a:schemeClr val="bg1"/>
                </a:solidFill>
              </a:rPr>
              <a:t>David </a:t>
            </a:r>
            <a:r>
              <a:rPr lang="en-US" sz="3200" dirty="0" err="1">
                <a:solidFill>
                  <a:schemeClr val="bg1"/>
                </a:solidFill>
              </a:rPr>
              <a:t>Powlison</a:t>
            </a:r>
            <a:r>
              <a:rPr lang="en-US" sz="3200" dirty="0">
                <a:solidFill>
                  <a:schemeClr val="bg1"/>
                </a:solidFill>
              </a:rPr>
              <a:t>: </a:t>
            </a:r>
            <a:r>
              <a:rPr lang="en-US" sz="3200" i="1" dirty="0">
                <a:solidFill>
                  <a:schemeClr val="bg1"/>
                </a:solidFill>
              </a:rPr>
              <a:t>Making All Things New</a:t>
            </a:r>
          </a:p>
          <a:p>
            <a:endParaRPr lang="en-US" sz="3200" dirty="0">
              <a:solidFill>
                <a:schemeClr val="bg1"/>
              </a:solidFill>
            </a:endParaRPr>
          </a:p>
          <a:p>
            <a:endParaRPr lang="en-US" sz="3200" dirty="0">
              <a:solidFill>
                <a:schemeClr val="bg1"/>
              </a:solidFill>
            </a:endParaRPr>
          </a:p>
          <a:p>
            <a:r>
              <a:rPr lang="en-US" sz="3600" dirty="0">
                <a:solidFill>
                  <a:schemeClr val="bg1"/>
                </a:solidFill>
              </a:rPr>
              <a:t>Some people, during a season of life, leap like gazelles… other people (or the same people at another season of life) a steady, measured walk… other people (or the same people in another season) are trudging.  </a:t>
            </a:r>
          </a:p>
          <a:p>
            <a:endParaRPr lang="en-US" sz="3600" dirty="0">
              <a:solidFill>
                <a:schemeClr val="bg1"/>
              </a:solidFill>
            </a:endParaRPr>
          </a:p>
          <a:p>
            <a:r>
              <a:rPr lang="en-US" sz="3600" dirty="0">
                <a:solidFill>
                  <a:schemeClr val="bg1"/>
                </a:solidFill>
              </a:rPr>
              <a:t>But if you trudge in the right direction, high praises to the Lord of Glory! One day you will see him face to face. </a:t>
            </a: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3632396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I have finished the course, </a:t>
            </a:r>
            <a:r>
              <a:rPr lang="en-US" sz="3600" b="1" u="sng" dirty="0"/>
              <a:t>I have kept the faith</a:t>
            </a:r>
            <a:r>
              <a:rPr lang="en-US" sz="3600" dirty="0"/>
              <a:t>;</a:t>
            </a:r>
            <a:r>
              <a:rPr lang="en-US" sz="3200" dirty="0"/>
              <a:t> </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11" name="Rounded Rectangle 10"/>
          <p:cNvSpPr/>
          <p:nvPr/>
        </p:nvSpPr>
        <p:spPr>
          <a:xfrm>
            <a:off x="218695" y="4536175"/>
            <a:ext cx="7885399"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course goes your whole life</a:t>
            </a:r>
            <a:endParaRPr lang="en-US" sz="4400" b="1" i="1" dirty="0"/>
          </a:p>
        </p:txBody>
      </p:sp>
      <p:sp>
        <p:nvSpPr>
          <p:cNvPr id="9" name="Rounded Rectangle 8"/>
          <p:cNvSpPr/>
          <p:nvPr/>
        </p:nvSpPr>
        <p:spPr>
          <a:xfrm>
            <a:off x="1219206" y="2615050"/>
            <a:ext cx="9681886" cy="831366"/>
          </a:xfrm>
          <a:prstGeom prst="roundRect">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It’s never too late to get back in the race</a:t>
            </a:r>
            <a:endParaRPr lang="en-US" sz="4400" dirty="0"/>
          </a:p>
        </p:txBody>
      </p:sp>
      <p:sp>
        <p:nvSpPr>
          <p:cNvPr id="10" name="TextBox 9">
            <a:extLst>
              <a:ext uri="{FF2B5EF4-FFF2-40B4-BE49-F238E27FC236}">
                <a16:creationId xmlns="" xmlns:a16="http://schemas.microsoft.com/office/drawing/2014/main" id="{9C95A648-E33F-4CCF-8626-3744F00D448A}"/>
              </a:ext>
            </a:extLst>
          </p:cNvPr>
          <p:cNvSpPr txBox="1"/>
          <p:nvPr/>
        </p:nvSpPr>
        <p:spPr>
          <a:xfrm>
            <a:off x="0" y="0"/>
            <a:ext cx="12191999" cy="7029450"/>
          </a:xfrm>
          <a:prstGeom prst="rect">
            <a:avLst/>
          </a:prstGeom>
          <a:solidFill>
            <a:schemeClr val="accent1">
              <a:lumMod val="50000"/>
            </a:schemeClr>
          </a:solidFill>
          <a:ln>
            <a:solidFill>
              <a:schemeClr val="bg2"/>
            </a:solidFill>
          </a:ln>
        </p:spPr>
        <p:txBody>
          <a:bodyPr wrap="square">
            <a:noAutofit/>
          </a:bodyPr>
          <a:lstStyle/>
          <a:p>
            <a:r>
              <a:rPr lang="en-US" sz="3200" dirty="0">
                <a:solidFill>
                  <a:schemeClr val="bg1"/>
                </a:solidFill>
              </a:rPr>
              <a:t>David </a:t>
            </a:r>
            <a:r>
              <a:rPr lang="en-US" sz="3200" dirty="0" err="1">
                <a:solidFill>
                  <a:schemeClr val="bg1"/>
                </a:solidFill>
              </a:rPr>
              <a:t>Powlison</a:t>
            </a:r>
            <a:r>
              <a:rPr lang="en-US" sz="3200" dirty="0">
                <a:solidFill>
                  <a:schemeClr val="bg1"/>
                </a:solidFill>
              </a:rPr>
              <a:t>: </a:t>
            </a:r>
            <a:r>
              <a:rPr lang="en-US" sz="3200" i="1" dirty="0">
                <a:solidFill>
                  <a:schemeClr val="bg1"/>
                </a:solidFill>
              </a:rPr>
              <a:t>Making All Things New</a:t>
            </a:r>
          </a:p>
          <a:p>
            <a:endParaRPr lang="en-US" sz="3200" dirty="0">
              <a:solidFill>
                <a:schemeClr val="bg1"/>
              </a:solidFill>
            </a:endParaRPr>
          </a:p>
          <a:p>
            <a:endParaRPr lang="en-US" sz="3600" dirty="0">
              <a:solidFill>
                <a:schemeClr val="bg1"/>
              </a:solidFill>
            </a:endParaRPr>
          </a:p>
          <a:p>
            <a:r>
              <a:rPr lang="en-US" sz="3600" dirty="0">
                <a:solidFill>
                  <a:schemeClr val="bg1"/>
                </a:solidFill>
              </a:rPr>
              <a:t>Some people crawl on their hands and knees for a long or short season … And there may be times when you’re not even moving … but you’re still facing in the right direction. There are times you might fall asleep in the blizzard and lie down, comatose and forgetful –  There are times you slowly wander off in the wrong direction…  And then there are times you revolt and do a face-plant in the muck, a swan dive into the abyss </a:t>
            </a: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711334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I have finished the course, </a:t>
            </a:r>
            <a:r>
              <a:rPr lang="en-US" sz="3600" b="1" u="sng" dirty="0"/>
              <a:t>I have kept the faith</a:t>
            </a:r>
            <a:r>
              <a:rPr lang="en-US" sz="3600" dirty="0"/>
              <a:t>;</a:t>
            </a:r>
            <a:r>
              <a:rPr lang="en-US" sz="3200" dirty="0"/>
              <a:t> </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11" name="Rounded Rectangle 10"/>
          <p:cNvSpPr/>
          <p:nvPr/>
        </p:nvSpPr>
        <p:spPr>
          <a:xfrm>
            <a:off x="218695" y="4536175"/>
            <a:ext cx="7885399"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course goes your whole life</a:t>
            </a:r>
            <a:endParaRPr lang="en-US" sz="4400" b="1" i="1" dirty="0"/>
          </a:p>
        </p:txBody>
      </p:sp>
      <p:sp>
        <p:nvSpPr>
          <p:cNvPr id="9" name="Rounded Rectangle 8"/>
          <p:cNvSpPr/>
          <p:nvPr/>
        </p:nvSpPr>
        <p:spPr>
          <a:xfrm>
            <a:off x="1219206" y="2615050"/>
            <a:ext cx="9681886" cy="831366"/>
          </a:xfrm>
          <a:prstGeom prst="roundRect">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It’s never too late to get back in the race</a:t>
            </a:r>
            <a:endParaRPr lang="en-US" sz="4400" dirty="0"/>
          </a:p>
        </p:txBody>
      </p:sp>
      <p:sp>
        <p:nvSpPr>
          <p:cNvPr id="10" name="TextBox 9">
            <a:extLst>
              <a:ext uri="{FF2B5EF4-FFF2-40B4-BE49-F238E27FC236}">
                <a16:creationId xmlns="" xmlns:a16="http://schemas.microsoft.com/office/drawing/2014/main" id="{9C95A648-E33F-4CCF-8626-3744F00D448A}"/>
              </a:ext>
            </a:extLst>
          </p:cNvPr>
          <p:cNvSpPr txBox="1"/>
          <p:nvPr/>
        </p:nvSpPr>
        <p:spPr>
          <a:xfrm>
            <a:off x="0" y="0"/>
            <a:ext cx="12191999" cy="9544050"/>
          </a:xfrm>
          <a:prstGeom prst="rect">
            <a:avLst/>
          </a:prstGeom>
          <a:solidFill>
            <a:schemeClr val="accent1">
              <a:lumMod val="50000"/>
            </a:schemeClr>
          </a:solidFill>
          <a:ln>
            <a:solidFill>
              <a:schemeClr val="bg2"/>
            </a:solidFill>
          </a:ln>
        </p:spPr>
        <p:txBody>
          <a:bodyPr wrap="square">
            <a:noAutofit/>
          </a:bodyPr>
          <a:lstStyle/>
          <a:p>
            <a:r>
              <a:rPr lang="en-US" sz="3200" dirty="0">
                <a:solidFill>
                  <a:schemeClr val="bg1"/>
                </a:solidFill>
              </a:rPr>
              <a:t>David </a:t>
            </a:r>
            <a:r>
              <a:rPr lang="en-US" sz="3200" dirty="0" err="1">
                <a:solidFill>
                  <a:schemeClr val="bg1"/>
                </a:solidFill>
              </a:rPr>
              <a:t>Powlison</a:t>
            </a:r>
            <a:r>
              <a:rPr lang="en-US" sz="3200" dirty="0">
                <a:solidFill>
                  <a:schemeClr val="bg1"/>
                </a:solidFill>
              </a:rPr>
              <a:t>: </a:t>
            </a:r>
            <a:r>
              <a:rPr lang="en-US" sz="3200" i="1" dirty="0">
                <a:solidFill>
                  <a:schemeClr val="bg1"/>
                </a:solidFill>
              </a:rPr>
              <a:t>Making All Things New</a:t>
            </a:r>
          </a:p>
          <a:p>
            <a:endParaRPr lang="en-US" sz="3200" i="1" dirty="0">
              <a:solidFill>
                <a:schemeClr val="bg1"/>
              </a:solidFill>
            </a:endParaRPr>
          </a:p>
          <a:p>
            <a:endParaRPr lang="en-US" sz="3200" i="1" dirty="0">
              <a:solidFill>
                <a:schemeClr val="bg1"/>
              </a:solidFill>
            </a:endParaRPr>
          </a:p>
          <a:p>
            <a:r>
              <a:rPr lang="en-US" sz="3600" dirty="0">
                <a:solidFill>
                  <a:schemeClr val="bg1"/>
                </a:solidFill>
              </a:rPr>
              <a:t>But grace picks you up and washes you off again, and turns you back … Perhaps then you leap and bound, or walk steadily, or trudge, or crawl, of face with greater hope in the right direction.  </a:t>
            </a:r>
          </a:p>
        </p:txBody>
      </p:sp>
    </p:spTree>
    <p:extLst>
      <p:ext uri="{BB962C8B-B14F-4D97-AF65-F5344CB8AC3E}">
        <p14:creationId xmlns:p14="http://schemas.microsoft.com/office/powerpoint/2010/main" val="1137781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558117"/>
            <a:ext cx="12192000" cy="1299881"/>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4:7</a:t>
            </a:r>
            <a:r>
              <a:rPr lang="en-US" sz="3600" b="1" baseline="30000" dirty="0"/>
              <a:t> </a:t>
            </a:r>
            <a:r>
              <a:rPr lang="en-US" sz="3600" dirty="0"/>
              <a:t>I have fought the good fight, I have finished the course, </a:t>
            </a:r>
            <a:r>
              <a:rPr lang="en-US" sz="3600" b="1" u="sng" dirty="0"/>
              <a:t>I have kept the faith</a:t>
            </a:r>
            <a:r>
              <a:rPr lang="en-US" sz="3600" dirty="0"/>
              <a:t>;</a:t>
            </a:r>
            <a:r>
              <a:rPr lang="en-US" sz="3200" dirty="0"/>
              <a:t> </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11" name="Rounded Rectangle 10"/>
          <p:cNvSpPr/>
          <p:nvPr/>
        </p:nvSpPr>
        <p:spPr>
          <a:xfrm>
            <a:off x="218695" y="4536175"/>
            <a:ext cx="7885399"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The course goes your whole life</a:t>
            </a:r>
            <a:endParaRPr lang="en-US" sz="4400" b="1" i="1" dirty="0"/>
          </a:p>
        </p:txBody>
      </p:sp>
      <p:sp>
        <p:nvSpPr>
          <p:cNvPr id="9" name="Rounded Rectangle 8"/>
          <p:cNvSpPr/>
          <p:nvPr/>
        </p:nvSpPr>
        <p:spPr>
          <a:xfrm>
            <a:off x="1219206" y="2615050"/>
            <a:ext cx="9681886" cy="831366"/>
          </a:xfrm>
          <a:prstGeom prst="roundRect">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It’s never too late to get back in the race</a:t>
            </a:r>
            <a:endParaRPr lang="en-US" sz="4400" dirty="0"/>
          </a:p>
        </p:txBody>
      </p:sp>
      <p:sp>
        <p:nvSpPr>
          <p:cNvPr id="10" name="TextBox 9">
            <a:extLst>
              <a:ext uri="{FF2B5EF4-FFF2-40B4-BE49-F238E27FC236}">
                <a16:creationId xmlns="" xmlns:a16="http://schemas.microsoft.com/office/drawing/2014/main" id="{5437BD56-620F-41E6-AD83-967D31CD6BCD}"/>
              </a:ext>
            </a:extLst>
          </p:cNvPr>
          <p:cNvSpPr txBox="1"/>
          <p:nvPr/>
        </p:nvSpPr>
        <p:spPr>
          <a:xfrm>
            <a:off x="218695" y="2141537"/>
            <a:ext cx="11614635" cy="1573820"/>
          </a:xfrm>
          <a:prstGeom prst="rect">
            <a:avLst/>
          </a:prstGeom>
          <a:solidFill>
            <a:schemeClr val="accent1">
              <a:lumMod val="50000"/>
            </a:schemeClr>
          </a:solidFill>
          <a:ln>
            <a:solidFill>
              <a:schemeClr val="bg2"/>
            </a:solidFill>
          </a:ln>
        </p:spPr>
        <p:txBody>
          <a:bodyPr wrap="square">
            <a:noAutofit/>
          </a:bodyPr>
          <a:lstStyle/>
          <a:p>
            <a:r>
              <a:rPr lang="en-US" sz="3200" b="1" baseline="30000" dirty="0">
                <a:solidFill>
                  <a:srgbClr val="5BB41E"/>
                </a:solidFill>
              </a:rPr>
              <a:t>Phil 3:13</a:t>
            </a:r>
            <a:r>
              <a:rPr lang="en-US" sz="3200" b="1" baseline="30000" dirty="0">
                <a:solidFill>
                  <a:schemeClr val="bg1"/>
                </a:solidFill>
              </a:rPr>
              <a:t> </a:t>
            </a:r>
            <a:r>
              <a:rPr lang="en-US" sz="3200" dirty="0">
                <a:solidFill>
                  <a:schemeClr val="bg1"/>
                </a:solidFill>
              </a:rPr>
              <a:t>… one thing I do: forgetting what lies behind and reaching forward to what lies ahead, </a:t>
            </a:r>
            <a:r>
              <a:rPr lang="en-US" sz="3200" b="1" baseline="30000" dirty="0">
                <a:solidFill>
                  <a:schemeClr val="bg1"/>
                </a:solidFill>
              </a:rPr>
              <a:t>14 </a:t>
            </a:r>
            <a:r>
              <a:rPr lang="en-US" sz="3200" dirty="0">
                <a:solidFill>
                  <a:schemeClr val="bg1"/>
                </a:solidFill>
              </a:rPr>
              <a:t>I press on toward the goal for the prize of the upward call of God in Christ Jesus.</a:t>
            </a:r>
          </a:p>
        </p:txBody>
      </p:sp>
    </p:spTree>
    <p:extLst>
      <p:ext uri="{BB962C8B-B14F-4D97-AF65-F5344CB8AC3E}">
        <p14:creationId xmlns:p14="http://schemas.microsoft.com/office/powerpoint/2010/main" val="1107392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Image result for roman heral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82868" y="-649828"/>
            <a:ext cx="5916706" cy="57955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 y="4513006"/>
            <a:ext cx="12191999" cy="2344994"/>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 Tim 4:1 </a:t>
            </a:r>
            <a:r>
              <a:rPr lang="en-US" sz="3200" dirty="0"/>
              <a:t>I solemnly exhort you in the presence of God and of Christ Jesus, who is to judge the living and the dead, and by His appearing and His kingdom: </a:t>
            </a:r>
            <a:r>
              <a:rPr lang="en-US" sz="3200" b="1" baseline="30000" dirty="0"/>
              <a:t>2 </a:t>
            </a:r>
            <a:r>
              <a:rPr lang="en-US" sz="3200" b="1" u="sng" dirty="0"/>
              <a:t>preach the word</a:t>
            </a:r>
            <a:r>
              <a:rPr lang="en-US" sz="3200" dirty="0"/>
              <a:t>; be ready in season and out of season; correct, rebuke, and exhort, with great patience and instruction. </a:t>
            </a:r>
          </a:p>
        </p:txBody>
      </p:sp>
      <p:sp>
        <p:nvSpPr>
          <p:cNvPr id="15" name="TextBox 14">
            <a:extLst>
              <a:ext uri="{FF2B5EF4-FFF2-40B4-BE49-F238E27FC236}">
                <a16:creationId xmlns="" xmlns:a16="http://schemas.microsoft.com/office/drawing/2014/main" id="{3591B03D-D654-4EFA-9CCC-AAD4DCB64486}"/>
              </a:ext>
            </a:extLst>
          </p:cNvPr>
          <p:cNvSpPr txBox="1"/>
          <p:nvPr/>
        </p:nvSpPr>
        <p:spPr>
          <a:xfrm>
            <a:off x="215151" y="2009068"/>
            <a:ext cx="611393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“herald the word” </a:t>
            </a:r>
            <a:endParaRPr lang="en-US" sz="8000" dirty="0">
              <a:solidFill>
                <a:schemeClr val="bg1"/>
              </a:solidFill>
            </a:endParaRPr>
          </a:p>
        </p:txBody>
      </p:sp>
    </p:spTree>
    <p:extLst>
      <p:ext uri="{BB962C8B-B14F-4D97-AF65-F5344CB8AC3E}">
        <p14:creationId xmlns:p14="http://schemas.microsoft.com/office/powerpoint/2010/main" val="319175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145740"/>
            <a:ext cx="12192000" cy="171225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a:t>
            </a:r>
            <a:r>
              <a:rPr lang="en-US" sz="3200" b="1" dirty="0">
                <a:solidFill>
                  <a:srgbClr val="72DB2B"/>
                </a:solidFill>
              </a:rPr>
              <a:t> </a:t>
            </a:r>
            <a:r>
              <a:rPr lang="en-US" sz="3200" b="1" baseline="30000" dirty="0">
                <a:solidFill>
                  <a:srgbClr val="72DB2B"/>
                </a:solidFill>
              </a:rPr>
              <a:t>Tim 4:8</a:t>
            </a:r>
            <a:r>
              <a:rPr lang="en-US" sz="3200" b="1" baseline="30000" dirty="0"/>
              <a:t> </a:t>
            </a:r>
            <a:r>
              <a:rPr lang="en-US" sz="3200" dirty="0"/>
              <a:t>in the future there is reserved for me the crown of righteousness, which the Lord, the righteous Judge, will award to me on that day; and not only to me, but also to all who have loved His appearing.</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Tree>
    <p:extLst>
      <p:ext uri="{BB962C8B-B14F-4D97-AF65-F5344CB8AC3E}">
        <p14:creationId xmlns:p14="http://schemas.microsoft.com/office/powerpoint/2010/main" val="118598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145740"/>
            <a:ext cx="12192000" cy="171225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a:t>
            </a:r>
            <a:r>
              <a:rPr lang="en-US" sz="3200" b="1" dirty="0">
                <a:solidFill>
                  <a:srgbClr val="72DB2B"/>
                </a:solidFill>
              </a:rPr>
              <a:t> </a:t>
            </a:r>
            <a:r>
              <a:rPr lang="en-US" sz="3200" b="1" baseline="30000" dirty="0">
                <a:solidFill>
                  <a:srgbClr val="72DB2B"/>
                </a:solidFill>
              </a:rPr>
              <a:t>Tim 4:8</a:t>
            </a:r>
            <a:r>
              <a:rPr lang="en-US" sz="3200" b="1" baseline="30000" dirty="0"/>
              <a:t> </a:t>
            </a:r>
            <a:r>
              <a:rPr lang="en-US" sz="3200" b="1" u="sng" dirty="0"/>
              <a:t>in the future</a:t>
            </a:r>
            <a:r>
              <a:rPr lang="en-US" sz="3200" b="1" dirty="0"/>
              <a:t> </a:t>
            </a:r>
            <a:r>
              <a:rPr lang="en-US" sz="3200" dirty="0"/>
              <a:t>there is reserved for me the crown of righteousness, which the Lord, the righteous Judge, will award to me on that day; and not only to me, but also to all who have loved His appearing.</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9" name="Rounded Rectangle 8"/>
          <p:cNvSpPr/>
          <p:nvPr/>
        </p:nvSpPr>
        <p:spPr>
          <a:xfrm>
            <a:off x="218696" y="4392743"/>
            <a:ext cx="6970998"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Runners focus on the future</a:t>
            </a:r>
            <a:endParaRPr lang="en-US" sz="4400" b="1" i="1" dirty="0"/>
          </a:p>
        </p:txBody>
      </p:sp>
    </p:spTree>
    <p:extLst>
      <p:ext uri="{BB962C8B-B14F-4D97-AF65-F5344CB8AC3E}">
        <p14:creationId xmlns:p14="http://schemas.microsoft.com/office/powerpoint/2010/main" val="313584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ancient run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359" y="663387"/>
            <a:ext cx="8823700" cy="5172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145740"/>
            <a:ext cx="12192000" cy="171225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a:t>
            </a:r>
            <a:r>
              <a:rPr lang="en-US" sz="3200" b="1" dirty="0">
                <a:solidFill>
                  <a:srgbClr val="72DB2B"/>
                </a:solidFill>
              </a:rPr>
              <a:t> </a:t>
            </a:r>
            <a:r>
              <a:rPr lang="en-US" sz="3200" b="1" baseline="30000" dirty="0">
                <a:solidFill>
                  <a:srgbClr val="72DB2B"/>
                </a:solidFill>
              </a:rPr>
              <a:t>Tim 4:8</a:t>
            </a:r>
            <a:r>
              <a:rPr lang="en-US" sz="3200" b="1" baseline="30000" dirty="0"/>
              <a:t> </a:t>
            </a:r>
            <a:r>
              <a:rPr lang="en-US" sz="3200" dirty="0"/>
              <a:t>in the future </a:t>
            </a:r>
            <a:r>
              <a:rPr lang="en-US" sz="3100" b="1" u="sng" dirty="0"/>
              <a:t>there is reserved for me the crown of righteousness</a:t>
            </a:r>
            <a:r>
              <a:rPr lang="en-US" sz="3200" dirty="0"/>
              <a:t>, which the Lord, the righteous Judge, will award to me on that day; and not only to me, but also to all who have loved His appearing.</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9" name="Rounded Rectangle 8"/>
          <p:cNvSpPr/>
          <p:nvPr/>
        </p:nvSpPr>
        <p:spPr>
          <a:xfrm>
            <a:off x="218696" y="4392743"/>
            <a:ext cx="6970998"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Runners focus on the future</a:t>
            </a:r>
            <a:endParaRPr lang="en-US" sz="4400" b="1" i="1" dirty="0"/>
          </a:p>
        </p:txBody>
      </p:sp>
    </p:spTree>
    <p:extLst>
      <p:ext uri="{BB962C8B-B14F-4D97-AF65-F5344CB8AC3E}">
        <p14:creationId xmlns:p14="http://schemas.microsoft.com/office/powerpoint/2010/main" val="3125570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ancient athlete priz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25391" y="582706"/>
            <a:ext cx="8107504" cy="67093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145740"/>
            <a:ext cx="12192000" cy="171225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a:t>
            </a:r>
            <a:r>
              <a:rPr lang="en-US" sz="3200" b="1" dirty="0">
                <a:solidFill>
                  <a:srgbClr val="72DB2B"/>
                </a:solidFill>
              </a:rPr>
              <a:t> </a:t>
            </a:r>
            <a:r>
              <a:rPr lang="en-US" sz="3200" b="1" baseline="30000" dirty="0">
                <a:solidFill>
                  <a:srgbClr val="72DB2B"/>
                </a:solidFill>
              </a:rPr>
              <a:t>Tim 4:8</a:t>
            </a:r>
            <a:r>
              <a:rPr lang="en-US" sz="3200" b="1" baseline="30000" dirty="0"/>
              <a:t> </a:t>
            </a:r>
            <a:r>
              <a:rPr lang="en-US" sz="3200" dirty="0"/>
              <a:t>in the future </a:t>
            </a:r>
            <a:r>
              <a:rPr lang="en-US" sz="3100" b="1" u="sng" dirty="0"/>
              <a:t>there is reserved for me the crown of righteousness</a:t>
            </a:r>
            <a:r>
              <a:rPr lang="en-US" sz="3200" dirty="0"/>
              <a:t>, which the Lord, the righteous Judge, will award to me on that day; and not only to me, but also to all who have loved His appearing.</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9" name="Rounded Rectangle 8"/>
          <p:cNvSpPr/>
          <p:nvPr/>
        </p:nvSpPr>
        <p:spPr>
          <a:xfrm>
            <a:off x="218696" y="4392743"/>
            <a:ext cx="6970998"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Runners focus on the future</a:t>
            </a:r>
            <a:endParaRPr lang="en-US" sz="4400" b="1" i="1" dirty="0"/>
          </a:p>
        </p:txBody>
      </p:sp>
    </p:spTree>
    <p:extLst>
      <p:ext uri="{BB962C8B-B14F-4D97-AF65-F5344CB8AC3E}">
        <p14:creationId xmlns:p14="http://schemas.microsoft.com/office/powerpoint/2010/main" val="406130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ancient athlete priz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25391" y="582706"/>
            <a:ext cx="8107504" cy="67093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145740"/>
            <a:ext cx="12192000" cy="171225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a:t>
            </a:r>
            <a:r>
              <a:rPr lang="en-US" sz="3200" b="1" dirty="0">
                <a:solidFill>
                  <a:srgbClr val="72DB2B"/>
                </a:solidFill>
              </a:rPr>
              <a:t> </a:t>
            </a:r>
            <a:r>
              <a:rPr lang="en-US" sz="3200" b="1" baseline="30000" dirty="0">
                <a:solidFill>
                  <a:srgbClr val="72DB2B"/>
                </a:solidFill>
              </a:rPr>
              <a:t>Tim 4:8</a:t>
            </a:r>
            <a:r>
              <a:rPr lang="en-US" sz="3200" b="1" baseline="30000" dirty="0"/>
              <a:t> </a:t>
            </a:r>
            <a:r>
              <a:rPr lang="en-US" sz="3200" dirty="0"/>
              <a:t>in the future </a:t>
            </a:r>
            <a:r>
              <a:rPr lang="en-US" sz="3100" dirty="0"/>
              <a:t>there is reserved for me the crown of righteousness</a:t>
            </a:r>
            <a:r>
              <a:rPr lang="en-US" sz="3200" dirty="0"/>
              <a:t>, </a:t>
            </a:r>
            <a:r>
              <a:rPr lang="en-US" sz="3200" b="1" u="sng" dirty="0"/>
              <a:t>which the Lord, the righteous Judge, will award to me </a:t>
            </a:r>
            <a:r>
              <a:rPr lang="en-US" sz="3200" dirty="0"/>
              <a:t>on that day; and not only to me, but also to all who have loved His appearing.</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9" name="Rounded Rectangle 8"/>
          <p:cNvSpPr/>
          <p:nvPr/>
        </p:nvSpPr>
        <p:spPr>
          <a:xfrm>
            <a:off x="218696" y="4392743"/>
            <a:ext cx="6970998"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Runners focus on the future</a:t>
            </a:r>
            <a:endParaRPr lang="en-US" sz="4400" b="1" i="1" dirty="0"/>
          </a:p>
        </p:txBody>
      </p:sp>
    </p:spTree>
    <p:extLst>
      <p:ext uri="{BB962C8B-B14F-4D97-AF65-F5344CB8AC3E}">
        <p14:creationId xmlns:p14="http://schemas.microsoft.com/office/powerpoint/2010/main" val="1372808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ancient athlete priz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25391" y="582706"/>
            <a:ext cx="8107504" cy="67093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145740"/>
            <a:ext cx="12192000" cy="171225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a:t>
            </a:r>
            <a:r>
              <a:rPr lang="en-US" sz="3200" b="1" dirty="0">
                <a:solidFill>
                  <a:srgbClr val="72DB2B"/>
                </a:solidFill>
              </a:rPr>
              <a:t> </a:t>
            </a:r>
            <a:r>
              <a:rPr lang="en-US" sz="3200" b="1" baseline="30000" dirty="0">
                <a:solidFill>
                  <a:srgbClr val="72DB2B"/>
                </a:solidFill>
              </a:rPr>
              <a:t>Tim 4:8</a:t>
            </a:r>
            <a:r>
              <a:rPr lang="en-US" sz="3200" b="1" baseline="30000" dirty="0"/>
              <a:t> </a:t>
            </a:r>
            <a:r>
              <a:rPr lang="en-US" sz="3200" dirty="0"/>
              <a:t>in the future </a:t>
            </a:r>
            <a:r>
              <a:rPr lang="en-US" sz="3100" dirty="0"/>
              <a:t>there is reserved for me the crown of righteousness</a:t>
            </a:r>
            <a:r>
              <a:rPr lang="en-US" sz="3200" dirty="0"/>
              <a:t>, </a:t>
            </a:r>
            <a:r>
              <a:rPr lang="en-US" sz="3200" b="1" u="sng" dirty="0"/>
              <a:t>which the Lord, the righteous Judge, will award to me </a:t>
            </a:r>
            <a:r>
              <a:rPr lang="en-US" sz="3200" dirty="0"/>
              <a:t>on that day; and not only to me, but also to all who have loved His appearing.</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9" name="Rounded Rectangle 8"/>
          <p:cNvSpPr/>
          <p:nvPr/>
        </p:nvSpPr>
        <p:spPr>
          <a:xfrm>
            <a:off x="218696" y="4392743"/>
            <a:ext cx="5169230"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God is the Judge</a:t>
            </a:r>
            <a:endParaRPr lang="en-US" sz="4400" b="1" i="1" dirty="0"/>
          </a:p>
        </p:txBody>
      </p:sp>
    </p:spTree>
    <p:extLst>
      <p:ext uri="{BB962C8B-B14F-4D97-AF65-F5344CB8AC3E}">
        <p14:creationId xmlns:p14="http://schemas.microsoft.com/office/powerpoint/2010/main" val="169710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ancient athlete priz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25391" y="582706"/>
            <a:ext cx="8107504" cy="67093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145740"/>
            <a:ext cx="12192000" cy="171225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a:t>
            </a:r>
            <a:r>
              <a:rPr lang="en-US" sz="3200" b="1" dirty="0">
                <a:solidFill>
                  <a:srgbClr val="72DB2B"/>
                </a:solidFill>
              </a:rPr>
              <a:t> </a:t>
            </a:r>
            <a:r>
              <a:rPr lang="en-US" sz="3200" b="1" baseline="30000" dirty="0">
                <a:solidFill>
                  <a:srgbClr val="72DB2B"/>
                </a:solidFill>
              </a:rPr>
              <a:t>Tim 4:8</a:t>
            </a:r>
            <a:r>
              <a:rPr lang="en-US" sz="3200" b="1" baseline="30000" dirty="0"/>
              <a:t> </a:t>
            </a:r>
            <a:r>
              <a:rPr lang="en-US" sz="3200" dirty="0"/>
              <a:t>in the future </a:t>
            </a:r>
            <a:r>
              <a:rPr lang="en-US" sz="3100" dirty="0"/>
              <a:t>there is reserved for me the crown of righteousness</a:t>
            </a:r>
            <a:r>
              <a:rPr lang="en-US" sz="3200" dirty="0"/>
              <a:t>, </a:t>
            </a:r>
            <a:r>
              <a:rPr lang="en-US" sz="3200" b="1" u="sng" dirty="0"/>
              <a:t>which the Lord, the righteous Judge, will award to me </a:t>
            </a:r>
            <a:r>
              <a:rPr lang="en-US" sz="3200" dirty="0"/>
              <a:t>on that day; and not only to me, but also to all who have loved His appearing.</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9" name="Rounded Rectangle 8"/>
          <p:cNvSpPr/>
          <p:nvPr/>
        </p:nvSpPr>
        <p:spPr>
          <a:xfrm>
            <a:off x="218696" y="4392743"/>
            <a:ext cx="5169230"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God is the Judge</a:t>
            </a:r>
            <a:endParaRPr lang="en-US" sz="4400" b="1" i="1" dirty="0"/>
          </a:p>
        </p:txBody>
      </p:sp>
      <p:sp>
        <p:nvSpPr>
          <p:cNvPr id="10" name="TextBox 9">
            <a:extLst>
              <a:ext uri="{FF2B5EF4-FFF2-40B4-BE49-F238E27FC236}">
                <a16:creationId xmlns="" xmlns:a16="http://schemas.microsoft.com/office/drawing/2014/main" id="{E0E9A69C-4772-41DC-8085-9C59FF8C81F8}"/>
              </a:ext>
            </a:extLst>
          </p:cNvPr>
          <p:cNvSpPr txBox="1"/>
          <p:nvPr/>
        </p:nvSpPr>
        <p:spPr>
          <a:xfrm>
            <a:off x="360389" y="2557083"/>
            <a:ext cx="11614634" cy="1131827"/>
          </a:xfrm>
          <a:prstGeom prst="rect">
            <a:avLst/>
          </a:prstGeom>
          <a:solidFill>
            <a:schemeClr val="accent1">
              <a:lumMod val="50000"/>
            </a:schemeClr>
          </a:solidFill>
          <a:ln>
            <a:solidFill>
              <a:schemeClr val="bg1"/>
            </a:solidFill>
          </a:ln>
        </p:spPr>
        <p:txBody>
          <a:bodyPr wrap="square">
            <a:noAutofit/>
          </a:bodyPr>
          <a:lstStyle/>
          <a:p>
            <a:r>
              <a:rPr lang="en-US" sz="3200" b="1" baseline="30000" dirty="0">
                <a:solidFill>
                  <a:srgbClr val="5BB41E"/>
                </a:solidFill>
              </a:rPr>
              <a:t>Matt 25:23 </a:t>
            </a:r>
            <a:r>
              <a:rPr lang="en-US" sz="3200" b="1" baseline="30000" dirty="0">
                <a:solidFill>
                  <a:schemeClr val="bg1"/>
                </a:solidFill>
              </a:rPr>
              <a:t> ”</a:t>
            </a:r>
            <a:r>
              <a:rPr lang="en-US" sz="3200" dirty="0">
                <a:solidFill>
                  <a:schemeClr val="bg1"/>
                </a:solidFill>
              </a:rPr>
              <a:t>Well done, my good and faithful servant! … Let’s celebrate together!” </a:t>
            </a:r>
          </a:p>
        </p:txBody>
      </p:sp>
    </p:spTree>
    <p:extLst>
      <p:ext uri="{BB962C8B-B14F-4D97-AF65-F5344CB8AC3E}">
        <p14:creationId xmlns:p14="http://schemas.microsoft.com/office/powerpoint/2010/main" val="557528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ancient athlete priz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25391" y="582706"/>
            <a:ext cx="8107504" cy="67093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145740"/>
            <a:ext cx="12192000" cy="171225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a:t>
            </a:r>
            <a:r>
              <a:rPr lang="en-US" sz="3200" b="1" dirty="0">
                <a:solidFill>
                  <a:srgbClr val="72DB2B"/>
                </a:solidFill>
              </a:rPr>
              <a:t> </a:t>
            </a:r>
            <a:r>
              <a:rPr lang="en-US" sz="3200" b="1" baseline="30000" dirty="0">
                <a:solidFill>
                  <a:srgbClr val="72DB2B"/>
                </a:solidFill>
              </a:rPr>
              <a:t>Tim 4:8</a:t>
            </a:r>
            <a:r>
              <a:rPr lang="en-US" sz="3200" b="1" baseline="30000" dirty="0"/>
              <a:t> </a:t>
            </a:r>
            <a:r>
              <a:rPr lang="en-US" sz="3200" dirty="0"/>
              <a:t>in the future </a:t>
            </a:r>
            <a:r>
              <a:rPr lang="en-US" sz="3100" dirty="0"/>
              <a:t>there is reserved for me the crown of righteousness</a:t>
            </a:r>
            <a:r>
              <a:rPr lang="en-US" sz="3200" dirty="0"/>
              <a:t>, which the Lord, the righteous Judge, will award to me </a:t>
            </a:r>
            <a:r>
              <a:rPr lang="en-US" sz="3200" b="1" u="sng" dirty="0"/>
              <a:t>on that day</a:t>
            </a:r>
            <a:r>
              <a:rPr lang="en-US" sz="3200" dirty="0"/>
              <a:t>; and not only to me, but also to all who have loved His appearing.</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9" name="Rounded Rectangle 8"/>
          <p:cNvSpPr/>
          <p:nvPr/>
        </p:nvSpPr>
        <p:spPr>
          <a:xfrm>
            <a:off x="218696" y="4392743"/>
            <a:ext cx="5169230"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God is the Judge</a:t>
            </a:r>
            <a:endParaRPr lang="en-US" sz="4400" b="1" i="1" dirty="0"/>
          </a:p>
        </p:txBody>
      </p:sp>
    </p:spTree>
    <p:extLst>
      <p:ext uri="{BB962C8B-B14F-4D97-AF65-F5344CB8AC3E}">
        <p14:creationId xmlns:p14="http://schemas.microsoft.com/office/powerpoint/2010/main" val="3286977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ancient athlete priz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25391" y="582706"/>
            <a:ext cx="8107504" cy="67093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145740"/>
            <a:ext cx="12192000" cy="171225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a:t>
            </a:r>
            <a:r>
              <a:rPr lang="en-US" sz="3200" b="1" dirty="0">
                <a:solidFill>
                  <a:srgbClr val="72DB2B"/>
                </a:solidFill>
              </a:rPr>
              <a:t> </a:t>
            </a:r>
            <a:r>
              <a:rPr lang="en-US" sz="3200" b="1" baseline="30000" dirty="0">
                <a:solidFill>
                  <a:srgbClr val="72DB2B"/>
                </a:solidFill>
              </a:rPr>
              <a:t>Tim 4:8</a:t>
            </a:r>
            <a:r>
              <a:rPr lang="en-US" sz="3200" b="1" baseline="30000" dirty="0"/>
              <a:t> </a:t>
            </a:r>
            <a:r>
              <a:rPr lang="en-US" sz="3200" dirty="0"/>
              <a:t>in the future </a:t>
            </a:r>
            <a:r>
              <a:rPr lang="en-US" sz="3100" dirty="0"/>
              <a:t>there is reserved for me the crown of righteousness</a:t>
            </a:r>
            <a:r>
              <a:rPr lang="en-US" sz="3200" dirty="0"/>
              <a:t>, which the Lord, the righteous Judge, will award to me on that day; </a:t>
            </a:r>
            <a:r>
              <a:rPr lang="en-US" sz="3200" b="1" u="sng" dirty="0"/>
              <a:t>and not only to me</a:t>
            </a:r>
            <a:r>
              <a:rPr lang="en-US" sz="3200" dirty="0"/>
              <a:t>, but also to all who have loved His appearing.</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9" name="Rounded Rectangle 8"/>
          <p:cNvSpPr/>
          <p:nvPr/>
        </p:nvSpPr>
        <p:spPr>
          <a:xfrm>
            <a:off x="218696" y="4392743"/>
            <a:ext cx="5169230"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God is the Judge</a:t>
            </a:r>
            <a:endParaRPr lang="en-US" sz="4400" b="1" i="1" dirty="0"/>
          </a:p>
        </p:txBody>
      </p:sp>
    </p:spTree>
    <p:extLst>
      <p:ext uri="{BB962C8B-B14F-4D97-AF65-F5344CB8AC3E}">
        <p14:creationId xmlns:p14="http://schemas.microsoft.com/office/powerpoint/2010/main" val="4053088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ancient athlete priz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25391" y="582706"/>
            <a:ext cx="8107504" cy="67093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145740"/>
            <a:ext cx="12192000" cy="171225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a:t>
            </a:r>
            <a:r>
              <a:rPr lang="en-US" sz="3200" b="1" dirty="0">
                <a:solidFill>
                  <a:srgbClr val="72DB2B"/>
                </a:solidFill>
              </a:rPr>
              <a:t> </a:t>
            </a:r>
            <a:r>
              <a:rPr lang="en-US" sz="3200" b="1" baseline="30000" dirty="0">
                <a:solidFill>
                  <a:srgbClr val="72DB2B"/>
                </a:solidFill>
              </a:rPr>
              <a:t>Tim 4:8</a:t>
            </a:r>
            <a:r>
              <a:rPr lang="en-US" sz="3200" b="1" baseline="30000" dirty="0"/>
              <a:t> </a:t>
            </a:r>
            <a:r>
              <a:rPr lang="en-US" sz="3200" dirty="0"/>
              <a:t>in the future </a:t>
            </a:r>
            <a:r>
              <a:rPr lang="en-US" sz="3100" dirty="0"/>
              <a:t>there is reserved for me the crown of righteousness</a:t>
            </a:r>
            <a:r>
              <a:rPr lang="en-US" sz="3200" dirty="0"/>
              <a:t>, which the Lord, the righteous Judge, will award to me on that day; and not only to me, </a:t>
            </a:r>
            <a:r>
              <a:rPr lang="en-US" sz="3200" b="1" u="sng" dirty="0"/>
              <a:t>but also to all who have loved His appearing.</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9" name="Rounded Rectangle 8"/>
          <p:cNvSpPr/>
          <p:nvPr/>
        </p:nvSpPr>
        <p:spPr>
          <a:xfrm>
            <a:off x="218696" y="4392743"/>
            <a:ext cx="5169230"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God is the Judge</a:t>
            </a:r>
            <a:endParaRPr lang="en-US" sz="4400" b="1" i="1" dirty="0"/>
          </a:p>
        </p:txBody>
      </p:sp>
    </p:spTree>
    <p:extLst>
      <p:ext uri="{BB962C8B-B14F-4D97-AF65-F5344CB8AC3E}">
        <p14:creationId xmlns:p14="http://schemas.microsoft.com/office/powerpoint/2010/main" val="1128837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roman heral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82868" y="-649828"/>
            <a:ext cx="5916706" cy="57955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 y="4513006"/>
            <a:ext cx="12191999" cy="2344994"/>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 Tim 4:1 </a:t>
            </a:r>
            <a:r>
              <a:rPr lang="en-US" sz="3200" dirty="0"/>
              <a:t>I solemnly exhort you in the presence of God and of Christ Jesus, who is to judge the living and the dead, and by His appearing and His kingdom: </a:t>
            </a:r>
            <a:r>
              <a:rPr lang="en-US" sz="3200" b="1" baseline="30000" dirty="0"/>
              <a:t>2 </a:t>
            </a:r>
            <a:r>
              <a:rPr lang="en-US" sz="3200" dirty="0"/>
              <a:t>preach the word; </a:t>
            </a:r>
            <a:r>
              <a:rPr lang="en-US" sz="3200" b="1" u="sng" dirty="0"/>
              <a:t>be ready in season and out of season</a:t>
            </a:r>
            <a:r>
              <a:rPr lang="en-US" sz="3200" dirty="0"/>
              <a:t>; correct, rebuke, and exhort, with great patience and instruction. </a:t>
            </a:r>
          </a:p>
        </p:txBody>
      </p:sp>
      <p:sp>
        <p:nvSpPr>
          <p:cNvPr id="5" name="TextBox 4">
            <a:extLst>
              <a:ext uri="{FF2B5EF4-FFF2-40B4-BE49-F238E27FC236}">
                <a16:creationId xmlns="" xmlns:a16="http://schemas.microsoft.com/office/drawing/2014/main" id="{3591B03D-D654-4EFA-9CCC-AAD4DCB64486}"/>
              </a:ext>
            </a:extLst>
          </p:cNvPr>
          <p:cNvSpPr txBox="1"/>
          <p:nvPr/>
        </p:nvSpPr>
        <p:spPr>
          <a:xfrm>
            <a:off x="215151" y="2009068"/>
            <a:ext cx="611393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“herald the word” </a:t>
            </a:r>
            <a:endParaRPr lang="en-US" sz="8000" dirty="0">
              <a:solidFill>
                <a:schemeClr val="bg1"/>
              </a:solidFill>
            </a:endParaRPr>
          </a:p>
        </p:txBody>
      </p:sp>
    </p:spTree>
    <p:extLst>
      <p:ext uri="{BB962C8B-B14F-4D97-AF65-F5344CB8AC3E}">
        <p14:creationId xmlns:p14="http://schemas.microsoft.com/office/powerpoint/2010/main" val="38191850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ancient athlete priz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25391" y="582706"/>
            <a:ext cx="8107504" cy="67093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6894"/>
            <a:ext cx="12191999" cy="106680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5145740"/>
            <a:ext cx="12192000" cy="171225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a:t>
            </a:r>
            <a:r>
              <a:rPr lang="en-US" sz="3200" b="1" dirty="0">
                <a:solidFill>
                  <a:srgbClr val="72DB2B"/>
                </a:solidFill>
              </a:rPr>
              <a:t> </a:t>
            </a:r>
            <a:r>
              <a:rPr lang="en-US" sz="3200" b="1" baseline="30000" dirty="0">
                <a:solidFill>
                  <a:srgbClr val="72DB2B"/>
                </a:solidFill>
              </a:rPr>
              <a:t>Tim 4:8</a:t>
            </a:r>
            <a:r>
              <a:rPr lang="en-US" sz="3200" b="1" baseline="30000" dirty="0"/>
              <a:t> </a:t>
            </a:r>
            <a:r>
              <a:rPr lang="en-US" sz="3200" dirty="0"/>
              <a:t>in the future </a:t>
            </a:r>
            <a:r>
              <a:rPr lang="en-US" sz="3100" dirty="0"/>
              <a:t>there is reserved for me the crown of righteousness</a:t>
            </a:r>
            <a:r>
              <a:rPr lang="en-US" sz="3200" dirty="0"/>
              <a:t>, which the Lord, the righteous Judge, will award to me on that day; and not only to me, </a:t>
            </a:r>
            <a:r>
              <a:rPr lang="en-US" sz="3200" b="1" u="sng" dirty="0"/>
              <a:t>but also to all who have loved His appearing.</a:t>
            </a:r>
          </a:p>
        </p:txBody>
      </p:sp>
      <p:sp>
        <p:nvSpPr>
          <p:cNvPr id="8" name="Rounded Rectangle 7"/>
          <p:cNvSpPr/>
          <p:nvPr/>
        </p:nvSpPr>
        <p:spPr>
          <a:xfrm>
            <a:off x="-30199" y="125506"/>
            <a:ext cx="6592365" cy="914400"/>
          </a:xfrm>
          <a:prstGeom prst="round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Fulfill Your Ministry</a:t>
            </a:r>
            <a:endParaRPr lang="en-US" sz="5900" dirty="0"/>
          </a:p>
        </p:txBody>
      </p:sp>
      <p:sp>
        <p:nvSpPr>
          <p:cNvPr id="5" name="Rounded Rectangle 4"/>
          <p:cNvSpPr/>
          <p:nvPr/>
        </p:nvSpPr>
        <p:spPr>
          <a:xfrm>
            <a:off x="6167706" y="125506"/>
            <a:ext cx="6024294"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900" b="1" dirty="0">
                <a:solidFill>
                  <a:schemeClr val="bg1"/>
                </a:solidFill>
              </a:rPr>
              <a:t>: </a:t>
            </a:r>
            <a:r>
              <a:rPr lang="en-US" sz="5700" b="1" i="1" dirty="0">
                <a:solidFill>
                  <a:schemeClr val="bg1"/>
                </a:solidFill>
              </a:rPr>
              <a:t>finish your course</a:t>
            </a:r>
            <a:endParaRPr lang="en-US" sz="5700" i="1" dirty="0"/>
          </a:p>
        </p:txBody>
      </p:sp>
      <p:sp>
        <p:nvSpPr>
          <p:cNvPr id="9" name="Rounded Rectangle 8"/>
          <p:cNvSpPr/>
          <p:nvPr/>
        </p:nvSpPr>
        <p:spPr>
          <a:xfrm>
            <a:off x="218696" y="4392743"/>
            <a:ext cx="5169230" cy="831366"/>
          </a:xfrm>
          <a:prstGeom prst="roundRect">
            <a:avLst/>
          </a:prstGeom>
          <a:solidFill>
            <a:srgbClr val="3F7D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God is the Judge</a:t>
            </a:r>
            <a:endParaRPr lang="en-US" sz="4400" b="1" i="1" dirty="0"/>
          </a:p>
        </p:txBody>
      </p:sp>
      <p:sp>
        <p:nvSpPr>
          <p:cNvPr id="10" name="Rounded Rectangle 8">
            <a:extLst>
              <a:ext uri="{FF2B5EF4-FFF2-40B4-BE49-F238E27FC236}">
                <a16:creationId xmlns="" xmlns:a16="http://schemas.microsoft.com/office/drawing/2014/main" id="{200E609B-A736-4B31-948A-713ED82DEDCE}"/>
              </a:ext>
            </a:extLst>
          </p:cNvPr>
          <p:cNvSpPr/>
          <p:nvPr/>
        </p:nvSpPr>
        <p:spPr>
          <a:xfrm>
            <a:off x="3512240" y="2792545"/>
            <a:ext cx="4948500" cy="914399"/>
          </a:xfrm>
          <a:prstGeom prst="roundRect">
            <a:avLst/>
          </a:prstGeom>
          <a:solidFill>
            <a:schemeClr val="tx1">
              <a:alpha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It was </a:t>
            </a:r>
            <a:r>
              <a:rPr lang="en-US" sz="5400" b="1" i="1" dirty="0"/>
              <a:t>worth</a:t>
            </a:r>
            <a:r>
              <a:rPr lang="en-US" sz="5400" b="1" dirty="0"/>
              <a:t> it</a:t>
            </a:r>
            <a:endParaRPr lang="en-US" sz="5400" dirty="0"/>
          </a:p>
        </p:txBody>
      </p:sp>
    </p:spTree>
    <p:extLst>
      <p:ext uri="{BB962C8B-B14F-4D97-AF65-F5344CB8AC3E}">
        <p14:creationId xmlns:p14="http://schemas.microsoft.com/office/powerpoint/2010/main" val="141296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2" name="Picture 2" descr="Image result for ancient athlete crown">
            <a:extLst>
              <a:ext uri="{FF2B5EF4-FFF2-40B4-BE49-F238E27FC236}">
                <a16:creationId xmlns="" xmlns:a16="http://schemas.microsoft.com/office/drawing/2014/main" id="{028AF644-F471-4E83-97F9-12FA39CC5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963" y="-18671"/>
            <a:ext cx="9654073" cy="687667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7">
            <a:extLst>
              <a:ext uri="{FF2B5EF4-FFF2-40B4-BE49-F238E27FC236}">
                <a16:creationId xmlns="" xmlns:a16="http://schemas.microsoft.com/office/drawing/2014/main" id="{18F7404B-F410-4C17-A059-FF98BA61BF74}"/>
              </a:ext>
            </a:extLst>
          </p:cNvPr>
          <p:cNvSpPr/>
          <p:nvPr/>
        </p:nvSpPr>
        <p:spPr>
          <a:xfrm>
            <a:off x="1839490" y="0"/>
            <a:ext cx="8513017"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So finish your course!</a:t>
            </a:r>
            <a:endParaRPr lang="en-US" sz="5900" dirty="0"/>
          </a:p>
        </p:txBody>
      </p:sp>
      <p:sp>
        <p:nvSpPr>
          <p:cNvPr id="7" name="Rectangle: Rounded Corners 6">
            <a:extLst>
              <a:ext uri="{FF2B5EF4-FFF2-40B4-BE49-F238E27FC236}">
                <a16:creationId xmlns="" xmlns:a16="http://schemas.microsoft.com/office/drawing/2014/main" id="{D5E4A9FD-8220-40CC-8150-CA2058C5B127}"/>
              </a:ext>
            </a:extLst>
          </p:cNvPr>
          <p:cNvSpPr/>
          <p:nvPr/>
        </p:nvSpPr>
        <p:spPr>
          <a:xfrm>
            <a:off x="171448" y="4552952"/>
            <a:ext cx="11849100" cy="914400"/>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Do you realize you have a course laid out for you?</a:t>
            </a:r>
            <a:endParaRPr lang="en-US" dirty="0"/>
          </a:p>
        </p:txBody>
      </p:sp>
      <p:sp>
        <p:nvSpPr>
          <p:cNvPr id="8" name="Rectangle: Rounded Corners 7">
            <a:extLst>
              <a:ext uri="{FF2B5EF4-FFF2-40B4-BE49-F238E27FC236}">
                <a16:creationId xmlns="" xmlns:a16="http://schemas.microsoft.com/office/drawing/2014/main" id="{B54622D6-E06D-4615-B600-91DA63A976C6}"/>
              </a:ext>
            </a:extLst>
          </p:cNvPr>
          <p:cNvSpPr/>
          <p:nvPr/>
        </p:nvSpPr>
        <p:spPr>
          <a:xfrm>
            <a:off x="-2" y="5715001"/>
            <a:ext cx="12192000" cy="914400"/>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How are you going to run the next leg of that race?</a:t>
            </a:r>
            <a:endParaRPr lang="en-US" sz="4400" dirty="0"/>
          </a:p>
        </p:txBody>
      </p:sp>
    </p:spTree>
    <p:extLst>
      <p:ext uri="{BB962C8B-B14F-4D97-AF65-F5344CB8AC3E}">
        <p14:creationId xmlns:p14="http://schemas.microsoft.com/office/powerpoint/2010/main" val="342124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Image result for ancient athlete crown">
            <a:extLst>
              <a:ext uri="{FF2B5EF4-FFF2-40B4-BE49-F238E27FC236}">
                <a16:creationId xmlns="" xmlns:a16="http://schemas.microsoft.com/office/drawing/2014/main" id="{028AF644-F471-4E83-97F9-12FA39CC5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963" y="-18671"/>
            <a:ext cx="9654073" cy="687667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7">
            <a:extLst>
              <a:ext uri="{FF2B5EF4-FFF2-40B4-BE49-F238E27FC236}">
                <a16:creationId xmlns="" xmlns:a16="http://schemas.microsoft.com/office/drawing/2014/main" id="{18F7404B-F410-4C17-A059-FF98BA61BF74}"/>
              </a:ext>
            </a:extLst>
          </p:cNvPr>
          <p:cNvSpPr/>
          <p:nvPr/>
        </p:nvSpPr>
        <p:spPr>
          <a:xfrm>
            <a:off x="1839490" y="0"/>
            <a:ext cx="8513017"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00" b="1" dirty="0">
                <a:solidFill>
                  <a:schemeClr val="bg1"/>
                </a:solidFill>
              </a:rPr>
              <a:t>So finish your course!</a:t>
            </a:r>
            <a:endParaRPr lang="en-US" sz="5900" dirty="0"/>
          </a:p>
        </p:txBody>
      </p:sp>
      <p:sp>
        <p:nvSpPr>
          <p:cNvPr id="9" name="Rectangle: Rounded Corners 8">
            <a:extLst>
              <a:ext uri="{FF2B5EF4-FFF2-40B4-BE49-F238E27FC236}">
                <a16:creationId xmlns="" xmlns:a16="http://schemas.microsoft.com/office/drawing/2014/main" id="{D850D34F-CEBE-45EB-A7DF-0F37217F9137}"/>
              </a:ext>
            </a:extLst>
          </p:cNvPr>
          <p:cNvSpPr/>
          <p:nvPr/>
        </p:nvSpPr>
        <p:spPr>
          <a:xfrm>
            <a:off x="171448" y="5638801"/>
            <a:ext cx="11849100" cy="914400"/>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Hear Paul’s encouragement from the finish line!</a:t>
            </a:r>
            <a:endParaRPr lang="en-US" sz="4400" dirty="0"/>
          </a:p>
        </p:txBody>
      </p:sp>
    </p:spTree>
    <p:extLst>
      <p:ext uri="{BB962C8B-B14F-4D97-AF65-F5344CB8AC3E}">
        <p14:creationId xmlns:p14="http://schemas.microsoft.com/office/powerpoint/2010/main" val="81157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 xmlns:a16="http://schemas.microsoft.com/office/drawing/2014/main"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
        <p:nvSpPr>
          <p:cNvPr id="3" name="TextBox 2">
            <a:extLst>
              <a:ext uri="{FF2B5EF4-FFF2-40B4-BE49-F238E27FC236}">
                <a16:creationId xmlns="" xmlns:a16="http://schemas.microsoft.com/office/drawing/2014/main" id="{3591B03D-D654-4EFA-9CCC-AAD4DCB64486}"/>
              </a:ext>
            </a:extLst>
          </p:cNvPr>
          <p:cNvSpPr txBox="1"/>
          <p:nvPr/>
        </p:nvSpPr>
        <p:spPr>
          <a:xfrm>
            <a:off x="592782" y="505816"/>
            <a:ext cx="9032481" cy="5970865"/>
          </a:xfrm>
          <a:prstGeom prst="rect">
            <a:avLst/>
          </a:prstGeom>
          <a:solidFill>
            <a:srgbClr val="03272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u="sng" dirty="0">
                <a:solidFill>
                  <a:schemeClr val="bg1"/>
                </a:solidFill>
              </a:rPr>
              <a:t>Discussion Questions to-go:</a:t>
            </a:r>
          </a:p>
          <a:p>
            <a:endParaRPr lang="en-US" sz="2800" dirty="0">
              <a:solidFill>
                <a:schemeClr val="bg1"/>
              </a:solidFill>
            </a:endParaRPr>
          </a:p>
          <a:p>
            <a:pPr marL="685800" indent="-685800">
              <a:buFont typeface="Arial" panose="020B0604020202020204" pitchFamily="34" charset="0"/>
              <a:buChar char="•"/>
            </a:pPr>
            <a:r>
              <a:rPr lang="en-US" sz="3600" b="1" dirty="0">
                <a:solidFill>
                  <a:schemeClr val="bg1"/>
                </a:solidFill>
              </a:rPr>
              <a:t>What struck you about Paul's farewell charge to Timothy and personal reflection?</a:t>
            </a:r>
          </a:p>
          <a:p>
            <a:endParaRPr lang="en-US" sz="2400" dirty="0">
              <a:solidFill>
                <a:schemeClr val="bg1"/>
              </a:solidFill>
            </a:endParaRPr>
          </a:p>
          <a:p>
            <a:pPr marL="685800" indent="-685800">
              <a:buFont typeface="Arial" panose="020B0604020202020204" pitchFamily="34" charset="0"/>
              <a:buChar char="•"/>
            </a:pPr>
            <a:r>
              <a:rPr lang="en-US" sz="3600" b="1" dirty="0">
                <a:solidFill>
                  <a:schemeClr val="bg1"/>
                </a:solidFill>
              </a:rPr>
              <a:t>What do you think is the next leg of the course God has laid out for you? </a:t>
            </a:r>
          </a:p>
          <a:p>
            <a:pPr marL="685800" indent="-685800">
              <a:buFont typeface="Arial" panose="020B0604020202020204" pitchFamily="34" charset="0"/>
              <a:buChar char="•"/>
            </a:pPr>
            <a:endParaRPr lang="en-US" sz="2400" b="1" dirty="0">
              <a:solidFill>
                <a:schemeClr val="bg1"/>
              </a:solidFill>
            </a:endParaRPr>
          </a:p>
          <a:p>
            <a:pPr marL="685800" indent="-685800">
              <a:buFont typeface="Arial" panose="020B0604020202020204" pitchFamily="34" charset="0"/>
              <a:buChar char="•"/>
            </a:pPr>
            <a:r>
              <a:rPr lang="en-US" sz="3600" b="1" dirty="0">
                <a:solidFill>
                  <a:schemeClr val="bg1"/>
                </a:solidFill>
              </a:rPr>
              <a:t>How much motivation should the Christian draw from the picture of “reward” at the end of the race? </a:t>
            </a:r>
          </a:p>
        </p:txBody>
      </p:sp>
    </p:spTree>
    <p:extLst>
      <p:ext uri="{BB962C8B-B14F-4D97-AF65-F5344CB8AC3E}">
        <p14:creationId xmlns:p14="http://schemas.microsoft.com/office/powerpoint/2010/main" val="31708663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 xmlns:a16="http://schemas.microsoft.com/office/drawing/2014/main"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4115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roman heral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82868" y="-649828"/>
            <a:ext cx="5916706" cy="57955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 y="4513006"/>
            <a:ext cx="12191999" cy="2344994"/>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baseline="30000" dirty="0">
                <a:solidFill>
                  <a:srgbClr val="72DB2B"/>
                </a:solidFill>
              </a:rPr>
              <a:t>2 Tim 4:3 </a:t>
            </a:r>
            <a:r>
              <a:rPr lang="en-US" sz="3200" dirty="0"/>
              <a:t>For the time will come when they will not tolerate sound doctrine; but wanting to have their ears tickled, they will accumulate for themselves teachers in accordance with their own desires, </a:t>
            </a:r>
            <a:r>
              <a:rPr lang="en-US" sz="3200" b="1" baseline="30000" dirty="0"/>
              <a:t>4 </a:t>
            </a:r>
            <a:r>
              <a:rPr lang="en-US" sz="3200" dirty="0"/>
              <a:t>and they will turn their ears away from the truth and will turn aside to myths.  </a:t>
            </a:r>
          </a:p>
        </p:txBody>
      </p:sp>
      <p:sp>
        <p:nvSpPr>
          <p:cNvPr id="5" name="TextBox 4">
            <a:extLst>
              <a:ext uri="{FF2B5EF4-FFF2-40B4-BE49-F238E27FC236}">
                <a16:creationId xmlns="" xmlns:a16="http://schemas.microsoft.com/office/drawing/2014/main" id="{3591B03D-D654-4EFA-9CCC-AAD4DCB64486}"/>
              </a:ext>
            </a:extLst>
          </p:cNvPr>
          <p:cNvSpPr txBox="1"/>
          <p:nvPr/>
        </p:nvSpPr>
        <p:spPr>
          <a:xfrm>
            <a:off x="215151" y="2009068"/>
            <a:ext cx="611393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“herald the word” </a:t>
            </a:r>
            <a:endParaRPr lang="en-US" sz="8000" dirty="0">
              <a:solidFill>
                <a:schemeClr val="bg1"/>
              </a:solidFill>
            </a:endParaRPr>
          </a:p>
        </p:txBody>
      </p:sp>
    </p:spTree>
    <p:extLst>
      <p:ext uri="{BB962C8B-B14F-4D97-AF65-F5344CB8AC3E}">
        <p14:creationId xmlns:p14="http://schemas.microsoft.com/office/powerpoint/2010/main" val="1713240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roman heral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82868" y="-649828"/>
            <a:ext cx="5916706" cy="57955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61365" y="4912659"/>
            <a:ext cx="12030635" cy="194534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4:5 </a:t>
            </a:r>
            <a:r>
              <a:rPr lang="en-US" sz="3600" b="1" u="sng" dirty="0"/>
              <a:t>But as for you</a:t>
            </a:r>
            <a:r>
              <a:rPr lang="en-US" sz="3600" dirty="0"/>
              <a:t>, use self-restraint in all things, endure hardship, do the work of an evangelist, fulfill your ministry.  </a:t>
            </a:r>
          </a:p>
        </p:txBody>
      </p:sp>
      <p:sp>
        <p:nvSpPr>
          <p:cNvPr id="4" name="TextBox 3">
            <a:extLst>
              <a:ext uri="{FF2B5EF4-FFF2-40B4-BE49-F238E27FC236}">
                <a16:creationId xmlns="" xmlns:a16="http://schemas.microsoft.com/office/drawing/2014/main" id="{1F436AEE-92A7-4816-98E1-D0FA6A5D6E51}"/>
              </a:ext>
            </a:extLst>
          </p:cNvPr>
          <p:cNvSpPr txBox="1"/>
          <p:nvPr/>
        </p:nvSpPr>
        <p:spPr>
          <a:xfrm>
            <a:off x="215151" y="2009068"/>
            <a:ext cx="611393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“herald the word” </a:t>
            </a:r>
            <a:endParaRPr lang="en-US" sz="8000" dirty="0">
              <a:solidFill>
                <a:schemeClr val="bg1"/>
              </a:solidFill>
            </a:endParaRPr>
          </a:p>
        </p:txBody>
      </p:sp>
    </p:spTree>
    <p:extLst>
      <p:ext uri="{BB962C8B-B14F-4D97-AF65-F5344CB8AC3E}">
        <p14:creationId xmlns:p14="http://schemas.microsoft.com/office/powerpoint/2010/main" val="4098131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roman heral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82868" y="-649828"/>
            <a:ext cx="5916706" cy="57955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61365" y="4912659"/>
            <a:ext cx="12030635" cy="194534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4:5 </a:t>
            </a:r>
            <a:r>
              <a:rPr lang="en-US" sz="3600" dirty="0"/>
              <a:t>But as for you, </a:t>
            </a:r>
            <a:r>
              <a:rPr lang="en-US" sz="3600" b="1" u="sng" dirty="0"/>
              <a:t>use self-restraint in all things</a:t>
            </a:r>
            <a:r>
              <a:rPr lang="en-US" sz="3600" dirty="0"/>
              <a:t>, endure hardship, do the work of an evangelist, fulfill your ministry.  </a:t>
            </a:r>
          </a:p>
        </p:txBody>
      </p:sp>
      <p:sp>
        <p:nvSpPr>
          <p:cNvPr id="4" name="TextBox 3">
            <a:extLst>
              <a:ext uri="{FF2B5EF4-FFF2-40B4-BE49-F238E27FC236}">
                <a16:creationId xmlns="" xmlns:a16="http://schemas.microsoft.com/office/drawing/2014/main" id="{1F436AEE-92A7-4816-98E1-D0FA6A5D6E51}"/>
              </a:ext>
            </a:extLst>
          </p:cNvPr>
          <p:cNvSpPr txBox="1"/>
          <p:nvPr/>
        </p:nvSpPr>
        <p:spPr>
          <a:xfrm>
            <a:off x="215151" y="2009068"/>
            <a:ext cx="611393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“herald the word” </a:t>
            </a:r>
            <a:endParaRPr lang="en-US" sz="8000" dirty="0">
              <a:solidFill>
                <a:schemeClr val="bg1"/>
              </a:solidFill>
            </a:endParaRPr>
          </a:p>
        </p:txBody>
      </p:sp>
    </p:spTree>
    <p:extLst>
      <p:ext uri="{BB962C8B-B14F-4D97-AF65-F5344CB8AC3E}">
        <p14:creationId xmlns:p14="http://schemas.microsoft.com/office/powerpoint/2010/main" val="371101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roman heral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382868" y="-649828"/>
            <a:ext cx="5916706" cy="57955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61365" y="4912659"/>
            <a:ext cx="12030635" cy="1945340"/>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baseline="30000" dirty="0">
                <a:solidFill>
                  <a:srgbClr val="72DB2B"/>
                </a:solidFill>
              </a:rPr>
              <a:t>2 Tim 4:5 </a:t>
            </a:r>
            <a:r>
              <a:rPr lang="en-US" sz="3600" dirty="0"/>
              <a:t>But as for you, use self-restraint in all things, </a:t>
            </a:r>
            <a:r>
              <a:rPr lang="en-US" sz="3600" b="1" u="sng" dirty="0"/>
              <a:t>endure hardship</a:t>
            </a:r>
            <a:r>
              <a:rPr lang="en-US" sz="3600" dirty="0"/>
              <a:t>, do the work of an evangelist, fulfill your ministry.  </a:t>
            </a:r>
          </a:p>
        </p:txBody>
      </p:sp>
      <p:sp>
        <p:nvSpPr>
          <p:cNvPr id="4" name="TextBox 3">
            <a:extLst>
              <a:ext uri="{FF2B5EF4-FFF2-40B4-BE49-F238E27FC236}">
                <a16:creationId xmlns="" xmlns:a16="http://schemas.microsoft.com/office/drawing/2014/main" id="{1F436AEE-92A7-4816-98E1-D0FA6A5D6E51}"/>
              </a:ext>
            </a:extLst>
          </p:cNvPr>
          <p:cNvSpPr txBox="1"/>
          <p:nvPr/>
        </p:nvSpPr>
        <p:spPr>
          <a:xfrm>
            <a:off x="215151" y="2009068"/>
            <a:ext cx="611393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rPr>
              <a:t>“herald the word” </a:t>
            </a:r>
            <a:endParaRPr lang="en-US" sz="8000" dirty="0">
              <a:solidFill>
                <a:schemeClr val="bg1"/>
              </a:solidFill>
            </a:endParaRPr>
          </a:p>
        </p:txBody>
      </p:sp>
    </p:spTree>
    <p:extLst>
      <p:ext uri="{BB962C8B-B14F-4D97-AF65-F5344CB8AC3E}">
        <p14:creationId xmlns:p14="http://schemas.microsoft.com/office/powerpoint/2010/main" val="4390799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1142</Words>
  <Application>Microsoft Office PowerPoint</Application>
  <PresentationFormat>Widescreen</PresentationFormat>
  <Paragraphs>209</Paragraphs>
  <Slides>54</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Links</vt:lpstr>
      </vt:variant>
      <vt:variant>
        <vt:i4>1</vt:i4>
      </vt:variant>
      <vt:variant>
        <vt:lpstr>Slide Titles</vt:lpstr>
      </vt:variant>
      <vt:variant>
        <vt:i4>54</vt:i4>
      </vt:variant>
    </vt:vector>
  </HeadingPairs>
  <TitlesOfParts>
    <vt:vector size="59" baseType="lpstr">
      <vt:lpstr>Arial</vt:lpstr>
      <vt:lpstr>Calibri</vt:lpstr>
      <vt:lpstr>Calibri Light</vt:lpstr>
      <vt:lpstr>office theme</vt:lpstr>
      <vt:lpstr>D:\This Week MC1\_Pre-CT REVOLVING.pptx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2021-02-17T15:49:47Z</dcterms:created>
  <dcterms:modified xsi:type="dcterms:W3CDTF">2021-02-18T16:02:50Z</dcterms:modified>
</cp:coreProperties>
</file>