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3"/>
  </p:notesMasterIdLst>
  <p:sldIdLst>
    <p:sldId id="1273" r:id="rId2"/>
    <p:sldId id="7322" r:id="rId3"/>
    <p:sldId id="7433" r:id="rId4"/>
    <p:sldId id="7434" r:id="rId5"/>
    <p:sldId id="7435" r:id="rId6"/>
    <p:sldId id="7437" r:id="rId7"/>
    <p:sldId id="7436" r:id="rId8"/>
    <p:sldId id="7515" r:id="rId9"/>
    <p:sldId id="7438" r:id="rId10"/>
    <p:sldId id="7439" r:id="rId11"/>
    <p:sldId id="7513" r:id="rId12"/>
    <p:sldId id="7441" r:id="rId13"/>
    <p:sldId id="7443" r:id="rId14"/>
    <p:sldId id="7442" r:id="rId15"/>
    <p:sldId id="7444" r:id="rId16"/>
    <p:sldId id="7445" r:id="rId17"/>
    <p:sldId id="7446" r:id="rId18"/>
    <p:sldId id="7514" r:id="rId19"/>
    <p:sldId id="7447" r:id="rId20"/>
    <p:sldId id="7453" r:id="rId21"/>
    <p:sldId id="7448" r:id="rId22"/>
    <p:sldId id="7449" r:id="rId23"/>
    <p:sldId id="7454" r:id="rId24"/>
    <p:sldId id="7455" r:id="rId25"/>
    <p:sldId id="7456" r:id="rId26"/>
    <p:sldId id="7457" r:id="rId27"/>
    <p:sldId id="7458" r:id="rId28"/>
    <p:sldId id="7459" r:id="rId29"/>
    <p:sldId id="7460" r:id="rId30"/>
    <p:sldId id="7461" r:id="rId31"/>
    <p:sldId id="7462" r:id="rId32"/>
    <p:sldId id="7463" r:id="rId33"/>
    <p:sldId id="7468" r:id="rId34"/>
    <p:sldId id="7469" r:id="rId35"/>
    <p:sldId id="7465" r:id="rId36"/>
    <p:sldId id="7466" r:id="rId37"/>
    <p:sldId id="7471" r:id="rId38"/>
    <p:sldId id="7470" r:id="rId39"/>
    <p:sldId id="7467" r:id="rId40"/>
    <p:sldId id="7472" r:id="rId41"/>
    <p:sldId id="7475" r:id="rId42"/>
    <p:sldId id="7476" r:id="rId43"/>
    <p:sldId id="2345" r:id="rId44"/>
    <p:sldId id="7477" r:id="rId45"/>
    <p:sldId id="7478" r:id="rId46"/>
    <p:sldId id="7479" r:id="rId47"/>
    <p:sldId id="7480" r:id="rId48"/>
    <p:sldId id="7481" r:id="rId49"/>
    <p:sldId id="7483" r:id="rId50"/>
    <p:sldId id="7484" r:id="rId51"/>
    <p:sldId id="7485" r:id="rId52"/>
    <p:sldId id="7486" r:id="rId53"/>
    <p:sldId id="7487" r:id="rId54"/>
    <p:sldId id="7482" r:id="rId55"/>
    <p:sldId id="7489" r:id="rId56"/>
    <p:sldId id="7490" r:id="rId57"/>
    <p:sldId id="7491" r:id="rId58"/>
    <p:sldId id="7492" r:id="rId59"/>
    <p:sldId id="7493" r:id="rId60"/>
    <p:sldId id="7488" r:id="rId61"/>
    <p:sldId id="7494" r:id="rId62"/>
    <p:sldId id="7495" r:id="rId63"/>
    <p:sldId id="7473" r:id="rId64"/>
    <p:sldId id="7496" r:id="rId65"/>
    <p:sldId id="7498" r:id="rId66"/>
    <p:sldId id="7497" r:id="rId67"/>
    <p:sldId id="7499" r:id="rId68"/>
    <p:sldId id="7500" r:id="rId69"/>
    <p:sldId id="7501" r:id="rId70"/>
    <p:sldId id="7502" r:id="rId71"/>
    <p:sldId id="7503" r:id="rId72"/>
    <p:sldId id="7504" r:id="rId73"/>
    <p:sldId id="7505" r:id="rId74"/>
    <p:sldId id="7506" r:id="rId75"/>
    <p:sldId id="7507" r:id="rId76"/>
    <p:sldId id="7508" r:id="rId77"/>
    <p:sldId id="7509" r:id="rId78"/>
    <p:sldId id="7510" r:id="rId79"/>
    <p:sldId id="7398" r:id="rId80"/>
    <p:sldId id="7511" r:id="rId81"/>
    <p:sldId id="7512" r:id="rId82"/>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22"/>
    <a:srgbClr val="A85400"/>
    <a:srgbClr val="B85C00"/>
    <a:srgbClr val="C06000"/>
    <a:srgbClr val="005AB4"/>
    <a:srgbClr val="4D4D4D"/>
    <a:srgbClr val="595959"/>
    <a:srgbClr val="000064"/>
    <a:srgbClr val="6400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1E99C-1529-4D82-98AB-AABD84763BF5}" v="3218" dt="2019-01-29T00:44:33.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2" autoAdjust="0"/>
    <p:restoredTop sz="81414" autoAdjust="0"/>
  </p:normalViewPr>
  <p:slideViewPr>
    <p:cSldViewPr>
      <p:cViewPr varScale="1">
        <p:scale>
          <a:sx n="27" d="100"/>
          <a:sy n="27" d="100"/>
        </p:scale>
        <p:origin x="1890" y="54"/>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1039628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126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19</a:t>
            </a:fld>
            <a:endParaRPr lang="en-US" dirty="0"/>
          </a:p>
        </p:txBody>
      </p:sp>
    </p:spTree>
    <p:extLst>
      <p:ext uri="{BB962C8B-B14F-4D97-AF65-F5344CB8AC3E}">
        <p14:creationId xmlns:p14="http://schemas.microsoft.com/office/powerpoint/2010/main" val="61527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20</a:t>
            </a:fld>
            <a:endParaRPr lang="en-US" dirty="0"/>
          </a:p>
        </p:txBody>
      </p:sp>
    </p:spTree>
    <p:extLst>
      <p:ext uri="{BB962C8B-B14F-4D97-AF65-F5344CB8AC3E}">
        <p14:creationId xmlns:p14="http://schemas.microsoft.com/office/powerpoint/2010/main" val="134478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21</a:t>
            </a:fld>
            <a:endParaRPr lang="en-US" dirty="0"/>
          </a:p>
        </p:txBody>
      </p:sp>
    </p:spTree>
    <p:extLst>
      <p:ext uri="{BB962C8B-B14F-4D97-AF65-F5344CB8AC3E}">
        <p14:creationId xmlns:p14="http://schemas.microsoft.com/office/powerpoint/2010/main" val="184237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22</a:t>
            </a:fld>
            <a:endParaRPr lang="en-US" dirty="0"/>
          </a:p>
        </p:txBody>
      </p:sp>
    </p:spTree>
    <p:extLst>
      <p:ext uri="{BB962C8B-B14F-4D97-AF65-F5344CB8AC3E}">
        <p14:creationId xmlns:p14="http://schemas.microsoft.com/office/powerpoint/2010/main" val="1150636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23</a:t>
            </a:fld>
            <a:endParaRPr lang="en-US" dirty="0"/>
          </a:p>
        </p:txBody>
      </p:sp>
    </p:spTree>
    <p:extLst>
      <p:ext uri="{BB962C8B-B14F-4D97-AF65-F5344CB8AC3E}">
        <p14:creationId xmlns:p14="http://schemas.microsoft.com/office/powerpoint/2010/main" val="221364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24</a:t>
            </a:fld>
            <a:endParaRPr lang="en-US" dirty="0"/>
          </a:p>
        </p:txBody>
      </p:sp>
    </p:spTree>
    <p:extLst>
      <p:ext uri="{BB962C8B-B14F-4D97-AF65-F5344CB8AC3E}">
        <p14:creationId xmlns:p14="http://schemas.microsoft.com/office/powerpoint/2010/main" val="1879622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his struggle with God ended after many years in the book of Romans</a:t>
            </a:r>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25</a:t>
            </a:fld>
            <a:endParaRPr lang="en-US" dirty="0"/>
          </a:p>
        </p:txBody>
      </p:sp>
    </p:spTree>
    <p:extLst>
      <p:ext uri="{BB962C8B-B14F-4D97-AF65-F5344CB8AC3E}">
        <p14:creationId xmlns:p14="http://schemas.microsoft.com/office/powerpoint/2010/main" val="128781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26</a:t>
            </a:fld>
            <a:endParaRPr lang="en-US" dirty="0"/>
          </a:p>
        </p:txBody>
      </p:sp>
    </p:spTree>
    <p:extLst>
      <p:ext uri="{BB962C8B-B14F-4D97-AF65-F5344CB8AC3E}">
        <p14:creationId xmlns:p14="http://schemas.microsoft.com/office/powerpoint/2010/main" val="185014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5166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2272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72999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8980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1545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22652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2467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3438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3848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79216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51538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67003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3059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consider the majestic sweeping scope of this letter, it’s not surprising to hear Bible scholars singing its praise. Theologian John Stott calls Romans </a:t>
            </a:r>
          </a:p>
          <a:p>
            <a:endParaRPr lang="en-US" dirty="0"/>
          </a:p>
          <a:p>
            <a:r>
              <a:rPr lang="en-US" dirty="0"/>
              <a:t>Oh yes. Romans can change your life. Many times in the course of human history when God has moved, he has done so through truths contained here in the book of Romans.</a:t>
            </a:r>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3</a:t>
            </a:fld>
            <a:endParaRPr lang="en-US" dirty="0"/>
          </a:p>
        </p:txBody>
      </p:sp>
    </p:spTree>
    <p:extLst>
      <p:ext uri="{BB962C8B-B14F-4D97-AF65-F5344CB8AC3E}">
        <p14:creationId xmlns:p14="http://schemas.microsoft.com/office/powerpoint/2010/main" val="751013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0621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5563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38140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41267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47133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59040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23542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07335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49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31080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2955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a:t>
            </a:fld>
            <a:endParaRPr lang="en-US" dirty="0"/>
          </a:p>
        </p:txBody>
      </p:sp>
    </p:spTree>
    <p:extLst>
      <p:ext uri="{BB962C8B-B14F-4D97-AF65-F5344CB8AC3E}">
        <p14:creationId xmlns:p14="http://schemas.microsoft.com/office/powerpoint/2010/main" val="3917202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51</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52723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70866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06213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30359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08195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67805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53272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2544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59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28837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60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1143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went on to become one of the most influential theologians in the history of Christianity, and he traces his own breakthrough in his struggle with God back to the book of Romans.</a:t>
            </a:r>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a:t>
            </a:fld>
            <a:endParaRPr lang="en-US" dirty="0"/>
          </a:p>
        </p:txBody>
      </p:sp>
    </p:spTree>
    <p:extLst>
      <p:ext uri="{BB962C8B-B14F-4D97-AF65-F5344CB8AC3E}">
        <p14:creationId xmlns:p14="http://schemas.microsoft.com/office/powerpoint/2010/main" val="763304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61</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84450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EDEFE2-950A-4680-9B4B-F9BB7841BC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BFCD38F6-5646-4F6B-A6CB-2735FFCD0B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xmlns="" id="{E4C9C994-0270-4A37-BFB6-A8A852B83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fld id="{57925D45-3F24-44E7-9F0D-A0E22103CE55}" type="slidenum">
              <a:rPr lang="en-US" altLang="en-US" sz="1200">
                <a:solidFill>
                  <a:schemeClr val="tx1"/>
                </a:solidFill>
                <a:latin typeface="Times New Roman" panose="02020603050405020304" pitchFamily="18" charset="0"/>
              </a:rPr>
              <a:pPr/>
              <a:t>62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49438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7067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4212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15</a:t>
            </a:fld>
            <a:endParaRPr lang="en-US" dirty="0"/>
          </a:p>
        </p:txBody>
      </p:sp>
    </p:spTree>
    <p:extLst>
      <p:ext uri="{BB962C8B-B14F-4D97-AF65-F5344CB8AC3E}">
        <p14:creationId xmlns:p14="http://schemas.microsoft.com/office/powerpoint/2010/main" val="127289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confessed his hatred of God to his mentor, </a:t>
            </a:r>
            <a:r>
              <a:rPr lang="en-US" dirty="0" err="1"/>
              <a:t>Staupitz</a:t>
            </a:r>
            <a:r>
              <a:rPr lang="en-US" dirty="0"/>
              <a:t>, who couldn’t relate to Luther’s inordinate sense of guilt. So he did the only thing he could think of to extinguish young Martin’s spirit: he sent him to go and get his PhD. And he assigned him to work as a Bible professor.</a:t>
            </a:r>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16</a:t>
            </a:fld>
            <a:endParaRPr lang="en-US" dirty="0"/>
          </a:p>
        </p:txBody>
      </p:sp>
    </p:spTree>
    <p:extLst>
      <p:ext uri="{BB962C8B-B14F-4D97-AF65-F5344CB8AC3E}">
        <p14:creationId xmlns:p14="http://schemas.microsoft.com/office/powerpoint/2010/main" val="167735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17</a:t>
            </a:fld>
            <a:endParaRPr lang="en-US" dirty="0"/>
          </a:p>
        </p:txBody>
      </p:sp>
    </p:spTree>
    <p:extLst>
      <p:ext uri="{BB962C8B-B14F-4D97-AF65-F5344CB8AC3E}">
        <p14:creationId xmlns:p14="http://schemas.microsoft.com/office/powerpoint/2010/main" val="323504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18</a:t>
            </a:fld>
            <a:endParaRPr lang="en-US" dirty="0"/>
          </a:p>
        </p:txBody>
      </p:sp>
    </p:spTree>
    <p:extLst>
      <p:ext uri="{BB962C8B-B14F-4D97-AF65-F5344CB8AC3E}">
        <p14:creationId xmlns:p14="http://schemas.microsoft.com/office/powerpoint/2010/main" val="4159039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0"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6"/>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2"/>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Romans 1:1-17</a:t>
            </a:r>
          </a:p>
        </p:txBody>
      </p:sp>
      <p:sp>
        <p:nvSpPr>
          <p:cNvPr id="7171" name="Subtitle 2"/>
          <p:cNvSpPr>
            <a:spLocks noGrp="1"/>
          </p:cNvSpPr>
          <p:nvPr>
            <p:ph type="subTitle" idx="1"/>
          </p:nvPr>
        </p:nvSpPr>
        <p:spPr/>
        <p:txBody>
          <a:bodyPr/>
          <a:lstStyle/>
          <a:p>
            <a:r>
              <a:rPr lang="en-US" sz="5400" dirty="0">
                <a:ea typeface="ＭＳ Ｐゴシック" pitchFamily="34" charset="-128"/>
              </a:rPr>
              <a:t>The Power of the Good News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The harsh treatment took its toll on his body</a:t>
            </a:r>
          </a:p>
          <a:p>
            <a:r>
              <a:rPr lang="en-US" dirty="0"/>
              <a:t>After one year he led his first church service</a:t>
            </a:r>
          </a:p>
          <a:p>
            <a:r>
              <a:rPr lang="en-US" dirty="0"/>
              <a:t>And he froze up in front of everyone</a:t>
            </a:r>
          </a:p>
          <a:p>
            <a:r>
              <a:rPr lang="en-US" dirty="0"/>
              <a:t>“Who am I, that I should lift up mine eyes or raise my hands to the divine Majesty?” </a:t>
            </a:r>
            <a:br>
              <a:rPr lang="en-US" dirty="0"/>
            </a:br>
            <a:r>
              <a:rPr lang="en-US" sz="1800" i="1" dirty="0"/>
              <a:t>—</a:t>
            </a:r>
            <a:r>
              <a:rPr lang="en-US" sz="1800" i="1" dirty="0" err="1"/>
              <a:t>Bainton</a:t>
            </a:r>
            <a:r>
              <a:rPr lang="en-US" sz="1800" i="1" dirty="0"/>
              <a:t>, Here I Stand, 30</a:t>
            </a:r>
            <a:endParaRPr lang="en-US" i="1" dirty="0"/>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12602168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9" name="Title 6">
            <a:extLst>
              <a:ext uri="{FF2B5EF4-FFF2-40B4-BE49-F238E27FC236}">
                <a16:creationId xmlns:a16="http://schemas.microsoft.com/office/drawing/2014/main" xmlns="" id="{2E95FA55-47D9-4704-88E3-6F5E63F9212C}"/>
              </a:ext>
            </a:extLst>
          </p:cNvPr>
          <p:cNvSpPr txBox="1">
            <a:spLocks/>
          </p:cNvSpPr>
          <p:nvPr/>
        </p:nvSpPr>
        <p:spPr bwMode="auto">
          <a:xfrm>
            <a:off x="5526516" y="227543"/>
            <a:ext cx="3733797" cy="72495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a:lstStyle>
          <a:p>
            <a:pPr algn="ctr"/>
            <a:r>
              <a:rPr lang="en-US" sz="3600" b="0" kern="0"/>
              <a:t>Hans Luther </a:t>
            </a:r>
            <a:br>
              <a:rPr lang="en-US" sz="3600" b="0" kern="0"/>
            </a:br>
            <a:r>
              <a:rPr lang="en-US" sz="1600" b="0" kern="0"/>
              <a:t>(Martin’s dad)</a:t>
            </a:r>
            <a:endParaRPr lang="en-US" sz="3600" b="0" kern="0" dirty="0"/>
          </a:p>
        </p:txBody>
      </p:sp>
      <p:pic>
        <p:nvPicPr>
          <p:cNvPr id="10" name="Picture 2" descr="http://www.faltboot.net/sigme/Cranach/Bildergalerie/luther-vater.jpg">
            <a:extLst>
              <a:ext uri="{FF2B5EF4-FFF2-40B4-BE49-F238E27FC236}">
                <a16:creationId xmlns:a16="http://schemas.microsoft.com/office/drawing/2014/main" xmlns="" id="{77CA4DAE-99E1-4AAB-B8FF-874A4C62AD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flipH="1">
            <a:off x="5065486" y="1048853"/>
            <a:ext cx="4902905" cy="44386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6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Redoubled his efforts</a:t>
            </a:r>
          </a:p>
          <a:p>
            <a:r>
              <a:rPr lang="en-US" dirty="0"/>
              <a:t>“I was a good monk, and I kept the rule of my order so strictly that I may say</a:t>
            </a:r>
          </a:p>
          <a:p>
            <a:r>
              <a:rPr lang="en-US" dirty="0"/>
              <a:t>that if ever a monk got to heaven by his </a:t>
            </a:r>
            <a:r>
              <a:rPr lang="en-US" dirty="0" err="1"/>
              <a:t>monkery</a:t>
            </a:r>
            <a:r>
              <a:rPr lang="en-US" dirty="0"/>
              <a:t> it was I.”</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12190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All such drastic methods gave no sense of inner tranquility.</a:t>
            </a:r>
          </a:p>
          <a:p>
            <a:r>
              <a:rPr lang="en-US" dirty="0"/>
              <a:t>The purpose of his striving was to compensate for his sins, but he could never feel that the ledger was balanced…</a:t>
            </a:r>
          </a:p>
          <a:p>
            <a:r>
              <a:rPr lang="en-US" dirty="0"/>
              <a:t>He could not satisfy God at any point.</a:t>
            </a:r>
            <a:endParaRPr lang="en-US" sz="1800" i="1" dirty="0"/>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5957708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“Sometimes my confessor said to me when I repeatedly discussed silly sins with him,</a:t>
            </a:r>
          </a:p>
          <a:p>
            <a:r>
              <a:rPr lang="en-US" dirty="0"/>
              <a:t>You are a fool… God is not angry with you, </a:t>
            </a:r>
          </a:p>
          <a:p>
            <a:r>
              <a:rPr lang="en-US" dirty="0"/>
              <a:t>	but you are angry with God.’ ” </a:t>
            </a:r>
            <a:r>
              <a:rPr lang="en-US" sz="1800" i="1" dirty="0"/>
              <a:t>(</a:t>
            </a:r>
            <a:r>
              <a:rPr lang="en-US" sz="1800" i="1" dirty="0" err="1"/>
              <a:t>Bainton</a:t>
            </a:r>
            <a:r>
              <a:rPr lang="en-US" sz="1800" i="1" dirty="0"/>
              <a:t>, 33-34)</a:t>
            </a:r>
            <a:endParaRPr lang="en-US" i="1" dirty="0"/>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2002021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Johann von </a:t>
            </a:r>
            <a:r>
              <a:rPr lang="en-US" dirty="0" err="1"/>
              <a:t>Staupitz</a:t>
            </a:r>
            <a:r>
              <a:rPr lang="en-US" dirty="0"/>
              <a:t>:</a:t>
            </a:r>
          </a:p>
          <a:p>
            <a:r>
              <a:rPr lang="en-US" dirty="0"/>
              <a:t>	Relax. Love God!</a:t>
            </a:r>
          </a:p>
          <a:p>
            <a:endParaRPr lang="en-US" dirty="0"/>
          </a:p>
          <a:p>
            <a:r>
              <a:rPr lang="en-US" dirty="0"/>
              <a:t>Luther:</a:t>
            </a:r>
          </a:p>
          <a:p>
            <a:r>
              <a:rPr lang="en-US" dirty="0"/>
              <a:t>	“Love God?</a:t>
            </a:r>
          </a:p>
          <a:p>
            <a:r>
              <a:rPr lang="en-US" dirty="0"/>
              <a:t>	I hated Him!”</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13737956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err="1"/>
              <a:t>Staupitz</a:t>
            </a:r>
            <a:r>
              <a:rPr lang="en-US" dirty="0"/>
              <a:t> couldn’t relate to Martin</a:t>
            </a:r>
          </a:p>
          <a:p>
            <a:r>
              <a:rPr lang="en-US" dirty="0"/>
              <a:t>So he did the only thing he could think of to extinguish young Martin’s spirit:</a:t>
            </a:r>
          </a:p>
          <a:p>
            <a:r>
              <a:rPr lang="en-US" dirty="0"/>
              <a:t>He sent Martin to go and get his PhD.</a:t>
            </a:r>
          </a:p>
          <a:p>
            <a:r>
              <a:rPr lang="en-US" dirty="0"/>
              <a:t>Then got him a job as a Bible professor.</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41878162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003800" y="227543"/>
            <a:ext cx="4952999" cy="5259914"/>
          </a:xfrm>
        </p:spPr>
        <p:txBody>
          <a:bodyPr/>
          <a:lstStyle/>
          <a:p>
            <a:r>
              <a:rPr lang="en-US" dirty="0"/>
              <a:t>Martin began teaching through books of the Bible, verse-by-verse</a:t>
            </a:r>
          </a:p>
          <a:p>
            <a:r>
              <a:rPr lang="en-US" dirty="0"/>
              <a:t>Until he reached the book of Romans</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1155922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003800" y="227543"/>
            <a:ext cx="4952999" cy="5259914"/>
          </a:xfrm>
        </p:spPr>
        <p:txBody>
          <a:bodyPr/>
          <a:lstStyle/>
          <a:p>
            <a:r>
              <a:rPr lang="en-US" dirty="0"/>
              <a:t>Martin began teaching through books of the Bible, verse-by-verse</a:t>
            </a:r>
          </a:p>
          <a:p>
            <a:r>
              <a:rPr lang="en-US" dirty="0"/>
              <a:t>Until he reached the book of Romans</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5" name="Rounded Rectangle 3">
            <a:extLst>
              <a:ext uri="{FF2B5EF4-FFF2-40B4-BE49-F238E27FC236}">
                <a16:creationId xmlns:a16="http://schemas.microsoft.com/office/drawing/2014/main" xmlns="" id="{F57B135A-7C08-46E1-8DCB-2F3808364E40}"/>
              </a:ext>
            </a:extLst>
          </p:cNvPr>
          <p:cNvSpPr/>
          <p:nvPr/>
        </p:nvSpPr>
        <p:spPr bwMode="auto">
          <a:xfrm>
            <a:off x="241300" y="944785"/>
            <a:ext cx="4568064" cy="457971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For in the gospel the righteousness of God is revealed—</a:t>
            </a:r>
          </a:p>
          <a:p>
            <a:pPr marL="174625" indent="-174625">
              <a:lnSpc>
                <a:spcPct val="90000"/>
              </a:lnSpc>
            </a:pPr>
            <a:r>
              <a:rPr lang="en-US" sz="3600" dirty="0">
                <a:solidFill>
                  <a:schemeClr val="bg1"/>
                </a:solidFill>
              </a:rPr>
              <a:t>a righteousness that is by faith from first to last,</a:t>
            </a:r>
          </a:p>
          <a:p>
            <a:pPr marL="174625" indent="-174625">
              <a:lnSpc>
                <a:spcPct val="90000"/>
              </a:lnSpc>
            </a:pPr>
            <a:r>
              <a:rPr lang="en-US" sz="3600" dirty="0">
                <a:solidFill>
                  <a:schemeClr val="bg1"/>
                </a:solidFill>
              </a:rPr>
              <a:t>just as it is written: </a:t>
            </a:r>
          </a:p>
          <a:p>
            <a:pPr marL="174625" indent="-174625">
              <a:lnSpc>
                <a:spcPct val="90000"/>
              </a:lnSpc>
            </a:pPr>
            <a:r>
              <a:rPr lang="en-US" sz="3600" dirty="0">
                <a:solidFill>
                  <a:schemeClr val="bg1"/>
                </a:solidFill>
              </a:rPr>
              <a:t>“The righteous will live by faith.” </a:t>
            </a:r>
            <a:r>
              <a:rPr lang="en-US" sz="1600" dirty="0">
                <a:solidFill>
                  <a:schemeClr val="bg1"/>
                </a:solidFill>
              </a:rPr>
              <a:t>(Rom 1:17)</a:t>
            </a:r>
            <a:endParaRPr lang="en-US" sz="3600" dirty="0">
              <a:solidFill>
                <a:schemeClr val="bg1"/>
              </a:solidFill>
            </a:endParaRPr>
          </a:p>
        </p:txBody>
      </p:sp>
    </p:spTree>
    <p:extLst>
      <p:ext uri="{BB962C8B-B14F-4D97-AF65-F5344CB8AC3E}">
        <p14:creationId xmlns:p14="http://schemas.microsoft.com/office/powerpoint/2010/main" val="4468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003800" y="227543"/>
            <a:ext cx="4952999" cy="5259914"/>
          </a:xfrm>
        </p:spPr>
        <p:txBody>
          <a:bodyPr/>
          <a:lstStyle/>
          <a:p>
            <a:r>
              <a:rPr lang="en-US" dirty="0"/>
              <a:t>I had greatly longed to understand Paul’s letter to the Romans,</a:t>
            </a:r>
          </a:p>
          <a:p>
            <a:r>
              <a:rPr lang="en-US" dirty="0"/>
              <a:t>and nothing stood to the way but that one expression ‘the righteousness of God’…</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5" name="Rounded Rectangle 3">
            <a:extLst>
              <a:ext uri="{FF2B5EF4-FFF2-40B4-BE49-F238E27FC236}">
                <a16:creationId xmlns:a16="http://schemas.microsoft.com/office/drawing/2014/main" xmlns="" id="{B5618ABC-184B-4DF0-B137-A406E151406D}"/>
              </a:ext>
            </a:extLst>
          </p:cNvPr>
          <p:cNvSpPr/>
          <p:nvPr/>
        </p:nvSpPr>
        <p:spPr bwMode="auto">
          <a:xfrm>
            <a:off x="241300" y="4394201"/>
            <a:ext cx="4568064" cy="110595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noAutofit/>
          </a:bodyPr>
          <a:lstStyle/>
          <a:p>
            <a:pPr marL="174625" indent="-174625">
              <a:lnSpc>
                <a:spcPct val="90000"/>
              </a:lnSpc>
            </a:pPr>
            <a:r>
              <a:rPr lang="en-US" sz="3600" dirty="0">
                <a:solidFill>
                  <a:schemeClr val="bg1"/>
                </a:solidFill>
              </a:rPr>
              <a:t>“The righteous will live by faith.” </a:t>
            </a:r>
            <a:r>
              <a:rPr lang="en-US" sz="1600" dirty="0">
                <a:solidFill>
                  <a:schemeClr val="bg1"/>
                </a:solidFill>
              </a:rPr>
              <a:t>(Rom 1:17)</a:t>
            </a:r>
            <a:endParaRPr lang="en-US" sz="3600" dirty="0">
              <a:solidFill>
                <a:schemeClr val="bg1"/>
              </a:solidFill>
            </a:endParaRPr>
          </a:p>
        </p:txBody>
      </p:sp>
    </p:spTree>
    <p:extLst>
      <p:ext uri="{BB962C8B-B14F-4D97-AF65-F5344CB8AC3E}">
        <p14:creationId xmlns:p14="http://schemas.microsoft.com/office/powerpoint/2010/main" val="330282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 This letter is from Paul, a slave of Christ Jesus,</a:t>
            </a:r>
          </a:p>
          <a:p>
            <a:r>
              <a:rPr lang="en-US" dirty="0"/>
              <a:t>chosen by God to be an apostle and sent out to preach his Good News [“gospel”].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003800" y="227543"/>
            <a:ext cx="4952999" cy="5259914"/>
          </a:xfrm>
        </p:spPr>
        <p:txBody>
          <a:bodyPr/>
          <a:lstStyle/>
          <a:p>
            <a:r>
              <a:rPr lang="en-US" dirty="0"/>
              <a:t>Night and day I pondered until I saw the connection between the justice of God</a:t>
            </a:r>
          </a:p>
          <a:p>
            <a:r>
              <a:rPr lang="en-US" dirty="0"/>
              <a:t>and the statement that “the just shall live by his faith.”</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5" name="Rounded Rectangle 3">
            <a:extLst>
              <a:ext uri="{FF2B5EF4-FFF2-40B4-BE49-F238E27FC236}">
                <a16:creationId xmlns:a16="http://schemas.microsoft.com/office/drawing/2014/main" xmlns="" id="{3A79FD2D-A51C-4CA5-A90E-D8A934EB51F3}"/>
              </a:ext>
            </a:extLst>
          </p:cNvPr>
          <p:cNvSpPr/>
          <p:nvPr/>
        </p:nvSpPr>
        <p:spPr bwMode="auto">
          <a:xfrm>
            <a:off x="241300" y="4394201"/>
            <a:ext cx="4568064" cy="110595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noAutofit/>
          </a:bodyPr>
          <a:lstStyle/>
          <a:p>
            <a:pPr marL="174625" indent="-174625">
              <a:lnSpc>
                <a:spcPct val="90000"/>
              </a:lnSpc>
            </a:pPr>
            <a:r>
              <a:rPr lang="en-US" sz="3600" dirty="0">
                <a:solidFill>
                  <a:schemeClr val="bg1"/>
                </a:solidFill>
              </a:rPr>
              <a:t>“The righteous will live by faith.” </a:t>
            </a:r>
            <a:r>
              <a:rPr lang="en-US" sz="1600" dirty="0">
                <a:solidFill>
                  <a:schemeClr val="bg1"/>
                </a:solidFill>
              </a:rPr>
              <a:t>(Rom 1:17)</a:t>
            </a:r>
            <a:endParaRPr lang="en-US" sz="3600" dirty="0">
              <a:solidFill>
                <a:schemeClr val="bg1"/>
              </a:solidFill>
            </a:endParaRPr>
          </a:p>
        </p:txBody>
      </p:sp>
    </p:spTree>
    <p:extLst>
      <p:ext uri="{BB962C8B-B14F-4D97-AF65-F5344CB8AC3E}">
        <p14:creationId xmlns:p14="http://schemas.microsoft.com/office/powerpoint/2010/main" val="25609989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4927600" y="227543"/>
            <a:ext cx="5029199" cy="5259914"/>
          </a:xfrm>
        </p:spPr>
        <p:txBody>
          <a:bodyPr/>
          <a:lstStyle/>
          <a:p>
            <a:r>
              <a:rPr lang="en-US" dirty="0"/>
              <a:t>Then I grasped that the justice of God is that righteousness</a:t>
            </a:r>
          </a:p>
          <a:p>
            <a:r>
              <a:rPr lang="en-US" dirty="0"/>
              <a:t>by which through grace and sheer mercy God justifies us through faith.</a:t>
            </a:r>
          </a:p>
          <a:p>
            <a:r>
              <a:rPr lang="en-US" dirty="0"/>
              <a:t>Thereupon I felt myself to be reborn and to have gone through open doors into paradise.</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5" name="Rounded Rectangle 3">
            <a:extLst>
              <a:ext uri="{FF2B5EF4-FFF2-40B4-BE49-F238E27FC236}">
                <a16:creationId xmlns:a16="http://schemas.microsoft.com/office/drawing/2014/main" xmlns="" id="{C4CC4201-6A91-4B0A-8309-F2DB98B4F292}"/>
              </a:ext>
            </a:extLst>
          </p:cNvPr>
          <p:cNvSpPr/>
          <p:nvPr/>
        </p:nvSpPr>
        <p:spPr bwMode="auto">
          <a:xfrm>
            <a:off x="241300" y="4394201"/>
            <a:ext cx="4568064" cy="110595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noAutofit/>
          </a:bodyPr>
          <a:lstStyle/>
          <a:p>
            <a:pPr marL="174625" indent="-174625">
              <a:lnSpc>
                <a:spcPct val="90000"/>
              </a:lnSpc>
            </a:pPr>
            <a:r>
              <a:rPr lang="en-US" sz="3600" dirty="0">
                <a:solidFill>
                  <a:schemeClr val="bg1"/>
                </a:solidFill>
              </a:rPr>
              <a:t>“The righteous will live by faith.” </a:t>
            </a:r>
            <a:r>
              <a:rPr lang="en-US" sz="1600" dirty="0">
                <a:solidFill>
                  <a:schemeClr val="bg1"/>
                </a:solidFill>
              </a:rPr>
              <a:t>(Rom 1:17)</a:t>
            </a:r>
            <a:endParaRPr lang="en-US" sz="3600" dirty="0">
              <a:solidFill>
                <a:schemeClr val="bg1"/>
              </a:solidFill>
            </a:endParaRPr>
          </a:p>
        </p:txBody>
      </p:sp>
    </p:spTree>
    <p:extLst>
      <p:ext uri="{BB962C8B-B14F-4D97-AF65-F5344CB8AC3E}">
        <p14:creationId xmlns:p14="http://schemas.microsoft.com/office/powerpoint/2010/main" val="16586206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4927600" y="227543"/>
            <a:ext cx="5029199" cy="5259914"/>
          </a:xfrm>
        </p:spPr>
        <p:txBody>
          <a:bodyPr/>
          <a:lstStyle/>
          <a:p>
            <a:r>
              <a:rPr lang="en-US" dirty="0"/>
              <a:t>The whole of Scripture took on a new meaning, </a:t>
            </a:r>
          </a:p>
          <a:p>
            <a:r>
              <a:rPr lang="en-US" dirty="0"/>
              <a:t>and whereas before the “justice of God” had filled me with hate,</a:t>
            </a:r>
          </a:p>
          <a:p>
            <a:r>
              <a:rPr lang="en-US" dirty="0"/>
              <a:t>now it became to me inexpressibly sweet in greater love.</a:t>
            </a:r>
          </a:p>
          <a:p>
            <a:r>
              <a:rPr lang="en-US" dirty="0"/>
              <a:t>This passage of Paul became to me a gate to heaven.</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5" name="Rounded Rectangle 3">
            <a:extLst>
              <a:ext uri="{FF2B5EF4-FFF2-40B4-BE49-F238E27FC236}">
                <a16:creationId xmlns:a16="http://schemas.microsoft.com/office/drawing/2014/main" xmlns="" id="{7D9E9940-DA61-4117-9E9D-53FE1C0B1E0F}"/>
              </a:ext>
            </a:extLst>
          </p:cNvPr>
          <p:cNvSpPr/>
          <p:nvPr/>
        </p:nvSpPr>
        <p:spPr bwMode="auto">
          <a:xfrm>
            <a:off x="241300" y="4394201"/>
            <a:ext cx="4568064" cy="110595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noAutofit/>
          </a:bodyPr>
          <a:lstStyle/>
          <a:p>
            <a:pPr marL="174625" indent="-174625">
              <a:lnSpc>
                <a:spcPct val="90000"/>
              </a:lnSpc>
            </a:pPr>
            <a:r>
              <a:rPr lang="en-US" sz="3600" dirty="0">
                <a:solidFill>
                  <a:schemeClr val="bg1"/>
                </a:solidFill>
              </a:rPr>
              <a:t>“The righteous will live by faith.” </a:t>
            </a:r>
            <a:r>
              <a:rPr lang="en-US" sz="1600" dirty="0">
                <a:solidFill>
                  <a:schemeClr val="bg1"/>
                </a:solidFill>
              </a:rPr>
              <a:t>(Rom 1:17)</a:t>
            </a:r>
            <a:endParaRPr lang="en-US" sz="3600" dirty="0">
              <a:solidFill>
                <a:schemeClr val="bg1"/>
              </a:solidFill>
            </a:endParaRPr>
          </a:p>
        </p:txBody>
      </p:sp>
    </p:spTree>
    <p:extLst>
      <p:ext uri="{BB962C8B-B14F-4D97-AF65-F5344CB8AC3E}">
        <p14:creationId xmlns:p14="http://schemas.microsoft.com/office/powerpoint/2010/main" val="25347923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John Wesley</a:t>
            </a:r>
            <a:br>
              <a:rPr lang="en-US" sz="3600" b="0" dirty="0"/>
            </a:br>
            <a:r>
              <a:rPr lang="en-US" sz="1600" b="0" dirty="0"/>
              <a:t>(1703-1791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4927600" y="227543"/>
            <a:ext cx="5029199" cy="5259914"/>
          </a:xfrm>
        </p:spPr>
        <p:txBody>
          <a:bodyPr/>
          <a:lstStyle/>
          <a:p>
            <a:r>
              <a:rPr lang="en-US" dirty="0"/>
              <a:t>1729 – Founded ‘The Holy Club’ at Oxford</a:t>
            </a:r>
          </a:p>
          <a:p>
            <a:r>
              <a:rPr lang="en-US" dirty="0"/>
              <a:t>1735 – Sailed to America to work as a pastor</a:t>
            </a:r>
          </a:p>
          <a:p>
            <a:r>
              <a:rPr lang="en-US" dirty="0"/>
              <a:t>	But was nearly killed in a violent storm</a:t>
            </a:r>
          </a:p>
          <a:p>
            <a:r>
              <a:rPr lang="en-US" dirty="0"/>
              <a:t>	The Moravians…</a:t>
            </a:r>
          </a:p>
          <a:p>
            <a:r>
              <a:rPr lang="en-US" dirty="0"/>
              <a:t>1737 – returned, defeated</a:t>
            </a:r>
          </a:p>
          <a:p>
            <a:r>
              <a:rPr lang="en-US" dirty="0"/>
              <a:t>1738 – Visited a Moravian meeting ‘very unwillingly’</a:t>
            </a:r>
          </a:p>
        </p:txBody>
      </p:sp>
      <p:pic>
        <p:nvPicPr>
          <p:cNvPr id="3074" name="Picture 2" descr="Image result for john wesley">
            <a:extLst>
              <a:ext uri="{FF2B5EF4-FFF2-40B4-BE49-F238E27FC236}">
                <a16:creationId xmlns:a16="http://schemas.microsoft.com/office/drawing/2014/main" xmlns="" id="{C4A30D03-F078-42BF-92AA-9D813931E9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600" y="1181099"/>
            <a:ext cx="44196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5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John Wesley</a:t>
            </a:r>
            <a:br>
              <a:rPr lang="en-US" sz="3600" b="0" dirty="0"/>
            </a:br>
            <a:r>
              <a:rPr lang="en-US" sz="1600" b="0" dirty="0"/>
              <a:t>(1703-1791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4927600" y="227543"/>
            <a:ext cx="5029199" cy="5259914"/>
          </a:xfrm>
        </p:spPr>
        <p:txBody>
          <a:bodyPr/>
          <a:lstStyle/>
          <a:p>
            <a:r>
              <a:rPr lang="en-US" dirty="0"/>
              <a:t>They were studying Romans &amp; reading from Luther’s commentary</a:t>
            </a:r>
          </a:p>
          <a:p>
            <a:r>
              <a:rPr lang="en-US" dirty="0"/>
              <a:t>“About a quarter before nine, while he was describing the change which God works in the heart through faith in Christ,</a:t>
            </a:r>
          </a:p>
          <a:p>
            <a:r>
              <a:rPr lang="en-US" dirty="0"/>
              <a:t>I felt my heart strangely warmed.</a:t>
            </a:r>
          </a:p>
        </p:txBody>
      </p:sp>
      <p:pic>
        <p:nvPicPr>
          <p:cNvPr id="3074" name="Picture 2" descr="Image result for john wesley">
            <a:extLst>
              <a:ext uri="{FF2B5EF4-FFF2-40B4-BE49-F238E27FC236}">
                <a16:creationId xmlns:a16="http://schemas.microsoft.com/office/drawing/2014/main" xmlns="" id="{C4A30D03-F078-42BF-92AA-9D813931E9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600" y="1181099"/>
            <a:ext cx="44196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498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John Wesley</a:t>
            </a:r>
            <a:br>
              <a:rPr lang="en-US" sz="3600" b="0" dirty="0"/>
            </a:br>
            <a:r>
              <a:rPr lang="en-US" sz="1600" b="0" dirty="0"/>
              <a:t>(1703-1791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4927600" y="227543"/>
            <a:ext cx="5029199" cy="5259914"/>
          </a:xfrm>
        </p:spPr>
        <p:txBody>
          <a:bodyPr/>
          <a:lstStyle/>
          <a:p>
            <a:r>
              <a:rPr lang="en-US" dirty="0"/>
              <a:t>I felt I did trust in Christ, Christ alone, for salvation;</a:t>
            </a:r>
          </a:p>
          <a:p>
            <a:r>
              <a:rPr lang="en-US" dirty="0"/>
              <a:t>and an assurance was given me that he had taken away my sins, even mine, and saved me from the law of sin and death.”</a:t>
            </a:r>
          </a:p>
        </p:txBody>
      </p:sp>
      <p:pic>
        <p:nvPicPr>
          <p:cNvPr id="3074" name="Picture 2" descr="Image result for john wesley">
            <a:extLst>
              <a:ext uri="{FF2B5EF4-FFF2-40B4-BE49-F238E27FC236}">
                <a16:creationId xmlns:a16="http://schemas.microsoft.com/office/drawing/2014/main" xmlns="" id="{C4A30D03-F078-42BF-92AA-9D813931E9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600" y="1181099"/>
            <a:ext cx="44196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261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John Wesley</a:t>
            </a:r>
            <a:br>
              <a:rPr lang="en-US" sz="3600" b="0" dirty="0"/>
            </a:br>
            <a:r>
              <a:rPr lang="en-US" sz="1600" b="0" dirty="0"/>
              <a:t>(1703-1791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4927600" y="227543"/>
            <a:ext cx="5029199" cy="5259914"/>
          </a:xfrm>
        </p:spPr>
        <p:txBody>
          <a:bodyPr/>
          <a:lstStyle/>
          <a:p>
            <a:r>
              <a:rPr lang="en-US" dirty="0"/>
              <a:t>Wesley went on to lead the Methodist revival in England and the US.</a:t>
            </a:r>
          </a:p>
          <a:p>
            <a:r>
              <a:rPr lang="en-US" dirty="0"/>
              <a:t>This paved the way for many social reforms, including the abolition of slavery throughout the world.</a:t>
            </a:r>
          </a:p>
        </p:txBody>
      </p:sp>
      <p:pic>
        <p:nvPicPr>
          <p:cNvPr id="3074" name="Picture 2" descr="Image result for john wesley">
            <a:extLst>
              <a:ext uri="{FF2B5EF4-FFF2-40B4-BE49-F238E27FC236}">
                <a16:creationId xmlns:a16="http://schemas.microsoft.com/office/drawing/2014/main" xmlns="" id="{C4A30D03-F078-42BF-92AA-9D813931E9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600" y="1181099"/>
            <a:ext cx="44196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678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 This letter is from Paul, a slave of Christ Jesus,</a:t>
            </a:r>
          </a:p>
          <a:p>
            <a:r>
              <a:rPr lang="en-US" dirty="0"/>
              <a:t>chosen by God to be an apostle and sent out to preach </a:t>
            </a:r>
            <a:r>
              <a:rPr lang="en-US" u="sng" dirty="0"/>
              <a:t>his Good News</a:t>
            </a:r>
            <a:r>
              <a:rPr lang="en-US" dirty="0"/>
              <a:t>.</a:t>
            </a:r>
          </a:p>
        </p:txBody>
      </p:sp>
    </p:spTree>
    <p:extLst>
      <p:ext uri="{BB962C8B-B14F-4D97-AF65-F5344CB8AC3E}">
        <p14:creationId xmlns:p14="http://schemas.microsoft.com/office/powerpoint/2010/main" val="25686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2 God promised this Good News long ago through his prophets in the holy Scriptures. </a:t>
            </a:r>
          </a:p>
          <a:p>
            <a:r>
              <a:rPr lang="en-US" dirty="0"/>
              <a:t>3 The Good News is about his Son.</a:t>
            </a:r>
          </a:p>
          <a:p>
            <a:r>
              <a:rPr lang="en-US" dirty="0"/>
              <a:t>In his earthly life he was born into King David’s family line,</a:t>
            </a:r>
          </a:p>
          <a:p>
            <a:r>
              <a:rPr lang="en-US" dirty="0"/>
              <a:t>4 and he was shown to be the Son of God when he was raised from the dead by the power of the Holy Spirit.</a:t>
            </a:r>
          </a:p>
          <a:p>
            <a:r>
              <a:rPr lang="en-US" dirty="0"/>
              <a:t>He is Jesus Christ our Lord.</a:t>
            </a:r>
          </a:p>
        </p:txBody>
      </p:sp>
    </p:spTree>
    <p:extLst>
      <p:ext uri="{BB962C8B-B14F-4D97-AF65-F5344CB8AC3E}">
        <p14:creationId xmlns:p14="http://schemas.microsoft.com/office/powerpoint/2010/main" val="21653124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5 Through Christ, God has given us the privilege and authority as apostles to tell Gentiles everywhere what God has done for them,</a:t>
            </a:r>
          </a:p>
          <a:p>
            <a:r>
              <a:rPr lang="en-US" dirty="0"/>
              <a:t>so that they will believe and obey him, bringing glory to his name.</a:t>
            </a:r>
          </a:p>
          <a:p>
            <a:r>
              <a:rPr lang="en-US" dirty="0"/>
              <a:t>6 And you are included among those Gentiles who have been called to belong to Jesus Christ.</a:t>
            </a:r>
          </a:p>
        </p:txBody>
      </p:sp>
    </p:spTree>
    <p:extLst>
      <p:ext uri="{BB962C8B-B14F-4D97-AF65-F5344CB8AC3E}">
        <p14:creationId xmlns:p14="http://schemas.microsoft.com/office/powerpoint/2010/main" val="19336939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769A136-C711-475A-B22F-51A78E12279E}"/>
              </a:ext>
            </a:extLst>
          </p:cNvPr>
          <p:cNvSpPr>
            <a:spLocks noGrp="1"/>
          </p:cNvSpPr>
          <p:nvPr>
            <p:ph type="title"/>
          </p:nvPr>
        </p:nvSpPr>
        <p:spPr/>
        <p:txBody>
          <a:bodyPr/>
          <a:lstStyle/>
          <a:p>
            <a:r>
              <a:rPr lang="en-US" dirty="0"/>
              <a:t>John Stott</a:t>
            </a:r>
          </a:p>
        </p:txBody>
      </p:sp>
      <p:sp>
        <p:nvSpPr>
          <p:cNvPr id="6" name="Text Placeholder 5">
            <a:extLst>
              <a:ext uri="{FF2B5EF4-FFF2-40B4-BE49-F238E27FC236}">
                <a16:creationId xmlns:a16="http://schemas.microsoft.com/office/drawing/2014/main" xmlns="" id="{B35B5DD3-3E9A-4EF6-B464-F884C8C2D5AF}"/>
              </a:ext>
            </a:extLst>
          </p:cNvPr>
          <p:cNvSpPr>
            <a:spLocks noGrp="1"/>
          </p:cNvSpPr>
          <p:nvPr>
            <p:ph type="body" sz="half" idx="2"/>
          </p:nvPr>
        </p:nvSpPr>
        <p:spPr/>
        <p:txBody>
          <a:bodyPr/>
          <a:lstStyle/>
          <a:p>
            <a:r>
              <a:rPr lang="en-US" dirty="0"/>
              <a:t>It is the fullest, plainest and grandest statement of the gospel in the New Testament.</a:t>
            </a:r>
          </a:p>
          <a:p>
            <a:r>
              <a:rPr lang="en-US" dirty="0"/>
              <a:t>It is not surprising that the church in every generation has acknowledged the importance of Romans</a:t>
            </a:r>
          </a:p>
        </p:txBody>
      </p:sp>
      <p:sp>
        <p:nvSpPr>
          <p:cNvPr id="7" name="Text Placeholder 6">
            <a:extLst>
              <a:ext uri="{FF2B5EF4-FFF2-40B4-BE49-F238E27FC236}">
                <a16:creationId xmlns:a16="http://schemas.microsoft.com/office/drawing/2014/main" xmlns="" id="{632683E3-AFE0-4007-BE3B-8614C1267C4A}"/>
              </a:ext>
            </a:extLst>
          </p:cNvPr>
          <p:cNvSpPr>
            <a:spLocks noGrp="1"/>
          </p:cNvSpPr>
          <p:nvPr>
            <p:ph type="body" sz="half" idx="10"/>
          </p:nvPr>
        </p:nvSpPr>
        <p:spPr/>
        <p:txBody>
          <a:bodyPr/>
          <a:lstStyle/>
          <a:p>
            <a:r>
              <a:rPr lang="en-US" sz="1600" dirty="0"/>
              <a:t>John R. W. Stott, The Message of Romans: God’s Good News for the World, The Bible Speaks Today (Leicester, England; Downers Grove, IL: InterVarsity Press, 2001), 19.</a:t>
            </a:r>
          </a:p>
        </p:txBody>
      </p:sp>
      <p:sp>
        <p:nvSpPr>
          <p:cNvPr id="8" name="Text Placeholder 7">
            <a:extLst>
              <a:ext uri="{FF2B5EF4-FFF2-40B4-BE49-F238E27FC236}">
                <a16:creationId xmlns:a16="http://schemas.microsoft.com/office/drawing/2014/main" xmlns="" id="{F69839BF-E55E-4064-94E2-73D28C4C832E}"/>
              </a:ext>
            </a:extLst>
          </p:cNvPr>
          <p:cNvSpPr>
            <a:spLocks noGrp="1"/>
          </p:cNvSpPr>
          <p:nvPr>
            <p:ph type="body" sz="half" idx="11"/>
          </p:nvPr>
        </p:nvSpPr>
        <p:spPr/>
        <p:txBody>
          <a:bodyPr/>
          <a:lstStyle/>
          <a:p>
            <a:r>
              <a:rPr lang="en-US" dirty="0"/>
              <a:t>20</a:t>
            </a:r>
            <a:r>
              <a:rPr lang="en-US" baseline="30000" dirty="0"/>
              <a:t>th</a:t>
            </a:r>
            <a:r>
              <a:rPr lang="en-US" dirty="0"/>
              <a:t> c. Christian Author and Pastor</a:t>
            </a:r>
          </a:p>
        </p:txBody>
      </p:sp>
      <p:pic>
        <p:nvPicPr>
          <p:cNvPr id="1026" name="Picture 2" descr="Image result for john stott romans">
            <a:extLst>
              <a:ext uri="{FF2B5EF4-FFF2-40B4-BE49-F238E27FC236}">
                <a16:creationId xmlns:a16="http://schemas.microsoft.com/office/drawing/2014/main" xmlns="" id="{3E2596BD-1FB8-43E5-9FFD-513FF8EBE2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600" y="79376"/>
            <a:ext cx="1337733" cy="200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7 I am writing to all of you in Rome who are loved by God and are called as saints. </a:t>
            </a:r>
            <a:br>
              <a:rPr lang="en-US" dirty="0"/>
            </a:br>
            <a:r>
              <a:rPr lang="en-US" dirty="0"/>
              <a:t>[cf. NLT “to be his own holy people.”]</a:t>
            </a:r>
          </a:p>
          <a:p>
            <a:r>
              <a:rPr lang="en-US" dirty="0"/>
              <a:t>May God our Father and the Lord Jesus Christ give you grace and peace.</a:t>
            </a:r>
          </a:p>
        </p:txBody>
      </p:sp>
    </p:spTree>
    <p:extLst>
      <p:ext uri="{BB962C8B-B14F-4D97-AF65-F5344CB8AC3E}">
        <p14:creationId xmlns:p14="http://schemas.microsoft.com/office/powerpoint/2010/main" val="42555388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8 Let me say first that I thank my God through Jesus Christ for all of you, because your faith in him is being talked about all over the world.</a:t>
            </a:r>
          </a:p>
          <a:p>
            <a:r>
              <a:rPr lang="en-US" dirty="0"/>
              <a:t>9 God knows how often I pray for you.</a:t>
            </a:r>
          </a:p>
          <a:p>
            <a:r>
              <a:rPr lang="en-US" dirty="0"/>
              <a:t>Day and night I bring you and your needs in prayer to God, whom I serve with all my heart by spreading the Good News about his Son.</a:t>
            </a:r>
          </a:p>
        </p:txBody>
      </p:sp>
    </p:spTree>
    <p:extLst>
      <p:ext uri="{BB962C8B-B14F-4D97-AF65-F5344CB8AC3E}">
        <p14:creationId xmlns:p14="http://schemas.microsoft.com/office/powerpoint/2010/main" val="36244855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10 One of the things I always pray for is the opportunity, God willing, to come at last to see you.</a:t>
            </a:r>
          </a:p>
          <a:p>
            <a:r>
              <a:rPr lang="en-US" dirty="0"/>
              <a:t>11 For I long to visit you so I can bring you some spiritual gift that will help you grow strong in the Lord.</a:t>
            </a:r>
          </a:p>
          <a:p>
            <a:r>
              <a:rPr lang="en-US" dirty="0"/>
              <a:t>12 When we get together, I want to encourage you in your faith, but I also want to be encouraged by yours.</a:t>
            </a:r>
          </a:p>
        </p:txBody>
      </p:sp>
    </p:spTree>
    <p:extLst>
      <p:ext uri="{BB962C8B-B14F-4D97-AF65-F5344CB8AC3E}">
        <p14:creationId xmlns:p14="http://schemas.microsoft.com/office/powerpoint/2010/main" val="36265213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13 I want you to know, dear brothers and sisters, that I planned many times to visit you, but </a:t>
            </a:r>
            <a:r>
              <a:rPr lang="en-US" u="sng" dirty="0"/>
              <a:t>I was prevented until now</a:t>
            </a:r>
            <a:r>
              <a:rPr lang="en-US" dirty="0"/>
              <a:t>.</a:t>
            </a:r>
          </a:p>
        </p:txBody>
      </p:sp>
      <p:grpSp>
        <p:nvGrpSpPr>
          <p:cNvPr id="3" name="Group 2">
            <a:extLst>
              <a:ext uri="{FF2B5EF4-FFF2-40B4-BE49-F238E27FC236}">
                <a16:creationId xmlns:a16="http://schemas.microsoft.com/office/drawing/2014/main" xmlns="" id="{68EC5076-D4AF-4925-AC3F-4DEDCB3A2115}"/>
              </a:ext>
            </a:extLst>
          </p:cNvPr>
          <p:cNvGrpSpPr/>
          <p:nvPr/>
        </p:nvGrpSpPr>
        <p:grpSpPr>
          <a:xfrm>
            <a:off x="4876799" y="1273443"/>
            <a:ext cx="5113867" cy="3795299"/>
            <a:chOff x="4876799" y="1273443"/>
            <a:chExt cx="5113867" cy="3795299"/>
          </a:xfrm>
        </p:grpSpPr>
        <p:pic>
          <p:nvPicPr>
            <p:cNvPr id="22530" name="Picture 2" descr="Image result for emperor claudius">
              <a:extLst>
                <a:ext uri="{FF2B5EF4-FFF2-40B4-BE49-F238E27FC236}">
                  <a16:creationId xmlns:a16="http://schemas.microsoft.com/office/drawing/2014/main" xmlns="" id="{39F2BCE3-9638-4D33-A178-3AF5056F62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00" y="1273443"/>
              <a:ext cx="3005666" cy="3795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C8FBAE7-BD40-4C87-9063-AA7CEE50B157}"/>
                </a:ext>
              </a:extLst>
            </p:cNvPr>
            <p:cNvSpPr txBox="1"/>
            <p:nvPr/>
          </p:nvSpPr>
          <p:spPr>
            <a:xfrm>
              <a:off x="4876799" y="1866900"/>
              <a:ext cx="2133600" cy="2062103"/>
            </a:xfrm>
            <a:prstGeom prst="rect">
              <a:avLst/>
            </a:prstGeom>
            <a:noFill/>
          </p:spPr>
          <p:txBody>
            <a:bodyPr wrap="square" rtlCol="0">
              <a:spAutoFit/>
            </a:bodyPr>
            <a:lstStyle/>
            <a:p>
              <a:pPr algn="ctr"/>
              <a:r>
                <a:rPr lang="en-US" sz="3600" dirty="0"/>
                <a:t>Edict of Claudius, AD 49 </a:t>
              </a:r>
              <a:r>
                <a:rPr lang="en-US" sz="2000" dirty="0"/>
                <a:t>(Acts 18:2)</a:t>
              </a:r>
              <a:endParaRPr lang="en-US" dirty="0"/>
            </a:p>
          </p:txBody>
        </p:sp>
      </p:grpSp>
      <p:sp>
        <p:nvSpPr>
          <p:cNvPr id="7" name="TextBox 6">
            <a:extLst>
              <a:ext uri="{FF2B5EF4-FFF2-40B4-BE49-F238E27FC236}">
                <a16:creationId xmlns:a16="http://schemas.microsoft.com/office/drawing/2014/main" xmlns="" id="{CC8A3DF8-8D1C-4218-A389-951D091D42D2}"/>
              </a:ext>
            </a:extLst>
          </p:cNvPr>
          <p:cNvSpPr txBox="1"/>
          <p:nvPr/>
        </p:nvSpPr>
        <p:spPr>
          <a:xfrm>
            <a:off x="4660901" y="4095571"/>
            <a:ext cx="2539999" cy="1200329"/>
          </a:xfrm>
          <a:prstGeom prst="rect">
            <a:avLst/>
          </a:prstGeom>
          <a:noFill/>
        </p:spPr>
        <p:txBody>
          <a:bodyPr wrap="square" rtlCol="0">
            <a:spAutoFit/>
          </a:bodyPr>
          <a:lstStyle/>
          <a:p>
            <a:pPr algn="ctr"/>
            <a:r>
              <a:rPr lang="en-US" sz="3600" dirty="0"/>
              <a:t>Repealed Oct 54 AD</a:t>
            </a:r>
            <a:endParaRPr lang="en-US" dirty="0"/>
          </a:p>
        </p:txBody>
      </p:sp>
    </p:spTree>
    <p:extLst>
      <p:ext uri="{BB962C8B-B14F-4D97-AF65-F5344CB8AC3E}">
        <p14:creationId xmlns:p14="http://schemas.microsoft.com/office/powerpoint/2010/main" val="27786206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13 I want you to know, dear brothers and sisters, that I planned many times to visit you, but </a:t>
            </a:r>
            <a:r>
              <a:rPr lang="en-US" u="sng" dirty="0"/>
              <a:t>I was prevented until now</a:t>
            </a:r>
            <a:r>
              <a:rPr lang="en-US" dirty="0"/>
              <a:t>.</a:t>
            </a:r>
          </a:p>
          <a:p>
            <a:r>
              <a:rPr lang="en-US" dirty="0"/>
              <a:t>I want to work among you and see spiritual fruit, just as I have seen among other Gentiles.</a:t>
            </a:r>
          </a:p>
        </p:txBody>
      </p:sp>
    </p:spTree>
    <p:extLst>
      <p:ext uri="{BB962C8B-B14F-4D97-AF65-F5344CB8AC3E}">
        <p14:creationId xmlns:p14="http://schemas.microsoft.com/office/powerpoint/2010/main" val="1037040192"/>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14 For I have a great sense of obligation to people in both the civilized world and the rest of the world, to the educated and uneducated alike.</a:t>
            </a:r>
          </a:p>
          <a:p>
            <a:r>
              <a:rPr lang="en-US" dirty="0"/>
              <a:t>15 So I am eager to come to you in Rome, too, to preach the Good News.</a:t>
            </a:r>
          </a:p>
        </p:txBody>
      </p:sp>
    </p:spTree>
    <p:extLst>
      <p:ext uri="{BB962C8B-B14F-4D97-AF65-F5344CB8AC3E}">
        <p14:creationId xmlns:p14="http://schemas.microsoft.com/office/powerpoint/2010/main" val="31894238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16 For I am not ashamed of this Good News about Christ.</a:t>
            </a:r>
          </a:p>
        </p:txBody>
      </p:sp>
    </p:spTree>
    <p:extLst>
      <p:ext uri="{BB962C8B-B14F-4D97-AF65-F5344CB8AC3E}">
        <p14:creationId xmlns:p14="http://schemas.microsoft.com/office/powerpoint/2010/main" val="9734024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16 For I am not ashamed of this Good News about Christ.</a:t>
            </a:r>
          </a:p>
        </p:txBody>
      </p:sp>
      <p:sp>
        <p:nvSpPr>
          <p:cNvPr id="4" name="Rounded Rectangle 6">
            <a:extLst>
              <a:ext uri="{FF2B5EF4-FFF2-40B4-BE49-F238E27FC236}">
                <a16:creationId xmlns:a16="http://schemas.microsoft.com/office/drawing/2014/main" xmlns="" id="{A949BF93-17AD-4E05-B0F6-27C014B7D8FF}"/>
              </a:ext>
            </a:extLst>
          </p:cNvPr>
          <p:cNvSpPr/>
          <p:nvPr/>
        </p:nvSpPr>
        <p:spPr bwMode="auto">
          <a:xfrm>
            <a:off x="262467" y="1257300"/>
            <a:ext cx="9635066" cy="408111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rPr>
              <a:t>Why would Paul be ashamed?</a:t>
            </a:r>
          </a:p>
          <a:p>
            <a:pPr marL="571500" indent="-571500">
              <a:lnSpc>
                <a:spcPct val="90000"/>
              </a:lnSpc>
              <a:buFontTx/>
              <a:buChar char="-"/>
            </a:pPr>
            <a:r>
              <a:rPr lang="en-US" sz="3600" dirty="0">
                <a:solidFill>
                  <a:schemeClr val="bg1"/>
                </a:solidFill>
              </a:rPr>
              <a:t>What would he say to his family?</a:t>
            </a:r>
          </a:p>
          <a:p>
            <a:pPr marL="571500" indent="-571500">
              <a:lnSpc>
                <a:spcPct val="90000"/>
              </a:lnSpc>
              <a:buFontTx/>
              <a:buChar char="-"/>
            </a:pPr>
            <a:r>
              <a:rPr lang="en-US" sz="3600" dirty="0">
                <a:solidFill>
                  <a:schemeClr val="bg1"/>
                </a:solidFill>
              </a:rPr>
              <a:t>His Pharisee buddies?</a:t>
            </a:r>
          </a:p>
          <a:p>
            <a:pPr marL="571500" indent="-571500">
              <a:lnSpc>
                <a:spcPct val="90000"/>
              </a:lnSpc>
              <a:buFontTx/>
              <a:buChar char="-"/>
            </a:pPr>
            <a:r>
              <a:rPr lang="en-US" sz="3600" dirty="0">
                <a:solidFill>
                  <a:schemeClr val="bg1"/>
                </a:solidFill>
              </a:rPr>
              <a:t>His mentor, Gamaliel</a:t>
            </a:r>
          </a:p>
          <a:p>
            <a:pPr marL="571500" indent="-571500">
              <a:lnSpc>
                <a:spcPct val="90000"/>
              </a:lnSpc>
              <a:buFontTx/>
              <a:buChar char="-"/>
            </a:pPr>
            <a:r>
              <a:rPr lang="en-US" sz="3600" dirty="0">
                <a:solidFill>
                  <a:schemeClr val="bg1"/>
                </a:solidFill>
              </a:rPr>
              <a:t>He had suffered so much pain for opening his mouth</a:t>
            </a:r>
          </a:p>
          <a:p>
            <a:pPr marL="571500" indent="-571500">
              <a:lnSpc>
                <a:spcPct val="90000"/>
              </a:lnSpc>
              <a:buFontTx/>
              <a:buChar char="-"/>
            </a:pPr>
            <a:r>
              <a:rPr lang="en-US" sz="3600" dirty="0">
                <a:solidFill>
                  <a:schemeClr val="bg1"/>
                </a:solidFill>
              </a:rPr>
              <a:t>He had killed Christians and committed countless other atrocities</a:t>
            </a:r>
          </a:p>
        </p:txBody>
      </p:sp>
    </p:spTree>
    <p:extLst>
      <p:ext uri="{BB962C8B-B14F-4D97-AF65-F5344CB8AC3E}">
        <p14:creationId xmlns:p14="http://schemas.microsoft.com/office/powerpoint/2010/main" val="27783652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16 For I am not ashamed of this Good News about Christ.</a:t>
            </a:r>
          </a:p>
          <a:p>
            <a:r>
              <a:rPr lang="en-US" dirty="0"/>
              <a:t>It is the power of God at work, saving everyone who believes—the Jew first and also the Gentile.</a:t>
            </a:r>
          </a:p>
        </p:txBody>
      </p:sp>
    </p:spTree>
    <p:extLst>
      <p:ext uri="{BB962C8B-B14F-4D97-AF65-F5344CB8AC3E}">
        <p14:creationId xmlns:p14="http://schemas.microsoft.com/office/powerpoint/2010/main" val="3738637709"/>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17 This Good News tells us how God makes us right in his sight.</a:t>
            </a:r>
          </a:p>
          <a:p>
            <a:r>
              <a:rPr lang="en-US" dirty="0"/>
              <a:t>This is accomplished from start to finish by faith.</a:t>
            </a:r>
          </a:p>
          <a:p>
            <a:r>
              <a:rPr lang="en-US" dirty="0"/>
              <a:t>As the Scriptures say, “It is through faith that a righteous person has life.” [Hab. 2:4]</a:t>
            </a:r>
          </a:p>
        </p:txBody>
      </p:sp>
      <p:sp>
        <p:nvSpPr>
          <p:cNvPr id="4" name="Rounded Rectangle 6">
            <a:extLst>
              <a:ext uri="{FF2B5EF4-FFF2-40B4-BE49-F238E27FC236}">
                <a16:creationId xmlns:a16="http://schemas.microsoft.com/office/drawing/2014/main" xmlns="" id="{D4F0EEE6-ABBA-4502-B21C-E99B248BFAE5}"/>
              </a:ext>
            </a:extLst>
          </p:cNvPr>
          <p:cNvSpPr/>
          <p:nvPr/>
        </p:nvSpPr>
        <p:spPr bwMode="auto">
          <a:xfrm>
            <a:off x="660400" y="3924300"/>
            <a:ext cx="8991600" cy="75713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4800" dirty="0">
                <a:solidFill>
                  <a:schemeClr val="bg1"/>
                </a:solidFill>
              </a:rPr>
              <a:t>This seems too good to be true!</a:t>
            </a:r>
          </a:p>
        </p:txBody>
      </p:sp>
    </p:spTree>
    <p:extLst>
      <p:ext uri="{BB962C8B-B14F-4D97-AF65-F5344CB8AC3E}">
        <p14:creationId xmlns:p14="http://schemas.microsoft.com/office/powerpoint/2010/main" val="37580773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379941"/>
            <a:ext cx="3733797" cy="572559"/>
          </a:xfrm>
        </p:spPr>
        <p:txBody>
          <a:bodyPr/>
          <a:lstStyle/>
          <a:p>
            <a:pPr algn="ctr"/>
            <a:r>
              <a:rPr lang="en-US" sz="3600" b="0" dirty="0"/>
              <a:t>Augustine </a:t>
            </a:r>
            <a:br>
              <a:rPr lang="en-US" sz="3600" b="0" dirty="0"/>
            </a:br>
            <a:r>
              <a:rPr lang="en-US" sz="1600" b="0" dirty="0"/>
              <a:t>(354-430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‘The tumult of my heart took me out into the garden’, he wrote later in his Confessions, </a:t>
            </a:r>
          </a:p>
          <a:p>
            <a:r>
              <a:rPr lang="en-US" dirty="0"/>
              <a:t>‘where no-one could interfere with the burning struggle with myself in which I was engaged …</a:t>
            </a:r>
          </a:p>
        </p:txBody>
      </p:sp>
      <p:pic>
        <p:nvPicPr>
          <p:cNvPr id="2050" name="Picture 2" descr="Image result for augustine">
            <a:extLst>
              <a:ext uri="{FF2B5EF4-FFF2-40B4-BE49-F238E27FC236}">
                <a16:creationId xmlns:a16="http://schemas.microsoft.com/office/drawing/2014/main" xmlns="" id="{D9B4D9D2-DE6A-464B-8A91-79C905D083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3200" y="1054100"/>
            <a:ext cx="4756005" cy="445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1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2 God promised this Good News </a:t>
            </a:r>
            <a:r>
              <a:rPr lang="en-US" u="sng" dirty="0"/>
              <a:t>long ago through his prophets</a:t>
            </a:r>
            <a:r>
              <a:rPr lang="en-US" dirty="0"/>
              <a:t> in the holy Scriptures. </a:t>
            </a:r>
          </a:p>
          <a:p>
            <a:r>
              <a:rPr lang="en-US" dirty="0"/>
              <a:t>3 The Good News is about his Son.</a:t>
            </a:r>
          </a:p>
          <a:p>
            <a:r>
              <a:rPr lang="en-US" dirty="0"/>
              <a:t>In his earthly life he was born into </a:t>
            </a:r>
            <a:r>
              <a:rPr lang="en-US" u="sng" dirty="0"/>
              <a:t>King David’s family line</a:t>
            </a:r>
          </a:p>
        </p:txBody>
      </p:sp>
    </p:spTree>
    <p:extLst>
      <p:ext uri="{BB962C8B-B14F-4D97-AF65-F5344CB8AC3E}">
        <p14:creationId xmlns:p14="http://schemas.microsoft.com/office/powerpoint/2010/main" val="271737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ontent Placeholder 589">
            <a:extLst>
              <a:ext uri="{FF2B5EF4-FFF2-40B4-BE49-F238E27FC236}">
                <a16:creationId xmlns:a16="http://schemas.microsoft.com/office/drawing/2014/main" xmlns="" id="{15F40B9E-8624-4385-AC42-13B4586BD170}"/>
              </a:ext>
            </a:extLst>
          </p:cNvPr>
          <p:cNvSpPr>
            <a:spLocks noGrp="1"/>
          </p:cNvSpPr>
          <p:nvPr>
            <p:ph idx="1"/>
          </p:nvPr>
        </p:nvSpPr>
        <p:spPr/>
        <p:txBody>
          <a:bodyPr/>
          <a:lstStyle/>
          <a:p>
            <a:r>
              <a:rPr lang="en-US" dirty="0"/>
              <a:t>On the first pages of Scripture we see a perfect world ruined by evil</a:t>
            </a:r>
          </a:p>
          <a:p>
            <a:r>
              <a:rPr lang="en-US" dirty="0"/>
              <a:t>But God says he will one day send a Promised One to deal with this mess once and for all</a:t>
            </a:r>
          </a:p>
          <a:p>
            <a:r>
              <a:rPr lang="en-US" dirty="0"/>
              <a:t>The Promised One will born of the “seed of a woman” </a:t>
            </a:r>
            <a:r>
              <a:rPr lang="en-US" sz="2400" dirty="0"/>
              <a:t>(Gen 3:15)</a:t>
            </a:r>
            <a:endParaRPr lang="en-US" dirty="0"/>
          </a:p>
        </p:txBody>
      </p:sp>
    </p:spTree>
    <p:extLst>
      <p:ext uri="{BB962C8B-B14F-4D97-AF65-F5344CB8AC3E}">
        <p14:creationId xmlns:p14="http://schemas.microsoft.com/office/powerpoint/2010/main" val="26268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0">
                                            <p:txEl>
                                              <p:pRg st="0" end="0"/>
                                            </p:txEl>
                                          </p:spTgt>
                                        </p:tgtEl>
                                        <p:attrNameLst>
                                          <p:attrName>style.visibility</p:attrName>
                                        </p:attrNameLst>
                                      </p:cBhvr>
                                      <p:to>
                                        <p:strVal val="visible"/>
                                      </p:to>
                                    </p:set>
                                    <p:animEffect transition="in" filter="wipe(left)">
                                      <p:cBhvr>
                                        <p:cTn id="7" dur="500"/>
                                        <p:tgtEl>
                                          <p:spTgt spid="5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0">
                                            <p:txEl>
                                              <p:pRg st="1" end="1"/>
                                            </p:txEl>
                                          </p:spTgt>
                                        </p:tgtEl>
                                        <p:attrNameLst>
                                          <p:attrName>style.visibility</p:attrName>
                                        </p:attrNameLst>
                                      </p:cBhvr>
                                      <p:to>
                                        <p:strVal val="visible"/>
                                      </p:to>
                                    </p:set>
                                    <p:animEffect transition="in" filter="wipe(left)">
                                      <p:cBhvr>
                                        <p:cTn id="12" dur="500"/>
                                        <p:tgtEl>
                                          <p:spTgt spid="5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0">
                                            <p:txEl>
                                              <p:pRg st="2" end="2"/>
                                            </p:txEl>
                                          </p:spTgt>
                                        </p:tgtEl>
                                        <p:attrNameLst>
                                          <p:attrName>style.visibility</p:attrName>
                                        </p:attrNameLst>
                                      </p:cBhvr>
                                      <p:to>
                                        <p:strVal val="visible"/>
                                      </p:to>
                                    </p:set>
                                    <p:animEffect transition="in" filter="wipe(left)">
                                      <p:cBhvr>
                                        <p:cTn id="17" dur="500"/>
                                        <p:tgtEl>
                                          <p:spTgt spid="5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Image result for picture of massive crowd">
            <a:extLst>
              <a:ext uri="{FF2B5EF4-FFF2-40B4-BE49-F238E27FC236}">
                <a16:creationId xmlns:a16="http://schemas.microsoft.com/office/drawing/2014/main" xmlns="" id="{539C33D1-F0BF-4CB8-8C16-E0A29EAF0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C10EB20B-5B2A-4168-8333-C47BEE328980}"/>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2" name="Group 164">
            <a:extLst>
              <a:ext uri="{FF2B5EF4-FFF2-40B4-BE49-F238E27FC236}">
                <a16:creationId xmlns:a16="http://schemas.microsoft.com/office/drawing/2014/main" xmlns="" id="{FA3F86C6-4CF4-4780-9961-AD6780736057}"/>
              </a:ext>
            </a:extLst>
          </p:cNvPr>
          <p:cNvGrpSpPr>
            <a:grpSpLocks/>
          </p:cNvGrpSpPr>
          <p:nvPr/>
        </p:nvGrpSpPr>
        <p:grpSpPr bwMode="auto">
          <a:xfrm>
            <a:off x="1295136" y="0"/>
            <a:ext cx="7569729" cy="635000"/>
            <a:chOff x="30480" y="0"/>
            <a:chExt cx="9083040" cy="762000"/>
          </a:xfrm>
        </p:grpSpPr>
        <p:sp>
          <p:nvSpPr>
            <p:cNvPr id="5" name="Content Placeholder 2">
              <a:extLst>
                <a:ext uri="{FF2B5EF4-FFF2-40B4-BE49-F238E27FC236}">
                  <a16:creationId xmlns:a16="http://schemas.microsoft.com/office/drawing/2014/main" xmlns="" id="{B2C84945-D19E-4F0C-97A5-76CD13F9FEA9}"/>
                </a:ext>
              </a:extLst>
            </p:cNvPr>
            <p:cNvSpPr txBox="1">
              <a:spLocks/>
            </p:cNvSpPr>
            <p:nvPr/>
          </p:nvSpPr>
          <p:spPr bwMode="auto">
            <a:xfrm>
              <a:off x="30480" y="0"/>
              <a:ext cx="9083040" cy="762000"/>
            </a:xfrm>
            <a:prstGeom prst="rect">
              <a:avLst/>
            </a:prstGeom>
            <a:noFill/>
            <a:ln w="9525">
              <a:solidFill>
                <a:schemeClr val="bg1"/>
              </a:solidFill>
              <a:miter lim="800000"/>
              <a:headEnd/>
              <a:tailEnd/>
            </a:ln>
          </p:spPr>
          <p:txBody>
            <a:bodyPr/>
            <a:lstStyle/>
            <a:p>
              <a:pPr marL="197107" indent="-197107" algn="ctr" eaLnBrk="0" hangingPunct="0">
                <a:lnSpc>
                  <a:spcPct val="90000"/>
                </a:lnSpc>
                <a:spcBef>
                  <a:spcPts val="0"/>
                </a:spcBef>
                <a:defRPr/>
              </a:pPr>
              <a:endParaRPr lang="en-US" sz="3000" kern="0" dirty="0">
                <a:solidFill>
                  <a:schemeClr val="bg1"/>
                </a:solidFill>
                <a:latin typeface="+mn-lt"/>
              </a:endParaRPr>
            </a:p>
          </p:txBody>
        </p:sp>
        <p:sp>
          <p:nvSpPr>
            <p:cNvPr id="16394" name="TextBox 5">
              <a:extLst>
                <a:ext uri="{FF2B5EF4-FFF2-40B4-BE49-F238E27FC236}">
                  <a16:creationId xmlns:a16="http://schemas.microsoft.com/office/drawing/2014/main" xmlns="" id="{361AF89B-8266-4096-82B2-8BC54A5DD53E}"/>
                </a:ext>
              </a:extLst>
            </p:cNvPr>
            <p:cNvSpPr txBox="1">
              <a:spLocks noChangeArrowheads="1"/>
            </p:cNvSpPr>
            <p:nvPr/>
          </p:nvSpPr>
          <p:spPr bwMode="auto">
            <a:xfrm>
              <a:off x="2789904" y="76200"/>
              <a:ext cx="3581401" cy="664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3000" dirty="0"/>
                <a:t>All Humans</a:t>
              </a:r>
            </a:p>
          </p:txBody>
        </p:sp>
      </p:grpSp>
      <p:grpSp>
        <p:nvGrpSpPr>
          <p:cNvPr id="3" name="Group 165">
            <a:extLst>
              <a:ext uri="{FF2B5EF4-FFF2-40B4-BE49-F238E27FC236}">
                <a16:creationId xmlns:a16="http://schemas.microsoft.com/office/drawing/2014/main" xmlns="" id="{E1936365-55DA-43B7-BC06-BADAD393CDE1}"/>
              </a:ext>
            </a:extLst>
          </p:cNvPr>
          <p:cNvGrpSpPr>
            <a:grpSpLocks/>
          </p:cNvGrpSpPr>
          <p:nvPr/>
        </p:nvGrpSpPr>
        <p:grpSpPr bwMode="auto">
          <a:xfrm>
            <a:off x="2984500" y="635000"/>
            <a:ext cx="3048000" cy="777325"/>
            <a:chOff x="2057400" y="761998"/>
            <a:chExt cx="3657600" cy="932792"/>
          </a:xfrm>
        </p:grpSpPr>
        <p:cxnSp>
          <p:nvCxnSpPr>
            <p:cNvPr id="16390" name="Straight Connector 8">
              <a:extLst>
                <a:ext uri="{FF2B5EF4-FFF2-40B4-BE49-F238E27FC236}">
                  <a16:creationId xmlns:a16="http://schemas.microsoft.com/office/drawing/2014/main" xmlns="" id="{6AE3A208-2FA2-4878-8557-CE881E74725D}"/>
                </a:ext>
              </a:extLst>
            </p:cNvPr>
            <p:cNvCxnSpPr>
              <a:cxnSpLocks noChangeShapeType="1"/>
            </p:cNvCxnSpPr>
            <p:nvPr/>
          </p:nvCxnSpPr>
          <p:spPr bwMode="auto">
            <a:xfrm rot="5400000">
              <a:off x="2933702" y="952497"/>
              <a:ext cx="381001" cy="4"/>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13" name="5-Point Star 112">
              <a:extLst>
                <a:ext uri="{FF2B5EF4-FFF2-40B4-BE49-F238E27FC236}">
                  <a16:creationId xmlns:a16="http://schemas.microsoft.com/office/drawing/2014/main" xmlns="" id="{86061B88-8442-4365-9581-AB31A92E8BA3}"/>
                </a:ext>
              </a:extLst>
            </p:cNvPr>
            <p:cNvSpPr/>
            <p:nvPr/>
          </p:nvSpPr>
          <p:spPr bwMode="auto">
            <a:xfrm>
              <a:off x="2941638" y="914398"/>
              <a:ext cx="381000" cy="381001"/>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sz="3333"/>
            </a:p>
          </p:txBody>
        </p:sp>
        <p:sp>
          <p:nvSpPr>
            <p:cNvPr id="16392" name="TextBox 10">
              <a:extLst>
                <a:ext uri="{FF2B5EF4-FFF2-40B4-BE49-F238E27FC236}">
                  <a16:creationId xmlns:a16="http://schemas.microsoft.com/office/drawing/2014/main" xmlns="" id="{DDA842D6-7F29-44DC-8909-12195C137834}"/>
                </a:ext>
              </a:extLst>
            </p:cNvPr>
            <p:cNvSpPr txBox="1">
              <a:spLocks noChangeArrowheads="1"/>
            </p:cNvSpPr>
            <p:nvPr/>
          </p:nvSpPr>
          <p:spPr bwMode="auto">
            <a:xfrm>
              <a:off x="2057400" y="1153179"/>
              <a:ext cx="3657600" cy="5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333"/>
                <a:t>Abraham </a:t>
              </a:r>
              <a:r>
                <a:rPr lang="en-US" altLang="en-US" sz="2000"/>
                <a:t>(Gen 12:3)</a:t>
              </a:r>
            </a:p>
          </p:txBody>
        </p:sp>
      </p:grpSp>
      <p:sp>
        <p:nvSpPr>
          <p:cNvPr id="12" name="Rounded Rectangle 3">
            <a:extLst>
              <a:ext uri="{FF2B5EF4-FFF2-40B4-BE49-F238E27FC236}">
                <a16:creationId xmlns:a16="http://schemas.microsoft.com/office/drawing/2014/main" xmlns="" id="{F8F6D87A-C16C-404B-90B4-C45112DAC889}"/>
              </a:ext>
            </a:extLst>
          </p:cNvPr>
          <p:cNvSpPr/>
          <p:nvPr/>
        </p:nvSpPr>
        <p:spPr bwMode="auto">
          <a:xfrm>
            <a:off x="1367706" y="4228426"/>
            <a:ext cx="7489900" cy="142192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Gen 12:2-3 – I will make you into a great nation… All the families on earth will be blessed through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C10EB20B-5B2A-4168-8333-C47BEE328980}"/>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2" name="Group 164">
            <a:extLst>
              <a:ext uri="{FF2B5EF4-FFF2-40B4-BE49-F238E27FC236}">
                <a16:creationId xmlns:a16="http://schemas.microsoft.com/office/drawing/2014/main" xmlns="" id="{FA3F86C6-4CF4-4780-9961-AD6780736057}"/>
              </a:ext>
            </a:extLst>
          </p:cNvPr>
          <p:cNvGrpSpPr>
            <a:grpSpLocks/>
          </p:cNvGrpSpPr>
          <p:nvPr/>
        </p:nvGrpSpPr>
        <p:grpSpPr bwMode="auto">
          <a:xfrm>
            <a:off x="1295136" y="0"/>
            <a:ext cx="7569729" cy="635000"/>
            <a:chOff x="30480" y="0"/>
            <a:chExt cx="9083040" cy="762000"/>
          </a:xfrm>
        </p:grpSpPr>
        <p:sp>
          <p:nvSpPr>
            <p:cNvPr id="5" name="Content Placeholder 2">
              <a:extLst>
                <a:ext uri="{FF2B5EF4-FFF2-40B4-BE49-F238E27FC236}">
                  <a16:creationId xmlns:a16="http://schemas.microsoft.com/office/drawing/2014/main" xmlns="" id="{B2C84945-D19E-4F0C-97A5-76CD13F9FEA9}"/>
                </a:ext>
              </a:extLst>
            </p:cNvPr>
            <p:cNvSpPr txBox="1">
              <a:spLocks/>
            </p:cNvSpPr>
            <p:nvPr/>
          </p:nvSpPr>
          <p:spPr bwMode="auto">
            <a:xfrm>
              <a:off x="30480" y="0"/>
              <a:ext cx="9083040" cy="762000"/>
            </a:xfrm>
            <a:prstGeom prst="rect">
              <a:avLst/>
            </a:prstGeom>
            <a:noFill/>
            <a:ln w="9525">
              <a:solidFill>
                <a:schemeClr val="bg1"/>
              </a:solidFill>
              <a:miter lim="800000"/>
              <a:headEnd/>
              <a:tailEnd/>
            </a:ln>
          </p:spPr>
          <p:txBody>
            <a:bodyPr/>
            <a:lstStyle/>
            <a:p>
              <a:pPr marL="197107" indent="-197107" algn="ctr" eaLnBrk="0" hangingPunct="0">
                <a:lnSpc>
                  <a:spcPct val="90000"/>
                </a:lnSpc>
                <a:spcBef>
                  <a:spcPts val="0"/>
                </a:spcBef>
                <a:defRPr/>
              </a:pPr>
              <a:endParaRPr lang="en-US" sz="3000" kern="0" dirty="0">
                <a:solidFill>
                  <a:schemeClr val="bg1"/>
                </a:solidFill>
                <a:latin typeface="+mn-lt"/>
              </a:endParaRPr>
            </a:p>
          </p:txBody>
        </p:sp>
        <p:sp>
          <p:nvSpPr>
            <p:cNvPr id="16394" name="TextBox 5">
              <a:extLst>
                <a:ext uri="{FF2B5EF4-FFF2-40B4-BE49-F238E27FC236}">
                  <a16:creationId xmlns:a16="http://schemas.microsoft.com/office/drawing/2014/main" xmlns="" id="{361AF89B-8266-4096-82B2-8BC54A5DD53E}"/>
                </a:ext>
              </a:extLst>
            </p:cNvPr>
            <p:cNvSpPr txBox="1">
              <a:spLocks noChangeArrowheads="1"/>
            </p:cNvSpPr>
            <p:nvPr/>
          </p:nvSpPr>
          <p:spPr bwMode="auto">
            <a:xfrm>
              <a:off x="2789904" y="76200"/>
              <a:ext cx="3581401" cy="664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3000" dirty="0"/>
                <a:t>All Humans</a:t>
              </a:r>
            </a:p>
          </p:txBody>
        </p:sp>
      </p:grpSp>
      <p:grpSp>
        <p:nvGrpSpPr>
          <p:cNvPr id="3" name="Group 165">
            <a:extLst>
              <a:ext uri="{FF2B5EF4-FFF2-40B4-BE49-F238E27FC236}">
                <a16:creationId xmlns:a16="http://schemas.microsoft.com/office/drawing/2014/main" xmlns="" id="{E1936365-55DA-43B7-BC06-BADAD393CDE1}"/>
              </a:ext>
            </a:extLst>
          </p:cNvPr>
          <p:cNvGrpSpPr>
            <a:grpSpLocks/>
          </p:cNvGrpSpPr>
          <p:nvPr/>
        </p:nvGrpSpPr>
        <p:grpSpPr bwMode="auto">
          <a:xfrm>
            <a:off x="2984500" y="635000"/>
            <a:ext cx="3048000" cy="777325"/>
            <a:chOff x="2057400" y="761998"/>
            <a:chExt cx="3657600" cy="932792"/>
          </a:xfrm>
        </p:grpSpPr>
        <p:cxnSp>
          <p:nvCxnSpPr>
            <p:cNvPr id="16390" name="Straight Connector 8">
              <a:extLst>
                <a:ext uri="{FF2B5EF4-FFF2-40B4-BE49-F238E27FC236}">
                  <a16:creationId xmlns:a16="http://schemas.microsoft.com/office/drawing/2014/main" xmlns="" id="{6AE3A208-2FA2-4878-8557-CE881E74725D}"/>
                </a:ext>
              </a:extLst>
            </p:cNvPr>
            <p:cNvCxnSpPr>
              <a:cxnSpLocks noChangeShapeType="1"/>
            </p:cNvCxnSpPr>
            <p:nvPr/>
          </p:nvCxnSpPr>
          <p:spPr bwMode="auto">
            <a:xfrm rot="5400000">
              <a:off x="2933702" y="952497"/>
              <a:ext cx="381001" cy="4"/>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13" name="5-Point Star 112">
              <a:extLst>
                <a:ext uri="{FF2B5EF4-FFF2-40B4-BE49-F238E27FC236}">
                  <a16:creationId xmlns:a16="http://schemas.microsoft.com/office/drawing/2014/main" xmlns="" id="{86061B88-8442-4365-9581-AB31A92E8BA3}"/>
                </a:ext>
              </a:extLst>
            </p:cNvPr>
            <p:cNvSpPr/>
            <p:nvPr/>
          </p:nvSpPr>
          <p:spPr bwMode="auto">
            <a:xfrm>
              <a:off x="2941638" y="914398"/>
              <a:ext cx="381000" cy="381001"/>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sz="3333"/>
            </a:p>
          </p:txBody>
        </p:sp>
        <p:sp>
          <p:nvSpPr>
            <p:cNvPr id="16392" name="TextBox 10">
              <a:extLst>
                <a:ext uri="{FF2B5EF4-FFF2-40B4-BE49-F238E27FC236}">
                  <a16:creationId xmlns:a16="http://schemas.microsoft.com/office/drawing/2014/main" xmlns="" id="{DDA842D6-7F29-44DC-8909-12195C137834}"/>
                </a:ext>
              </a:extLst>
            </p:cNvPr>
            <p:cNvSpPr txBox="1">
              <a:spLocks noChangeArrowheads="1"/>
            </p:cNvSpPr>
            <p:nvPr/>
          </p:nvSpPr>
          <p:spPr bwMode="auto">
            <a:xfrm>
              <a:off x="2057400" y="1153179"/>
              <a:ext cx="3657600" cy="5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333"/>
                <a:t>Abraham </a:t>
              </a:r>
              <a:r>
                <a:rPr lang="en-US" altLang="en-US" sz="2000"/>
                <a:t>(Gen 12:3)</a:t>
              </a:r>
            </a:p>
          </p:txBody>
        </p:sp>
      </p:grpSp>
      <p:grpSp>
        <p:nvGrpSpPr>
          <p:cNvPr id="12" name="Group 166">
            <a:extLst>
              <a:ext uri="{FF2B5EF4-FFF2-40B4-BE49-F238E27FC236}">
                <a16:creationId xmlns:a16="http://schemas.microsoft.com/office/drawing/2014/main" xmlns="" id="{9B49A9B2-86A7-45B8-B0AE-7821DEA0D28C}"/>
              </a:ext>
            </a:extLst>
          </p:cNvPr>
          <p:cNvGrpSpPr>
            <a:grpSpLocks/>
          </p:cNvGrpSpPr>
          <p:nvPr/>
        </p:nvGrpSpPr>
        <p:grpSpPr bwMode="auto">
          <a:xfrm>
            <a:off x="2670628" y="1333500"/>
            <a:ext cx="2057400" cy="304800"/>
            <a:chOff x="1905000" y="1600200"/>
            <a:chExt cx="2057400" cy="304800"/>
          </a:xfrm>
        </p:grpSpPr>
        <p:cxnSp>
          <p:nvCxnSpPr>
            <p:cNvPr id="13" name="Straight Connector 39">
              <a:extLst>
                <a:ext uri="{FF2B5EF4-FFF2-40B4-BE49-F238E27FC236}">
                  <a16:creationId xmlns:a16="http://schemas.microsoft.com/office/drawing/2014/main" xmlns="" id="{57B5849F-502C-4ACB-B1B6-030A6E6053AE}"/>
                </a:ext>
              </a:extLst>
            </p:cNvPr>
            <p:cNvCxnSpPr>
              <a:cxnSpLocks noChangeShapeType="1"/>
            </p:cNvCxnSpPr>
            <p:nvPr/>
          </p:nvCxnSpPr>
          <p:spPr bwMode="auto">
            <a:xfrm rot="10800000" flipV="1">
              <a:off x="1905000" y="1600200"/>
              <a:ext cx="1234442"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4" name="Straight Connector 39">
              <a:extLst>
                <a:ext uri="{FF2B5EF4-FFF2-40B4-BE49-F238E27FC236}">
                  <a16:creationId xmlns:a16="http://schemas.microsoft.com/office/drawing/2014/main" xmlns="" id="{3DFFF6C8-8AFB-444A-8250-B90CCBD044D1}"/>
                </a:ext>
              </a:extLst>
            </p:cNvPr>
            <p:cNvCxnSpPr>
              <a:cxnSpLocks noChangeShapeType="1"/>
            </p:cNvCxnSpPr>
            <p:nvPr/>
          </p:nvCxnSpPr>
          <p:spPr bwMode="auto">
            <a:xfrm rot="10800000" flipV="1">
              <a:off x="2438400" y="1600200"/>
              <a:ext cx="70104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39">
              <a:extLst>
                <a:ext uri="{FF2B5EF4-FFF2-40B4-BE49-F238E27FC236}">
                  <a16:creationId xmlns:a16="http://schemas.microsoft.com/office/drawing/2014/main" xmlns="" id="{D36D9091-9144-4CA8-A431-297DABD4D292}"/>
                </a:ext>
              </a:extLst>
            </p:cNvPr>
            <p:cNvCxnSpPr>
              <a:cxnSpLocks noChangeShapeType="1"/>
            </p:cNvCxnSpPr>
            <p:nvPr/>
          </p:nvCxnSpPr>
          <p:spPr bwMode="auto">
            <a:xfrm rot="10800000">
              <a:off x="3139442" y="1600200"/>
              <a:ext cx="365758"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6" name="Straight Connector 39">
              <a:extLst>
                <a:ext uri="{FF2B5EF4-FFF2-40B4-BE49-F238E27FC236}">
                  <a16:creationId xmlns:a16="http://schemas.microsoft.com/office/drawing/2014/main" xmlns="" id="{21722771-3CE8-4E88-A8EF-3AF574669347}"/>
                </a:ext>
              </a:extLst>
            </p:cNvPr>
            <p:cNvCxnSpPr>
              <a:cxnSpLocks noChangeShapeType="1"/>
            </p:cNvCxnSpPr>
            <p:nvPr/>
          </p:nvCxnSpPr>
          <p:spPr bwMode="auto">
            <a:xfrm rot="10800000">
              <a:off x="3139440" y="1600200"/>
              <a:ext cx="82296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7" name="Straight Connector 39">
              <a:extLst>
                <a:ext uri="{FF2B5EF4-FFF2-40B4-BE49-F238E27FC236}">
                  <a16:creationId xmlns:a16="http://schemas.microsoft.com/office/drawing/2014/main" xmlns="" id="{4809A9D9-F3E0-4871-9A19-B79F41BEF66F}"/>
                </a:ext>
              </a:extLst>
            </p:cNvPr>
            <p:cNvCxnSpPr>
              <a:cxnSpLocks noChangeShapeType="1"/>
            </p:cNvCxnSpPr>
            <p:nvPr/>
          </p:nvCxnSpPr>
          <p:spPr bwMode="auto">
            <a:xfrm rot="5400000" flipH="1" flipV="1">
              <a:off x="2979420" y="1744980"/>
              <a:ext cx="304800" cy="1524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18" name="Group 168">
            <a:extLst>
              <a:ext uri="{FF2B5EF4-FFF2-40B4-BE49-F238E27FC236}">
                <a16:creationId xmlns:a16="http://schemas.microsoft.com/office/drawing/2014/main" xmlns="" id="{5B229140-852B-4944-ACC5-A59485FBEE97}"/>
              </a:ext>
            </a:extLst>
          </p:cNvPr>
          <p:cNvGrpSpPr>
            <a:grpSpLocks/>
          </p:cNvGrpSpPr>
          <p:nvPr/>
        </p:nvGrpSpPr>
        <p:grpSpPr bwMode="auto">
          <a:xfrm>
            <a:off x="2746828" y="1485900"/>
            <a:ext cx="2819400" cy="752475"/>
            <a:chOff x="2971800" y="1752600"/>
            <a:chExt cx="2819400" cy="751819"/>
          </a:xfrm>
        </p:grpSpPr>
        <p:sp>
          <p:nvSpPr>
            <p:cNvPr id="19" name="TextBox 36">
              <a:extLst>
                <a:ext uri="{FF2B5EF4-FFF2-40B4-BE49-F238E27FC236}">
                  <a16:creationId xmlns:a16="http://schemas.microsoft.com/office/drawing/2014/main" xmlns="" id="{B3F2CA4E-EB03-48A4-B361-25FA78E259B5}"/>
                </a:ext>
              </a:extLst>
            </p:cNvPr>
            <p:cNvSpPr txBox="1">
              <a:spLocks noChangeArrowheads="1"/>
            </p:cNvSpPr>
            <p:nvPr/>
          </p:nvSpPr>
          <p:spPr bwMode="auto">
            <a:xfrm>
              <a:off x="2971800" y="1981199"/>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Isaac </a:t>
              </a:r>
              <a:r>
                <a:rPr lang="en-US" altLang="en-US" sz="2400"/>
                <a:t>(Gen 17:19)</a:t>
              </a:r>
            </a:p>
          </p:txBody>
        </p:sp>
        <p:sp>
          <p:nvSpPr>
            <p:cNvPr id="20" name="5-Point Star 113">
              <a:extLst>
                <a:ext uri="{FF2B5EF4-FFF2-40B4-BE49-F238E27FC236}">
                  <a16:creationId xmlns:a16="http://schemas.microsoft.com/office/drawing/2014/main" xmlns="" id="{332E5454-1333-4CDC-9CCB-2B82983AC9AD}"/>
                </a:ext>
              </a:extLst>
            </p:cNvPr>
            <p:cNvSpPr/>
            <p:nvPr/>
          </p:nvSpPr>
          <p:spPr bwMode="auto">
            <a:xfrm>
              <a:off x="3276600" y="17526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sp>
        <p:nvSpPr>
          <p:cNvPr id="22" name="Rounded Rectangle 3">
            <a:extLst>
              <a:ext uri="{FF2B5EF4-FFF2-40B4-BE49-F238E27FC236}">
                <a16:creationId xmlns:a16="http://schemas.microsoft.com/office/drawing/2014/main" xmlns="" id="{3ABAC917-9DD6-45C7-8A49-AECC14FD14DD}"/>
              </a:ext>
            </a:extLst>
          </p:cNvPr>
          <p:cNvSpPr/>
          <p:nvPr/>
        </p:nvSpPr>
        <p:spPr bwMode="auto">
          <a:xfrm>
            <a:off x="1367706" y="4228426"/>
            <a:ext cx="7489900" cy="142192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Gen 17:19 – You will name him Isaac, and I will confirm my covenant with him… as an everlasting covenant</a:t>
            </a:r>
          </a:p>
        </p:txBody>
      </p:sp>
    </p:spTree>
    <p:extLst>
      <p:ext uri="{BB962C8B-B14F-4D97-AF65-F5344CB8AC3E}">
        <p14:creationId xmlns:p14="http://schemas.microsoft.com/office/powerpoint/2010/main" val="1929839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C10EB20B-5B2A-4168-8333-C47BEE328980}"/>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2" name="Group 164">
            <a:extLst>
              <a:ext uri="{FF2B5EF4-FFF2-40B4-BE49-F238E27FC236}">
                <a16:creationId xmlns:a16="http://schemas.microsoft.com/office/drawing/2014/main" xmlns="" id="{FA3F86C6-4CF4-4780-9961-AD6780736057}"/>
              </a:ext>
            </a:extLst>
          </p:cNvPr>
          <p:cNvGrpSpPr>
            <a:grpSpLocks/>
          </p:cNvGrpSpPr>
          <p:nvPr/>
        </p:nvGrpSpPr>
        <p:grpSpPr bwMode="auto">
          <a:xfrm>
            <a:off x="1295136" y="0"/>
            <a:ext cx="7569729" cy="635000"/>
            <a:chOff x="30480" y="0"/>
            <a:chExt cx="9083040" cy="762000"/>
          </a:xfrm>
        </p:grpSpPr>
        <p:sp>
          <p:nvSpPr>
            <p:cNvPr id="5" name="Content Placeholder 2">
              <a:extLst>
                <a:ext uri="{FF2B5EF4-FFF2-40B4-BE49-F238E27FC236}">
                  <a16:creationId xmlns:a16="http://schemas.microsoft.com/office/drawing/2014/main" xmlns="" id="{B2C84945-D19E-4F0C-97A5-76CD13F9FEA9}"/>
                </a:ext>
              </a:extLst>
            </p:cNvPr>
            <p:cNvSpPr txBox="1">
              <a:spLocks/>
            </p:cNvSpPr>
            <p:nvPr/>
          </p:nvSpPr>
          <p:spPr bwMode="auto">
            <a:xfrm>
              <a:off x="30480" y="0"/>
              <a:ext cx="9083040" cy="762000"/>
            </a:xfrm>
            <a:prstGeom prst="rect">
              <a:avLst/>
            </a:prstGeom>
            <a:noFill/>
            <a:ln w="9525">
              <a:solidFill>
                <a:schemeClr val="bg1"/>
              </a:solidFill>
              <a:miter lim="800000"/>
              <a:headEnd/>
              <a:tailEnd/>
            </a:ln>
          </p:spPr>
          <p:txBody>
            <a:bodyPr/>
            <a:lstStyle/>
            <a:p>
              <a:pPr marL="197107" indent="-197107" algn="ctr" eaLnBrk="0" hangingPunct="0">
                <a:lnSpc>
                  <a:spcPct val="90000"/>
                </a:lnSpc>
                <a:spcBef>
                  <a:spcPts val="0"/>
                </a:spcBef>
                <a:defRPr/>
              </a:pPr>
              <a:endParaRPr lang="en-US" sz="3000" kern="0" dirty="0">
                <a:solidFill>
                  <a:schemeClr val="bg1"/>
                </a:solidFill>
                <a:latin typeface="+mn-lt"/>
              </a:endParaRPr>
            </a:p>
          </p:txBody>
        </p:sp>
        <p:sp>
          <p:nvSpPr>
            <p:cNvPr id="16394" name="TextBox 5">
              <a:extLst>
                <a:ext uri="{FF2B5EF4-FFF2-40B4-BE49-F238E27FC236}">
                  <a16:creationId xmlns:a16="http://schemas.microsoft.com/office/drawing/2014/main" xmlns="" id="{361AF89B-8266-4096-82B2-8BC54A5DD53E}"/>
                </a:ext>
              </a:extLst>
            </p:cNvPr>
            <p:cNvSpPr txBox="1">
              <a:spLocks noChangeArrowheads="1"/>
            </p:cNvSpPr>
            <p:nvPr/>
          </p:nvSpPr>
          <p:spPr bwMode="auto">
            <a:xfrm>
              <a:off x="2789904" y="76200"/>
              <a:ext cx="3581401" cy="664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3000" dirty="0"/>
                <a:t>All Humans</a:t>
              </a:r>
            </a:p>
          </p:txBody>
        </p:sp>
      </p:grpSp>
      <p:grpSp>
        <p:nvGrpSpPr>
          <p:cNvPr id="3" name="Group 165">
            <a:extLst>
              <a:ext uri="{FF2B5EF4-FFF2-40B4-BE49-F238E27FC236}">
                <a16:creationId xmlns:a16="http://schemas.microsoft.com/office/drawing/2014/main" xmlns="" id="{E1936365-55DA-43B7-BC06-BADAD393CDE1}"/>
              </a:ext>
            </a:extLst>
          </p:cNvPr>
          <p:cNvGrpSpPr>
            <a:grpSpLocks/>
          </p:cNvGrpSpPr>
          <p:nvPr/>
        </p:nvGrpSpPr>
        <p:grpSpPr bwMode="auto">
          <a:xfrm>
            <a:off x="2984500" y="635000"/>
            <a:ext cx="3048000" cy="777325"/>
            <a:chOff x="2057400" y="761998"/>
            <a:chExt cx="3657600" cy="932792"/>
          </a:xfrm>
        </p:grpSpPr>
        <p:cxnSp>
          <p:nvCxnSpPr>
            <p:cNvPr id="16390" name="Straight Connector 8">
              <a:extLst>
                <a:ext uri="{FF2B5EF4-FFF2-40B4-BE49-F238E27FC236}">
                  <a16:creationId xmlns:a16="http://schemas.microsoft.com/office/drawing/2014/main" xmlns="" id="{6AE3A208-2FA2-4878-8557-CE881E74725D}"/>
                </a:ext>
              </a:extLst>
            </p:cNvPr>
            <p:cNvCxnSpPr>
              <a:cxnSpLocks noChangeShapeType="1"/>
            </p:cNvCxnSpPr>
            <p:nvPr/>
          </p:nvCxnSpPr>
          <p:spPr bwMode="auto">
            <a:xfrm rot="5400000">
              <a:off x="2933702" y="952497"/>
              <a:ext cx="381001" cy="4"/>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13" name="5-Point Star 112">
              <a:extLst>
                <a:ext uri="{FF2B5EF4-FFF2-40B4-BE49-F238E27FC236}">
                  <a16:creationId xmlns:a16="http://schemas.microsoft.com/office/drawing/2014/main" xmlns="" id="{86061B88-8442-4365-9581-AB31A92E8BA3}"/>
                </a:ext>
              </a:extLst>
            </p:cNvPr>
            <p:cNvSpPr/>
            <p:nvPr/>
          </p:nvSpPr>
          <p:spPr bwMode="auto">
            <a:xfrm>
              <a:off x="2941638" y="914398"/>
              <a:ext cx="381000" cy="381001"/>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sz="3333"/>
            </a:p>
          </p:txBody>
        </p:sp>
        <p:sp>
          <p:nvSpPr>
            <p:cNvPr id="16392" name="TextBox 10">
              <a:extLst>
                <a:ext uri="{FF2B5EF4-FFF2-40B4-BE49-F238E27FC236}">
                  <a16:creationId xmlns:a16="http://schemas.microsoft.com/office/drawing/2014/main" xmlns="" id="{DDA842D6-7F29-44DC-8909-12195C137834}"/>
                </a:ext>
              </a:extLst>
            </p:cNvPr>
            <p:cNvSpPr txBox="1">
              <a:spLocks noChangeArrowheads="1"/>
            </p:cNvSpPr>
            <p:nvPr/>
          </p:nvSpPr>
          <p:spPr bwMode="auto">
            <a:xfrm>
              <a:off x="2057400" y="1153179"/>
              <a:ext cx="3657600" cy="5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333"/>
                <a:t>Abraham </a:t>
              </a:r>
              <a:r>
                <a:rPr lang="en-US" altLang="en-US" sz="2000"/>
                <a:t>(Gen 12:3)</a:t>
              </a:r>
            </a:p>
          </p:txBody>
        </p:sp>
      </p:grpSp>
      <p:grpSp>
        <p:nvGrpSpPr>
          <p:cNvPr id="12" name="Group 166">
            <a:extLst>
              <a:ext uri="{FF2B5EF4-FFF2-40B4-BE49-F238E27FC236}">
                <a16:creationId xmlns:a16="http://schemas.microsoft.com/office/drawing/2014/main" xmlns="" id="{9B49A9B2-86A7-45B8-B0AE-7821DEA0D28C}"/>
              </a:ext>
            </a:extLst>
          </p:cNvPr>
          <p:cNvGrpSpPr>
            <a:grpSpLocks/>
          </p:cNvGrpSpPr>
          <p:nvPr/>
        </p:nvGrpSpPr>
        <p:grpSpPr bwMode="auto">
          <a:xfrm>
            <a:off x="2670628" y="1333500"/>
            <a:ext cx="2057400" cy="304800"/>
            <a:chOff x="1905000" y="1600200"/>
            <a:chExt cx="2057400" cy="304800"/>
          </a:xfrm>
        </p:grpSpPr>
        <p:cxnSp>
          <p:nvCxnSpPr>
            <p:cNvPr id="13" name="Straight Connector 39">
              <a:extLst>
                <a:ext uri="{FF2B5EF4-FFF2-40B4-BE49-F238E27FC236}">
                  <a16:creationId xmlns:a16="http://schemas.microsoft.com/office/drawing/2014/main" xmlns="" id="{57B5849F-502C-4ACB-B1B6-030A6E6053AE}"/>
                </a:ext>
              </a:extLst>
            </p:cNvPr>
            <p:cNvCxnSpPr>
              <a:cxnSpLocks noChangeShapeType="1"/>
            </p:cNvCxnSpPr>
            <p:nvPr/>
          </p:nvCxnSpPr>
          <p:spPr bwMode="auto">
            <a:xfrm rot="10800000" flipV="1">
              <a:off x="1905000" y="1600200"/>
              <a:ext cx="1234442"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4" name="Straight Connector 39">
              <a:extLst>
                <a:ext uri="{FF2B5EF4-FFF2-40B4-BE49-F238E27FC236}">
                  <a16:creationId xmlns:a16="http://schemas.microsoft.com/office/drawing/2014/main" xmlns="" id="{3DFFF6C8-8AFB-444A-8250-B90CCBD044D1}"/>
                </a:ext>
              </a:extLst>
            </p:cNvPr>
            <p:cNvCxnSpPr>
              <a:cxnSpLocks noChangeShapeType="1"/>
            </p:cNvCxnSpPr>
            <p:nvPr/>
          </p:nvCxnSpPr>
          <p:spPr bwMode="auto">
            <a:xfrm rot="10800000" flipV="1">
              <a:off x="2438400" y="1600200"/>
              <a:ext cx="70104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39">
              <a:extLst>
                <a:ext uri="{FF2B5EF4-FFF2-40B4-BE49-F238E27FC236}">
                  <a16:creationId xmlns:a16="http://schemas.microsoft.com/office/drawing/2014/main" xmlns="" id="{D36D9091-9144-4CA8-A431-297DABD4D292}"/>
                </a:ext>
              </a:extLst>
            </p:cNvPr>
            <p:cNvCxnSpPr>
              <a:cxnSpLocks noChangeShapeType="1"/>
            </p:cNvCxnSpPr>
            <p:nvPr/>
          </p:nvCxnSpPr>
          <p:spPr bwMode="auto">
            <a:xfrm rot="10800000">
              <a:off x="3139442" y="1600200"/>
              <a:ext cx="365758"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6" name="Straight Connector 39">
              <a:extLst>
                <a:ext uri="{FF2B5EF4-FFF2-40B4-BE49-F238E27FC236}">
                  <a16:creationId xmlns:a16="http://schemas.microsoft.com/office/drawing/2014/main" xmlns="" id="{21722771-3CE8-4E88-A8EF-3AF574669347}"/>
                </a:ext>
              </a:extLst>
            </p:cNvPr>
            <p:cNvCxnSpPr>
              <a:cxnSpLocks noChangeShapeType="1"/>
            </p:cNvCxnSpPr>
            <p:nvPr/>
          </p:nvCxnSpPr>
          <p:spPr bwMode="auto">
            <a:xfrm rot="10800000">
              <a:off x="3139440" y="1600200"/>
              <a:ext cx="82296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7" name="Straight Connector 39">
              <a:extLst>
                <a:ext uri="{FF2B5EF4-FFF2-40B4-BE49-F238E27FC236}">
                  <a16:creationId xmlns:a16="http://schemas.microsoft.com/office/drawing/2014/main" xmlns="" id="{4809A9D9-F3E0-4871-9A19-B79F41BEF66F}"/>
                </a:ext>
              </a:extLst>
            </p:cNvPr>
            <p:cNvCxnSpPr>
              <a:cxnSpLocks noChangeShapeType="1"/>
            </p:cNvCxnSpPr>
            <p:nvPr/>
          </p:nvCxnSpPr>
          <p:spPr bwMode="auto">
            <a:xfrm rot="5400000" flipH="1" flipV="1">
              <a:off x="2979420" y="1744980"/>
              <a:ext cx="304800" cy="1524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18" name="Group 168">
            <a:extLst>
              <a:ext uri="{FF2B5EF4-FFF2-40B4-BE49-F238E27FC236}">
                <a16:creationId xmlns:a16="http://schemas.microsoft.com/office/drawing/2014/main" xmlns="" id="{5B229140-852B-4944-ACC5-A59485FBEE97}"/>
              </a:ext>
            </a:extLst>
          </p:cNvPr>
          <p:cNvGrpSpPr>
            <a:grpSpLocks/>
          </p:cNvGrpSpPr>
          <p:nvPr/>
        </p:nvGrpSpPr>
        <p:grpSpPr bwMode="auto">
          <a:xfrm>
            <a:off x="2746828" y="1485900"/>
            <a:ext cx="2819400" cy="752475"/>
            <a:chOff x="2971800" y="1752600"/>
            <a:chExt cx="2819400" cy="751819"/>
          </a:xfrm>
        </p:grpSpPr>
        <p:sp>
          <p:nvSpPr>
            <p:cNvPr id="19" name="TextBox 36">
              <a:extLst>
                <a:ext uri="{FF2B5EF4-FFF2-40B4-BE49-F238E27FC236}">
                  <a16:creationId xmlns:a16="http://schemas.microsoft.com/office/drawing/2014/main" xmlns="" id="{B3F2CA4E-EB03-48A4-B361-25FA78E259B5}"/>
                </a:ext>
              </a:extLst>
            </p:cNvPr>
            <p:cNvSpPr txBox="1">
              <a:spLocks noChangeArrowheads="1"/>
            </p:cNvSpPr>
            <p:nvPr/>
          </p:nvSpPr>
          <p:spPr bwMode="auto">
            <a:xfrm>
              <a:off x="2971800" y="1981199"/>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Isaac </a:t>
              </a:r>
              <a:r>
                <a:rPr lang="en-US" altLang="en-US" sz="2400"/>
                <a:t>(Gen 17:19)</a:t>
              </a:r>
            </a:p>
          </p:txBody>
        </p:sp>
        <p:sp>
          <p:nvSpPr>
            <p:cNvPr id="20" name="5-Point Star 113">
              <a:extLst>
                <a:ext uri="{FF2B5EF4-FFF2-40B4-BE49-F238E27FC236}">
                  <a16:creationId xmlns:a16="http://schemas.microsoft.com/office/drawing/2014/main" xmlns="" id="{332E5454-1333-4CDC-9CCB-2B82983AC9AD}"/>
                </a:ext>
              </a:extLst>
            </p:cNvPr>
            <p:cNvSpPr/>
            <p:nvPr/>
          </p:nvSpPr>
          <p:spPr bwMode="auto">
            <a:xfrm>
              <a:off x="3276600" y="17526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sp>
        <p:nvSpPr>
          <p:cNvPr id="22" name="Rounded Rectangle 3">
            <a:extLst>
              <a:ext uri="{FF2B5EF4-FFF2-40B4-BE49-F238E27FC236}">
                <a16:creationId xmlns:a16="http://schemas.microsoft.com/office/drawing/2014/main" xmlns="" id="{3ABAC917-9DD6-45C7-8A49-AECC14FD14DD}"/>
              </a:ext>
            </a:extLst>
          </p:cNvPr>
          <p:cNvSpPr/>
          <p:nvPr/>
        </p:nvSpPr>
        <p:spPr bwMode="auto">
          <a:xfrm>
            <a:off x="1247964" y="4228426"/>
            <a:ext cx="7750894" cy="142192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Gen 28:14 – Your descendants will be as numerous as the dust of the earth…</a:t>
            </a:r>
          </a:p>
          <a:p>
            <a:pPr marL="174625" indent="-174625">
              <a:lnSpc>
                <a:spcPct val="90000"/>
              </a:lnSpc>
            </a:pPr>
            <a:r>
              <a:rPr lang="en-US" sz="3200" dirty="0">
                <a:solidFill>
                  <a:schemeClr val="bg1"/>
                </a:solidFill>
              </a:rPr>
              <a:t>all the families of the earth will be blessed</a:t>
            </a:r>
          </a:p>
        </p:txBody>
      </p:sp>
      <p:grpSp>
        <p:nvGrpSpPr>
          <p:cNvPr id="21" name="Group 167">
            <a:extLst>
              <a:ext uri="{FF2B5EF4-FFF2-40B4-BE49-F238E27FC236}">
                <a16:creationId xmlns:a16="http://schemas.microsoft.com/office/drawing/2014/main" xmlns="" id="{281FE2F4-AE45-44FB-A6C7-F31B1161267A}"/>
              </a:ext>
            </a:extLst>
          </p:cNvPr>
          <p:cNvGrpSpPr>
            <a:grpSpLocks/>
          </p:cNvGrpSpPr>
          <p:nvPr/>
        </p:nvGrpSpPr>
        <p:grpSpPr bwMode="auto">
          <a:xfrm>
            <a:off x="2899228" y="2181225"/>
            <a:ext cx="685800" cy="304800"/>
            <a:chOff x="3124200" y="2438398"/>
            <a:chExt cx="685801" cy="304801"/>
          </a:xfrm>
        </p:grpSpPr>
        <p:cxnSp>
          <p:nvCxnSpPr>
            <p:cNvPr id="23" name="Straight Connector 39">
              <a:extLst>
                <a:ext uri="{FF2B5EF4-FFF2-40B4-BE49-F238E27FC236}">
                  <a16:creationId xmlns:a16="http://schemas.microsoft.com/office/drawing/2014/main" xmlns="" id="{7680B388-0C62-42FD-93DF-0C375784919B}"/>
                </a:ext>
              </a:extLst>
            </p:cNvPr>
            <p:cNvCxnSpPr>
              <a:cxnSpLocks noChangeShapeType="1"/>
            </p:cNvCxnSpPr>
            <p:nvPr/>
          </p:nvCxnSpPr>
          <p:spPr bwMode="auto">
            <a:xfrm rot="16200000" flipV="1">
              <a:off x="3505200" y="2438399"/>
              <a:ext cx="304801"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24" name="Straight Connector 39">
              <a:extLst>
                <a:ext uri="{FF2B5EF4-FFF2-40B4-BE49-F238E27FC236}">
                  <a16:creationId xmlns:a16="http://schemas.microsoft.com/office/drawing/2014/main" xmlns="" id="{E968872D-C29C-41D2-9A4F-E5E78E3351C2}"/>
                </a:ext>
              </a:extLst>
            </p:cNvPr>
            <p:cNvCxnSpPr>
              <a:cxnSpLocks noChangeShapeType="1"/>
            </p:cNvCxnSpPr>
            <p:nvPr/>
          </p:nvCxnSpPr>
          <p:spPr bwMode="auto">
            <a:xfrm flipV="1">
              <a:off x="3124200" y="2438399"/>
              <a:ext cx="38100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25" name="Group 169">
            <a:extLst>
              <a:ext uri="{FF2B5EF4-FFF2-40B4-BE49-F238E27FC236}">
                <a16:creationId xmlns:a16="http://schemas.microsoft.com/office/drawing/2014/main" xmlns="" id="{0CD47A7B-CD2D-4B13-8D39-860A068F12D7}"/>
              </a:ext>
            </a:extLst>
          </p:cNvPr>
          <p:cNvGrpSpPr>
            <a:grpSpLocks/>
          </p:cNvGrpSpPr>
          <p:nvPr/>
        </p:nvGrpSpPr>
        <p:grpSpPr bwMode="auto">
          <a:xfrm>
            <a:off x="2975428" y="2333625"/>
            <a:ext cx="2895600" cy="752475"/>
            <a:chOff x="2438400" y="2590800"/>
            <a:chExt cx="2895600" cy="751820"/>
          </a:xfrm>
        </p:grpSpPr>
        <p:sp>
          <p:nvSpPr>
            <p:cNvPr id="26" name="TextBox 66">
              <a:extLst>
                <a:ext uri="{FF2B5EF4-FFF2-40B4-BE49-F238E27FC236}">
                  <a16:creationId xmlns:a16="http://schemas.microsoft.com/office/drawing/2014/main" xmlns="" id="{6170AC6A-D4F1-4C37-B528-90AAA03BD1FE}"/>
                </a:ext>
              </a:extLst>
            </p:cNvPr>
            <p:cNvSpPr txBox="1">
              <a:spLocks noChangeArrowheads="1"/>
            </p:cNvSpPr>
            <p:nvPr/>
          </p:nvSpPr>
          <p:spPr bwMode="auto">
            <a:xfrm>
              <a:off x="2438400" y="28194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Jacob </a:t>
              </a:r>
              <a:r>
                <a:rPr lang="en-US" altLang="en-US" sz="2400"/>
                <a:t>(Gen 28:14)</a:t>
              </a:r>
              <a:endParaRPr lang="en-US" altLang="en-US" sz="2800"/>
            </a:p>
          </p:txBody>
        </p:sp>
        <p:sp>
          <p:nvSpPr>
            <p:cNvPr id="27" name="5-Point Star 125">
              <a:extLst>
                <a:ext uri="{FF2B5EF4-FFF2-40B4-BE49-F238E27FC236}">
                  <a16:creationId xmlns:a16="http://schemas.microsoft.com/office/drawing/2014/main" xmlns="" id="{CF68C446-C73D-499D-B449-022AA23CBF62}"/>
                </a:ext>
              </a:extLst>
            </p:cNvPr>
            <p:cNvSpPr/>
            <p:nvPr/>
          </p:nvSpPr>
          <p:spPr bwMode="auto">
            <a:xfrm>
              <a:off x="2895600" y="25908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spTree>
    <p:extLst>
      <p:ext uri="{BB962C8B-B14F-4D97-AF65-F5344CB8AC3E}">
        <p14:creationId xmlns:p14="http://schemas.microsoft.com/office/powerpoint/2010/main" val="3361034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C10EB20B-5B2A-4168-8333-C47BEE328980}"/>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2" name="Group 164">
            <a:extLst>
              <a:ext uri="{FF2B5EF4-FFF2-40B4-BE49-F238E27FC236}">
                <a16:creationId xmlns:a16="http://schemas.microsoft.com/office/drawing/2014/main" xmlns="" id="{FA3F86C6-4CF4-4780-9961-AD6780736057}"/>
              </a:ext>
            </a:extLst>
          </p:cNvPr>
          <p:cNvGrpSpPr>
            <a:grpSpLocks/>
          </p:cNvGrpSpPr>
          <p:nvPr/>
        </p:nvGrpSpPr>
        <p:grpSpPr bwMode="auto">
          <a:xfrm>
            <a:off x="1295136" y="0"/>
            <a:ext cx="7569729" cy="635000"/>
            <a:chOff x="30480" y="0"/>
            <a:chExt cx="9083040" cy="762000"/>
          </a:xfrm>
        </p:grpSpPr>
        <p:sp>
          <p:nvSpPr>
            <p:cNvPr id="5" name="Content Placeholder 2">
              <a:extLst>
                <a:ext uri="{FF2B5EF4-FFF2-40B4-BE49-F238E27FC236}">
                  <a16:creationId xmlns:a16="http://schemas.microsoft.com/office/drawing/2014/main" xmlns="" id="{B2C84945-D19E-4F0C-97A5-76CD13F9FEA9}"/>
                </a:ext>
              </a:extLst>
            </p:cNvPr>
            <p:cNvSpPr txBox="1">
              <a:spLocks/>
            </p:cNvSpPr>
            <p:nvPr/>
          </p:nvSpPr>
          <p:spPr bwMode="auto">
            <a:xfrm>
              <a:off x="30480" y="0"/>
              <a:ext cx="9083040" cy="762000"/>
            </a:xfrm>
            <a:prstGeom prst="rect">
              <a:avLst/>
            </a:prstGeom>
            <a:noFill/>
            <a:ln w="9525">
              <a:solidFill>
                <a:schemeClr val="bg1"/>
              </a:solidFill>
              <a:miter lim="800000"/>
              <a:headEnd/>
              <a:tailEnd/>
            </a:ln>
          </p:spPr>
          <p:txBody>
            <a:bodyPr/>
            <a:lstStyle/>
            <a:p>
              <a:pPr marL="197107" indent="-197107" algn="ctr" eaLnBrk="0" hangingPunct="0">
                <a:lnSpc>
                  <a:spcPct val="90000"/>
                </a:lnSpc>
                <a:spcBef>
                  <a:spcPts val="0"/>
                </a:spcBef>
                <a:defRPr/>
              </a:pPr>
              <a:endParaRPr lang="en-US" sz="3000" kern="0" dirty="0">
                <a:solidFill>
                  <a:schemeClr val="bg1"/>
                </a:solidFill>
                <a:latin typeface="+mn-lt"/>
              </a:endParaRPr>
            </a:p>
          </p:txBody>
        </p:sp>
        <p:sp>
          <p:nvSpPr>
            <p:cNvPr id="16394" name="TextBox 5">
              <a:extLst>
                <a:ext uri="{FF2B5EF4-FFF2-40B4-BE49-F238E27FC236}">
                  <a16:creationId xmlns:a16="http://schemas.microsoft.com/office/drawing/2014/main" xmlns="" id="{361AF89B-8266-4096-82B2-8BC54A5DD53E}"/>
                </a:ext>
              </a:extLst>
            </p:cNvPr>
            <p:cNvSpPr txBox="1">
              <a:spLocks noChangeArrowheads="1"/>
            </p:cNvSpPr>
            <p:nvPr/>
          </p:nvSpPr>
          <p:spPr bwMode="auto">
            <a:xfrm>
              <a:off x="2789904" y="76200"/>
              <a:ext cx="3581401" cy="664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3000" dirty="0"/>
                <a:t>All Humans</a:t>
              </a:r>
            </a:p>
          </p:txBody>
        </p:sp>
      </p:grpSp>
      <p:grpSp>
        <p:nvGrpSpPr>
          <p:cNvPr id="3" name="Group 165">
            <a:extLst>
              <a:ext uri="{FF2B5EF4-FFF2-40B4-BE49-F238E27FC236}">
                <a16:creationId xmlns:a16="http://schemas.microsoft.com/office/drawing/2014/main" xmlns="" id="{E1936365-55DA-43B7-BC06-BADAD393CDE1}"/>
              </a:ext>
            </a:extLst>
          </p:cNvPr>
          <p:cNvGrpSpPr>
            <a:grpSpLocks/>
          </p:cNvGrpSpPr>
          <p:nvPr/>
        </p:nvGrpSpPr>
        <p:grpSpPr bwMode="auto">
          <a:xfrm>
            <a:off x="2984500" y="635000"/>
            <a:ext cx="3048000" cy="777325"/>
            <a:chOff x="2057400" y="761998"/>
            <a:chExt cx="3657600" cy="932792"/>
          </a:xfrm>
        </p:grpSpPr>
        <p:cxnSp>
          <p:nvCxnSpPr>
            <p:cNvPr id="16390" name="Straight Connector 8">
              <a:extLst>
                <a:ext uri="{FF2B5EF4-FFF2-40B4-BE49-F238E27FC236}">
                  <a16:creationId xmlns:a16="http://schemas.microsoft.com/office/drawing/2014/main" xmlns="" id="{6AE3A208-2FA2-4878-8557-CE881E74725D}"/>
                </a:ext>
              </a:extLst>
            </p:cNvPr>
            <p:cNvCxnSpPr>
              <a:cxnSpLocks noChangeShapeType="1"/>
            </p:cNvCxnSpPr>
            <p:nvPr/>
          </p:nvCxnSpPr>
          <p:spPr bwMode="auto">
            <a:xfrm rot="5400000">
              <a:off x="2933702" y="952497"/>
              <a:ext cx="381001" cy="4"/>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13" name="5-Point Star 112">
              <a:extLst>
                <a:ext uri="{FF2B5EF4-FFF2-40B4-BE49-F238E27FC236}">
                  <a16:creationId xmlns:a16="http://schemas.microsoft.com/office/drawing/2014/main" xmlns="" id="{86061B88-8442-4365-9581-AB31A92E8BA3}"/>
                </a:ext>
              </a:extLst>
            </p:cNvPr>
            <p:cNvSpPr/>
            <p:nvPr/>
          </p:nvSpPr>
          <p:spPr bwMode="auto">
            <a:xfrm>
              <a:off x="2941638" y="914398"/>
              <a:ext cx="381000" cy="381001"/>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sz="3333"/>
            </a:p>
          </p:txBody>
        </p:sp>
        <p:sp>
          <p:nvSpPr>
            <p:cNvPr id="16392" name="TextBox 10">
              <a:extLst>
                <a:ext uri="{FF2B5EF4-FFF2-40B4-BE49-F238E27FC236}">
                  <a16:creationId xmlns:a16="http://schemas.microsoft.com/office/drawing/2014/main" xmlns="" id="{DDA842D6-7F29-44DC-8909-12195C137834}"/>
                </a:ext>
              </a:extLst>
            </p:cNvPr>
            <p:cNvSpPr txBox="1">
              <a:spLocks noChangeArrowheads="1"/>
            </p:cNvSpPr>
            <p:nvPr/>
          </p:nvSpPr>
          <p:spPr bwMode="auto">
            <a:xfrm>
              <a:off x="2057400" y="1153179"/>
              <a:ext cx="3657600" cy="5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333"/>
                <a:t>Abraham </a:t>
              </a:r>
              <a:r>
                <a:rPr lang="en-US" altLang="en-US" sz="2000"/>
                <a:t>(Gen 12:3)</a:t>
              </a:r>
            </a:p>
          </p:txBody>
        </p:sp>
      </p:grpSp>
      <p:grpSp>
        <p:nvGrpSpPr>
          <p:cNvPr id="12" name="Group 166">
            <a:extLst>
              <a:ext uri="{FF2B5EF4-FFF2-40B4-BE49-F238E27FC236}">
                <a16:creationId xmlns:a16="http://schemas.microsoft.com/office/drawing/2014/main" xmlns="" id="{9B49A9B2-86A7-45B8-B0AE-7821DEA0D28C}"/>
              </a:ext>
            </a:extLst>
          </p:cNvPr>
          <p:cNvGrpSpPr>
            <a:grpSpLocks/>
          </p:cNvGrpSpPr>
          <p:nvPr/>
        </p:nvGrpSpPr>
        <p:grpSpPr bwMode="auto">
          <a:xfrm>
            <a:off x="2670628" y="1333500"/>
            <a:ext cx="2057400" cy="304800"/>
            <a:chOff x="1905000" y="1600200"/>
            <a:chExt cx="2057400" cy="304800"/>
          </a:xfrm>
        </p:grpSpPr>
        <p:cxnSp>
          <p:nvCxnSpPr>
            <p:cNvPr id="13" name="Straight Connector 39">
              <a:extLst>
                <a:ext uri="{FF2B5EF4-FFF2-40B4-BE49-F238E27FC236}">
                  <a16:creationId xmlns:a16="http://schemas.microsoft.com/office/drawing/2014/main" xmlns="" id="{57B5849F-502C-4ACB-B1B6-030A6E6053AE}"/>
                </a:ext>
              </a:extLst>
            </p:cNvPr>
            <p:cNvCxnSpPr>
              <a:cxnSpLocks noChangeShapeType="1"/>
            </p:cNvCxnSpPr>
            <p:nvPr/>
          </p:nvCxnSpPr>
          <p:spPr bwMode="auto">
            <a:xfrm rot="10800000" flipV="1">
              <a:off x="1905000" y="1600200"/>
              <a:ext cx="1234442"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4" name="Straight Connector 39">
              <a:extLst>
                <a:ext uri="{FF2B5EF4-FFF2-40B4-BE49-F238E27FC236}">
                  <a16:creationId xmlns:a16="http://schemas.microsoft.com/office/drawing/2014/main" xmlns="" id="{3DFFF6C8-8AFB-444A-8250-B90CCBD044D1}"/>
                </a:ext>
              </a:extLst>
            </p:cNvPr>
            <p:cNvCxnSpPr>
              <a:cxnSpLocks noChangeShapeType="1"/>
            </p:cNvCxnSpPr>
            <p:nvPr/>
          </p:nvCxnSpPr>
          <p:spPr bwMode="auto">
            <a:xfrm rot="10800000" flipV="1">
              <a:off x="2438400" y="1600200"/>
              <a:ext cx="70104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39">
              <a:extLst>
                <a:ext uri="{FF2B5EF4-FFF2-40B4-BE49-F238E27FC236}">
                  <a16:creationId xmlns:a16="http://schemas.microsoft.com/office/drawing/2014/main" xmlns="" id="{D36D9091-9144-4CA8-A431-297DABD4D292}"/>
                </a:ext>
              </a:extLst>
            </p:cNvPr>
            <p:cNvCxnSpPr>
              <a:cxnSpLocks noChangeShapeType="1"/>
            </p:cNvCxnSpPr>
            <p:nvPr/>
          </p:nvCxnSpPr>
          <p:spPr bwMode="auto">
            <a:xfrm rot="10800000">
              <a:off x="3139442" y="1600200"/>
              <a:ext cx="365758"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6" name="Straight Connector 39">
              <a:extLst>
                <a:ext uri="{FF2B5EF4-FFF2-40B4-BE49-F238E27FC236}">
                  <a16:creationId xmlns:a16="http://schemas.microsoft.com/office/drawing/2014/main" xmlns="" id="{21722771-3CE8-4E88-A8EF-3AF574669347}"/>
                </a:ext>
              </a:extLst>
            </p:cNvPr>
            <p:cNvCxnSpPr>
              <a:cxnSpLocks noChangeShapeType="1"/>
            </p:cNvCxnSpPr>
            <p:nvPr/>
          </p:nvCxnSpPr>
          <p:spPr bwMode="auto">
            <a:xfrm rot="10800000">
              <a:off x="3139440" y="1600200"/>
              <a:ext cx="82296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7" name="Straight Connector 39">
              <a:extLst>
                <a:ext uri="{FF2B5EF4-FFF2-40B4-BE49-F238E27FC236}">
                  <a16:creationId xmlns:a16="http://schemas.microsoft.com/office/drawing/2014/main" xmlns="" id="{4809A9D9-F3E0-4871-9A19-B79F41BEF66F}"/>
                </a:ext>
              </a:extLst>
            </p:cNvPr>
            <p:cNvCxnSpPr>
              <a:cxnSpLocks noChangeShapeType="1"/>
            </p:cNvCxnSpPr>
            <p:nvPr/>
          </p:nvCxnSpPr>
          <p:spPr bwMode="auto">
            <a:xfrm rot="5400000" flipH="1" flipV="1">
              <a:off x="2979420" y="1744980"/>
              <a:ext cx="304800" cy="1524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18" name="Group 168">
            <a:extLst>
              <a:ext uri="{FF2B5EF4-FFF2-40B4-BE49-F238E27FC236}">
                <a16:creationId xmlns:a16="http://schemas.microsoft.com/office/drawing/2014/main" xmlns="" id="{5B229140-852B-4944-ACC5-A59485FBEE97}"/>
              </a:ext>
            </a:extLst>
          </p:cNvPr>
          <p:cNvGrpSpPr>
            <a:grpSpLocks/>
          </p:cNvGrpSpPr>
          <p:nvPr/>
        </p:nvGrpSpPr>
        <p:grpSpPr bwMode="auto">
          <a:xfrm>
            <a:off x="2746828" y="1485900"/>
            <a:ext cx="2819400" cy="752475"/>
            <a:chOff x="2971800" y="1752600"/>
            <a:chExt cx="2819400" cy="751819"/>
          </a:xfrm>
        </p:grpSpPr>
        <p:sp>
          <p:nvSpPr>
            <p:cNvPr id="19" name="TextBox 36">
              <a:extLst>
                <a:ext uri="{FF2B5EF4-FFF2-40B4-BE49-F238E27FC236}">
                  <a16:creationId xmlns:a16="http://schemas.microsoft.com/office/drawing/2014/main" xmlns="" id="{B3F2CA4E-EB03-48A4-B361-25FA78E259B5}"/>
                </a:ext>
              </a:extLst>
            </p:cNvPr>
            <p:cNvSpPr txBox="1">
              <a:spLocks noChangeArrowheads="1"/>
            </p:cNvSpPr>
            <p:nvPr/>
          </p:nvSpPr>
          <p:spPr bwMode="auto">
            <a:xfrm>
              <a:off x="2971800" y="1981199"/>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Isaac </a:t>
              </a:r>
              <a:r>
                <a:rPr lang="en-US" altLang="en-US" sz="2400"/>
                <a:t>(Gen 17:19)</a:t>
              </a:r>
            </a:p>
          </p:txBody>
        </p:sp>
        <p:sp>
          <p:nvSpPr>
            <p:cNvPr id="20" name="5-Point Star 113">
              <a:extLst>
                <a:ext uri="{FF2B5EF4-FFF2-40B4-BE49-F238E27FC236}">
                  <a16:creationId xmlns:a16="http://schemas.microsoft.com/office/drawing/2014/main" xmlns="" id="{332E5454-1333-4CDC-9CCB-2B82983AC9AD}"/>
                </a:ext>
              </a:extLst>
            </p:cNvPr>
            <p:cNvSpPr/>
            <p:nvPr/>
          </p:nvSpPr>
          <p:spPr bwMode="auto">
            <a:xfrm>
              <a:off x="3276600" y="17526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sp>
        <p:nvSpPr>
          <p:cNvPr id="22" name="Rounded Rectangle 3">
            <a:extLst>
              <a:ext uri="{FF2B5EF4-FFF2-40B4-BE49-F238E27FC236}">
                <a16:creationId xmlns:a16="http://schemas.microsoft.com/office/drawing/2014/main" xmlns="" id="{3ABAC917-9DD6-45C7-8A49-AECC14FD14DD}"/>
              </a:ext>
            </a:extLst>
          </p:cNvPr>
          <p:cNvSpPr/>
          <p:nvPr/>
        </p:nvSpPr>
        <p:spPr bwMode="auto">
          <a:xfrm>
            <a:off x="76200" y="4228426"/>
            <a:ext cx="10033000" cy="142192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Gen 49:10 – The scepter will not depart from Judah, nor… his descendants, until the coming of the one to whom it belongs, the one whom all nations will honor.</a:t>
            </a:r>
          </a:p>
        </p:txBody>
      </p:sp>
      <p:grpSp>
        <p:nvGrpSpPr>
          <p:cNvPr id="21" name="Group 167">
            <a:extLst>
              <a:ext uri="{FF2B5EF4-FFF2-40B4-BE49-F238E27FC236}">
                <a16:creationId xmlns:a16="http://schemas.microsoft.com/office/drawing/2014/main" xmlns="" id="{281FE2F4-AE45-44FB-A6C7-F31B1161267A}"/>
              </a:ext>
            </a:extLst>
          </p:cNvPr>
          <p:cNvGrpSpPr>
            <a:grpSpLocks/>
          </p:cNvGrpSpPr>
          <p:nvPr/>
        </p:nvGrpSpPr>
        <p:grpSpPr bwMode="auto">
          <a:xfrm>
            <a:off x="2899228" y="2181225"/>
            <a:ext cx="685800" cy="304800"/>
            <a:chOff x="3124200" y="2438398"/>
            <a:chExt cx="685801" cy="304801"/>
          </a:xfrm>
        </p:grpSpPr>
        <p:cxnSp>
          <p:nvCxnSpPr>
            <p:cNvPr id="23" name="Straight Connector 39">
              <a:extLst>
                <a:ext uri="{FF2B5EF4-FFF2-40B4-BE49-F238E27FC236}">
                  <a16:creationId xmlns:a16="http://schemas.microsoft.com/office/drawing/2014/main" xmlns="" id="{7680B388-0C62-42FD-93DF-0C375784919B}"/>
                </a:ext>
              </a:extLst>
            </p:cNvPr>
            <p:cNvCxnSpPr>
              <a:cxnSpLocks noChangeShapeType="1"/>
            </p:cNvCxnSpPr>
            <p:nvPr/>
          </p:nvCxnSpPr>
          <p:spPr bwMode="auto">
            <a:xfrm rot="16200000" flipV="1">
              <a:off x="3505200" y="2438399"/>
              <a:ext cx="304801"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24" name="Straight Connector 39">
              <a:extLst>
                <a:ext uri="{FF2B5EF4-FFF2-40B4-BE49-F238E27FC236}">
                  <a16:creationId xmlns:a16="http://schemas.microsoft.com/office/drawing/2014/main" xmlns="" id="{E968872D-C29C-41D2-9A4F-E5E78E3351C2}"/>
                </a:ext>
              </a:extLst>
            </p:cNvPr>
            <p:cNvCxnSpPr>
              <a:cxnSpLocks noChangeShapeType="1"/>
            </p:cNvCxnSpPr>
            <p:nvPr/>
          </p:nvCxnSpPr>
          <p:spPr bwMode="auto">
            <a:xfrm flipV="1">
              <a:off x="3124200" y="2438399"/>
              <a:ext cx="38100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25" name="Group 169">
            <a:extLst>
              <a:ext uri="{FF2B5EF4-FFF2-40B4-BE49-F238E27FC236}">
                <a16:creationId xmlns:a16="http://schemas.microsoft.com/office/drawing/2014/main" xmlns="" id="{0CD47A7B-CD2D-4B13-8D39-860A068F12D7}"/>
              </a:ext>
            </a:extLst>
          </p:cNvPr>
          <p:cNvGrpSpPr>
            <a:grpSpLocks/>
          </p:cNvGrpSpPr>
          <p:nvPr/>
        </p:nvGrpSpPr>
        <p:grpSpPr bwMode="auto">
          <a:xfrm>
            <a:off x="2975428" y="2333625"/>
            <a:ext cx="2895600" cy="752475"/>
            <a:chOff x="2438400" y="2590800"/>
            <a:chExt cx="2895600" cy="751820"/>
          </a:xfrm>
        </p:grpSpPr>
        <p:sp>
          <p:nvSpPr>
            <p:cNvPr id="26" name="TextBox 66">
              <a:extLst>
                <a:ext uri="{FF2B5EF4-FFF2-40B4-BE49-F238E27FC236}">
                  <a16:creationId xmlns:a16="http://schemas.microsoft.com/office/drawing/2014/main" xmlns="" id="{6170AC6A-D4F1-4C37-B528-90AAA03BD1FE}"/>
                </a:ext>
              </a:extLst>
            </p:cNvPr>
            <p:cNvSpPr txBox="1">
              <a:spLocks noChangeArrowheads="1"/>
            </p:cNvSpPr>
            <p:nvPr/>
          </p:nvSpPr>
          <p:spPr bwMode="auto">
            <a:xfrm>
              <a:off x="2438400" y="28194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Jacob </a:t>
              </a:r>
              <a:r>
                <a:rPr lang="en-US" altLang="en-US" sz="2400"/>
                <a:t>(Gen 28:14)</a:t>
              </a:r>
              <a:endParaRPr lang="en-US" altLang="en-US" sz="2800"/>
            </a:p>
          </p:txBody>
        </p:sp>
        <p:sp>
          <p:nvSpPr>
            <p:cNvPr id="27" name="5-Point Star 125">
              <a:extLst>
                <a:ext uri="{FF2B5EF4-FFF2-40B4-BE49-F238E27FC236}">
                  <a16:creationId xmlns:a16="http://schemas.microsoft.com/office/drawing/2014/main" xmlns="" id="{CF68C446-C73D-499D-B449-022AA23CBF62}"/>
                </a:ext>
              </a:extLst>
            </p:cNvPr>
            <p:cNvSpPr/>
            <p:nvPr/>
          </p:nvSpPr>
          <p:spPr bwMode="auto">
            <a:xfrm>
              <a:off x="2895600" y="25908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grpSp>
        <p:nvGrpSpPr>
          <p:cNvPr id="28" name="Group 170">
            <a:extLst>
              <a:ext uri="{FF2B5EF4-FFF2-40B4-BE49-F238E27FC236}">
                <a16:creationId xmlns:a16="http://schemas.microsoft.com/office/drawing/2014/main" xmlns="" id="{B5B28374-D241-4424-98D7-8ED9F2B00768}"/>
              </a:ext>
            </a:extLst>
          </p:cNvPr>
          <p:cNvGrpSpPr>
            <a:grpSpLocks/>
          </p:cNvGrpSpPr>
          <p:nvPr/>
        </p:nvGrpSpPr>
        <p:grpSpPr bwMode="auto">
          <a:xfrm>
            <a:off x="1117600" y="3086100"/>
            <a:ext cx="6553200" cy="609600"/>
            <a:chOff x="304800" y="3352800"/>
            <a:chExt cx="6553200" cy="609601"/>
          </a:xfrm>
        </p:grpSpPr>
        <p:cxnSp>
          <p:nvCxnSpPr>
            <p:cNvPr id="29" name="Straight Connector 39">
              <a:extLst>
                <a:ext uri="{FF2B5EF4-FFF2-40B4-BE49-F238E27FC236}">
                  <a16:creationId xmlns:a16="http://schemas.microsoft.com/office/drawing/2014/main" xmlns="" id="{F4842FE7-420B-4254-8408-11EAEC59E408}"/>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0" name="Straight Connector 39">
              <a:extLst>
                <a:ext uri="{FF2B5EF4-FFF2-40B4-BE49-F238E27FC236}">
                  <a16:creationId xmlns:a16="http://schemas.microsoft.com/office/drawing/2014/main" xmlns="" id="{E7A64859-7926-4AD1-B3F3-D92B7115C178}"/>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1" name="Straight Connector 39">
              <a:extLst>
                <a:ext uri="{FF2B5EF4-FFF2-40B4-BE49-F238E27FC236}">
                  <a16:creationId xmlns:a16="http://schemas.microsoft.com/office/drawing/2014/main" xmlns="" id="{7FDB3C46-CCB4-4DD5-823F-4BF881B45C69}"/>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2" name="Straight Connector 39">
              <a:extLst>
                <a:ext uri="{FF2B5EF4-FFF2-40B4-BE49-F238E27FC236}">
                  <a16:creationId xmlns:a16="http://schemas.microsoft.com/office/drawing/2014/main" xmlns="" id="{7951100B-1433-447B-9CD9-30DA8525E072}"/>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3" name="Straight Connector 39">
              <a:extLst>
                <a:ext uri="{FF2B5EF4-FFF2-40B4-BE49-F238E27FC236}">
                  <a16:creationId xmlns:a16="http://schemas.microsoft.com/office/drawing/2014/main" xmlns="" id="{A5DF9CFC-0D46-4410-964F-BB969114876C}"/>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4" name="Straight Connector 39">
              <a:extLst>
                <a:ext uri="{FF2B5EF4-FFF2-40B4-BE49-F238E27FC236}">
                  <a16:creationId xmlns:a16="http://schemas.microsoft.com/office/drawing/2014/main" xmlns="" id="{DD0A70EB-7374-4A6C-9E1E-BDAE99F9FF64}"/>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5" name="Straight Connector 39">
              <a:extLst>
                <a:ext uri="{FF2B5EF4-FFF2-40B4-BE49-F238E27FC236}">
                  <a16:creationId xmlns:a16="http://schemas.microsoft.com/office/drawing/2014/main" xmlns="" id="{6DA1552F-B073-485D-809A-50655FE21824}"/>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6" name="Straight Connector 39">
              <a:extLst>
                <a:ext uri="{FF2B5EF4-FFF2-40B4-BE49-F238E27FC236}">
                  <a16:creationId xmlns:a16="http://schemas.microsoft.com/office/drawing/2014/main" xmlns="" id="{5406AC69-E2A5-4E50-AA85-EEF7E625D1F2}"/>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7" name="Straight Connector 39">
              <a:extLst>
                <a:ext uri="{FF2B5EF4-FFF2-40B4-BE49-F238E27FC236}">
                  <a16:creationId xmlns:a16="http://schemas.microsoft.com/office/drawing/2014/main" xmlns="" id="{341AB6C1-5467-45E1-B973-36F65FC0FDC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8" name="Straight Connector 39">
              <a:extLst>
                <a:ext uri="{FF2B5EF4-FFF2-40B4-BE49-F238E27FC236}">
                  <a16:creationId xmlns:a16="http://schemas.microsoft.com/office/drawing/2014/main" xmlns="" id="{87E7B4B1-5A53-4CB8-A611-B875AADA5862}"/>
                </a:ext>
              </a:extLst>
            </p:cNvPr>
            <p:cNvCxnSpPr>
              <a:cxnSpLocks noChangeShapeType="1"/>
            </p:cNvCxnSpPr>
            <p:nvPr/>
          </p:nvCxnSpPr>
          <p:spPr bwMode="auto">
            <a:xfrm rot="10800000" flipV="1">
              <a:off x="304800" y="3352800"/>
              <a:ext cx="2743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9" name="Straight Connector 39">
              <a:extLst>
                <a:ext uri="{FF2B5EF4-FFF2-40B4-BE49-F238E27FC236}">
                  <a16:creationId xmlns:a16="http://schemas.microsoft.com/office/drawing/2014/main" xmlns="" id="{8FDF2562-3293-4B3E-852D-431D7E2F01F1}"/>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40" name="Group 171">
            <a:extLst>
              <a:ext uri="{FF2B5EF4-FFF2-40B4-BE49-F238E27FC236}">
                <a16:creationId xmlns:a16="http://schemas.microsoft.com/office/drawing/2014/main" xmlns="" id="{4B8FC43B-2950-48F7-BCD5-F959962B4DDB}"/>
              </a:ext>
            </a:extLst>
          </p:cNvPr>
          <p:cNvGrpSpPr>
            <a:grpSpLocks/>
          </p:cNvGrpSpPr>
          <p:nvPr/>
        </p:nvGrpSpPr>
        <p:grpSpPr bwMode="auto">
          <a:xfrm>
            <a:off x="2565400" y="3467100"/>
            <a:ext cx="2895600" cy="766763"/>
            <a:chOff x="1752600" y="3733800"/>
            <a:chExt cx="2895600" cy="767060"/>
          </a:xfrm>
        </p:grpSpPr>
        <p:sp>
          <p:nvSpPr>
            <p:cNvPr id="41" name="TextBox 66">
              <a:extLst>
                <a:ext uri="{FF2B5EF4-FFF2-40B4-BE49-F238E27FC236}">
                  <a16:creationId xmlns:a16="http://schemas.microsoft.com/office/drawing/2014/main" xmlns="" id="{52B1972B-FC72-44D4-8B99-15A450880A5C}"/>
                </a:ext>
              </a:extLst>
            </p:cNvPr>
            <p:cNvSpPr txBox="1">
              <a:spLocks noChangeArrowheads="1"/>
            </p:cNvSpPr>
            <p:nvPr/>
          </p:nvSpPr>
          <p:spPr bwMode="auto">
            <a:xfrm>
              <a:off x="1752600" y="397764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Judah </a:t>
              </a:r>
              <a:r>
                <a:rPr lang="en-US" altLang="en-US" sz="2400"/>
                <a:t>(Gen 49:10)</a:t>
              </a:r>
              <a:endParaRPr lang="en-US" altLang="en-US" sz="2800"/>
            </a:p>
          </p:txBody>
        </p:sp>
        <p:sp>
          <p:nvSpPr>
            <p:cNvPr id="42" name="5-Point Star 163">
              <a:extLst>
                <a:ext uri="{FF2B5EF4-FFF2-40B4-BE49-F238E27FC236}">
                  <a16:creationId xmlns:a16="http://schemas.microsoft.com/office/drawing/2014/main" xmlns="" id="{C92A8973-32B1-42E3-A03C-C0A2E8C5662B}"/>
                </a:ext>
              </a:extLst>
            </p:cNvPr>
            <p:cNvSpPr/>
            <p:nvPr/>
          </p:nvSpPr>
          <p:spPr bwMode="auto">
            <a:xfrm>
              <a:off x="2209800" y="3733800"/>
              <a:ext cx="381000" cy="38114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spTree>
    <p:extLst>
      <p:ext uri="{BB962C8B-B14F-4D97-AF65-F5344CB8AC3E}">
        <p14:creationId xmlns:p14="http://schemas.microsoft.com/office/powerpoint/2010/main" val="2360137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C10EB20B-5B2A-4168-8333-C47BEE328980}"/>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2" name="Group 164">
            <a:extLst>
              <a:ext uri="{FF2B5EF4-FFF2-40B4-BE49-F238E27FC236}">
                <a16:creationId xmlns:a16="http://schemas.microsoft.com/office/drawing/2014/main" xmlns="" id="{FA3F86C6-4CF4-4780-9961-AD6780736057}"/>
              </a:ext>
            </a:extLst>
          </p:cNvPr>
          <p:cNvGrpSpPr>
            <a:grpSpLocks/>
          </p:cNvGrpSpPr>
          <p:nvPr/>
        </p:nvGrpSpPr>
        <p:grpSpPr bwMode="auto">
          <a:xfrm>
            <a:off x="1295136" y="0"/>
            <a:ext cx="7569729" cy="635000"/>
            <a:chOff x="30480" y="0"/>
            <a:chExt cx="9083040" cy="762000"/>
          </a:xfrm>
        </p:grpSpPr>
        <p:sp>
          <p:nvSpPr>
            <p:cNvPr id="5" name="Content Placeholder 2">
              <a:extLst>
                <a:ext uri="{FF2B5EF4-FFF2-40B4-BE49-F238E27FC236}">
                  <a16:creationId xmlns:a16="http://schemas.microsoft.com/office/drawing/2014/main" xmlns="" id="{B2C84945-D19E-4F0C-97A5-76CD13F9FEA9}"/>
                </a:ext>
              </a:extLst>
            </p:cNvPr>
            <p:cNvSpPr txBox="1">
              <a:spLocks/>
            </p:cNvSpPr>
            <p:nvPr/>
          </p:nvSpPr>
          <p:spPr bwMode="auto">
            <a:xfrm>
              <a:off x="30480" y="0"/>
              <a:ext cx="9083040" cy="762000"/>
            </a:xfrm>
            <a:prstGeom prst="rect">
              <a:avLst/>
            </a:prstGeom>
            <a:noFill/>
            <a:ln w="9525">
              <a:solidFill>
                <a:schemeClr val="bg1"/>
              </a:solidFill>
              <a:miter lim="800000"/>
              <a:headEnd/>
              <a:tailEnd/>
            </a:ln>
          </p:spPr>
          <p:txBody>
            <a:bodyPr/>
            <a:lstStyle/>
            <a:p>
              <a:pPr marL="197107" indent="-197107" algn="ctr" eaLnBrk="0" hangingPunct="0">
                <a:lnSpc>
                  <a:spcPct val="90000"/>
                </a:lnSpc>
                <a:spcBef>
                  <a:spcPts val="0"/>
                </a:spcBef>
                <a:defRPr/>
              </a:pPr>
              <a:endParaRPr lang="en-US" sz="3000" kern="0" dirty="0">
                <a:solidFill>
                  <a:schemeClr val="bg1"/>
                </a:solidFill>
                <a:latin typeface="+mn-lt"/>
              </a:endParaRPr>
            </a:p>
          </p:txBody>
        </p:sp>
        <p:sp>
          <p:nvSpPr>
            <p:cNvPr id="16394" name="TextBox 5">
              <a:extLst>
                <a:ext uri="{FF2B5EF4-FFF2-40B4-BE49-F238E27FC236}">
                  <a16:creationId xmlns:a16="http://schemas.microsoft.com/office/drawing/2014/main" xmlns="" id="{361AF89B-8266-4096-82B2-8BC54A5DD53E}"/>
                </a:ext>
              </a:extLst>
            </p:cNvPr>
            <p:cNvSpPr txBox="1">
              <a:spLocks noChangeArrowheads="1"/>
            </p:cNvSpPr>
            <p:nvPr/>
          </p:nvSpPr>
          <p:spPr bwMode="auto">
            <a:xfrm>
              <a:off x="2789904" y="76200"/>
              <a:ext cx="3581401" cy="664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3000" dirty="0"/>
                <a:t>All Humans</a:t>
              </a:r>
            </a:p>
          </p:txBody>
        </p:sp>
      </p:grpSp>
      <p:grpSp>
        <p:nvGrpSpPr>
          <p:cNvPr id="3" name="Group 165">
            <a:extLst>
              <a:ext uri="{FF2B5EF4-FFF2-40B4-BE49-F238E27FC236}">
                <a16:creationId xmlns:a16="http://schemas.microsoft.com/office/drawing/2014/main" xmlns="" id="{E1936365-55DA-43B7-BC06-BADAD393CDE1}"/>
              </a:ext>
            </a:extLst>
          </p:cNvPr>
          <p:cNvGrpSpPr>
            <a:grpSpLocks/>
          </p:cNvGrpSpPr>
          <p:nvPr/>
        </p:nvGrpSpPr>
        <p:grpSpPr bwMode="auto">
          <a:xfrm>
            <a:off x="2984500" y="635000"/>
            <a:ext cx="3048000" cy="777325"/>
            <a:chOff x="2057400" y="761998"/>
            <a:chExt cx="3657600" cy="932792"/>
          </a:xfrm>
        </p:grpSpPr>
        <p:cxnSp>
          <p:nvCxnSpPr>
            <p:cNvPr id="16390" name="Straight Connector 8">
              <a:extLst>
                <a:ext uri="{FF2B5EF4-FFF2-40B4-BE49-F238E27FC236}">
                  <a16:creationId xmlns:a16="http://schemas.microsoft.com/office/drawing/2014/main" xmlns="" id="{6AE3A208-2FA2-4878-8557-CE881E74725D}"/>
                </a:ext>
              </a:extLst>
            </p:cNvPr>
            <p:cNvCxnSpPr>
              <a:cxnSpLocks noChangeShapeType="1"/>
            </p:cNvCxnSpPr>
            <p:nvPr/>
          </p:nvCxnSpPr>
          <p:spPr bwMode="auto">
            <a:xfrm rot="5400000">
              <a:off x="2933702" y="952497"/>
              <a:ext cx="381001" cy="4"/>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13" name="5-Point Star 112">
              <a:extLst>
                <a:ext uri="{FF2B5EF4-FFF2-40B4-BE49-F238E27FC236}">
                  <a16:creationId xmlns:a16="http://schemas.microsoft.com/office/drawing/2014/main" xmlns="" id="{86061B88-8442-4365-9581-AB31A92E8BA3}"/>
                </a:ext>
              </a:extLst>
            </p:cNvPr>
            <p:cNvSpPr/>
            <p:nvPr/>
          </p:nvSpPr>
          <p:spPr bwMode="auto">
            <a:xfrm>
              <a:off x="2941638" y="914398"/>
              <a:ext cx="381000" cy="381001"/>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sz="3333"/>
            </a:p>
          </p:txBody>
        </p:sp>
        <p:sp>
          <p:nvSpPr>
            <p:cNvPr id="16392" name="TextBox 10">
              <a:extLst>
                <a:ext uri="{FF2B5EF4-FFF2-40B4-BE49-F238E27FC236}">
                  <a16:creationId xmlns:a16="http://schemas.microsoft.com/office/drawing/2014/main" xmlns="" id="{DDA842D6-7F29-44DC-8909-12195C137834}"/>
                </a:ext>
              </a:extLst>
            </p:cNvPr>
            <p:cNvSpPr txBox="1">
              <a:spLocks noChangeArrowheads="1"/>
            </p:cNvSpPr>
            <p:nvPr/>
          </p:nvSpPr>
          <p:spPr bwMode="auto">
            <a:xfrm>
              <a:off x="2057400" y="1153179"/>
              <a:ext cx="3657600" cy="5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333"/>
                <a:t>Abraham </a:t>
              </a:r>
              <a:r>
                <a:rPr lang="en-US" altLang="en-US" sz="2000"/>
                <a:t>(Gen 12:3)</a:t>
              </a:r>
            </a:p>
          </p:txBody>
        </p:sp>
      </p:grpSp>
      <p:grpSp>
        <p:nvGrpSpPr>
          <p:cNvPr id="12" name="Group 166">
            <a:extLst>
              <a:ext uri="{FF2B5EF4-FFF2-40B4-BE49-F238E27FC236}">
                <a16:creationId xmlns:a16="http://schemas.microsoft.com/office/drawing/2014/main" xmlns="" id="{9B49A9B2-86A7-45B8-B0AE-7821DEA0D28C}"/>
              </a:ext>
            </a:extLst>
          </p:cNvPr>
          <p:cNvGrpSpPr>
            <a:grpSpLocks/>
          </p:cNvGrpSpPr>
          <p:nvPr/>
        </p:nvGrpSpPr>
        <p:grpSpPr bwMode="auto">
          <a:xfrm>
            <a:off x="2670628" y="1333500"/>
            <a:ext cx="2057400" cy="304800"/>
            <a:chOff x="1905000" y="1600200"/>
            <a:chExt cx="2057400" cy="304800"/>
          </a:xfrm>
        </p:grpSpPr>
        <p:cxnSp>
          <p:nvCxnSpPr>
            <p:cNvPr id="13" name="Straight Connector 39">
              <a:extLst>
                <a:ext uri="{FF2B5EF4-FFF2-40B4-BE49-F238E27FC236}">
                  <a16:creationId xmlns:a16="http://schemas.microsoft.com/office/drawing/2014/main" xmlns="" id="{57B5849F-502C-4ACB-B1B6-030A6E6053AE}"/>
                </a:ext>
              </a:extLst>
            </p:cNvPr>
            <p:cNvCxnSpPr>
              <a:cxnSpLocks noChangeShapeType="1"/>
            </p:cNvCxnSpPr>
            <p:nvPr/>
          </p:nvCxnSpPr>
          <p:spPr bwMode="auto">
            <a:xfrm rot="10800000" flipV="1">
              <a:off x="1905000" y="1600200"/>
              <a:ext cx="1234442"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4" name="Straight Connector 39">
              <a:extLst>
                <a:ext uri="{FF2B5EF4-FFF2-40B4-BE49-F238E27FC236}">
                  <a16:creationId xmlns:a16="http://schemas.microsoft.com/office/drawing/2014/main" xmlns="" id="{3DFFF6C8-8AFB-444A-8250-B90CCBD044D1}"/>
                </a:ext>
              </a:extLst>
            </p:cNvPr>
            <p:cNvCxnSpPr>
              <a:cxnSpLocks noChangeShapeType="1"/>
            </p:cNvCxnSpPr>
            <p:nvPr/>
          </p:nvCxnSpPr>
          <p:spPr bwMode="auto">
            <a:xfrm rot="10800000" flipV="1">
              <a:off x="2438400" y="1600200"/>
              <a:ext cx="70104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39">
              <a:extLst>
                <a:ext uri="{FF2B5EF4-FFF2-40B4-BE49-F238E27FC236}">
                  <a16:creationId xmlns:a16="http://schemas.microsoft.com/office/drawing/2014/main" xmlns="" id="{D36D9091-9144-4CA8-A431-297DABD4D292}"/>
                </a:ext>
              </a:extLst>
            </p:cNvPr>
            <p:cNvCxnSpPr>
              <a:cxnSpLocks noChangeShapeType="1"/>
            </p:cNvCxnSpPr>
            <p:nvPr/>
          </p:nvCxnSpPr>
          <p:spPr bwMode="auto">
            <a:xfrm rot="10800000">
              <a:off x="3139442" y="1600200"/>
              <a:ext cx="365758"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6" name="Straight Connector 39">
              <a:extLst>
                <a:ext uri="{FF2B5EF4-FFF2-40B4-BE49-F238E27FC236}">
                  <a16:creationId xmlns:a16="http://schemas.microsoft.com/office/drawing/2014/main" xmlns="" id="{21722771-3CE8-4E88-A8EF-3AF574669347}"/>
                </a:ext>
              </a:extLst>
            </p:cNvPr>
            <p:cNvCxnSpPr>
              <a:cxnSpLocks noChangeShapeType="1"/>
            </p:cNvCxnSpPr>
            <p:nvPr/>
          </p:nvCxnSpPr>
          <p:spPr bwMode="auto">
            <a:xfrm rot="10800000">
              <a:off x="3139440" y="1600200"/>
              <a:ext cx="82296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7" name="Straight Connector 39">
              <a:extLst>
                <a:ext uri="{FF2B5EF4-FFF2-40B4-BE49-F238E27FC236}">
                  <a16:creationId xmlns:a16="http://schemas.microsoft.com/office/drawing/2014/main" xmlns="" id="{4809A9D9-F3E0-4871-9A19-B79F41BEF66F}"/>
                </a:ext>
              </a:extLst>
            </p:cNvPr>
            <p:cNvCxnSpPr>
              <a:cxnSpLocks noChangeShapeType="1"/>
            </p:cNvCxnSpPr>
            <p:nvPr/>
          </p:nvCxnSpPr>
          <p:spPr bwMode="auto">
            <a:xfrm rot="5400000" flipH="1" flipV="1">
              <a:off x="2979420" y="1744980"/>
              <a:ext cx="304800" cy="1524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18" name="Group 168">
            <a:extLst>
              <a:ext uri="{FF2B5EF4-FFF2-40B4-BE49-F238E27FC236}">
                <a16:creationId xmlns:a16="http://schemas.microsoft.com/office/drawing/2014/main" xmlns="" id="{5B229140-852B-4944-ACC5-A59485FBEE97}"/>
              </a:ext>
            </a:extLst>
          </p:cNvPr>
          <p:cNvGrpSpPr>
            <a:grpSpLocks/>
          </p:cNvGrpSpPr>
          <p:nvPr/>
        </p:nvGrpSpPr>
        <p:grpSpPr bwMode="auto">
          <a:xfrm>
            <a:off x="2746828" y="1485900"/>
            <a:ext cx="2819400" cy="752475"/>
            <a:chOff x="2971800" y="1752600"/>
            <a:chExt cx="2819400" cy="751819"/>
          </a:xfrm>
        </p:grpSpPr>
        <p:sp>
          <p:nvSpPr>
            <p:cNvPr id="19" name="TextBox 36">
              <a:extLst>
                <a:ext uri="{FF2B5EF4-FFF2-40B4-BE49-F238E27FC236}">
                  <a16:creationId xmlns:a16="http://schemas.microsoft.com/office/drawing/2014/main" xmlns="" id="{B3F2CA4E-EB03-48A4-B361-25FA78E259B5}"/>
                </a:ext>
              </a:extLst>
            </p:cNvPr>
            <p:cNvSpPr txBox="1">
              <a:spLocks noChangeArrowheads="1"/>
            </p:cNvSpPr>
            <p:nvPr/>
          </p:nvSpPr>
          <p:spPr bwMode="auto">
            <a:xfrm>
              <a:off x="2971800" y="1981199"/>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Isaac </a:t>
              </a:r>
              <a:r>
                <a:rPr lang="en-US" altLang="en-US" sz="2400"/>
                <a:t>(Gen 17:19)</a:t>
              </a:r>
            </a:p>
          </p:txBody>
        </p:sp>
        <p:sp>
          <p:nvSpPr>
            <p:cNvPr id="20" name="5-Point Star 113">
              <a:extLst>
                <a:ext uri="{FF2B5EF4-FFF2-40B4-BE49-F238E27FC236}">
                  <a16:creationId xmlns:a16="http://schemas.microsoft.com/office/drawing/2014/main" xmlns="" id="{332E5454-1333-4CDC-9CCB-2B82983AC9AD}"/>
                </a:ext>
              </a:extLst>
            </p:cNvPr>
            <p:cNvSpPr/>
            <p:nvPr/>
          </p:nvSpPr>
          <p:spPr bwMode="auto">
            <a:xfrm>
              <a:off x="3276600" y="17526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grpSp>
        <p:nvGrpSpPr>
          <p:cNvPr id="21" name="Group 167">
            <a:extLst>
              <a:ext uri="{FF2B5EF4-FFF2-40B4-BE49-F238E27FC236}">
                <a16:creationId xmlns:a16="http://schemas.microsoft.com/office/drawing/2014/main" xmlns="" id="{281FE2F4-AE45-44FB-A6C7-F31B1161267A}"/>
              </a:ext>
            </a:extLst>
          </p:cNvPr>
          <p:cNvGrpSpPr>
            <a:grpSpLocks/>
          </p:cNvGrpSpPr>
          <p:nvPr/>
        </p:nvGrpSpPr>
        <p:grpSpPr bwMode="auto">
          <a:xfrm>
            <a:off x="2899228" y="2181225"/>
            <a:ext cx="685800" cy="304800"/>
            <a:chOff x="3124200" y="2438398"/>
            <a:chExt cx="685801" cy="304801"/>
          </a:xfrm>
        </p:grpSpPr>
        <p:cxnSp>
          <p:nvCxnSpPr>
            <p:cNvPr id="23" name="Straight Connector 39">
              <a:extLst>
                <a:ext uri="{FF2B5EF4-FFF2-40B4-BE49-F238E27FC236}">
                  <a16:creationId xmlns:a16="http://schemas.microsoft.com/office/drawing/2014/main" xmlns="" id="{7680B388-0C62-42FD-93DF-0C375784919B}"/>
                </a:ext>
              </a:extLst>
            </p:cNvPr>
            <p:cNvCxnSpPr>
              <a:cxnSpLocks noChangeShapeType="1"/>
            </p:cNvCxnSpPr>
            <p:nvPr/>
          </p:nvCxnSpPr>
          <p:spPr bwMode="auto">
            <a:xfrm rot="16200000" flipV="1">
              <a:off x="3505200" y="2438399"/>
              <a:ext cx="304801"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24" name="Straight Connector 39">
              <a:extLst>
                <a:ext uri="{FF2B5EF4-FFF2-40B4-BE49-F238E27FC236}">
                  <a16:creationId xmlns:a16="http://schemas.microsoft.com/office/drawing/2014/main" xmlns="" id="{E968872D-C29C-41D2-9A4F-E5E78E3351C2}"/>
                </a:ext>
              </a:extLst>
            </p:cNvPr>
            <p:cNvCxnSpPr>
              <a:cxnSpLocks noChangeShapeType="1"/>
            </p:cNvCxnSpPr>
            <p:nvPr/>
          </p:nvCxnSpPr>
          <p:spPr bwMode="auto">
            <a:xfrm flipV="1">
              <a:off x="3124200" y="2438399"/>
              <a:ext cx="381000" cy="3048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25" name="Group 169">
            <a:extLst>
              <a:ext uri="{FF2B5EF4-FFF2-40B4-BE49-F238E27FC236}">
                <a16:creationId xmlns:a16="http://schemas.microsoft.com/office/drawing/2014/main" xmlns="" id="{0CD47A7B-CD2D-4B13-8D39-860A068F12D7}"/>
              </a:ext>
            </a:extLst>
          </p:cNvPr>
          <p:cNvGrpSpPr>
            <a:grpSpLocks/>
          </p:cNvGrpSpPr>
          <p:nvPr/>
        </p:nvGrpSpPr>
        <p:grpSpPr bwMode="auto">
          <a:xfrm>
            <a:off x="2975428" y="2333625"/>
            <a:ext cx="2895600" cy="752475"/>
            <a:chOff x="2438400" y="2590800"/>
            <a:chExt cx="2895600" cy="751820"/>
          </a:xfrm>
        </p:grpSpPr>
        <p:sp>
          <p:nvSpPr>
            <p:cNvPr id="26" name="TextBox 66">
              <a:extLst>
                <a:ext uri="{FF2B5EF4-FFF2-40B4-BE49-F238E27FC236}">
                  <a16:creationId xmlns:a16="http://schemas.microsoft.com/office/drawing/2014/main" xmlns="" id="{6170AC6A-D4F1-4C37-B528-90AAA03BD1FE}"/>
                </a:ext>
              </a:extLst>
            </p:cNvPr>
            <p:cNvSpPr txBox="1">
              <a:spLocks noChangeArrowheads="1"/>
            </p:cNvSpPr>
            <p:nvPr/>
          </p:nvSpPr>
          <p:spPr bwMode="auto">
            <a:xfrm>
              <a:off x="2438400" y="28194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Jacob </a:t>
              </a:r>
              <a:r>
                <a:rPr lang="en-US" altLang="en-US" sz="2400"/>
                <a:t>(Gen 28:14)</a:t>
              </a:r>
              <a:endParaRPr lang="en-US" altLang="en-US" sz="2800"/>
            </a:p>
          </p:txBody>
        </p:sp>
        <p:sp>
          <p:nvSpPr>
            <p:cNvPr id="27" name="5-Point Star 125">
              <a:extLst>
                <a:ext uri="{FF2B5EF4-FFF2-40B4-BE49-F238E27FC236}">
                  <a16:creationId xmlns:a16="http://schemas.microsoft.com/office/drawing/2014/main" xmlns="" id="{CF68C446-C73D-499D-B449-022AA23CBF62}"/>
                </a:ext>
              </a:extLst>
            </p:cNvPr>
            <p:cNvSpPr/>
            <p:nvPr/>
          </p:nvSpPr>
          <p:spPr bwMode="auto">
            <a:xfrm>
              <a:off x="2895600" y="2590800"/>
              <a:ext cx="381000" cy="38066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grpSp>
        <p:nvGrpSpPr>
          <p:cNvPr id="28" name="Group 170">
            <a:extLst>
              <a:ext uri="{FF2B5EF4-FFF2-40B4-BE49-F238E27FC236}">
                <a16:creationId xmlns:a16="http://schemas.microsoft.com/office/drawing/2014/main" xmlns="" id="{B5B28374-D241-4424-98D7-8ED9F2B00768}"/>
              </a:ext>
            </a:extLst>
          </p:cNvPr>
          <p:cNvGrpSpPr>
            <a:grpSpLocks/>
          </p:cNvGrpSpPr>
          <p:nvPr/>
        </p:nvGrpSpPr>
        <p:grpSpPr bwMode="auto">
          <a:xfrm>
            <a:off x="1117600" y="3086100"/>
            <a:ext cx="6553200" cy="609600"/>
            <a:chOff x="304800" y="3352800"/>
            <a:chExt cx="6553200" cy="609601"/>
          </a:xfrm>
        </p:grpSpPr>
        <p:cxnSp>
          <p:nvCxnSpPr>
            <p:cNvPr id="29" name="Straight Connector 39">
              <a:extLst>
                <a:ext uri="{FF2B5EF4-FFF2-40B4-BE49-F238E27FC236}">
                  <a16:creationId xmlns:a16="http://schemas.microsoft.com/office/drawing/2014/main" xmlns="" id="{F4842FE7-420B-4254-8408-11EAEC59E408}"/>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0" name="Straight Connector 39">
              <a:extLst>
                <a:ext uri="{FF2B5EF4-FFF2-40B4-BE49-F238E27FC236}">
                  <a16:creationId xmlns:a16="http://schemas.microsoft.com/office/drawing/2014/main" xmlns="" id="{E7A64859-7926-4AD1-B3F3-D92B7115C178}"/>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1" name="Straight Connector 39">
              <a:extLst>
                <a:ext uri="{FF2B5EF4-FFF2-40B4-BE49-F238E27FC236}">
                  <a16:creationId xmlns:a16="http://schemas.microsoft.com/office/drawing/2014/main" xmlns="" id="{7FDB3C46-CCB4-4DD5-823F-4BF881B45C69}"/>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2" name="Straight Connector 39">
              <a:extLst>
                <a:ext uri="{FF2B5EF4-FFF2-40B4-BE49-F238E27FC236}">
                  <a16:creationId xmlns:a16="http://schemas.microsoft.com/office/drawing/2014/main" xmlns="" id="{7951100B-1433-447B-9CD9-30DA8525E072}"/>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3" name="Straight Connector 39">
              <a:extLst>
                <a:ext uri="{FF2B5EF4-FFF2-40B4-BE49-F238E27FC236}">
                  <a16:creationId xmlns:a16="http://schemas.microsoft.com/office/drawing/2014/main" xmlns="" id="{A5DF9CFC-0D46-4410-964F-BB969114876C}"/>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4" name="Straight Connector 39">
              <a:extLst>
                <a:ext uri="{FF2B5EF4-FFF2-40B4-BE49-F238E27FC236}">
                  <a16:creationId xmlns:a16="http://schemas.microsoft.com/office/drawing/2014/main" xmlns="" id="{DD0A70EB-7374-4A6C-9E1E-BDAE99F9FF64}"/>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5" name="Straight Connector 39">
              <a:extLst>
                <a:ext uri="{FF2B5EF4-FFF2-40B4-BE49-F238E27FC236}">
                  <a16:creationId xmlns:a16="http://schemas.microsoft.com/office/drawing/2014/main" xmlns="" id="{6DA1552F-B073-485D-809A-50655FE21824}"/>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6" name="Straight Connector 39">
              <a:extLst>
                <a:ext uri="{FF2B5EF4-FFF2-40B4-BE49-F238E27FC236}">
                  <a16:creationId xmlns:a16="http://schemas.microsoft.com/office/drawing/2014/main" xmlns="" id="{5406AC69-E2A5-4E50-AA85-EEF7E625D1F2}"/>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7" name="Straight Connector 39">
              <a:extLst>
                <a:ext uri="{FF2B5EF4-FFF2-40B4-BE49-F238E27FC236}">
                  <a16:creationId xmlns:a16="http://schemas.microsoft.com/office/drawing/2014/main" xmlns="" id="{341AB6C1-5467-45E1-B973-36F65FC0FDC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8" name="Straight Connector 39">
              <a:extLst>
                <a:ext uri="{FF2B5EF4-FFF2-40B4-BE49-F238E27FC236}">
                  <a16:creationId xmlns:a16="http://schemas.microsoft.com/office/drawing/2014/main" xmlns="" id="{87E7B4B1-5A53-4CB8-A611-B875AADA5862}"/>
                </a:ext>
              </a:extLst>
            </p:cNvPr>
            <p:cNvCxnSpPr>
              <a:cxnSpLocks noChangeShapeType="1"/>
            </p:cNvCxnSpPr>
            <p:nvPr/>
          </p:nvCxnSpPr>
          <p:spPr bwMode="auto">
            <a:xfrm rot="10800000" flipV="1">
              <a:off x="304800" y="3352800"/>
              <a:ext cx="2743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39" name="Straight Connector 39">
              <a:extLst>
                <a:ext uri="{FF2B5EF4-FFF2-40B4-BE49-F238E27FC236}">
                  <a16:creationId xmlns:a16="http://schemas.microsoft.com/office/drawing/2014/main" xmlns="" id="{8FDF2562-3293-4B3E-852D-431D7E2F01F1}"/>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grpSp>
        <p:nvGrpSpPr>
          <p:cNvPr id="40" name="Group 171">
            <a:extLst>
              <a:ext uri="{FF2B5EF4-FFF2-40B4-BE49-F238E27FC236}">
                <a16:creationId xmlns:a16="http://schemas.microsoft.com/office/drawing/2014/main" xmlns="" id="{4B8FC43B-2950-48F7-BCD5-F959962B4DDB}"/>
              </a:ext>
            </a:extLst>
          </p:cNvPr>
          <p:cNvGrpSpPr>
            <a:grpSpLocks/>
          </p:cNvGrpSpPr>
          <p:nvPr/>
        </p:nvGrpSpPr>
        <p:grpSpPr bwMode="auto">
          <a:xfrm>
            <a:off x="2565400" y="3467100"/>
            <a:ext cx="2895600" cy="766763"/>
            <a:chOff x="1752600" y="3733800"/>
            <a:chExt cx="2895600" cy="767060"/>
          </a:xfrm>
        </p:grpSpPr>
        <p:sp>
          <p:nvSpPr>
            <p:cNvPr id="41" name="TextBox 66">
              <a:extLst>
                <a:ext uri="{FF2B5EF4-FFF2-40B4-BE49-F238E27FC236}">
                  <a16:creationId xmlns:a16="http://schemas.microsoft.com/office/drawing/2014/main" xmlns="" id="{52B1972B-FC72-44D4-8B99-15A450880A5C}"/>
                </a:ext>
              </a:extLst>
            </p:cNvPr>
            <p:cNvSpPr txBox="1">
              <a:spLocks noChangeArrowheads="1"/>
            </p:cNvSpPr>
            <p:nvPr/>
          </p:nvSpPr>
          <p:spPr bwMode="auto">
            <a:xfrm>
              <a:off x="1752600" y="397764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Judah </a:t>
              </a:r>
              <a:r>
                <a:rPr lang="en-US" altLang="en-US" sz="2400"/>
                <a:t>(Gen 49:10)</a:t>
              </a:r>
              <a:endParaRPr lang="en-US" altLang="en-US" sz="2800"/>
            </a:p>
          </p:txBody>
        </p:sp>
        <p:sp>
          <p:nvSpPr>
            <p:cNvPr id="42" name="5-Point Star 163">
              <a:extLst>
                <a:ext uri="{FF2B5EF4-FFF2-40B4-BE49-F238E27FC236}">
                  <a16:creationId xmlns:a16="http://schemas.microsoft.com/office/drawing/2014/main" xmlns="" id="{C92A8973-32B1-42E3-A03C-C0A2E8C5662B}"/>
                </a:ext>
              </a:extLst>
            </p:cNvPr>
            <p:cNvSpPr/>
            <p:nvPr/>
          </p:nvSpPr>
          <p:spPr bwMode="auto">
            <a:xfrm>
              <a:off x="2209800" y="3733800"/>
              <a:ext cx="381000" cy="38114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cxnSp>
        <p:nvCxnSpPr>
          <p:cNvPr id="43" name="Straight Connector 42">
            <a:extLst>
              <a:ext uri="{FF2B5EF4-FFF2-40B4-BE49-F238E27FC236}">
                <a16:creationId xmlns:a16="http://schemas.microsoft.com/office/drawing/2014/main" xmlns="" id="{4E378F60-C63B-464D-87DD-5F3113D5258A}"/>
              </a:ext>
            </a:extLst>
          </p:cNvPr>
          <p:cNvCxnSpPr>
            <a:cxnSpLocks noChangeShapeType="1"/>
          </p:cNvCxnSpPr>
          <p:nvPr/>
        </p:nvCxnSpPr>
        <p:spPr bwMode="auto">
          <a:xfrm>
            <a:off x="3251200" y="4305300"/>
            <a:ext cx="0" cy="696183"/>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nvGrpSpPr>
          <p:cNvPr id="44" name="Group 177">
            <a:extLst>
              <a:ext uri="{FF2B5EF4-FFF2-40B4-BE49-F238E27FC236}">
                <a16:creationId xmlns:a16="http://schemas.microsoft.com/office/drawing/2014/main" xmlns="" id="{182ADD21-8306-470E-AC69-5F57631ECB7D}"/>
              </a:ext>
            </a:extLst>
          </p:cNvPr>
          <p:cNvGrpSpPr>
            <a:grpSpLocks/>
          </p:cNvGrpSpPr>
          <p:nvPr/>
        </p:nvGrpSpPr>
        <p:grpSpPr bwMode="auto">
          <a:xfrm>
            <a:off x="1117600" y="4229100"/>
            <a:ext cx="1905000" cy="772383"/>
            <a:chOff x="152400" y="4343400"/>
            <a:chExt cx="1905000" cy="1143000"/>
          </a:xfrm>
        </p:grpSpPr>
        <p:sp>
          <p:nvSpPr>
            <p:cNvPr id="45" name="Left Brace 175">
              <a:extLst>
                <a:ext uri="{FF2B5EF4-FFF2-40B4-BE49-F238E27FC236}">
                  <a16:creationId xmlns:a16="http://schemas.microsoft.com/office/drawing/2014/main" xmlns="" id="{D97CD13E-9491-4B8D-8D83-924C012D9163}"/>
                </a:ext>
              </a:extLst>
            </p:cNvPr>
            <p:cNvSpPr>
              <a:spLocks/>
            </p:cNvSpPr>
            <p:nvPr/>
          </p:nvSpPr>
          <p:spPr bwMode="auto">
            <a:xfrm>
              <a:off x="1676400" y="4343400"/>
              <a:ext cx="381000" cy="1143000"/>
            </a:xfrm>
            <a:prstGeom prst="leftBrace">
              <a:avLst>
                <a:gd name="adj1" fmla="val 37361"/>
                <a:gd name="adj2" fmla="val 50000"/>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a:p>
          </p:txBody>
        </p:sp>
        <p:sp>
          <p:nvSpPr>
            <p:cNvPr id="46" name="TextBox 176">
              <a:extLst>
                <a:ext uri="{FF2B5EF4-FFF2-40B4-BE49-F238E27FC236}">
                  <a16:creationId xmlns:a16="http://schemas.microsoft.com/office/drawing/2014/main" xmlns="" id="{0954A86D-B3E6-45FC-92F9-697F246378D5}"/>
                </a:ext>
              </a:extLst>
            </p:cNvPr>
            <p:cNvSpPr txBox="1">
              <a:spLocks noChangeArrowheads="1"/>
            </p:cNvSpPr>
            <p:nvPr/>
          </p:nvSpPr>
          <p:spPr bwMode="auto">
            <a:xfrm>
              <a:off x="152400" y="4660943"/>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r" eaLnBrk="1" hangingPunct="1"/>
              <a:r>
                <a:rPr lang="en-US" altLang="en-US" sz="2400"/>
                <a:t>800+ yrs</a:t>
              </a:r>
            </a:p>
          </p:txBody>
        </p:sp>
      </p:grpSp>
      <p:grpSp>
        <p:nvGrpSpPr>
          <p:cNvPr id="47" name="Group 181">
            <a:extLst>
              <a:ext uri="{FF2B5EF4-FFF2-40B4-BE49-F238E27FC236}">
                <a16:creationId xmlns:a16="http://schemas.microsoft.com/office/drawing/2014/main" xmlns="" id="{5B05740E-F611-4ACA-B96A-AC5EE09E71D1}"/>
              </a:ext>
            </a:extLst>
          </p:cNvPr>
          <p:cNvGrpSpPr>
            <a:grpSpLocks/>
          </p:cNvGrpSpPr>
          <p:nvPr/>
        </p:nvGrpSpPr>
        <p:grpSpPr bwMode="auto">
          <a:xfrm>
            <a:off x="2624363" y="4859338"/>
            <a:ext cx="3155950" cy="766762"/>
            <a:chOff x="1644444" y="5481340"/>
            <a:chExt cx="3156156" cy="767060"/>
          </a:xfrm>
        </p:grpSpPr>
        <p:sp>
          <p:nvSpPr>
            <p:cNvPr id="48" name="TextBox 66">
              <a:extLst>
                <a:ext uri="{FF2B5EF4-FFF2-40B4-BE49-F238E27FC236}">
                  <a16:creationId xmlns:a16="http://schemas.microsoft.com/office/drawing/2014/main" xmlns="" id="{109340F9-E1F8-4DF2-913F-AE2FA229BFD9}"/>
                </a:ext>
              </a:extLst>
            </p:cNvPr>
            <p:cNvSpPr txBox="1">
              <a:spLocks noChangeArrowheads="1"/>
            </p:cNvSpPr>
            <p:nvPr/>
          </p:nvSpPr>
          <p:spPr bwMode="auto">
            <a:xfrm>
              <a:off x="1644444" y="5725180"/>
              <a:ext cx="3156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sp>
          <p:nvSpPr>
            <p:cNvPr id="49" name="5-Point Star 180">
              <a:extLst>
                <a:ext uri="{FF2B5EF4-FFF2-40B4-BE49-F238E27FC236}">
                  <a16:creationId xmlns:a16="http://schemas.microsoft.com/office/drawing/2014/main" xmlns="" id="{8627DE61-ED34-4923-AE05-8B593F0BA63B}"/>
                </a:ext>
              </a:extLst>
            </p:cNvPr>
            <p:cNvSpPr/>
            <p:nvPr/>
          </p:nvSpPr>
          <p:spPr bwMode="auto">
            <a:xfrm>
              <a:off x="2069922" y="5481340"/>
              <a:ext cx="415952" cy="381148"/>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grpSp>
      <p:sp>
        <p:nvSpPr>
          <p:cNvPr id="51" name="Rounded Rectangle 3">
            <a:extLst>
              <a:ext uri="{FF2B5EF4-FFF2-40B4-BE49-F238E27FC236}">
                <a16:creationId xmlns:a16="http://schemas.microsoft.com/office/drawing/2014/main" xmlns="" id="{7DFC955D-ACDE-46E0-893B-980E191D4E80}"/>
              </a:ext>
            </a:extLst>
          </p:cNvPr>
          <p:cNvSpPr/>
          <p:nvPr/>
        </p:nvSpPr>
        <p:spPr bwMode="auto">
          <a:xfrm>
            <a:off x="5856513" y="2857500"/>
            <a:ext cx="4229100" cy="2751522"/>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2 Sam 7:16 – Your house and your kingdom will endure forever before me; your throne will be established forever.</a:t>
            </a:r>
          </a:p>
        </p:txBody>
      </p:sp>
    </p:spTree>
    <p:extLst>
      <p:ext uri="{BB962C8B-B14F-4D97-AF65-F5344CB8AC3E}">
        <p14:creationId xmlns:p14="http://schemas.microsoft.com/office/powerpoint/2010/main" val="851017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9" name="TextBox 66">
            <a:extLst>
              <a:ext uri="{FF2B5EF4-FFF2-40B4-BE49-F238E27FC236}">
                <a16:creationId xmlns:a16="http://schemas.microsoft.com/office/drawing/2014/main" xmlns="" id="{8557420D-7355-480B-BC58-6F26E30E55DE}"/>
              </a:ext>
            </a:extLst>
          </p:cNvPr>
          <p:cNvSpPr txBox="1">
            <a:spLocks noChangeArrowheads="1"/>
          </p:cNvSpPr>
          <p:nvPr/>
        </p:nvSpPr>
        <p:spPr bwMode="auto">
          <a:xfrm>
            <a:off x="3501364" y="109538"/>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David </a:t>
            </a:r>
            <a:r>
              <a:rPr lang="en-US" altLang="en-US" sz="2400" dirty="0"/>
              <a:t>(2 Sam 7:16)</a:t>
            </a:r>
            <a:endParaRPr lang="en-US" altLang="en-US" sz="2800" dirty="0"/>
          </a:p>
        </p:txBody>
      </p:sp>
    </p:spTree>
    <p:extLst>
      <p:ext uri="{BB962C8B-B14F-4D97-AF65-F5344CB8AC3E}">
        <p14:creationId xmlns:p14="http://schemas.microsoft.com/office/powerpoint/2010/main" val="87528289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97972" y="723900"/>
            <a:ext cx="9956800" cy="2308324"/>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Psalm 16 – </a:t>
            </a:r>
            <a:r>
              <a:rPr lang="en-US" sz="3200" i="1" dirty="0">
                <a:solidFill>
                  <a:schemeClr val="bg1"/>
                </a:solidFill>
              </a:rPr>
              <a:t>A Psalm of David</a:t>
            </a:r>
          </a:p>
          <a:p>
            <a:pPr marL="174625" indent="-174625">
              <a:lnSpc>
                <a:spcPct val="90000"/>
              </a:lnSpc>
            </a:pPr>
            <a:r>
              <a:rPr lang="en-US" sz="3200" dirty="0">
                <a:solidFill>
                  <a:schemeClr val="bg1"/>
                </a:solidFill>
              </a:rPr>
              <a:t>9 No wonder my heart is glad, and I rejoice. My body rests in safety.</a:t>
            </a:r>
          </a:p>
          <a:p>
            <a:pPr marL="174625" indent="-174625">
              <a:lnSpc>
                <a:spcPct val="90000"/>
              </a:lnSpc>
            </a:pPr>
            <a:r>
              <a:rPr lang="en-US" sz="3200" dirty="0">
                <a:solidFill>
                  <a:schemeClr val="bg1"/>
                </a:solidFill>
              </a:rPr>
              <a:t>10 For you will not leave my soul among the dead or allow your holy one to rot in the grave.</a:t>
            </a:r>
          </a:p>
        </p:txBody>
      </p:sp>
      <p:sp>
        <p:nvSpPr>
          <p:cNvPr id="89" name="TextBox 66">
            <a:extLst>
              <a:ext uri="{FF2B5EF4-FFF2-40B4-BE49-F238E27FC236}">
                <a16:creationId xmlns:a16="http://schemas.microsoft.com/office/drawing/2014/main" xmlns="" id="{8557420D-7355-480B-BC58-6F26E30E55DE}"/>
              </a:ext>
            </a:extLst>
          </p:cNvPr>
          <p:cNvSpPr txBox="1">
            <a:spLocks noChangeArrowheads="1"/>
          </p:cNvSpPr>
          <p:nvPr/>
        </p:nvSpPr>
        <p:spPr bwMode="auto">
          <a:xfrm>
            <a:off x="3501364" y="109538"/>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David </a:t>
            </a:r>
            <a:r>
              <a:rPr lang="en-US" altLang="en-US" sz="2400" dirty="0"/>
              <a:t>(2 Sam 7:16)</a:t>
            </a:r>
            <a:endParaRPr lang="en-US" altLang="en-US" sz="2800" dirty="0"/>
          </a:p>
        </p:txBody>
      </p:sp>
    </p:spTree>
    <p:extLst>
      <p:ext uri="{BB962C8B-B14F-4D97-AF65-F5344CB8AC3E}">
        <p14:creationId xmlns:p14="http://schemas.microsoft.com/office/powerpoint/2010/main" val="2696824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1" end="1"/>
                                            </p:txEl>
                                          </p:spTgt>
                                        </p:tgtEl>
                                        <p:attrNameLst>
                                          <p:attrName>style.visibility</p:attrName>
                                        </p:attrNameLst>
                                      </p:cBhvr>
                                      <p:to>
                                        <p:strVal val="visible"/>
                                      </p:to>
                                    </p:set>
                                    <p:animEffect transition="in" filter="wipe(left)">
                                      <p:cBhvr>
                                        <p:cTn id="7" dur="500"/>
                                        <p:tgtEl>
                                          <p:spTgt spid="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2" end="2"/>
                                            </p:txEl>
                                          </p:spTgt>
                                        </p:tgtEl>
                                        <p:attrNameLst>
                                          <p:attrName>style.visibility</p:attrName>
                                        </p:attrNameLst>
                                      </p:cBhvr>
                                      <p:to>
                                        <p:strVal val="visible"/>
                                      </p:to>
                                    </p:set>
                                    <p:animEffect transition="in" filter="wipe(left)">
                                      <p:cBhvr>
                                        <p:cTn id="12" dur="5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379941"/>
            <a:ext cx="3733797" cy="572559"/>
          </a:xfrm>
        </p:spPr>
        <p:txBody>
          <a:bodyPr/>
          <a:lstStyle/>
          <a:p>
            <a:pPr algn="ctr"/>
            <a:r>
              <a:rPr lang="en-US" sz="3600" b="0" dirty="0"/>
              <a:t>Augustine </a:t>
            </a:r>
            <a:br>
              <a:rPr lang="en-US" sz="3600" b="0" dirty="0"/>
            </a:br>
            <a:r>
              <a:rPr lang="en-US" sz="1600" b="0" dirty="0"/>
              <a:t>(354-430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I was twisting and turning in my chains …</a:t>
            </a:r>
          </a:p>
          <a:p>
            <a:r>
              <a:rPr lang="en-US" dirty="0"/>
              <a:t>I threw myself down somehow under a certain fig tree, and let my tears flow freely.’</a:t>
            </a:r>
          </a:p>
          <a:p>
            <a:r>
              <a:rPr lang="en-US" dirty="0"/>
              <a:t>  Suddenly I heard a voice from the nearby house chanting…</a:t>
            </a:r>
          </a:p>
        </p:txBody>
      </p:sp>
      <p:pic>
        <p:nvPicPr>
          <p:cNvPr id="2050" name="Picture 2" descr="Image result for augustine">
            <a:extLst>
              <a:ext uri="{FF2B5EF4-FFF2-40B4-BE49-F238E27FC236}">
                <a16:creationId xmlns:a16="http://schemas.microsoft.com/office/drawing/2014/main" xmlns="" id="{D9B4D9D2-DE6A-464B-8A91-79C905D083A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3200" y="1054100"/>
            <a:ext cx="4756005" cy="445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693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97972" y="723900"/>
            <a:ext cx="9956800" cy="2308324"/>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Psalm 110 – </a:t>
            </a:r>
            <a:r>
              <a:rPr lang="en-US" sz="3200" i="1" dirty="0">
                <a:solidFill>
                  <a:schemeClr val="bg1"/>
                </a:solidFill>
              </a:rPr>
              <a:t>A Psalm of David</a:t>
            </a:r>
          </a:p>
          <a:p>
            <a:pPr marL="174625" indent="-174625">
              <a:lnSpc>
                <a:spcPct val="90000"/>
              </a:lnSpc>
            </a:pPr>
            <a:r>
              <a:rPr lang="en-US" sz="3200" dirty="0">
                <a:solidFill>
                  <a:schemeClr val="bg1"/>
                </a:solidFill>
              </a:rPr>
              <a:t>1 Yahweh said to </a:t>
            </a:r>
            <a:r>
              <a:rPr lang="en-US" sz="3200" u="sng" dirty="0">
                <a:solidFill>
                  <a:schemeClr val="bg1"/>
                </a:solidFill>
              </a:rPr>
              <a:t>my Lord</a:t>
            </a:r>
            <a:r>
              <a:rPr lang="en-US" sz="3200" dirty="0">
                <a:solidFill>
                  <a:schemeClr val="bg1"/>
                </a:solidFill>
              </a:rPr>
              <a:t>, </a:t>
            </a:r>
          </a:p>
          <a:p>
            <a:pPr marL="174625" indent="-174625">
              <a:lnSpc>
                <a:spcPct val="90000"/>
              </a:lnSpc>
            </a:pPr>
            <a:r>
              <a:rPr lang="en-US" sz="3200" dirty="0">
                <a:solidFill>
                  <a:schemeClr val="bg1"/>
                </a:solidFill>
              </a:rPr>
              <a:t>“Sit in the place of honor at my right hand until I humble your enemies, making them a footstool under your feet.”</a:t>
            </a:r>
          </a:p>
        </p:txBody>
      </p:sp>
      <p:sp>
        <p:nvSpPr>
          <p:cNvPr id="89" name="TextBox 66">
            <a:extLst>
              <a:ext uri="{FF2B5EF4-FFF2-40B4-BE49-F238E27FC236}">
                <a16:creationId xmlns:a16="http://schemas.microsoft.com/office/drawing/2014/main" xmlns="" id="{8557420D-7355-480B-BC58-6F26E30E55DE}"/>
              </a:ext>
            </a:extLst>
          </p:cNvPr>
          <p:cNvSpPr txBox="1">
            <a:spLocks noChangeArrowheads="1"/>
          </p:cNvSpPr>
          <p:nvPr/>
        </p:nvSpPr>
        <p:spPr bwMode="auto">
          <a:xfrm>
            <a:off x="3501364" y="109538"/>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David </a:t>
            </a:r>
            <a:r>
              <a:rPr lang="en-US" altLang="en-US" sz="2400" dirty="0"/>
              <a:t>(2 Sam 7:16)</a:t>
            </a:r>
            <a:endParaRPr lang="en-US" altLang="en-US" sz="2800" dirty="0"/>
          </a:p>
        </p:txBody>
      </p:sp>
    </p:spTree>
    <p:extLst>
      <p:ext uri="{BB962C8B-B14F-4D97-AF65-F5344CB8AC3E}">
        <p14:creationId xmlns:p14="http://schemas.microsoft.com/office/powerpoint/2010/main" val="42456492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1" end="1"/>
                                            </p:txEl>
                                          </p:spTgt>
                                        </p:tgtEl>
                                        <p:attrNameLst>
                                          <p:attrName>style.visibility</p:attrName>
                                        </p:attrNameLst>
                                      </p:cBhvr>
                                      <p:to>
                                        <p:strVal val="visible"/>
                                      </p:to>
                                    </p:set>
                                    <p:animEffect transition="in" filter="wipe(left)">
                                      <p:cBhvr>
                                        <p:cTn id="7" dur="500"/>
                                        <p:tgtEl>
                                          <p:spTgt spid="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2" end="2"/>
                                            </p:txEl>
                                          </p:spTgt>
                                        </p:tgtEl>
                                        <p:attrNameLst>
                                          <p:attrName>style.visibility</p:attrName>
                                        </p:attrNameLst>
                                      </p:cBhvr>
                                      <p:to>
                                        <p:strVal val="visible"/>
                                      </p:to>
                                    </p:set>
                                    <p:animEffect transition="in" filter="wipe(left)">
                                      <p:cBhvr>
                                        <p:cTn id="12" dur="5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97972" y="723900"/>
            <a:ext cx="9956800" cy="408111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Psalm 22 – </a:t>
            </a:r>
            <a:r>
              <a:rPr lang="en-US" sz="3200" i="1" dirty="0">
                <a:solidFill>
                  <a:schemeClr val="bg1"/>
                </a:solidFill>
              </a:rPr>
              <a:t>A Psalm of David</a:t>
            </a:r>
          </a:p>
          <a:p>
            <a:pPr marL="174625" indent="-174625">
              <a:lnSpc>
                <a:spcPct val="90000"/>
              </a:lnSpc>
            </a:pPr>
            <a:r>
              <a:rPr lang="en-US" sz="3200" dirty="0">
                <a:solidFill>
                  <a:schemeClr val="bg1"/>
                </a:solidFill>
              </a:rPr>
              <a:t>1 My God, my God, why have you abandoned me?</a:t>
            </a:r>
          </a:p>
          <a:p>
            <a:pPr marL="174625" indent="-174625">
              <a:lnSpc>
                <a:spcPct val="90000"/>
              </a:lnSpc>
            </a:pPr>
            <a:r>
              <a:rPr lang="en-US" sz="3200" dirty="0">
                <a:solidFill>
                  <a:schemeClr val="bg1"/>
                </a:solidFill>
              </a:rPr>
              <a:t>7 Everyone who sees me mocks me. </a:t>
            </a:r>
            <a:br>
              <a:rPr lang="en-US" sz="3200" dirty="0">
                <a:solidFill>
                  <a:schemeClr val="bg1"/>
                </a:solidFill>
              </a:rPr>
            </a:br>
            <a:r>
              <a:rPr lang="en-US" sz="3200" dirty="0">
                <a:solidFill>
                  <a:schemeClr val="bg1"/>
                </a:solidFill>
              </a:rPr>
              <a:t>They sneer and shake their heads, saying, </a:t>
            </a:r>
          </a:p>
          <a:p>
            <a:pPr marL="174625" indent="-174625">
              <a:lnSpc>
                <a:spcPct val="90000"/>
              </a:lnSpc>
            </a:pPr>
            <a:r>
              <a:rPr lang="en-US" sz="3200" dirty="0">
                <a:solidFill>
                  <a:schemeClr val="bg1"/>
                </a:solidFill>
              </a:rPr>
              <a:t>8 “Is this the one who relies on Yahweh? </a:t>
            </a:r>
            <a:br>
              <a:rPr lang="en-US" sz="3200" dirty="0">
                <a:solidFill>
                  <a:schemeClr val="bg1"/>
                </a:solidFill>
              </a:rPr>
            </a:br>
            <a:r>
              <a:rPr lang="en-US" sz="3200" dirty="0">
                <a:solidFill>
                  <a:schemeClr val="bg1"/>
                </a:solidFill>
              </a:rPr>
              <a:t>Then let Yahweh save him!</a:t>
            </a:r>
          </a:p>
          <a:p>
            <a:pPr marL="174625" indent="-174625">
              <a:lnSpc>
                <a:spcPct val="90000"/>
              </a:lnSpc>
            </a:pPr>
            <a:r>
              <a:rPr lang="en-US" sz="3200" dirty="0">
                <a:solidFill>
                  <a:schemeClr val="bg1"/>
                </a:solidFill>
              </a:rPr>
              <a:t>15 My tongue sticks to the roof of my mouth…</a:t>
            </a:r>
          </a:p>
          <a:p>
            <a:pPr marL="174625" indent="-174625">
              <a:lnSpc>
                <a:spcPct val="90000"/>
              </a:lnSpc>
            </a:pPr>
            <a:r>
              <a:rPr lang="en-US" sz="3200" dirty="0">
                <a:solidFill>
                  <a:schemeClr val="bg1"/>
                </a:solidFill>
              </a:rPr>
              <a:t>16 My enemies surround me like a pack of dogs…</a:t>
            </a:r>
          </a:p>
          <a:p>
            <a:pPr marL="174625" indent="-174625">
              <a:lnSpc>
                <a:spcPct val="90000"/>
              </a:lnSpc>
            </a:pPr>
            <a:r>
              <a:rPr lang="en-US" sz="3200" dirty="0">
                <a:solidFill>
                  <a:schemeClr val="bg1"/>
                </a:solidFill>
              </a:rPr>
              <a:t>	They have pierced my hands and feet. </a:t>
            </a:r>
          </a:p>
        </p:txBody>
      </p:sp>
      <p:sp>
        <p:nvSpPr>
          <p:cNvPr id="89" name="TextBox 66">
            <a:extLst>
              <a:ext uri="{FF2B5EF4-FFF2-40B4-BE49-F238E27FC236}">
                <a16:creationId xmlns:a16="http://schemas.microsoft.com/office/drawing/2014/main" xmlns="" id="{8557420D-7355-480B-BC58-6F26E30E55DE}"/>
              </a:ext>
            </a:extLst>
          </p:cNvPr>
          <p:cNvSpPr txBox="1">
            <a:spLocks noChangeArrowheads="1"/>
          </p:cNvSpPr>
          <p:nvPr/>
        </p:nvSpPr>
        <p:spPr bwMode="auto">
          <a:xfrm>
            <a:off x="3501364" y="109538"/>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David </a:t>
            </a:r>
            <a:r>
              <a:rPr lang="en-US" altLang="en-US" sz="2400" dirty="0"/>
              <a:t>(2 Sam 7:16)</a:t>
            </a:r>
            <a:endParaRPr lang="en-US" altLang="en-US" sz="2800" dirty="0"/>
          </a:p>
        </p:txBody>
      </p:sp>
    </p:spTree>
    <p:extLst>
      <p:ext uri="{BB962C8B-B14F-4D97-AF65-F5344CB8AC3E}">
        <p14:creationId xmlns:p14="http://schemas.microsoft.com/office/powerpoint/2010/main" val="34244082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1" end="1"/>
                                            </p:txEl>
                                          </p:spTgt>
                                        </p:tgtEl>
                                        <p:attrNameLst>
                                          <p:attrName>style.visibility</p:attrName>
                                        </p:attrNameLst>
                                      </p:cBhvr>
                                      <p:to>
                                        <p:strVal val="visible"/>
                                      </p:to>
                                    </p:set>
                                    <p:animEffect transition="in" filter="wipe(left)">
                                      <p:cBhvr>
                                        <p:cTn id="7" dur="500"/>
                                        <p:tgtEl>
                                          <p:spTgt spid="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2" end="2"/>
                                            </p:txEl>
                                          </p:spTgt>
                                        </p:tgtEl>
                                        <p:attrNameLst>
                                          <p:attrName>style.visibility</p:attrName>
                                        </p:attrNameLst>
                                      </p:cBhvr>
                                      <p:to>
                                        <p:strVal val="visible"/>
                                      </p:to>
                                    </p:set>
                                    <p:animEffect transition="in" filter="wipe(left)">
                                      <p:cBhvr>
                                        <p:cTn id="12" dur="500"/>
                                        <p:tgtEl>
                                          <p:spTgt spid="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
                                            <p:txEl>
                                              <p:pRg st="3" end="3"/>
                                            </p:txEl>
                                          </p:spTgt>
                                        </p:tgtEl>
                                        <p:attrNameLst>
                                          <p:attrName>style.visibility</p:attrName>
                                        </p:attrNameLst>
                                      </p:cBhvr>
                                      <p:to>
                                        <p:strVal val="visible"/>
                                      </p:to>
                                    </p:set>
                                    <p:animEffect transition="in" filter="wipe(left)">
                                      <p:cBhvr>
                                        <p:cTn id="17" dur="500"/>
                                        <p:tgtEl>
                                          <p:spTgt spid="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xEl>
                                              <p:pRg st="4" end="4"/>
                                            </p:txEl>
                                          </p:spTgt>
                                        </p:tgtEl>
                                        <p:attrNameLst>
                                          <p:attrName>style.visibility</p:attrName>
                                        </p:attrNameLst>
                                      </p:cBhvr>
                                      <p:to>
                                        <p:strVal val="visible"/>
                                      </p:to>
                                    </p:set>
                                    <p:animEffect transition="in" filter="wipe(left)">
                                      <p:cBhvr>
                                        <p:cTn id="22" dur="500"/>
                                        <p:tgtEl>
                                          <p:spTgt spid="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
                                            <p:txEl>
                                              <p:pRg st="5" end="5"/>
                                            </p:txEl>
                                          </p:spTgt>
                                        </p:tgtEl>
                                        <p:attrNameLst>
                                          <p:attrName>style.visibility</p:attrName>
                                        </p:attrNameLst>
                                      </p:cBhvr>
                                      <p:to>
                                        <p:strVal val="visible"/>
                                      </p:to>
                                    </p:set>
                                    <p:animEffect transition="in" filter="wipe(left)">
                                      <p:cBhvr>
                                        <p:cTn id="27" dur="500"/>
                                        <p:tgtEl>
                                          <p:spTgt spid="8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4">
                                            <p:txEl>
                                              <p:pRg st="6" end="6"/>
                                            </p:txEl>
                                          </p:spTgt>
                                        </p:tgtEl>
                                        <p:attrNameLst>
                                          <p:attrName>style.visibility</p:attrName>
                                        </p:attrNameLst>
                                      </p:cBhvr>
                                      <p:to>
                                        <p:strVal val="visible"/>
                                      </p:to>
                                    </p:set>
                                    <p:animEffect transition="in" filter="wipe(left)">
                                      <p:cBhvr>
                                        <p:cTn id="32" dur="500"/>
                                        <p:tgtEl>
                                          <p:spTgt spid="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97972" y="723900"/>
            <a:ext cx="9956800" cy="408111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Psalm 22</a:t>
            </a:r>
          </a:p>
          <a:p>
            <a:pPr marL="174625" indent="-174625">
              <a:lnSpc>
                <a:spcPct val="90000"/>
              </a:lnSpc>
            </a:pPr>
            <a:r>
              <a:rPr lang="en-US" sz="3200" dirty="0">
                <a:solidFill>
                  <a:schemeClr val="bg1"/>
                </a:solidFill>
              </a:rPr>
              <a:t>17 I can count all my bones…</a:t>
            </a:r>
          </a:p>
          <a:p>
            <a:pPr marL="174625" indent="-174625">
              <a:lnSpc>
                <a:spcPct val="90000"/>
              </a:lnSpc>
            </a:pPr>
            <a:r>
              <a:rPr lang="en-US" sz="3200" dirty="0">
                <a:solidFill>
                  <a:schemeClr val="bg1"/>
                </a:solidFill>
              </a:rPr>
              <a:t>18 They divide my garments among themselves and throw dice for my clothing.</a:t>
            </a:r>
          </a:p>
          <a:p>
            <a:pPr marL="174625" indent="-174625">
              <a:lnSpc>
                <a:spcPct val="90000"/>
              </a:lnSpc>
            </a:pPr>
            <a:r>
              <a:rPr lang="en-US" sz="3200" dirty="0">
                <a:solidFill>
                  <a:schemeClr val="bg1"/>
                </a:solidFill>
              </a:rPr>
              <a:t>19 O Yahweh, do not stay far away! </a:t>
            </a:r>
            <a:br>
              <a:rPr lang="en-US" sz="3200" dirty="0">
                <a:solidFill>
                  <a:schemeClr val="bg1"/>
                </a:solidFill>
              </a:rPr>
            </a:br>
            <a:r>
              <a:rPr lang="en-US" sz="3200" dirty="0">
                <a:solidFill>
                  <a:schemeClr val="bg1"/>
                </a:solidFill>
              </a:rPr>
              <a:t>You are my strength; come quickly to my aid! </a:t>
            </a:r>
          </a:p>
          <a:p>
            <a:pPr marL="174625" indent="-174625">
              <a:lnSpc>
                <a:spcPct val="90000"/>
              </a:lnSpc>
            </a:pPr>
            <a:r>
              <a:rPr lang="en-US" sz="3200" dirty="0">
                <a:solidFill>
                  <a:schemeClr val="bg1"/>
                </a:solidFill>
              </a:rPr>
              <a:t>21 Snatch me from the lion’s jaws…</a:t>
            </a:r>
          </a:p>
          <a:p>
            <a:pPr marL="174625" indent="-174625">
              <a:lnSpc>
                <a:spcPct val="90000"/>
              </a:lnSpc>
            </a:pPr>
            <a:r>
              <a:rPr lang="en-US" sz="3200" dirty="0">
                <a:solidFill>
                  <a:schemeClr val="bg1"/>
                </a:solidFill>
              </a:rPr>
              <a:t>22 I will proclaim your name to my brothers and sisters.</a:t>
            </a:r>
          </a:p>
        </p:txBody>
      </p:sp>
      <p:sp>
        <p:nvSpPr>
          <p:cNvPr id="89" name="TextBox 66">
            <a:extLst>
              <a:ext uri="{FF2B5EF4-FFF2-40B4-BE49-F238E27FC236}">
                <a16:creationId xmlns:a16="http://schemas.microsoft.com/office/drawing/2014/main" xmlns="" id="{8557420D-7355-480B-BC58-6F26E30E55DE}"/>
              </a:ext>
            </a:extLst>
          </p:cNvPr>
          <p:cNvSpPr txBox="1">
            <a:spLocks noChangeArrowheads="1"/>
          </p:cNvSpPr>
          <p:nvPr/>
        </p:nvSpPr>
        <p:spPr bwMode="auto">
          <a:xfrm>
            <a:off x="3501364" y="109538"/>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David </a:t>
            </a:r>
            <a:r>
              <a:rPr lang="en-US" altLang="en-US" sz="2400" dirty="0"/>
              <a:t>(2 Sam 7:16)</a:t>
            </a:r>
            <a:endParaRPr lang="en-US" altLang="en-US" sz="2800" dirty="0"/>
          </a:p>
        </p:txBody>
      </p:sp>
    </p:spTree>
    <p:extLst>
      <p:ext uri="{BB962C8B-B14F-4D97-AF65-F5344CB8AC3E}">
        <p14:creationId xmlns:p14="http://schemas.microsoft.com/office/powerpoint/2010/main" val="28076313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2" end="2"/>
                                            </p:txEl>
                                          </p:spTgt>
                                        </p:tgtEl>
                                        <p:attrNameLst>
                                          <p:attrName>style.visibility</p:attrName>
                                        </p:attrNameLst>
                                      </p:cBhvr>
                                      <p:to>
                                        <p:strVal val="visible"/>
                                      </p:to>
                                    </p:set>
                                    <p:animEffect transition="in" filter="wipe(left)">
                                      <p:cBhvr>
                                        <p:cTn id="7" dur="500"/>
                                        <p:tgtEl>
                                          <p:spTgt spid="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3" end="3"/>
                                            </p:txEl>
                                          </p:spTgt>
                                        </p:tgtEl>
                                        <p:attrNameLst>
                                          <p:attrName>style.visibility</p:attrName>
                                        </p:attrNameLst>
                                      </p:cBhvr>
                                      <p:to>
                                        <p:strVal val="visible"/>
                                      </p:to>
                                    </p:set>
                                    <p:animEffect transition="in" filter="wipe(left)">
                                      <p:cBhvr>
                                        <p:cTn id="12" dur="500"/>
                                        <p:tgtEl>
                                          <p:spTgt spid="8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
                                            <p:txEl>
                                              <p:pRg st="4" end="4"/>
                                            </p:txEl>
                                          </p:spTgt>
                                        </p:tgtEl>
                                        <p:attrNameLst>
                                          <p:attrName>style.visibility</p:attrName>
                                        </p:attrNameLst>
                                      </p:cBhvr>
                                      <p:to>
                                        <p:strVal val="visible"/>
                                      </p:to>
                                    </p:set>
                                    <p:animEffect transition="in" filter="wipe(left)">
                                      <p:cBhvr>
                                        <p:cTn id="17" dur="500"/>
                                        <p:tgtEl>
                                          <p:spTgt spid="8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xEl>
                                              <p:pRg st="5" end="5"/>
                                            </p:txEl>
                                          </p:spTgt>
                                        </p:tgtEl>
                                        <p:attrNameLst>
                                          <p:attrName>style.visibility</p:attrName>
                                        </p:attrNameLst>
                                      </p:cBhvr>
                                      <p:to>
                                        <p:strVal val="visible"/>
                                      </p:to>
                                    </p:set>
                                    <p:animEffect transition="in" filter="wipe(left)">
                                      <p:cBhvr>
                                        <p:cTn id="22" dur="500"/>
                                        <p:tgtEl>
                                          <p:spTgt spid="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97972" y="723900"/>
            <a:ext cx="9956800" cy="408111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Psalm 22</a:t>
            </a:r>
          </a:p>
          <a:p>
            <a:pPr marL="174625" indent="-174625">
              <a:lnSpc>
                <a:spcPct val="90000"/>
              </a:lnSpc>
            </a:pPr>
            <a:r>
              <a:rPr lang="en-US" sz="3200" dirty="0">
                <a:solidFill>
                  <a:schemeClr val="bg1"/>
                </a:solidFill>
              </a:rPr>
              <a:t>30 Our children will serve him; </a:t>
            </a:r>
            <a:br>
              <a:rPr lang="en-US" sz="3200" dirty="0">
                <a:solidFill>
                  <a:schemeClr val="bg1"/>
                </a:solidFill>
              </a:rPr>
            </a:br>
            <a:r>
              <a:rPr lang="en-US" sz="3200" dirty="0">
                <a:solidFill>
                  <a:schemeClr val="bg1"/>
                </a:solidFill>
              </a:rPr>
              <a:t>future generations will be told about the Lord.</a:t>
            </a:r>
          </a:p>
          <a:p>
            <a:pPr marL="174625" indent="-174625">
              <a:lnSpc>
                <a:spcPct val="90000"/>
              </a:lnSpc>
            </a:pPr>
            <a:r>
              <a:rPr lang="en-US" sz="3200" dirty="0">
                <a:solidFill>
                  <a:schemeClr val="bg1"/>
                </a:solidFill>
              </a:rPr>
              <a:t>31 They will proclaim his righteousness, </a:t>
            </a:r>
            <a:br>
              <a:rPr lang="en-US" sz="3200" dirty="0">
                <a:solidFill>
                  <a:schemeClr val="bg1"/>
                </a:solidFill>
              </a:rPr>
            </a:br>
            <a:r>
              <a:rPr lang="en-US" sz="3200" dirty="0">
                <a:solidFill>
                  <a:schemeClr val="bg1"/>
                </a:solidFill>
              </a:rPr>
              <a:t>declaring to a people yet unborn:</a:t>
            </a:r>
          </a:p>
          <a:p>
            <a:pPr marL="174625" indent="-174625">
              <a:lnSpc>
                <a:spcPct val="90000"/>
              </a:lnSpc>
            </a:pPr>
            <a:r>
              <a:rPr lang="en-US" sz="3200" dirty="0">
                <a:solidFill>
                  <a:schemeClr val="bg1"/>
                </a:solidFill>
              </a:rPr>
              <a:t>He has done it! </a:t>
            </a:r>
          </a:p>
          <a:p>
            <a:pPr marL="174625" indent="-174625">
              <a:lnSpc>
                <a:spcPct val="90000"/>
              </a:lnSpc>
            </a:pPr>
            <a:endParaRPr lang="en-US" sz="3200" dirty="0">
              <a:solidFill>
                <a:schemeClr val="bg1"/>
              </a:solidFill>
            </a:endParaRPr>
          </a:p>
          <a:p>
            <a:pPr marL="174625" indent="-174625">
              <a:lnSpc>
                <a:spcPct val="90000"/>
              </a:lnSpc>
            </a:pPr>
            <a:endParaRPr lang="en-US" sz="3200" dirty="0">
              <a:solidFill>
                <a:schemeClr val="bg1"/>
              </a:solidFill>
            </a:endParaRPr>
          </a:p>
          <a:p>
            <a:pPr marL="174625" indent="-174625">
              <a:lnSpc>
                <a:spcPct val="90000"/>
              </a:lnSpc>
            </a:pPr>
            <a:endParaRPr lang="en-US" sz="3200" dirty="0">
              <a:solidFill>
                <a:schemeClr val="bg1"/>
              </a:solidFill>
            </a:endParaRPr>
          </a:p>
        </p:txBody>
      </p:sp>
      <p:sp>
        <p:nvSpPr>
          <p:cNvPr id="89" name="TextBox 66">
            <a:extLst>
              <a:ext uri="{FF2B5EF4-FFF2-40B4-BE49-F238E27FC236}">
                <a16:creationId xmlns:a16="http://schemas.microsoft.com/office/drawing/2014/main" xmlns="" id="{8557420D-7355-480B-BC58-6F26E30E55DE}"/>
              </a:ext>
            </a:extLst>
          </p:cNvPr>
          <p:cNvSpPr txBox="1">
            <a:spLocks noChangeArrowheads="1"/>
          </p:cNvSpPr>
          <p:nvPr/>
        </p:nvSpPr>
        <p:spPr bwMode="auto">
          <a:xfrm>
            <a:off x="3501364" y="109538"/>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David </a:t>
            </a:r>
            <a:r>
              <a:rPr lang="en-US" altLang="en-US" sz="2400" dirty="0"/>
              <a:t>(2 Sam 7:16)</a:t>
            </a:r>
            <a:endParaRPr lang="en-US" altLang="en-US" sz="2800" dirty="0"/>
          </a:p>
        </p:txBody>
      </p:sp>
    </p:spTree>
    <p:extLst>
      <p:ext uri="{BB962C8B-B14F-4D97-AF65-F5344CB8AC3E}">
        <p14:creationId xmlns:p14="http://schemas.microsoft.com/office/powerpoint/2010/main" val="3982620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2" end="2"/>
                                            </p:txEl>
                                          </p:spTgt>
                                        </p:tgtEl>
                                        <p:attrNameLst>
                                          <p:attrName>style.visibility</p:attrName>
                                        </p:attrNameLst>
                                      </p:cBhvr>
                                      <p:to>
                                        <p:strVal val="visible"/>
                                      </p:to>
                                    </p:set>
                                    <p:animEffect transition="in" filter="wipe(left)">
                                      <p:cBhvr>
                                        <p:cTn id="7" dur="500"/>
                                        <p:tgtEl>
                                          <p:spTgt spid="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3" end="3"/>
                                            </p:txEl>
                                          </p:spTgt>
                                        </p:tgtEl>
                                        <p:attrNameLst>
                                          <p:attrName>style.visibility</p:attrName>
                                        </p:attrNameLst>
                                      </p:cBhvr>
                                      <p:to>
                                        <p:strVal val="visible"/>
                                      </p:to>
                                    </p:set>
                                    <p:animEffect transition="in" filter="wipe(left)">
                                      <p:cBhvr>
                                        <p:cTn id="12" dur="500"/>
                                        <p:tgtEl>
                                          <p:spTgt spid="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196056" y="3745194"/>
            <a:ext cx="9631362" cy="18651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Isa 7:14 – The Lord himself will give you the sign. Look! The virgin will conceive a child! She will give birth to a son and will call him Immanuel (which means ‘God is with us’)</a:t>
            </a:r>
          </a:p>
        </p:txBody>
      </p:sp>
      <p:grpSp>
        <p:nvGrpSpPr>
          <p:cNvPr id="41" name="Group 40">
            <a:extLst>
              <a:ext uri="{FF2B5EF4-FFF2-40B4-BE49-F238E27FC236}">
                <a16:creationId xmlns:a16="http://schemas.microsoft.com/office/drawing/2014/main" xmlns="" id="{CE5DDDF3-53B5-4A1D-8A58-87CCF183649D}"/>
              </a:ext>
            </a:extLst>
          </p:cNvPr>
          <p:cNvGrpSpPr/>
          <p:nvPr/>
        </p:nvGrpSpPr>
        <p:grpSpPr>
          <a:xfrm>
            <a:off x="2138679" y="119742"/>
            <a:ext cx="6370321" cy="3259158"/>
            <a:chOff x="2489200" y="76200"/>
            <a:chExt cx="5791200" cy="3259158"/>
          </a:xfrm>
        </p:grpSpPr>
        <p:sp>
          <p:nvSpPr>
            <p:cNvPr id="42" name="TextBox 66">
              <a:extLst>
                <a:ext uri="{FF2B5EF4-FFF2-40B4-BE49-F238E27FC236}">
                  <a16:creationId xmlns:a16="http://schemas.microsoft.com/office/drawing/2014/main" xmlns="" id="{F78F336A-339A-467E-BE4B-58EC4FBF364A}"/>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dirty="0"/>
                <a:t>David </a:t>
              </a:r>
              <a:r>
                <a:rPr lang="en-US" altLang="en-US" sz="2400" dirty="0"/>
                <a:t>(2 Sam 7:16)</a:t>
              </a:r>
              <a:endParaRPr lang="en-US" altLang="en-US" sz="2800" dirty="0"/>
            </a:p>
          </p:txBody>
        </p:sp>
        <p:grpSp>
          <p:nvGrpSpPr>
            <p:cNvPr id="43" name="Group 46">
              <a:extLst>
                <a:ext uri="{FF2B5EF4-FFF2-40B4-BE49-F238E27FC236}">
                  <a16:creationId xmlns:a16="http://schemas.microsoft.com/office/drawing/2014/main" xmlns="" id="{8E194294-5011-4261-BDD4-B844CB9094DA}"/>
                </a:ext>
              </a:extLst>
            </p:cNvPr>
            <p:cNvGrpSpPr>
              <a:grpSpLocks/>
            </p:cNvGrpSpPr>
            <p:nvPr/>
          </p:nvGrpSpPr>
          <p:grpSpPr bwMode="auto">
            <a:xfrm>
              <a:off x="2489200" y="592138"/>
              <a:ext cx="5791200" cy="609600"/>
              <a:chOff x="1066800" y="3352800"/>
              <a:chExt cx="5791200" cy="609601"/>
            </a:xfrm>
          </p:grpSpPr>
          <p:cxnSp>
            <p:nvCxnSpPr>
              <p:cNvPr id="73" name="Straight Connector 39">
                <a:extLst>
                  <a:ext uri="{FF2B5EF4-FFF2-40B4-BE49-F238E27FC236}">
                    <a16:creationId xmlns:a16="http://schemas.microsoft.com/office/drawing/2014/main" xmlns="" id="{4AB5175B-D438-4920-BF20-6D858D2133B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39">
                <a:extLst>
                  <a:ext uri="{FF2B5EF4-FFF2-40B4-BE49-F238E27FC236}">
                    <a16:creationId xmlns:a16="http://schemas.microsoft.com/office/drawing/2014/main" xmlns="" id="{511B5775-76EA-4E41-AD0C-203903E52CB0}"/>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8" name="Straight Connector 39">
                <a:extLst>
                  <a:ext uri="{FF2B5EF4-FFF2-40B4-BE49-F238E27FC236}">
                    <a16:creationId xmlns:a16="http://schemas.microsoft.com/office/drawing/2014/main" xmlns="" id="{F9877FF4-B219-4705-9A57-ED157EEE8451}"/>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9" name="Straight Connector 39">
                <a:extLst>
                  <a:ext uri="{FF2B5EF4-FFF2-40B4-BE49-F238E27FC236}">
                    <a16:creationId xmlns:a16="http://schemas.microsoft.com/office/drawing/2014/main" xmlns="" id="{731CB82C-C966-4FED-816A-922E65E5197A}"/>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0" name="Straight Connector 39">
                <a:extLst>
                  <a:ext uri="{FF2B5EF4-FFF2-40B4-BE49-F238E27FC236}">
                    <a16:creationId xmlns:a16="http://schemas.microsoft.com/office/drawing/2014/main" xmlns="" id="{61E6008A-EF3D-4521-9C2D-06EF72F35B43}"/>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1" name="Straight Connector 39">
                <a:extLst>
                  <a:ext uri="{FF2B5EF4-FFF2-40B4-BE49-F238E27FC236}">
                    <a16:creationId xmlns:a16="http://schemas.microsoft.com/office/drawing/2014/main" xmlns="" id="{8B3C3AAD-FDA1-41E8-9002-74ECB69B8550}"/>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2" name="Straight Connector 39">
                <a:extLst>
                  <a:ext uri="{FF2B5EF4-FFF2-40B4-BE49-F238E27FC236}">
                    <a16:creationId xmlns:a16="http://schemas.microsoft.com/office/drawing/2014/main" xmlns="" id="{5CCFCC82-FF30-401D-AFC4-7B093B1A3BD9}"/>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3" name="Straight Connector 39">
                <a:extLst>
                  <a:ext uri="{FF2B5EF4-FFF2-40B4-BE49-F238E27FC236}">
                    <a16:creationId xmlns:a16="http://schemas.microsoft.com/office/drawing/2014/main" xmlns="" id="{FE5AB6AE-742B-47CA-A4D9-60E216655889}"/>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8" name="Straight Connector 39">
                <a:extLst>
                  <a:ext uri="{FF2B5EF4-FFF2-40B4-BE49-F238E27FC236}">
                    <a16:creationId xmlns:a16="http://schemas.microsoft.com/office/drawing/2014/main" xmlns="" id="{3C075CB2-09CF-42D2-BD81-78A2F486006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9" name="Straight Connector 39">
                <a:extLst>
                  <a:ext uri="{FF2B5EF4-FFF2-40B4-BE49-F238E27FC236}">
                    <a16:creationId xmlns:a16="http://schemas.microsoft.com/office/drawing/2014/main" xmlns="" id="{1A798A7E-1FCC-435F-8EB3-FF3A1927E393}"/>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44" name="TextBox 66">
              <a:extLst>
                <a:ext uri="{FF2B5EF4-FFF2-40B4-BE49-F238E27FC236}">
                  <a16:creationId xmlns:a16="http://schemas.microsoft.com/office/drawing/2014/main" xmlns="" id="{74C2F9AA-75CD-4F3C-BF55-0A5E4B085D26}"/>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45" name="Group 93">
              <a:extLst>
                <a:ext uri="{FF2B5EF4-FFF2-40B4-BE49-F238E27FC236}">
                  <a16:creationId xmlns:a16="http://schemas.microsoft.com/office/drawing/2014/main" xmlns="" id="{D0915C66-7689-41C8-8552-E0E52C32F66F}"/>
                </a:ext>
              </a:extLst>
            </p:cNvPr>
            <p:cNvGrpSpPr>
              <a:grpSpLocks/>
            </p:cNvGrpSpPr>
            <p:nvPr/>
          </p:nvGrpSpPr>
          <p:grpSpPr bwMode="auto">
            <a:xfrm>
              <a:off x="4114646" y="1333501"/>
              <a:ext cx="2443316" cy="2001857"/>
              <a:chOff x="1976284" y="1333398"/>
              <a:chExt cx="2443316" cy="2002043"/>
            </a:xfrm>
          </p:grpSpPr>
          <p:cxnSp>
            <p:nvCxnSpPr>
              <p:cNvPr id="49" name="Straight Connector 63">
                <a:extLst>
                  <a:ext uri="{FF2B5EF4-FFF2-40B4-BE49-F238E27FC236}">
                    <a16:creationId xmlns:a16="http://schemas.microsoft.com/office/drawing/2014/main" xmlns="" id="{205702DD-99AB-41C0-869F-CEE046F07545}"/>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51" name="TextBox 66">
                <a:extLst>
                  <a:ext uri="{FF2B5EF4-FFF2-40B4-BE49-F238E27FC236}">
                    <a16:creationId xmlns:a16="http://schemas.microsoft.com/office/drawing/2014/main" xmlns="" id="{49C01B45-6980-4FD6-B1DE-EED13F330E92}"/>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70" name="Straight Connector 69">
                <a:extLst>
                  <a:ext uri="{FF2B5EF4-FFF2-40B4-BE49-F238E27FC236}">
                    <a16:creationId xmlns:a16="http://schemas.microsoft.com/office/drawing/2014/main" xmlns="" id="{C1E75332-877B-489F-95A7-C47F7ADE3035}"/>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xmlns="" id="{E64C06B9-DA4A-4E10-A1C2-7DD74C8B0876}"/>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sp>
        <p:nvSpPr>
          <p:cNvPr id="90" name="5-Point Star 125">
            <a:extLst>
              <a:ext uri="{FF2B5EF4-FFF2-40B4-BE49-F238E27FC236}">
                <a16:creationId xmlns:a16="http://schemas.microsoft.com/office/drawing/2014/main" xmlns="" id="{03F05DC1-2E49-4818-8B0C-5DD102C648C3}"/>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1" name="5-Point Star 125">
            <a:extLst>
              <a:ext uri="{FF2B5EF4-FFF2-40B4-BE49-F238E27FC236}">
                <a16:creationId xmlns:a16="http://schemas.microsoft.com/office/drawing/2014/main" xmlns="" id="{8E52323D-DA98-494C-B9E8-30E309CB13F0}"/>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2" name="5-Point Star 125">
            <a:extLst>
              <a:ext uri="{FF2B5EF4-FFF2-40B4-BE49-F238E27FC236}">
                <a16:creationId xmlns:a16="http://schemas.microsoft.com/office/drawing/2014/main" xmlns="" id="{7AE04390-6081-4FF0-A61A-EBF0664B4685}"/>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3" name="5-Point Star 125">
            <a:extLst>
              <a:ext uri="{FF2B5EF4-FFF2-40B4-BE49-F238E27FC236}">
                <a16:creationId xmlns:a16="http://schemas.microsoft.com/office/drawing/2014/main" xmlns="" id="{B43C8AC6-06FD-4B6C-8351-8CD465DAA7C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Tree>
    <p:extLst>
      <p:ext uri="{BB962C8B-B14F-4D97-AF65-F5344CB8AC3E}">
        <p14:creationId xmlns:p14="http://schemas.microsoft.com/office/powerpoint/2010/main" val="32085815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196056" y="3745194"/>
            <a:ext cx="9631362" cy="18651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Isa 9:6-7</a:t>
            </a:r>
          </a:p>
          <a:p>
            <a:pPr marL="174625" indent="-174625">
              <a:lnSpc>
                <a:spcPct val="90000"/>
              </a:lnSpc>
            </a:pPr>
            <a:r>
              <a:rPr lang="en-US" sz="3200" dirty="0">
                <a:solidFill>
                  <a:schemeClr val="bg1"/>
                </a:solidFill>
              </a:rPr>
              <a:t>For a child is born to us, a son is given to us. </a:t>
            </a:r>
          </a:p>
          <a:p>
            <a:pPr marL="174625" indent="-174625">
              <a:lnSpc>
                <a:spcPct val="90000"/>
              </a:lnSpc>
            </a:pPr>
            <a:r>
              <a:rPr lang="en-US" sz="3200" dirty="0">
                <a:solidFill>
                  <a:schemeClr val="bg1"/>
                </a:solidFill>
              </a:rPr>
              <a:t>The government will rest on his shoulders. And he will be called: </a:t>
            </a:r>
          </a:p>
        </p:txBody>
      </p:sp>
      <p:grpSp>
        <p:nvGrpSpPr>
          <p:cNvPr id="41" name="Group 40">
            <a:extLst>
              <a:ext uri="{FF2B5EF4-FFF2-40B4-BE49-F238E27FC236}">
                <a16:creationId xmlns:a16="http://schemas.microsoft.com/office/drawing/2014/main" xmlns="" id="{CE5DDDF3-53B5-4A1D-8A58-87CCF183649D}"/>
              </a:ext>
            </a:extLst>
          </p:cNvPr>
          <p:cNvGrpSpPr/>
          <p:nvPr/>
        </p:nvGrpSpPr>
        <p:grpSpPr>
          <a:xfrm>
            <a:off x="2138679" y="119742"/>
            <a:ext cx="6370321" cy="3259158"/>
            <a:chOff x="2489200" y="76200"/>
            <a:chExt cx="5791200" cy="3259158"/>
          </a:xfrm>
        </p:grpSpPr>
        <p:sp>
          <p:nvSpPr>
            <p:cNvPr id="42" name="TextBox 66">
              <a:extLst>
                <a:ext uri="{FF2B5EF4-FFF2-40B4-BE49-F238E27FC236}">
                  <a16:creationId xmlns:a16="http://schemas.microsoft.com/office/drawing/2014/main" xmlns="" id="{F78F336A-339A-467E-BE4B-58EC4FBF364A}"/>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dirty="0"/>
                <a:t>David </a:t>
              </a:r>
              <a:r>
                <a:rPr lang="en-US" altLang="en-US" sz="2400" dirty="0"/>
                <a:t>(2 Sam 7:16)</a:t>
              </a:r>
              <a:endParaRPr lang="en-US" altLang="en-US" sz="2800" dirty="0"/>
            </a:p>
          </p:txBody>
        </p:sp>
        <p:grpSp>
          <p:nvGrpSpPr>
            <p:cNvPr id="43" name="Group 46">
              <a:extLst>
                <a:ext uri="{FF2B5EF4-FFF2-40B4-BE49-F238E27FC236}">
                  <a16:creationId xmlns:a16="http://schemas.microsoft.com/office/drawing/2014/main" xmlns="" id="{8E194294-5011-4261-BDD4-B844CB9094DA}"/>
                </a:ext>
              </a:extLst>
            </p:cNvPr>
            <p:cNvGrpSpPr>
              <a:grpSpLocks/>
            </p:cNvGrpSpPr>
            <p:nvPr/>
          </p:nvGrpSpPr>
          <p:grpSpPr bwMode="auto">
            <a:xfrm>
              <a:off x="2489200" y="592138"/>
              <a:ext cx="5791200" cy="609600"/>
              <a:chOff x="1066800" y="3352800"/>
              <a:chExt cx="5791200" cy="609601"/>
            </a:xfrm>
          </p:grpSpPr>
          <p:cxnSp>
            <p:nvCxnSpPr>
              <p:cNvPr id="73" name="Straight Connector 39">
                <a:extLst>
                  <a:ext uri="{FF2B5EF4-FFF2-40B4-BE49-F238E27FC236}">
                    <a16:creationId xmlns:a16="http://schemas.microsoft.com/office/drawing/2014/main" xmlns="" id="{4AB5175B-D438-4920-BF20-6D858D2133B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39">
                <a:extLst>
                  <a:ext uri="{FF2B5EF4-FFF2-40B4-BE49-F238E27FC236}">
                    <a16:creationId xmlns:a16="http://schemas.microsoft.com/office/drawing/2014/main" xmlns="" id="{511B5775-76EA-4E41-AD0C-203903E52CB0}"/>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8" name="Straight Connector 39">
                <a:extLst>
                  <a:ext uri="{FF2B5EF4-FFF2-40B4-BE49-F238E27FC236}">
                    <a16:creationId xmlns:a16="http://schemas.microsoft.com/office/drawing/2014/main" xmlns="" id="{F9877FF4-B219-4705-9A57-ED157EEE8451}"/>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9" name="Straight Connector 39">
                <a:extLst>
                  <a:ext uri="{FF2B5EF4-FFF2-40B4-BE49-F238E27FC236}">
                    <a16:creationId xmlns:a16="http://schemas.microsoft.com/office/drawing/2014/main" xmlns="" id="{731CB82C-C966-4FED-816A-922E65E5197A}"/>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0" name="Straight Connector 39">
                <a:extLst>
                  <a:ext uri="{FF2B5EF4-FFF2-40B4-BE49-F238E27FC236}">
                    <a16:creationId xmlns:a16="http://schemas.microsoft.com/office/drawing/2014/main" xmlns="" id="{61E6008A-EF3D-4521-9C2D-06EF72F35B43}"/>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1" name="Straight Connector 39">
                <a:extLst>
                  <a:ext uri="{FF2B5EF4-FFF2-40B4-BE49-F238E27FC236}">
                    <a16:creationId xmlns:a16="http://schemas.microsoft.com/office/drawing/2014/main" xmlns="" id="{8B3C3AAD-FDA1-41E8-9002-74ECB69B8550}"/>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2" name="Straight Connector 39">
                <a:extLst>
                  <a:ext uri="{FF2B5EF4-FFF2-40B4-BE49-F238E27FC236}">
                    <a16:creationId xmlns:a16="http://schemas.microsoft.com/office/drawing/2014/main" xmlns="" id="{5CCFCC82-FF30-401D-AFC4-7B093B1A3BD9}"/>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3" name="Straight Connector 39">
                <a:extLst>
                  <a:ext uri="{FF2B5EF4-FFF2-40B4-BE49-F238E27FC236}">
                    <a16:creationId xmlns:a16="http://schemas.microsoft.com/office/drawing/2014/main" xmlns="" id="{FE5AB6AE-742B-47CA-A4D9-60E216655889}"/>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8" name="Straight Connector 39">
                <a:extLst>
                  <a:ext uri="{FF2B5EF4-FFF2-40B4-BE49-F238E27FC236}">
                    <a16:creationId xmlns:a16="http://schemas.microsoft.com/office/drawing/2014/main" xmlns="" id="{3C075CB2-09CF-42D2-BD81-78A2F486006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9" name="Straight Connector 39">
                <a:extLst>
                  <a:ext uri="{FF2B5EF4-FFF2-40B4-BE49-F238E27FC236}">
                    <a16:creationId xmlns:a16="http://schemas.microsoft.com/office/drawing/2014/main" xmlns="" id="{1A798A7E-1FCC-435F-8EB3-FF3A1927E393}"/>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44" name="TextBox 66">
              <a:extLst>
                <a:ext uri="{FF2B5EF4-FFF2-40B4-BE49-F238E27FC236}">
                  <a16:creationId xmlns:a16="http://schemas.microsoft.com/office/drawing/2014/main" xmlns="" id="{74C2F9AA-75CD-4F3C-BF55-0A5E4B085D26}"/>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45" name="Group 93">
              <a:extLst>
                <a:ext uri="{FF2B5EF4-FFF2-40B4-BE49-F238E27FC236}">
                  <a16:creationId xmlns:a16="http://schemas.microsoft.com/office/drawing/2014/main" xmlns="" id="{D0915C66-7689-41C8-8552-E0E52C32F66F}"/>
                </a:ext>
              </a:extLst>
            </p:cNvPr>
            <p:cNvGrpSpPr>
              <a:grpSpLocks/>
            </p:cNvGrpSpPr>
            <p:nvPr/>
          </p:nvGrpSpPr>
          <p:grpSpPr bwMode="auto">
            <a:xfrm>
              <a:off x="4114646" y="1333501"/>
              <a:ext cx="2443316" cy="2001857"/>
              <a:chOff x="1976284" y="1333398"/>
              <a:chExt cx="2443316" cy="2002043"/>
            </a:xfrm>
          </p:grpSpPr>
          <p:cxnSp>
            <p:nvCxnSpPr>
              <p:cNvPr id="49" name="Straight Connector 63">
                <a:extLst>
                  <a:ext uri="{FF2B5EF4-FFF2-40B4-BE49-F238E27FC236}">
                    <a16:creationId xmlns:a16="http://schemas.microsoft.com/office/drawing/2014/main" xmlns="" id="{205702DD-99AB-41C0-869F-CEE046F07545}"/>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51" name="TextBox 66">
                <a:extLst>
                  <a:ext uri="{FF2B5EF4-FFF2-40B4-BE49-F238E27FC236}">
                    <a16:creationId xmlns:a16="http://schemas.microsoft.com/office/drawing/2014/main" xmlns="" id="{49C01B45-6980-4FD6-B1DE-EED13F330E92}"/>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70" name="Straight Connector 69">
                <a:extLst>
                  <a:ext uri="{FF2B5EF4-FFF2-40B4-BE49-F238E27FC236}">
                    <a16:creationId xmlns:a16="http://schemas.microsoft.com/office/drawing/2014/main" xmlns="" id="{C1E75332-877B-489F-95A7-C47F7ADE3035}"/>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xmlns="" id="{E64C06B9-DA4A-4E10-A1C2-7DD74C8B0876}"/>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sp>
        <p:nvSpPr>
          <p:cNvPr id="90" name="5-Point Star 125">
            <a:extLst>
              <a:ext uri="{FF2B5EF4-FFF2-40B4-BE49-F238E27FC236}">
                <a16:creationId xmlns:a16="http://schemas.microsoft.com/office/drawing/2014/main" xmlns="" id="{03F05DC1-2E49-4818-8B0C-5DD102C648C3}"/>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1" name="5-Point Star 125">
            <a:extLst>
              <a:ext uri="{FF2B5EF4-FFF2-40B4-BE49-F238E27FC236}">
                <a16:creationId xmlns:a16="http://schemas.microsoft.com/office/drawing/2014/main" xmlns="" id="{8E52323D-DA98-494C-B9E8-30E309CB13F0}"/>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2" name="5-Point Star 125">
            <a:extLst>
              <a:ext uri="{FF2B5EF4-FFF2-40B4-BE49-F238E27FC236}">
                <a16:creationId xmlns:a16="http://schemas.microsoft.com/office/drawing/2014/main" xmlns="" id="{7AE04390-6081-4FF0-A61A-EBF0664B4685}"/>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3" name="5-Point Star 125">
            <a:extLst>
              <a:ext uri="{FF2B5EF4-FFF2-40B4-BE49-F238E27FC236}">
                <a16:creationId xmlns:a16="http://schemas.microsoft.com/office/drawing/2014/main" xmlns="" id="{B43C8AC6-06FD-4B6C-8351-8CD465DAA7C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Tree>
    <p:extLst>
      <p:ext uri="{BB962C8B-B14F-4D97-AF65-F5344CB8AC3E}">
        <p14:creationId xmlns:p14="http://schemas.microsoft.com/office/powerpoint/2010/main" val="17142562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1" end="1"/>
                                            </p:txEl>
                                          </p:spTgt>
                                        </p:tgtEl>
                                        <p:attrNameLst>
                                          <p:attrName>style.visibility</p:attrName>
                                        </p:attrNameLst>
                                      </p:cBhvr>
                                      <p:to>
                                        <p:strVal val="visible"/>
                                      </p:to>
                                    </p:set>
                                    <p:animEffect transition="in" filter="wipe(left)">
                                      <p:cBhvr>
                                        <p:cTn id="7" dur="500"/>
                                        <p:tgtEl>
                                          <p:spTgt spid="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2" end="2"/>
                                            </p:txEl>
                                          </p:spTgt>
                                        </p:tgtEl>
                                        <p:attrNameLst>
                                          <p:attrName>style.visibility</p:attrName>
                                        </p:attrNameLst>
                                      </p:cBhvr>
                                      <p:to>
                                        <p:strVal val="visible"/>
                                      </p:to>
                                    </p:set>
                                    <p:animEffect transition="in" filter="wipe(left)">
                                      <p:cBhvr>
                                        <p:cTn id="12" dur="5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196056" y="3745194"/>
            <a:ext cx="9631362" cy="18651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Isa 9:6-7</a:t>
            </a:r>
          </a:p>
          <a:p>
            <a:pPr marL="174625" indent="-174625">
              <a:lnSpc>
                <a:spcPct val="90000"/>
              </a:lnSpc>
            </a:pPr>
            <a:r>
              <a:rPr lang="en-US" sz="3200" dirty="0">
                <a:solidFill>
                  <a:schemeClr val="bg1"/>
                </a:solidFill>
              </a:rPr>
              <a:t>Wonderful Counselor, Mighty God,</a:t>
            </a:r>
          </a:p>
          <a:p>
            <a:pPr marL="174625" indent="-174625">
              <a:lnSpc>
                <a:spcPct val="90000"/>
              </a:lnSpc>
            </a:pPr>
            <a:r>
              <a:rPr lang="en-US" sz="3200" dirty="0">
                <a:solidFill>
                  <a:schemeClr val="bg1"/>
                </a:solidFill>
              </a:rPr>
              <a:t>Everlasting Father,</a:t>
            </a:r>
          </a:p>
          <a:p>
            <a:pPr marL="174625" indent="-174625">
              <a:lnSpc>
                <a:spcPct val="90000"/>
              </a:lnSpc>
            </a:pPr>
            <a:r>
              <a:rPr lang="en-US" sz="3200" dirty="0">
                <a:solidFill>
                  <a:schemeClr val="bg1"/>
                </a:solidFill>
              </a:rPr>
              <a:t>Prince of Peace. </a:t>
            </a:r>
          </a:p>
        </p:txBody>
      </p:sp>
      <p:grpSp>
        <p:nvGrpSpPr>
          <p:cNvPr id="41" name="Group 40">
            <a:extLst>
              <a:ext uri="{FF2B5EF4-FFF2-40B4-BE49-F238E27FC236}">
                <a16:creationId xmlns:a16="http://schemas.microsoft.com/office/drawing/2014/main" xmlns="" id="{CE5DDDF3-53B5-4A1D-8A58-87CCF183649D}"/>
              </a:ext>
            </a:extLst>
          </p:cNvPr>
          <p:cNvGrpSpPr/>
          <p:nvPr/>
        </p:nvGrpSpPr>
        <p:grpSpPr>
          <a:xfrm>
            <a:off x="2138679" y="119742"/>
            <a:ext cx="6370321" cy="3259158"/>
            <a:chOff x="2489200" y="76200"/>
            <a:chExt cx="5791200" cy="3259158"/>
          </a:xfrm>
        </p:grpSpPr>
        <p:sp>
          <p:nvSpPr>
            <p:cNvPr id="42" name="TextBox 66">
              <a:extLst>
                <a:ext uri="{FF2B5EF4-FFF2-40B4-BE49-F238E27FC236}">
                  <a16:creationId xmlns:a16="http://schemas.microsoft.com/office/drawing/2014/main" xmlns="" id="{F78F336A-339A-467E-BE4B-58EC4FBF364A}"/>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dirty="0"/>
                <a:t>David </a:t>
              </a:r>
              <a:r>
                <a:rPr lang="en-US" altLang="en-US" sz="2400" dirty="0"/>
                <a:t>(2 Sam 7:16)</a:t>
              </a:r>
              <a:endParaRPr lang="en-US" altLang="en-US" sz="2800" dirty="0"/>
            </a:p>
          </p:txBody>
        </p:sp>
        <p:grpSp>
          <p:nvGrpSpPr>
            <p:cNvPr id="43" name="Group 46">
              <a:extLst>
                <a:ext uri="{FF2B5EF4-FFF2-40B4-BE49-F238E27FC236}">
                  <a16:creationId xmlns:a16="http://schemas.microsoft.com/office/drawing/2014/main" xmlns="" id="{8E194294-5011-4261-BDD4-B844CB9094DA}"/>
                </a:ext>
              </a:extLst>
            </p:cNvPr>
            <p:cNvGrpSpPr>
              <a:grpSpLocks/>
            </p:cNvGrpSpPr>
            <p:nvPr/>
          </p:nvGrpSpPr>
          <p:grpSpPr bwMode="auto">
            <a:xfrm>
              <a:off x="2489200" y="592138"/>
              <a:ext cx="5791200" cy="609600"/>
              <a:chOff x="1066800" y="3352800"/>
              <a:chExt cx="5791200" cy="609601"/>
            </a:xfrm>
          </p:grpSpPr>
          <p:cxnSp>
            <p:nvCxnSpPr>
              <p:cNvPr id="73" name="Straight Connector 39">
                <a:extLst>
                  <a:ext uri="{FF2B5EF4-FFF2-40B4-BE49-F238E27FC236}">
                    <a16:creationId xmlns:a16="http://schemas.microsoft.com/office/drawing/2014/main" xmlns="" id="{4AB5175B-D438-4920-BF20-6D858D2133B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39">
                <a:extLst>
                  <a:ext uri="{FF2B5EF4-FFF2-40B4-BE49-F238E27FC236}">
                    <a16:creationId xmlns:a16="http://schemas.microsoft.com/office/drawing/2014/main" xmlns="" id="{511B5775-76EA-4E41-AD0C-203903E52CB0}"/>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8" name="Straight Connector 39">
                <a:extLst>
                  <a:ext uri="{FF2B5EF4-FFF2-40B4-BE49-F238E27FC236}">
                    <a16:creationId xmlns:a16="http://schemas.microsoft.com/office/drawing/2014/main" xmlns="" id="{F9877FF4-B219-4705-9A57-ED157EEE8451}"/>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9" name="Straight Connector 39">
                <a:extLst>
                  <a:ext uri="{FF2B5EF4-FFF2-40B4-BE49-F238E27FC236}">
                    <a16:creationId xmlns:a16="http://schemas.microsoft.com/office/drawing/2014/main" xmlns="" id="{731CB82C-C966-4FED-816A-922E65E5197A}"/>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0" name="Straight Connector 39">
                <a:extLst>
                  <a:ext uri="{FF2B5EF4-FFF2-40B4-BE49-F238E27FC236}">
                    <a16:creationId xmlns:a16="http://schemas.microsoft.com/office/drawing/2014/main" xmlns="" id="{61E6008A-EF3D-4521-9C2D-06EF72F35B43}"/>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1" name="Straight Connector 39">
                <a:extLst>
                  <a:ext uri="{FF2B5EF4-FFF2-40B4-BE49-F238E27FC236}">
                    <a16:creationId xmlns:a16="http://schemas.microsoft.com/office/drawing/2014/main" xmlns="" id="{8B3C3AAD-FDA1-41E8-9002-74ECB69B8550}"/>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2" name="Straight Connector 39">
                <a:extLst>
                  <a:ext uri="{FF2B5EF4-FFF2-40B4-BE49-F238E27FC236}">
                    <a16:creationId xmlns:a16="http://schemas.microsoft.com/office/drawing/2014/main" xmlns="" id="{5CCFCC82-FF30-401D-AFC4-7B093B1A3BD9}"/>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3" name="Straight Connector 39">
                <a:extLst>
                  <a:ext uri="{FF2B5EF4-FFF2-40B4-BE49-F238E27FC236}">
                    <a16:creationId xmlns:a16="http://schemas.microsoft.com/office/drawing/2014/main" xmlns="" id="{FE5AB6AE-742B-47CA-A4D9-60E216655889}"/>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8" name="Straight Connector 39">
                <a:extLst>
                  <a:ext uri="{FF2B5EF4-FFF2-40B4-BE49-F238E27FC236}">
                    <a16:creationId xmlns:a16="http://schemas.microsoft.com/office/drawing/2014/main" xmlns="" id="{3C075CB2-09CF-42D2-BD81-78A2F486006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9" name="Straight Connector 39">
                <a:extLst>
                  <a:ext uri="{FF2B5EF4-FFF2-40B4-BE49-F238E27FC236}">
                    <a16:creationId xmlns:a16="http://schemas.microsoft.com/office/drawing/2014/main" xmlns="" id="{1A798A7E-1FCC-435F-8EB3-FF3A1927E393}"/>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44" name="TextBox 66">
              <a:extLst>
                <a:ext uri="{FF2B5EF4-FFF2-40B4-BE49-F238E27FC236}">
                  <a16:creationId xmlns:a16="http://schemas.microsoft.com/office/drawing/2014/main" xmlns="" id="{74C2F9AA-75CD-4F3C-BF55-0A5E4B085D26}"/>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45" name="Group 93">
              <a:extLst>
                <a:ext uri="{FF2B5EF4-FFF2-40B4-BE49-F238E27FC236}">
                  <a16:creationId xmlns:a16="http://schemas.microsoft.com/office/drawing/2014/main" xmlns="" id="{D0915C66-7689-41C8-8552-E0E52C32F66F}"/>
                </a:ext>
              </a:extLst>
            </p:cNvPr>
            <p:cNvGrpSpPr>
              <a:grpSpLocks/>
            </p:cNvGrpSpPr>
            <p:nvPr/>
          </p:nvGrpSpPr>
          <p:grpSpPr bwMode="auto">
            <a:xfrm>
              <a:off x="4114646" y="1333501"/>
              <a:ext cx="2443316" cy="2001857"/>
              <a:chOff x="1976284" y="1333398"/>
              <a:chExt cx="2443316" cy="2002043"/>
            </a:xfrm>
          </p:grpSpPr>
          <p:cxnSp>
            <p:nvCxnSpPr>
              <p:cNvPr id="49" name="Straight Connector 63">
                <a:extLst>
                  <a:ext uri="{FF2B5EF4-FFF2-40B4-BE49-F238E27FC236}">
                    <a16:creationId xmlns:a16="http://schemas.microsoft.com/office/drawing/2014/main" xmlns="" id="{205702DD-99AB-41C0-869F-CEE046F07545}"/>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51" name="TextBox 66">
                <a:extLst>
                  <a:ext uri="{FF2B5EF4-FFF2-40B4-BE49-F238E27FC236}">
                    <a16:creationId xmlns:a16="http://schemas.microsoft.com/office/drawing/2014/main" xmlns="" id="{49C01B45-6980-4FD6-B1DE-EED13F330E92}"/>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70" name="Straight Connector 69">
                <a:extLst>
                  <a:ext uri="{FF2B5EF4-FFF2-40B4-BE49-F238E27FC236}">
                    <a16:creationId xmlns:a16="http://schemas.microsoft.com/office/drawing/2014/main" xmlns="" id="{C1E75332-877B-489F-95A7-C47F7ADE3035}"/>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xmlns="" id="{E64C06B9-DA4A-4E10-A1C2-7DD74C8B0876}"/>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sp>
        <p:nvSpPr>
          <p:cNvPr id="90" name="5-Point Star 125">
            <a:extLst>
              <a:ext uri="{FF2B5EF4-FFF2-40B4-BE49-F238E27FC236}">
                <a16:creationId xmlns:a16="http://schemas.microsoft.com/office/drawing/2014/main" xmlns="" id="{03F05DC1-2E49-4818-8B0C-5DD102C648C3}"/>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1" name="5-Point Star 125">
            <a:extLst>
              <a:ext uri="{FF2B5EF4-FFF2-40B4-BE49-F238E27FC236}">
                <a16:creationId xmlns:a16="http://schemas.microsoft.com/office/drawing/2014/main" xmlns="" id="{8E52323D-DA98-494C-B9E8-30E309CB13F0}"/>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2" name="5-Point Star 125">
            <a:extLst>
              <a:ext uri="{FF2B5EF4-FFF2-40B4-BE49-F238E27FC236}">
                <a16:creationId xmlns:a16="http://schemas.microsoft.com/office/drawing/2014/main" xmlns="" id="{7AE04390-6081-4FF0-A61A-EBF0664B4685}"/>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3" name="5-Point Star 125">
            <a:extLst>
              <a:ext uri="{FF2B5EF4-FFF2-40B4-BE49-F238E27FC236}">
                <a16:creationId xmlns:a16="http://schemas.microsoft.com/office/drawing/2014/main" xmlns="" id="{B43C8AC6-06FD-4B6C-8351-8CD465DAA7C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Tree>
    <p:extLst>
      <p:ext uri="{BB962C8B-B14F-4D97-AF65-F5344CB8AC3E}">
        <p14:creationId xmlns:p14="http://schemas.microsoft.com/office/powerpoint/2010/main" val="37467374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2" end="2"/>
                                            </p:txEl>
                                          </p:spTgt>
                                        </p:tgtEl>
                                        <p:attrNameLst>
                                          <p:attrName>style.visibility</p:attrName>
                                        </p:attrNameLst>
                                      </p:cBhvr>
                                      <p:to>
                                        <p:strVal val="visible"/>
                                      </p:to>
                                    </p:set>
                                    <p:animEffect transition="in" filter="wipe(left)">
                                      <p:cBhvr>
                                        <p:cTn id="7" dur="500"/>
                                        <p:tgtEl>
                                          <p:spTgt spid="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3" end="3"/>
                                            </p:txEl>
                                          </p:spTgt>
                                        </p:tgtEl>
                                        <p:attrNameLst>
                                          <p:attrName>style.visibility</p:attrName>
                                        </p:attrNameLst>
                                      </p:cBhvr>
                                      <p:to>
                                        <p:strVal val="visible"/>
                                      </p:to>
                                    </p:set>
                                    <p:animEffect transition="in" filter="wipe(left)">
                                      <p:cBhvr>
                                        <p:cTn id="12" dur="500"/>
                                        <p:tgtEl>
                                          <p:spTgt spid="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196056" y="3745194"/>
            <a:ext cx="9631362" cy="18651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Isa 9:6-7</a:t>
            </a:r>
          </a:p>
          <a:p>
            <a:pPr marL="174625" indent="-174625">
              <a:lnSpc>
                <a:spcPct val="90000"/>
              </a:lnSpc>
            </a:pPr>
            <a:r>
              <a:rPr lang="en-US" sz="3200" dirty="0">
                <a:solidFill>
                  <a:schemeClr val="bg1"/>
                </a:solidFill>
              </a:rPr>
              <a:t>His government and its peace will never end. </a:t>
            </a:r>
          </a:p>
          <a:p>
            <a:pPr marL="174625" indent="-174625">
              <a:lnSpc>
                <a:spcPct val="90000"/>
              </a:lnSpc>
            </a:pPr>
            <a:r>
              <a:rPr lang="en-US" sz="3200" dirty="0">
                <a:solidFill>
                  <a:schemeClr val="bg1"/>
                </a:solidFill>
              </a:rPr>
              <a:t>He will rule with fairness and justice from the throne of his ancestor David</a:t>
            </a:r>
          </a:p>
        </p:txBody>
      </p:sp>
      <p:grpSp>
        <p:nvGrpSpPr>
          <p:cNvPr id="41" name="Group 40">
            <a:extLst>
              <a:ext uri="{FF2B5EF4-FFF2-40B4-BE49-F238E27FC236}">
                <a16:creationId xmlns:a16="http://schemas.microsoft.com/office/drawing/2014/main" xmlns="" id="{CE5DDDF3-53B5-4A1D-8A58-87CCF183649D}"/>
              </a:ext>
            </a:extLst>
          </p:cNvPr>
          <p:cNvGrpSpPr/>
          <p:nvPr/>
        </p:nvGrpSpPr>
        <p:grpSpPr>
          <a:xfrm>
            <a:off x="2138679" y="119742"/>
            <a:ext cx="6370321" cy="3259158"/>
            <a:chOff x="2489200" y="76200"/>
            <a:chExt cx="5791200" cy="3259158"/>
          </a:xfrm>
        </p:grpSpPr>
        <p:sp>
          <p:nvSpPr>
            <p:cNvPr id="42" name="TextBox 66">
              <a:extLst>
                <a:ext uri="{FF2B5EF4-FFF2-40B4-BE49-F238E27FC236}">
                  <a16:creationId xmlns:a16="http://schemas.microsoft.com/office/drawing/2014/main" xmlns="" id="{F78F336A-339A-467E-BE4B-58EC4FBF364A}"/>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dirty="0"/>
                <a:t>David </a:t>
              </a:r>
              <a:r>
                <a:rPr lang="en-US" altLang="en-US" sz="2400" dirty="0"/>
                <a:t>(2 Sam 7:16)</a:t>
              </a:r>
              <a:endParaRPr lang="en-US" altLang="en-US" sz="2800" dirty="0"/>
            </a:p>
          </p:txBody>
        </p:sp>
        <p:grpSp>
          <p:nvGrpSpPr>
            <p:cNvPr id="43" name="Group 46">
              <a:extLst>
                <a:ext uri="{FF2B5EF4-FFF2-40B4-BE49-F238E27FC236}">
                  <a16:creationId xmlns:a16="http://schemas.microsoft.com/office/drawing/2014/main" xmlns="" id="{8E194294-5011-4261-BDD4-B844CB9094DA}"/>
                </a:ext>
              </a:extLst>
            </p:cNvPr>
            <p:cNvGrpSpPr>
              <a:grpSpLocks/>
            </p:cNvGrpSpPr>
            <p:nvPr/>
          </p:nvGrpSpPr>
          <p:grpSpPr bwMode="auto">
            <a:xfrm>
              <a:off x="2489200" y="592138"/>
              <a:ext cx="5791200" cy="609600"/>
              <a:chOff x="1066800" y="3352800"/>
              <a:chExt cx="5791200" cy="609601"/>
            </a:xfrm>
          </p:grpSpPr>
          <p:cxnSp>
            <p:nvCxnSpPr>
              <p:cNvPr id="73" name="Straight Connector 39">
                <a:extLst>
                  <a:ext uri="{FF2B5EF4-FFF2-40B4-BE49-F238E27FC236}">
                    <a16:creationId xmlns:a16="http://schemas.microsoft.com/office/drawing/2014/main" xmlns="" id="{4AB5175B-D438-4920-BF20-6D858D2133B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39">
                <a:extLst>
                  <a:ext uri="{FF2B5EF4-FFF2-40B4-BE49-F238E27FC236}">
                    <a16:creationId xmlns:a16="http://schemas.microsoft.com/office/drawing/2014/main" xmlns="" id="{511B5775-76EA-4E41-AD0C-203903E52CB0}"/>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8" name="Straight Connector 39">
                <a:extLst>
                  <a:ext uri="{FF2B5EF4-FFF2-40B4-BE49-F238E27FC236}">
                    <a16:creationId xmlns:a16="http://schemas.microsoft.com/office/drawing/2014/main" xmlns="" id="{F9877FF4-B219-4705-9A57-ED157EEE8451}"/>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9" name="Straight Connector 39">
                <a:extLst>
                  <a:ext uri="{FF2B5EF4-FFF2-40B4-BE49-F238E27FC236}">
                    <a16:creationId xmlns:a16="http://schemas.microsoft.com/office/drawing/2014/main" xmlns="" id="{731CB82C-C966-4FED-816A-922E65E5197A}"/>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0" name="Straight Connector 39">
                <a:extLst>
                  <a:ext uri="{FF2B5EF4-FFF2-40B4-BE49-F238E27FC236}">
                    <a16:creationId xmlns:a16="http://schemas.microsoft.com/office/drawing/2014/main" xmlns="" id="{61E6008A-EF3D-4521-9C2D-06EF72F35B43}"/>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1" name="Straight Connector 39">
                <a:extLst>
                  <a:ext uri="{FF2B5EF4-FFF2-40B4-BE49-F238E27FC236}">
                    <a16:creationId xmlns:a16="http://schemas.microsoft.com/office/drawing/2014/main" xmlns="" id="{8B3C3AAD-FDA1-41E8-9002-74ECB69B8550}"/>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2" name="Straight Connector 39">
                <a:extLst>
                  <a:ext uri="{FF2B5EF4-FFF2-40B4-BE49-F238E27FC236}">
                    <a16:creationId xmlns:a16="http://schemas.microsoft.com/office/drawing/2014/main" xmlns="" id="{5CCFCC82-FF30-401D-AFC4-7B093B1A3BD9}"/>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3" name="Straight Connector 39">
                <a:extLst>
                  <a:ext uri="{FF2B5EF4-FFF2-40B4-BE49-F238E27FC236}">
                    <a16:creationId xmlns:a16="http://schemas.microsoft.com/office/drawing/2014/main" xmlns="" id="{FE5AB6AE-742B-47CA-A4D9-60E216655889}"/>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8" name="Straight Connector 39">
                <a:extLst>
                  <a:ext uri="{FF2B5EF4-FFF2-40B4-BE49-F238E27FC236}">
                    <a16:creationId xmlns:a16="http://schemas.microsoft.com/office/drawing/2014/main" xmlns="" id="{3C075CB2-09CF-42D2-BD81-78A2F486006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9" name="Straight Connector 39">
                <a:extLst>
                  <a:ext uri="{FF2B5EF4-FFF2-40B4-BE49-F238E27FC236}">
                    <a16:creationId xmlns:a16="http://schemas.microsoft.com/office/drawing/2014/main" xmlns="" id="{1A798A7E-1FCC-435F-8EB3-FF3A1927E393}"/>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44" name="TextBox 66">
              <a:extLst>
                <a:ext uri="{FF2B5EF4-FFF2-40B4-BE49-F238E27FC236}">
                  <a16:creationId xmlns:a16="http://schemas.microsoft.com/office/drawing/2014/main" xmlns="" id="{74C2F9AA-75CD-4F3C-BF55-0A5E4B085D26}"/>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45" name="Group 93">
              <a:extLst>
                <a:ext uri="{FF2B5EF4-FFF2-40B4-BE49-F238E27FC236}">
                  <a16:creationId xmlns:a16="http://schemas.microsoft.com/office/drawing/2014/main" xmlns="" id="{D0915C66-7689-41C8-8552-E0E52C32F66F}"/>
                </a:ext>
              </a:extLst>
            </p:cNvPr>
            <p:cNvGrpSpPr>
              <a:grpSpLocks/>
            </p:cNvGrpSpPr>
            <p:nvPr/>
          </p:nvGrpSpPr>
          <p:grpSpPr bwMode="auto">
            <a:xfrm>
              <a:off x="4114646" y="1333501"/>
              <a:ext cx="2443316" cy="2001857"/>
              <a:chOff x="1976284" y="1333398"/>
              <a:chExt cx="2443316" cy="2002043"/>
            </a:xfrm>
          </p:grpSpPr>
          <p:cxnSp>
            <p:nvCxnSpPr>
              <p:cNvPr id="49" name="Straight Connector 63">
                <a:extLst>
                  <a:ext uri="{FF2B5EF4-FFF2-40B4-BE49-F238E27FC236}">
                    <a16:creationId xmlns:a16="http://schemas.microsoft.com/office/drawing/2014/main" xmlns="" id="{205702DD-99AB-41C0-869F-CEE046F07545}"/>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51" name="TextBox 66">
                <a:extLst>
                  <a:ext uri="{FF2B5EF4-FFF2-40B4-BE49-F238E27FC236}">
                    <a16:creationId xmlns:a16="http://schemas.microsoft.com/office/drawing/2014/main" xmlns="" id="{49C01B45-6980-4FD6-B1DE-EED13F330E92}"/>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70" name="Straight Connector 69">
                <a:extLst>
                  <a:ext uri="{FF2B5EF4-FFF2-40B4-BE49-F238E27FC236}">
                    <a16:creationId xmlns:a16="http://schemas.microsoft.com/office/drawing/2014/main" xmlns="" id="{C1E75332-877B-489F-95A7-C47F7ADE3035}"/>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xmlns="" id="{E64C06B9-DA4A-4E10-A1C2-7DD74C8B0876}"/>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sp>
        <p:nvSpPr>
          <p:cNvPr id="90" name="5-Point Star 125">
            <a:extLst>
              <a:ext uri="{FF2B5EF4-FFF2-40B4-BE49-F238E27FC236}">
                <a16:creationId xmlns:a16="http://schemas.microsoft.com/office/drawing/2014/main" xmlns="" id="{03F05DC1-2E49-4818-8B0C-5DD102C648C3}"/>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1" name="5-Point Star 125">
            <a:extLst>
              <a:ext uri="{FF2B5EF4-FFF2-40B4-BE49-F238E27FC236}">
                <a16:creationId xmlns:a16="http://schemas.microsoft.com/office/drawing/2014/main" xmlns="" id="{8E52323D-DA98-494C-B9E8-30E309CB13F0}"/>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2" name="5-Point Star 125">
            <a:extLst>
              <a:ext uri="{FF2B5EF4-FFF2-40B4-BE49-F238E27FC236}">
                <a16:creationId xmlns:a16="http://schemas.microsoft.com/office/drawing/2014/main" xmlns="" id="{7AE04390-6081-4FF0-A61A-EBF0664B4685}"/>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3" name="5-Point Star 125">
            <a:extLst>
              <a:ext uri="{FF2B5EF4-FFF2-40B4-BE49-F238E27FC236}">
                <a16:creationId xmlns:a16="http://schemas.microsoft.com/office/drawing/2014/main" xmlns="" id="{B43C8AC6-06FD-4B6C-8351-8CD465DAA7C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Tree>
    <p:extLst>
      <p:ext uri="{BB962C8B-B14F-4D97-AF65-F5344CB8AC3E}">
        <p14:creationId xmlns:p14="http://schemas.microsoft.com/office/powerpoint/2010/main" val="11276066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2" end="2"/>
                                            </p:txEl>
                                          </p:spTgt>
                                        </p:tgtEl>
                                        <p:attrNameLst>
                                          <p:attrName>style.visibility</p:attrName>
                                        </p:attrNameLst>
                                      </p:cBhvr>
                                      <p:to>
                                        <p:strVal val="visible"/>
                                      </p:to>
                                    </p:set>
                                    <p:animEffect transition="in" filter="wipe(left)">
                                      <p:cBhvr>
                                        <p:cTn id="7" dur="5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196056" y="3745194"/>
            <a:ext cx="9631362" cy="18651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err="1">
                <a:solidFill>
                  <a:schemeClr val="bg1"/>
                </a:solidFill>
              </a:rPr>
              <a:t>Jer</a:t>
            </a:r>
            <a:r>
              <a:rPr lang="en-US" sz="3200" dirty="0">
                <a:solidFill>
                  <a:schemeClr val="bg1"/>
                </a:solidFill>
              </a:rPr>
              <a:t> 23:5-6 “For the time is coming when I will raise up a righteous descendant from King David’s line… </a:t>
            </a:r>
          </a:p>
          <a:p>
            <a:pPr marL="174625" indent="-174625">
              <a:lnSpc>
                <a:spcPct val="90000"/>
              </a:lnSpc>
            </a:pPr>
            <a:r>
              <a:rPr lang="en-US" sz="3200" dirty="0">
                <a:solidFill>
                  <a:schemeClr val="bg1"/>
                </a:solidFill>
              </a:rPr>
              <a:t>And this will be his name: ‘Yahweh Is Our Righteousness’”</a:t>
            </a:r>
          </a:p>
        </p:txBody>
      </p:sp>
      <p:grpSp>
        <p:nvGrpSpPr>
          <p:cNvPr id="41" name="Group 40">
            <a:extLst>
              <a:ext uri="{FF2B5EF4-FFF2-40B4-BE49-F238E27FC236}">
                <a16:creationId xmlns:a16="http://schemas.microsoft.com/office/drawing/2014/main" xmlns="" id="{CE5DDDF3-53B5-4A1D-8A58-87CCF183649D}"/>
              </a:ext>
            </a:extLst>
          </p:cNvPr>
          <p:cNvGrpSpPr/>
          <p:nvPr/>
        </p:nvGrpSpPr>
        <p:grpSpPr>
          <a:xfrm>
            <a:off x="2138679" y="119742"/>
            <a:ext cx="6370321" cy="3259158"/>
            <a:chOff x="2489200" y="76200"/>
            <a:chExt cx="5791200" cy="3259158"/>
          </a:xfrm>
        </p:grpSpPr>
        <p:sp>
          <p:nvSpPr>
            <p:cNvPr id="42" name="TextBox 66">
              <a:extLst>
                <a:ext uri="{FF2B5EF4-FFF2-40B4-BE49-F238E27FC236}">
                  <a16:creationId xmlns:a16="http://schemas.microsoft.com/office/drawing/2014/main" xmlns="" id="{F78F336A-339A-467E-BE4B-58EC4FBF364A}"/>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dirty="0"/>
                <a:t>David </a:t>
              </a:r>
              <a:r>
                <a:rPr lang="en-US" altLang="en-US" sz="2400" dirty="0"/>
                <a:t>(2 Sam 7:16)</a:t>
              </a:r>
              <a:endParaRPr lang="en-US" altLang="en-US" sz="2800" dirty="0"/>
            </a:p>
          </p:txBody>
        </p:sp>
        <p:grpSp>
          <p:nvGrpSpPr>
            <p:cNvPr id="43" name="Group 46">
              <a:extLst>
                <a:ext uri="{FF2B5EF4-FFF2-40B4-BE49-F238E27FC236}">
                  <a16:creationId xmlns:a16="http://schemas.microsoft.com/office/drawing/2014/main" xmlns="" id="{8E194294-5011-4261-BDD4-B844CB9094DA}"/>
                </a:ext>
              </a:extLst>
            </p:cNvPr>
            <p:cNvGrpSpPr>
              <a:grpSpLocks/>
            </p:cNvGrpSpPr>
            <p:nvPr/>
          </p:nvGrpSpPr>
          <p:grpSpPr bwMode="auto">
            <a:xfrm>
              <a:off x="2489200" y="592138"/>
              <a:ext cx="5791200" cy="609600"/>
              <a:chOff x="1066800" y="3352800"/>
              <a:chExt cx="5791200" cy="609601"/>
            </a:xfrm>
          </p:grpSpPr>
          <p:cxnSp>
            <p:nvCxnSpPr>
              <p:cNvPr id="73" name="Straight Connector 39">
                <a:extLst>
                  <a:ext uri="{FF2B5EF4-FFF2-40B4-BE49-F238E27FC236}">
                    <a16:creationId xmlns:a16="http://schemas.microsoft.com/office/drawing/2014/main" xmlns="" id="{4AB5175B-D438-4920-BF20-6D858D2133B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39">
                <a:extLst>
                  <a:ext uri="{FF2B5EF4-FFF2-40B4-BE49-F238E27FC236}">
                    <a16:creationId xmlns:a16="http://schemas.microsoft.com/office/drawing/2014/main" xmlns="" id="{511B5775-76EA-4E41-AD0C-203903E52CB0}"/>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8" name="Straight Connector 39">
                <a:extLst>
                  <a:ext uri="{FF2B5EF4-FFF2-40B4-BE49-F238E27FC236}">
                    <a16:creationId xmlns:a16="http://schemas.microsoft.com/office/drawing/2014/main" xmlns="" id="{F9877FF4-B219-4705-9A57-ED157EEE8451}"/>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9" name="Straight Connector 39">
                <a:extLst>
                  <a:ext uri="{FF2B5EF4-FFF2-40B4-BE49-F238E27FC236}">
                    <a16:creationId xmlns:a16="http://schemas.microsoft.com/office/drawing/2014/main" xmlns="" id="{731CB82C-C966-4FED-816A-922E65E5197A}"/>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0" name="Straight Connector 39">
                <a:extLst>
                  <a:ext uri="{FF2B5EF4-FFF2-40B4-BE49-F238E27FC236}">
                    <a16:creationId xmlns:a16="http://schemas.microsoft.com/office/drawing/2014/main" xmlns="" id="{61E6008A-EF3D-4521-9C2D-06EF72F35B43}"/>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1" name="Straight Connector 39">
                <a:extLst>
                  <a:ext uri="{FF2B5EF4-FFF2-40B4-BE49-F238E27FC236}">
                    <a16:creationId xmlns:a16="http://schemas.microsoft.com/office/drawing/2014/main" xmlns="" id="{8B3C3AAD-FDA1-41E8-9002-74ECB69B8550}"/>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2" name="Straight Connector 39">
                <a:extLst>
                  <a:ext uri="{FF2B5EF4-FFF2-40B4-BE49-F238E27FC236}">
                    <a16:creationId xmlns:a16="http://schemas.microsoft.com/office/drawing/2014/main" xmlns="" id="{5CCFCC82-FF30-401D-AFC4-7B093B1A3BD9}"/>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3" name="Straight Connector 39">
                <a:extLst>
                  <a:ext uri="{FF2B5EF4-FFF2-40B4-BE49-F238E27FC236}">
                    <a16:creationId xmlns:a16="http://schemas.microsoft.com/office/drawing/2014/main" xmlns="" id="{FE5AB6AE-742B-47CA-A4D9-60E216655889}"/>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8" name="Straight Connector 39">
                <a:extLst>
                  <a:ext uri="{FF2B5EF4-FFF2-40B4-BE49-F238E27FC236}">
                    <a16:creationId xmlns:a16="http://schemas.microsoft.com/office/drawing/2014/main" xmlns="" id="{3C075CB2-09CF-42D2-BD81-78A2F486006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9" name="Straight Connector 39">
                <a:extLst>
                  <a:ext uri="{FF2B5EF4-FFF2-40B4-BE49-F238E27FC236}">
                    <a16:creationId xmlns:a16="http://schemas.microsoft.com/office/drawing/2014/main" xmlns="" id="{1A798A7E-1FCC-435F-8EB3-FF3A1927E393}"/>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44" name="TextBox 66">
              <a:extLst>
                <a:ext uri="{FF2B5EF4-FFF2-40B4-BE49-F238E27FC236}">
                  <a16:creationId xmlns:a16="http://schemas.microsoft.com/office/drawing/2014/main" xmlns="" id="{74C2F9AA-75CD-4F3C-BF55-0A5E4B085D26}"/>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45" name="Group 93">
              <a:extLst>
                <a:ext uri="{FF2B5EF4-FFF2-40B4-BE49-F238E27FC236}">
                  <a16:creationId xmlns:a16="http://schemas.microsoft.com/office/drawing/2014/main" xmlns="" id="{D0915C66-7689-41C8-8552-E0E52C32F66F}"/>
                </a:ext>
              </a:extLst>
            </p:cNvPr>
            <p:cNvGrpSpPr>
              <a:grpSpLocks/>
            </p:cNvGrpSpPr>
            <p:nvPr/>
          </p:nvGrpSpPr>
          <p:grpSpPr bwMode="auto">
            <a:xfrm>
              <a:off x="4114646" y="1333501"/>
              <a:ext cx="2443316" cy="2001857"/>
              <a:chOff x="1976284" y="1333398"/>
              <a:chExt cx="2443316" cy="2002043"/>
            </a:xfrm>
          </p:grpSpPr>
          <p:cxnSp>
            <p:nvCxnSpPr>
              <p:cNvPr id="49" name="Straight Connector 63">
                <a:extLst>
                  <a:ext uri="{FF2B5EF4-FFF2-40B4-BE49-F238E27FC236}">
                    <a16:creationId xmlns:a16="http://schemas.microsoft.com/office/drawing/2014/main" xmlns="" id="{205702DD-99AB-41C0-869F-CEE046F07545}"/>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51" name="TextBox 66">
                <a:extLst>
                  <a:ext uri="{FF2B5EF4-FFF2-40B4-BE49-F238E27FC236}">
                    <a16:creationId xmlns:a16="http://schemas.microsoft.com/office/drawing/2014/main" xmlns="" id="{49C01B45-6980-4FD6-B1DE-EED13F330E92}"/>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70" name="Straight Connector 69">
                <a:extLst>
                  <a:ext uri="{FF2B5EF4-FFF2-40B4-BE49-F238E27FC236}">
                    <a16:creationId xmlns:a16="http://schemas.microsoft.com/office/drawing/2014/main" xmlns="" id="{C1E75332-877B-489F-95A7-C47F7ADE3035}"/>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xmlns="" id="{E64C06B9-DA4A-4E10-A1C2-7DD74C8B0876}"/>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sp>
        <p:nvSpPr>
          <p:cNvPr id="90" name="5-Point Star 125">
            <a:extLst>
              <a:ext uri="{FF2B5EF4-FFF2-40B4-BE49-F238E27FC236}">
                <a16:creationId xmlns:a16="http://schemas.microsoft.com/office/drawing/2014/main" xmlns="" id="{03F05DC1-2E49-4818-8B0C-5DD102C648C3}"/>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1" name="5-Point Star 125">
            <a:extLst>
              <a:ext uri="{FF2B5EF4-FFF2-40B4-BE49-F238E27FC236}">
                <a16:creationId xmlns:a16="http://schemas.microsoft.com/office/drawing/2014/main" xmlns="" id="{8E52323D-DA98-494C-B9E8-30E309CB13F0}"/>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2" name="5-Point Star 125">
            <a:extLst>
              <a:ext uri="{FF2B5EF4-FFF2-40B4-BE49-F238E27FC236}">
                <a16:creationId xmlns:a16="http://schemas.microsoft.com/office/drawing/2014/main" xmlns="" id="{7AE04390-6081-4FF0-A61A-EBF0664B4685}"/>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3" name="5-Point Star 125">
            <a:extLst>
              <a:ext uri="{FF2B5EF4-FFF2-40B4-BE49-F238E27FC236}">
                <a16:creationId xmlns:a16="http://schemas.microsoft.com/office/drawing/2014/main" xmlns="" id="{B43C8AC6-06FD-4B6C-8351-8CD465DAA7C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Tree>
    <p:extLst>
      <p:ext uri="{BB962C8B-B14F-4D97-AF65-F5344CB8AC3E}">
        <p14:creationId xmlns:p14="http://schemas.microsoft.com/office/powerpoint/2010/main" val="5717301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wipe(left)">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wipe(left)">
                                      <p:cBhvr>
                                        <p:cTn id="12" dur="500"/>
                                        <p:tgtEl>
                                          <p:spTgt spid="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196056" y="3745194"/>
            <a:ext cx="9631362" cy="18651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Micah 5:2 – But you, O Bethlehem Ephrathah, are only a small village among all the people of Judah. </a:t>
            </a:r>
          </a:p>
          <a:p>
            <a:pPr marL="174625" indent="-174625">
              <a:lnSpc>
                <a:spcPct val="90000"/>
              </a:lnSpc>
            </a:pPr>
            <a:r>
              <a:rPr lang="en-US" sz="3200" dirty="0">
                <a:solidFill>
                  <a:schemeClr val="bg1"/>
                </a:solidFill>
              </a:rPr>
              <a:t>Yet a ruler of Israel whose origins are in the distant past, will come from you on my behalf.</a:t>
            </a:r>
          </a:p>
        </p:txBody>
      </p:sp>
      <p:grpSp>
        <p:nvGrpSpPr>
          <p:cNvPr id="41" name="Group 40">
            <a:extLst>
              <a:ext uri="{FF2B5EF4-FFF2-40B4-BE49-F238E27FC236}">
                <a16:creationId xmlns:a16="http://schemas.microsoft.com/office/drawing/2014/main" xmlns="" id="{CE5DDDF3-53B5-4A1D-8A58-87CCF183649D}"/>
              </a:ext>
            </a:extLst>
          </p:cNvPr>
          <p:cNvGrpSpPr/>
          <p:nvPr/>
        </p:nvGrpSpPr>
        <p:grpSpPr>
          <a:xfrm>
            <a:off x="2138679" y="119742"/>
            <a:ext cx="6370321" cy="3259158"/>
            <a:chOff x="2489200" y="76200"/>
            <a:chExt cx="5791200" cy="3259158"/>
          </a:xfrm>
        </p:grpSpPr>
        <p:sp>
          <p:nvSpPr>
            <p:cNvPr id="42" name="TextBox 66">
              <a:extLst>
                <a:ext uri="{FF2B5EF4-FFF2-40B4-BE49-F238E27FC236}">
                  <a16:creationId xmlns:a16="http://schemas.microsoft.com/office/drawing/2014/main" xmlns="" id="{F78F336A-339A-467E-BE4B-58EC4FBF364A}"/>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dirty="0"/>
                <a:t>David </a:t>
              </a:r>
              <a:r>
                <a:rPr lang="en-US" altLang="en-US" sz="2400" dirty="0"/>
                <a:t>(2 Sam 7:16)</a:t>
              </a:r>
              <a:endParaRPr lang="en-US" altLang="en-US" sz="2800" dirty="0"/>
            </a:p>
          </p:txBody>
        </p:sp>
        <p:grpSp>
          <p:nvGrpSpPr>
            <p:cNvPr id="43" name="Group 46">
              <a:extLst>
                <a:ext uri="{FF2B5EF4-FFF2-40B4-BE49-F238E27FC236}">
                  <a16:creationId xmlns:a16="http://schemas.microsoft.com/office/drawing/2014/main" xmlns="" id="{8E194294-5011-4261-BDD4-B844CB9094DA}"/>
                </a:ext>
              </a:extLst>
            </p:cNvPr>
            <p:cNvGrpSpPr>
              <a:grpSpLocks/>
            </p:cNvGrpSpPr>
            <p:nvPr/>
          </p:nvGrpSpPr>
          <p:grpSpPr bwMode="auto">
            <a:xfrm>
              <a:off x="2489200" y="592138"/>
              <a:ext cx="5791200" cy="609600"/>
              <a:chOff x="1066800" y="3352800"/>
              <a:chExt cx="5791200" cy="609601"/>
            </a:xfrm>
          </p:grpSpPr>
          <p:cxnSp>
            <p:nvCxnSpPr>
              <p:cNvPr id="73" name="Straight Connector 39">
                <a:extLst>
                  <a:ext uri="{FF2B5EF4-FFF2-40B4-BE49-F238E27FC236}">
                    <a16:creationId xmlns:a16="http://schemas.microsoft.com/office/drawing/2014/main" xmlns="" id="{4AB5175B-D438-4920-BF20-6D858D2133B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4" name="Straight Connector 39">
                <a:extLst>
                  <a:ext uri="{FF2B5EF4-FFF2-40B4-BE49-F238E27FC236}">
                    <a16:creationId xmlns:a16="http://schemas.microsoft.com/office/drawing/2014/main" xmlns="" id="{511B5775-76EA-4E41-AD0C-203903E52CB0}"/>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8" name="Straight Connector 39">
                <a:extLst>
                  <a:ext uri="{FF2B5EF4-FFF2-40B4-BE49-F238E27FC236}">
                    <a16:creationId xmlns:a16="http://schemas.microsoft.com/office/drawing/2014/main" xmlns="" id="{F9877FF4-B219-4705-9A57-ED157EEE8451}"/>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79" name="Straight Connector 39">
                <a:extLst>
                  <a:ext uri="{FF2B5EF4-FFF2-40B4-BE49-F238E27FC236}">
                    <a16:creationId xmlns:a16="http://schemas.microsoft.com/office/drawing/2014/main" xmlns="" id="{731CB82C-C966-4FED-816A-922E65E5197A}"/>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0" name="Straight Connector 39">
                <a:extLst>
                  <a:ext uri="{FF2B5EF4-FFF2-40B4-BE49-F238E27FC236}">
                    <a16:creationId xmlns:a16="http://schemas.microsoft.com/office/drawing/2014/main" xmlns="" id="{61E6008A-EF3D-4521-9C2D-06EF72F35B43}"/>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1" name="Straight Connector 39">
                <a:extLst>
                  <a:ext uri="{FF2B5EF4-FFF2-40B4-BE49-F238E27FC236}">
                    <a16:creationId xmlns:a16="http://schemas.microsoft.com/office/drawing/2014/main" xmlns="" id="{8B3C3AAD-FDA1-41E8-9002-74ECB69B8550}"/>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2" name="Straight Connector 39">
                <a:extLst>
                  <a:ext uri="{FF2B5EF4-FFF2-40B4-BE49-F238E27FC236}">
                    <a16:creationId xmlns:a16="http://schemas.microsoft.com/office/drawing/2014/main" xmlns="" id="{5CCFCC82-FF30-401D-AFC4-7B093B1A3BD9}"/>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3" name="Straight Connector 39">
                <a:extLst>
                  <a:ext uri="{FF2B5EF4-FFF2-40B4-BE49-F238E27FC236}">
                    <a16:creationId xmlns:a16="http://schemas.microsoft.com/office/drawing/2014/main" xmlns="" id="{FE5AB6AE-742B-47CA-A4D9-60E216655889}"/>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8" name="Straight Connector 39">
                <a:extLst>
                  <a:ext uri="{FF2B5EF4-FFF2-40B4-BE49-F238E27FC236}">
                    <a16:creationId xmlns:a16="http://schemas.microsoft.com/office/drawing/2014/main" xmlns="" id="{3C075CB2-09CF-42D2-BD81-78A2F4860065}"/>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89" name="Straight Connector 39">
                <a:extLst>
                  <a:ext uri="{FF2B5EF4-FFF2-40B4-BE49-F238E27FC236}">
                    <a16:creationId xmlns:a16="http://schemas.microsoft.com/office/drawing/2014/main" xmlns="" id="{1A798A7E-1FCC-435F-8EB3-FF3A1927E393}"/>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44" name="TextBox 66">
              <a:extLst>
                <a:ext uri="{FF2B5EF4-FFF2-40B4-BE49-F238E27FC236}">
                  <a16:creationId xmlns:a16="http://schemas.microsoft.com/office/drawing/2014/main" xmlns="" id="{74C2F9AA-75CD-4F3C-BF55-0A5E4B085D26}"/>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45" name="Group 93">
              <a:extLst>
                <a:ext uri="{FF2B5EF4-FFF2-40B4-BE49-F238E27FC236}">
                  <a16:creationId xmlns:a16="http://schemas.microsoft.com/office/drawing/2014/main" xmlns="" id="{D0915C66-7689-41C8-8552-E0E52C32F66F}"/>
                </a:ext>
              </a:extLst>
            </p:cNvPr>
            <p:cNvGrpSpPr>
              <a:grpSpLocks/>
            </p:cNvGrpSpPr>
            <p:nvPr/>
          </p:nvGrpSpPr>
          <p:grpSpPr bwMode="auto">
            <a:xfrm>
              <a:off x="4114646" y="1333501"/>
              <a:ext cx="2443316" cy="2001857"/>
              <a:chOff x="1976284" y="1333398"/>
              <a:chExt cx="2443316" cy="2002043"/>
            </a:xfrm>
          </p:grpSpPr>
          <p:cxnSp>
            <p:nvCxnSpPr>
              <p:cNvPr id="49" name="Straight Connector 63">
                <a:extLst>
                  <a:ext uri="{FF2B5EF4-FFF2-40B4-BE49-F238E27FC236}">
                    <a16:creationId xmlns:a16="http://schemas.microsoft.com/office/drawing/2014/main" xmlns="" id="{205702DD-99AB-41C0-869F-CEE046F07545}"/>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51" name="TextBox 66">
                <a:extLst>
                  <a:ext uri="{FF2B5EF4-FFF2-40B4-BE49-F238E27FC236}">
                    <a16:creationId xmlns:a16="http://schemas.microsoft.com/office/drawing/2014/main" xmlns="" id="{49C01B45-6980-4FD6-B1DE-EED13F330E92}"/>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70" name="Straight Connector 69">
                <a:extLst>
                  <a:ext uri="{FF2B5EF4-FFF2-40B4-BE49-F238E27FC236}">
                    <a16:creationId xmlns:a16="http://schemas.microsoft.com/office/drawing/2014/main" xmlns="" id="{C1E75332-877B-489F-95A7-C47F7ADE3035}"/>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xmlns="" id="{E64C06B9-DA4A-4E10-A1C2-7DD74C8B0876}"/>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sp>
        <p:nvSpPr>
          <p:cNvPr id="90" name="5-Point Star 125">
            <a:extLst>
              <a:ext uri="{FF2B5EF4-FFF2-40B4-BE49-F238E27FC236}">
                <a16:creationId xmlns:a16="http://schemas.microsoft.com/office/drawing/2014/main" xmlns="" id="{03F05DC1-2E49-4818-8B0C-5DD102C648C3}"/>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1" name="5-Point Star 125">
            <a:extLst>
              <a:ext uri="{FF2B5EF4-FFF2-40B4-BE49-F238E27FC236}">
                <a16:creationId xmlns:a16="http://schemas.microsoft.com/office/drawing/2014/main" xmlns="" id="{8E52323D-DA98-494C-B9E8-30E309CB13F0}"/>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2" name="5-Point Star 125">
            <a:extLst>
              <a:ext uri="{FF2B5EF4-FFF2-40B4-BE49-F238E27FC236}">
                <a16:creationId xmlns:a16="http://schemas.microsoft.com/office/drawing/2014/main" xmlns="" id="{7AE04390-6081-4FF0-A61A-EBF0664B4685}"/>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93" name="5-Point Star 125">
            <a:extLst>
              <a:ext uri="{FF2B5EF4-FFF2-40B4-BE49-F238E27FC236}">
                <a16:creationId xmlns:a16="http://schemas.microsoft.com/office/drawing/2014/main" xmlns="" id="{B43C8AC6-06FD-4B6C-8351-8CD465DAA7C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Tree>
    <p:extLst>
      <p:ext uri="{BB962C8B-B14F-4D97-AF65-F5344CB8AC3E}">
        <p14:creationId xmlns:p14="http://schemas.microsoft.com/office/powerpoint/2010/main" val="19855340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wipe(left)">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wipe(left)">
                                      <p:cBhvr>
                                        <p:cTn id="12" dur="500"/>
                                        <p:tgtEl>
                                          <p:spTgt spid="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Augustine </a:t>
            </a:r>
            <a:br>
              <a:rPr lang="en-US" sz="3600" b="0" dirty="0"/>
            </a:br>
            <a:r>
              <a:rPr lang="en-US" sz="1600" b="0" dirty="0"/>
              <a:t>(354-430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I neither wished nor needed to read further. </a:t>
            </a:r>
          </a:p>
          <a:p>
            <a:r>
              <a:rPr lang="en-US" dirty="0"/>
              <a:t>At once, with the last words of this sentence, it was as if a light of relief from all anxiety flooded into my heart. </a:t>
            </a:r>
          </a:p>
          <a:p>
            <a:r>
              <a:rPr lang="en-US" dirty="0"/>
              <a:t>All the shadows of doubt were dispelled.</a:t>
            </a:r>
          </a:p>
          <a:p>
            <a:pPr marL="63500" indent="-63500"/>
            <a:r>
              <a:rPr lang="en-US" sz="1200" dirty="0"/>
              <a:t>Augustine, Book VIII, 19–29, pp. 146–153, cited in John R. W. Stott, The Message of Romans: God’s Good News for the World, The Bible Speaks Today (Leicester, England; Downers Grove, IL: InterVarsity Press, 2001).</a:t>
            </a:r>
            <a:endParaRPr lang="en-US" dirty="0"/>
          </a:p>
        </p:txBody>
      </p:sp>
      <p:pic>
        <p:nvPicPr>
          <p:cNvPr id="2050" name="Picture 2" descr="Image result for augustine">
            <a:extLst>
              <a:ext uri="{FF2B5EF4-FFF2-40B4-BE49-F238E27FC236}">
                <a16:creationId xmlns:a16="http://schemas.microsoft.com/office/drawing/2014/main" xmlns="" id="{D9B4D9D2-DE6A-464B-8A91-79C905D083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3200" y="1054100"/>
            <a:ext cx="4756005" cy="445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683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6" name="Group 5">
            <a:extLst>
              <a:ext uri="{FF2B5EF4-FFF2-40B4-BE49-F238E27FC236}">
                <a16:creationId xmlns:a16="http://schemas.microsoft.com/office/drawing/2014/main" xmlns="" id="{AFFF25C7-D061-4503-AD20-DE4E95C45234}"/>
              </a:ext>
            </a:extLst>
          </p:cNvPr>
          <p:cNvGrpSpPr/>
          <p:nvPr/>
        </p:nvGrpSpPr>
        <p:grpSpPr>
          <a:xfrm>
            <a:off x="1146628" y="119742"/>
            <a:ext cx="7362371" cy="5448300"/>
            <a:chOff x="1587336" y="76200"/>
            <a:chExt cx="6693064" cy="5448300"/>
          </a:xfrm>
        </p:grpSpPr>
        <p:sp>
          <p:nvSpPr>
            <p:cNvPr id="50" name="TextBox 66">
              <a:extLst>
                <a:ext uri="{FF2B5EF4-FFF2-40B4-BE49-F238E27FC236}">
                  <a16:creationId xmlns:a16="http://schemas.microsoft.com/office/drawing/2014/main" xmlns="" id="{B4B506BC-D7EB-46B5-82C7-DC3B90557872}"/>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grpSp>
          <p:nvGrpSpPr>
            <p:cNvPr id="52" name="Group 46">
              <a:extLst>
                <a:ext uri="{FF2B5EF4-FFF2-40B4-BE49-F238E27FC236}">
                  <a16:creationId xmlns:a16="http://schemas.microsoft.com/office/drawing/2014/main" xmlns="" id="{9FB13674-7A19-420A-A94E-90D80EE9D2A1}"/>
                </a:ext>
              </a:extLst>
            </p:cNvPr>
            <p:cNvGrpSpPr>
              <a:grpSpLocks/>
            </p:cNvGrpSpPr>
            <p:nvPr/>
          </p:nvGrpSpPr>
          <p:grpSpPr bwMode="auto">
            <a:xfrm>
              <a:off x="2489200" y="592138"/>
              <a:ext cx="5791200" cy="609600"/>
              <a:chOff x="1066800" y="3352800"/>
              <a:chExt cx="5791200" cy="609601"/>
            </a:xfrm>
          </p:grpSpPr>
          <p:cxnSp>
            <p:nvCxnSpPr>
              <p:cNvPr id="53" name="Straight Connector 39">
                <a:extLst>
                  <a:ext uri="{FF2B5EF4-FFF2-40B4-BE49-F238E27FC236}">
                    <a16:creationId xmlns:a16="http://schemas.microsoft.com/office/drawing/2014/main" xmlns="" id="{6C12B0C5-BBAE-43E3-85F0-9B8514D0850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4" name="Straight Connector 39">
                <a:extLst>
                  <a:ext uri="{FF2B5EF4-FFF2-40B4-BE49-F238E27FC236}">
                    <a16:creationId xmlns:a16="http://schemas.microsoft.com/office/drawing/2014/main" xmlns="" id="{3E6E5817-769B-4006-B647-E6C19E327148}"/>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5" name="Straight Connector 39">
                <a:extLst>
                  <a:ext uri="{FF2B5EF4-FFF2-40B4-BE49-F238E27FC236}">
                    <a16:creationId xmlns:a16="http://schemas.microsoft.com/office/drawing/2014/main" xmlns="" id="{D6D5B14F-3F27-4037-9F42-07952805E5E4}"/>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6" name="Straight Connector 39">
                <a:extLst>
                  <a:ext uri="{FF2B5EF4-FFF2-40B4-BE49-F238E27FC236}">
                    <a16:creationId xmlns:a16="http://schemas.microsoft.com/office/drawing/2014/main" xmlns="" id="{2061201C-7264-4C88-8345-733B58A352DD}"/>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7" name="Straight Connector 39">
                <a:extLst>
                  <a:ext uri="{FF2B5EF4-FFF2-40B4-BE49-F238E27FC236}">
                    <a16:creationId xmlns:a16="http://schemas.microsoft.com/office/drawing/2014/main" xmlns="" id="{A7B860F1-8C9A-415D-A402-2428BE5AE632}"/>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8" name="Straight Connector 39">
                <a:extLst>
                  <a:ext uri="{FF2B5EF4-FFF2-40B4-BE49-F238E27FC236}">
                    <a16:creationId xmlns:a16="http://schemas.microsoft.com/office/drawing/2014/main" xmlns="" id="{5BFC7E0A-2429-4C5D-B32B-50B0301B986B}"/>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9" name="Straight Connector 39">
                <a:extLst>
                  <a:ext uri="{FF2B5EF4-FFF2-40B4-BE49-F238E27FC236}">
                    <a16:creationId xmlns:a16="http://schemas.microsoft.com/office/drawing/2014/main" xmlns="" id="{AA939624-6802-45C2-951E-2B53261B1FF0}"/>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0" name="Straight Connector 39">
                <a:extLst>
                  <a:ext uri="{FF2B5EF4-FFF2-40B4-BE49-F238E27FC236}">
                    <a16:creationId xmlns:a16="http://schemas.microsoft.com/office/drawing/2014/main" xmlns="" id="{57B301D6-9B38-4457-BC9B-2D981BD469A0}"/>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1" name="Straight Connector 39">
                <a:extLst>
                  <a:ext uri="{FF2B5EF4-FFF2-40B4-BE49-F238E27FC236}">
                    <a16:creationId xmlns:a16="http://schemas.microsoft.com/office/drawing/2014/main" xmlns="" id="{9FD2668A-863F-482E-90D2-4E4275D96253}"/>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2" name="Straight Connector 39">
                <a:extLst>
                  <a:ext uri="{FF2B5EF4-FFF2-40B4-BE49-F238E27FC236}">
                    <a16:creationId xmlns:a16="http://schemas.microsoft.com/office/drawing/2014/main" xmlns="" id="{27E35121-51FC-44EF-8CB9-DA4A546E995A}"/>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63" name="TextBox 66">
              <a:extLst>
                <a:ext uri="{FF2B5EF4-FFF2-40B4-BE49-F238E27FC236}">
                  <a16:creationId xmlns:a16="http://schemas.microsoft.com/office/drawing/2014/main" xmlns="" id="{82FC4F16-0140-4F3E-9CB2-D18B8E8C8430}"/>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64" name="Group 93">
              <a:extLst>
                <a:ext uri="{FF2B5EF4-FFF2-40B4-BE49-F238E27FC236}">
                  <a16:creationId xmlns:a16="http://schemas.microsoft.com/office/drawing/2014/main" xmlns="" id="{12C36005-2D7F-4D0B-B832-E6770093392E}"/>
                </a:ext>
              </a:extLst>
            </p:cNvPr>
            <p:cNvGrpSpPr>
              <a:grpSpLocks/>
            </p:cNvGrpSpPr>
            <p:nvPr/>
          </p:nvGrpSpPr>
          <p:grpSpPr bwMode="auto">
            <a:xfrm>
              <a:off x="4114646" y="1333501"/>
              <a:ext cx="2443316" cy="2001857"/>
              <a:chOff x="1976284" y="1333398"/>
              <a:chExt cx="2443316" cy="2002043"/>
            </a:xfrm>
          </p:grpSpPr>
          <p:cxnSp>
            <p:nvCxnSpPr>
              <p:cNvPr id="65" name="Straight Connector 63">
                <a:extLst>
                  <a:ext uri="{FF2B5EF4-FFF2-40B4-BE49-F238E27FC236}">
                    <a16:creationId xmlns:a16="http://schemas.microsoft.com/office/drawing/2014/main" xmlns="" id="{C68F095F-1E42-41D3-B0E0-6F2732EBB5DE}"/>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66" name="TextBox 66">
                <a:extLst>
                  <a:ext uri="{FF2B5EF4-FFF2-40B4-BE49-F238E27FC236}">
                    <a16:creationId xmlns:a16="http://schemas.microsoft.com/office/drawing/2014/main" xmlns="" id="{E51A4F3C-D3D0-4D0C-8421-9F2F38F105FD}"/>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67" name="Straight Connector 66">
                <a:extLst>
                  <a:ext uri="{FF2B5EF4-FFF2-40B4-BE49-F238E27FC236}">
                    <a16:creationId xmlns:a16="http://schemas.microsoft.com/office/drawing/2014/main" xmlns="" id="{B62E5F62-D379-43BB-9F57-DC6DD6C42451}"/>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69" name="Straight Connector 68">
                <a:extLst>
                  <a:ext uri="{FF2B5EF4-FFF2-40B4-BE49-F238E27FC236}">
                    <a16:creationId xmlns:a16="http://schemas.microsoft.com/office/drawing/2014/main" xmlns="" id="{AAFD0B52-5F58-4BC5-A3BF-6D09CE63647B}"/>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nvGrpSpPr>
            <p:cNvPr id="75" name="Group 40">
              <a:extLst>
                <a:ext uri="{FF2B5EF4-FFF2-40B4-BE49-F238E27FC236}">
                  <a16:creationId xmlns:a16="http://schemas.microsoft.com/office/drawing/2014/main" xmlns="" id="{304875C6-37FB-4B07-BD04-63A10BF22B22}"/>
                </a:ext>
              </a:extLst>
            </p:cNvPr>
            <p:cNvGrpSpPr>
              <a:grpSpLocks/>
            </p:cNvGrpSpPr>
            <p:nvPr/>
          </p:nvGrpSpPr>
          <p:grpSpPr bwMode="auto">
            <a:xfrm>
              <a:off x="1587336" y="190500"/>
              <a:ext cx="1012701" cy="5334000"/>
              <a:chOff x="-551026" y="190500"/>
              <a:chExt cx="1012701" cy="5334000"/>
            </a:xfrm>
          </p:grpSpPr>
          <p:sp>
            <p:nvSpPr>
              <p:cNvPr id="76" name="Left Brace 30">
                <a:extLst>
                  <a:ext uri="{FF2B5EF4-FFF2-40B4-BE49-F238E27FC236}">
                    <a16:creationId xmlns:a16="http://schemas.microsoft.com/office/drawing/2014/main" xmlns="" id="{B5412A62-5C45-448B-A00E-A41BABB79F05}"/>
                  </a:ext>
                </a:extLst>
              </p:cNvPr>
              <p:cNvSpPr>
                <a:spLocks/>
              </p:cNvSpPr>
              <p:nvPr/>
            </p:nvSpPr>
            <p:spPr bwMode="auto">
              <a:xfrm>
                <a:off x="80675" y="190500"/>
                <a:ext cx="381000" cy="5334000"/>
              </a:xfrm>
              <a:prstGeom prst="leftBrace">
                <a:avLst>
                  <a:gd name="adj1" fmla="val 37375"/>
                  <a:gd name="adj2" fmla="val 50000"/>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a:p>
            </p:txBody>
          </p:sp>
          <p:sp>
            <p:nvSpPr>
              <p:cNvPr id="77" name="TextBox 31">
                <a:extLst>
                  <a:ext uri="{FF2B5EF4-FFF2-40B4-BE49-F238E27FC236}">
                    <a16:creationId xmlns:a16="http://schemas.microsoft.com/office/drawing/2014/main" xmlns="" id="{F3383BB6-D0EA-4B76-B381-38F2F1263F72}"/>
                  </a:ext>
                </a:extLst>
              </p:cNvPr>
              <p:cNvSpPr txBox="1">
                <a:spLocks noChangeArrowheads="1"/>
              </p:cNvSpPr>
              <p:nvPr/>
            </p:nvSpPr>
            <p:spPr bwMode="auto">
              <a:xfrm>
                <a:off x="-551026" y="235654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400" dirty="0"/>
                  <a:t>1000</a:t>
                </a:r>
                <a:br>
                  <a:rPr lang="en-US" altLang="en-US" sz="2400" dirty="0"/>
                </a:br>
                <a:r>
                  <a:rPr lang="en-US" altLang="en-US" sz="2400" dirty="0" err="1"/>
                  <a:t>yrs</a:t>
                </a:r>
                <a:endParaRPr lang="en-US" altLang="en-US" sz="2400" dirty="0"/>
              </a:p>
            </p:txBody>
          </p:sp>
        </p:grpSp>
      </p:gr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5739309" y="3231082"/>
            <a:ext cx="4229100" cy="2308324"/>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Matt 1:1 – This is a record of the ancestors of Jesus the Messiah, a descendant of David</a:t>
            </a:r>
          </a:p>
        </p:txBody>
      </p:sp>
      <p:grpSp>
        <p:nvGrpSpPr>
          <p:cNvPr id="8" name="Group 7">
            <a:extLst>
              <a:ext uri="{FF2B5EF4-FFF2-40B4-BE49-F238E27FC236}">
                <a16:creationId xmlns:a16="http://schemas.microsoft.com/office/drawing/2014/main" xmlns="" id="{D7281B32-2999-4B19-88C8-0F05BDBB249C}"/>
              </a:ext>
            </a:extLst>
          </p:cNvPr>
          <p:cNvGrpSpPr/>
          <p:nvPr/>
        </p:nvGrpSpPr>
        <p:grpSpPr>
          <a:xfrm>
            <a:off x="3293438" y="3478973"/>
            <a:ext cx="1514420" cy="2197927"/>
            <a:chOff x="3385456" y="3733867"/>
            <a:chExt cx="1514420" cy="1857091"/>
          </a:xfrm>
        </p:grpSpPr>
        <p:cxnSp>
          <p:nvCxnSpPr>
            <p:cNvPr id="86" name="Straight Connector 83">
              <a:extLst>
                <a:ext uri="{FF2B5EF4-FFF2-40B4-BE49-F238E27FC236}">
                  <a16:creationId xmlns:a16="http://schemas.microsoft.com/office/drawing/2014/main" xmlns="" id="{7B6991BC-8AA5-427C-BD98-9A0D397DB746}"/>
                </a:ext>
              </a:extLst>
            </p:cNvPr>
            <p:cNvCxnSpPr>
              <a:cxnSpLocks noChangeShapeType="1"/>
            </p:cNvCxnSpPr>
            <p:nvPr/>
          </p:nvCxnSpPr>
          <p:spPr bwMode="auto">
            <a:xfrm>
              <a:off x="4144107" y="3733867"/>
              <a:ext cx="0" cy="1337522"/>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87" name="TextBox 66">
              <a:extLst>
                <a:ext uri="{FF2B5EF4-FFF2-40B4-BE49-F238E27FC236}">
                  <a16:creationId xmlns:a16="http://schemas.microsoft.com/office/drawing/2014/main" xmlns="" id="{9C49C405-6FE7-4478-950B-DC6C429A28FB}"/>
                </a:ext>
              </a:extLst>
            </p:cNvPr>
            <p:cNvSpPr txBox="1">
              <a:spLocks noChangeArrowheads="1"/>
            </p:cNvSpPr>
            <p:nvPr/>
          </p:nvSpPr>
          <p:spPr bwMode="auto">
            <a:xfrm>
              <a:off x="3385456" y="5067497"/>
              <a:ext cx="1514420" cy="52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Jesus</a:t>
              </a:r>
            </a:p>
          </p:txBody>
        </p:sp>
      </p:grpSp>
      <p:sp>
        <p:nvSpPr>
          <p:cNvPr id="30" name="5-Point Star 125">
            <a:extLst>
              <a:ext uri="{FF2B5EF4-FFF2-40B4-BE49-F238E27FC236}">
                <a16:creationId xmlns:a16="http://schemas.microsoft.com/office/drawing/2014/main" xmlns="" id="{20A688C9-7179-4B67-9395-388DEC938C34}"/>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1" name="5-Point Star 125">
            <a:extLst>
              <a:ext uri="{FF2B5EF4-FFF2-40B4-BE49-F238E27FC236}">
                <a16:creationId xmlns:a16="http://schemas.microsoft.com/office/drawing/2014/main" xmlns="" id="{4CF67612-178D-479A-B00C-53B86B7C206C}"/>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2" name="5-Point Star 125">
            <a:extLst>
              <a:ext uri="{FF2B5EF4-FFF2-40B4-BE49-F238E27FC236}">
                <a16:creationId xmlns:a16="http://schemas.microsoft.com/office/drawing/2014/main" xmlns="" id="{5774A4AF-152D-4B57-8D2B-0C0AE5E2669B}"/>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3" name="5-Point Star 125">
            <a:extLst>
              <a:ext uri="{FF2B5EF4-FFF2-40B4-BE49-F238E27FC236}">
                <a16:creationId xmlns:a16="http://schemas.microsoft.com/office/drawing/2014/main" xmlns="" id="{8C64D539-2D71-46AC-91B3-8EBBBC4C006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4" name="TextBox 66">
            <a:extLst>
              <a:ext uri="{FF2B5EF4-FFF2-40B4-BE49-F238E27FC236}">
                <a16:creationId xmlns:a16="http://schemas.microsoft.com/office/drawing/2014/main" xmlns="" id="{4DE0E28A-D060-435E-B11F-996009EF8841}"/>
              </a:ext>
            </a:extLst>
          </p:cNvPr>
          <p:cNvSpPr txBox="1">
            <a:spLocks noChangeArrowheads="1"/>
          </p:cNvSpPr>
          <p:nvPr/>
        </p:nvSpPr>
        <p:spPr bwMode="auto">
          <a:xfrm>
            <a:off x="3600676" y="119742"/>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spTree>
    <p:extLst>
      <p:ext uri="{BB962C8B-B14F-4D97-AF65-F5344CB8AC3E}">
        <p14:creationId xmlns:p14="http://schemas.microsoft.com/office/powerpoint/2010/main" val="366524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6" name="Group 5">
            <a:extLst>
              <a:ext uri="{FF2B5EF4-FFF2-40B4-BE49-F238E27FC236}">
                <a16:creationId xmlns:a16="http://schemas.microsoft.com/office/drawing/2014/main" xmlns="" id="{AFFF25C7-D061-4503-AD20-DE4E95C45234}"/>
              </a:ext>
            </a:extLst>
          </p:cNvPr>
          <p:cNvGrpSpPr/>
          <p:nvPr/>
        </p:nvGrpSpPr>
        <p:grpSpPr>
          <a:xfrm>
            <a:off x="1146628" y="119742"/>
            <a:ext cx="7362371" cy="5448300"/>
            <a:chOff x="1587336" y="76200"/>
            <a:chExt cx="6693064" cy="5448300"/>
          </a:xfrm>
        </p:grpSpPr>
        <p:sp>
          <p:nvSpPr>
            <p:cNvPr id="50" name="TextBox 66">
              <a:extLst>
                <a:ext uri="{FF2B5EF4-FFF2-40B4-BE49-F238E27FC236}">
                  <a16:creationId xmlns:a16="http://schemas.microsoft.com/office/drawing/2014/main" xmlns="" id="{B4B506BC-D7EB-46B5-82C7-DC3B90557872}"/>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grpSp>
          <p:nvGrpSpPr>
            <p:cNvPr id="52" name="Group 46">
              <a:extLst>
                <a:ext uri="{FF2B5EF4-FFF2-40B4-BE49-F238E27FC236}">
                  <a16:creationId xmlns:a16="http://schemas.microsoft.com/office/drawing/2014/main" xmlns="" id="{9FB13674-7A19-420A-A94E-90D80EE9D2A1}"/>
                </a:ext>
              </a:extLst>
            </p:cNvPr>
            <p:cNvGrpSpPr>
              <a:grpSpLocks/>
            </p:cNvGrpSpPr>
            <p:nvPr/>
          </p:nvGrpSpPr>
          <p:grpSpPr bwMode="auto">
            <a:xfrm>
              <a:off x="2489200" y="592138"/>
              <a:ext cx="5791200" cy="609600"/>
              <a:chOff x="1066800" y="3352800"/>
              <a:chExt cx="5791200" cy="609601"/>
            </a:xfrm>
          </p:grpSpPr>
          <p:cxnSp>
            <p:nvCxnSpPr>
              <p:cNvPr id="53" name="Straight Connector 39">
                <a:extLst>
                  <a:ext uri="{FF2B5EF4-FFF2-40B4-BE49-F238E27FC236}">
                    <a16:creationId xmlns:a16="http://schemas.microsoft.com/office/drawing/2014/main" xmlns="" id="{6C12B0C5-BBAE-43E3-85F0-9B8514D0850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4" name="Straight Connector 39">
                <a:extLst>
                  <a:ext uri="{FF2B5EF4-FFF2-40B4-BE49-F238E27FC236}">
                    <a16:creationId xmlns:a16="http://schemas.microsoft.com/office/drawing/2014/main" xmlns="" id="{3E6E5817-769B-4006-B647-E6C19E327148}"/>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5" name="Straight Connector 39">
                <a:extLst>
                  <a:ext uri="{FF2B5EF4-FFF2-40B4-BE49-F238E27FC236}">
                    <a16:creationId xmlns:a16="http://schemas.microsoft.com/office/drawing/2014/main" xmlns="" id="{D6D5B14F-3F27-4037-9F42-07952805E5E4}"/>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6" name="Straight Connector 39">
                <a:extLst>
                  <a:ext uri="{FF2B5EF4-FFF2-40B4-BE49-F238E27FC236}">
                    <a16:creationId xmlns:a16="http://schemas.microsoft.com/office/drawing/2014/main" xmlns="" id="{2061201C-7264-4C88-8345-733B58A352DD}"/>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7" name="Straight Connector 39">
                <a:extLst>
                  <a:ext uri="{FF2B5EF4-FFF2-40B4-BE49-F238E27FC236}">
                    <a16:creationId xmlns:a16="http://schemas.microsoft.com/office/drawing/2014/main" xmlns="" id="{A7B860F1-8C9A-415D-A402-2428BE5AE632}"/>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8" name="Straight Connector 39">
                <a:extLst>
                  <a:ext uri="{FF2B5EF4-FFF2-40B4-BE49-F238E27FC236}">
                    <a16:creationId xmlns:a16="http://schemas.microsoft.com/office/drawing/2014/main" xmlns="" id="{5BFC7E0A-2429-4C5D-B32B-50B0301B986B}"/>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9" name="Straight Connector 39">
                <a:extLst>
                  <a:ext uri="{FF2B5EF4-FFF2-40B4-BE49-F238E27FC236}">
                    <a16:creationId xmlns:a16="http://schemas.microsoft.com/office/drawing/2014/main" xmlns="" id="{AA939624-6802-45C2-951E-2B53261B1FF0}"/>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0" name="Straight Connector 39">
                <a:extLst>
                  <a:ext uri="{FF2B5EF4-FFF2-40B4-BE49-F238E27FC236}">
                    <a16:creationId xmlns:a16="http://schemas.microsoft.com/office/drawing/2014/main" xmlns="" id="{57B301D6-9B38-4457-BC9B-2D981BD469A0}"/>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1" name="Straight Connector 39">
                <a:extLst>
                  <a:ext uri="{FF2B5EF4-FFF2-40B4-BE49-F238E27FC236}">
                    <a16:creationId xmlns:a16="http://schemas.microsoft.com/office/drawing/2014/main" xmlns="" id="{9FD2668A-863F-482E-90D2-4E4275D96253}"/>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2" name="Straight Connector 39">
                <a:extLst>
                  <a:ext uri="{FF2B5EF4-FFF2-40B4-BE49-F238E27FC236}">
                    <a16:creationId xmlns:a16="http://schemas.microsoft.com/office/drawing/2014/main" xmlns="" id="{27E35121-51FC-44EF-8CB9-DA4A546E995A}"/>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63" name="TextBox 66">
              <a:extLst>
                <a:ext uri="{FF2B5EF4-FFF2-40B4-BE49-F238E27FC236}">
                  <a16:creationId xmlns:a16="http://schemas.microsoft.com/office/drawing/2014/main" xmlns="" id="{82FC4F16-0140-4F3E-9CB2-D18B8E8C8430}"/>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64" name="Group 93">
              <a:extLst>
                <a:ext uri="{FF2B5EF4-FFF2-40B4-BE49-F238E27FC236}">
                  <a16:creationId xmlns:a16="http://schemas.microsoft.com/office/drawing/2014/main" xmlns="" id="{12C36005-2D7F-4D0B-B832-E6770093392E}"/>
                </a:ext>
              </a:extLst>
            </p:cNvPr>
            <p:cNvGrpSpPr>
              <a:grpSpLocks/>
            </p:cNvGrpSpPr>
            <p:nvPr/>
          </p:nvGrpSpPr>
          <p:grpSpPr bwMode="auto">
            <a:xfrm>
              <a:off x="4114646" y="1333501"/>
              <a:ext cx="2443316" cy="2001857"/>
              <a:chOff x="1976284" y="1333398"/>
              <a:chExt cx="2443316" cy="2002043"/>
            </a:xfrm>
          </p:grpSpPr>
          <p:cxnSp>
            <p:nvCxnSpPr>
              <p:cNvPr id="65" name="Straight Connector 63">
                <a:extLst>
                  <a:ext uri="{FF2B5EF4-FFF2-40B4-BE49-F238E27FC236}">
                    <a16:creationId xmlns:a16="http://schemas.microsoft.com/office/drawing/2014/main" xmlns="" id="{C68F095F-1E42-41D3-B0E0-6F2732EBB5DE}"/>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66" name="TextBox 66">
                <a:extLst>
                  <a:ext uri="{FF2B5EF4-FFF2-40B4-BE49-F238E27FC236}">
                    <a16:creationId xmlns:a16="http://schemas.microsoft.com/office/drawing/2014/main" xmlns="" id="{E51A4F3C-D3D0-4D0C-8421-9F2F38F105FD}"/>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67" name="Straight Connector 66">
                <a:extLst>
                  <a:ext uri="{FF2B5EF4-FFF2-40B4-BE49-F238E27FC236}">
                    <a16:creationId xmlns:a16="http://schemas.microsoft.com/office/drawing/2014/main" xmlns="" id="{B62E5F62-D379-43BB-9F57-DC6DD6C42451}"/>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69" name="Straight Connector 68">
                <a:extLst>
                  <a:ext uri="{FF2B5EF4-FFF2-40B4-BE49-F238E27FC236}">
                    <a16:creationId xmlns:a16="http://schemas.microsoft.com/office/drawing/2014/main" xmlns="" id="{AAFD0B52-5F58-4BC5-A3BF-6D09CE63647B}"/>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nvGrpSpPr>
            <p:cNvPr id="75" name="Group 40">
              <a:extLst>
                <a:ext uri="{FF2B5EF4-FFF2-40B4-BE49-F238E27FC236}">
                  <a16:creationId xmlns:a16="http://schemas.microsoft.com/office/drawing/2014/main" xmlns="" id="{304875C6-37FB-4B07-BD04-63A10BF22B22}"/>
                </a:ext>
              </a:extLst>
            </p:cNvPr>
            <p:cNvGrpSpPr>
              <a:grpSpLocks/>
            </p:cNvGrpSpPr>
            <p:nvPr/>
          </p:nvGrpSpPr>
          <p:grpSpPr bwMode="auto">
            <a:xfrm>
              <a:off x="1587336" y="190500"/>
              <a:ext cx="1012701" cy="5334000"/>
              <a:chOff x="-551026" y="190500"/>
              <a:chExt cx="1012701" cy="5334000"/>
            </a:xfrm>
          </p:grpSpPr>
          <p:sp>
            <p:nvSpPr>
              <p:cNvPr id="76" name="Left Brace 30">
                <a:extLst>
                  <a:ext uri="{FF2B5EF4-FFF2-40B4-BE49-F238E27FC236}">
                    <a16:creationId xmlns:a16="http://schemas.microsoft.com/office/drawing/2014/main" xmlns="" id="{B5412A62-5C45-448B-A00E-A41BABB79F05}"/>
                  </a:ext>
                </a:extLst>
              </p:cNvPr>
              <p:cNvSpPr>
                <a:spLocks/>
              </p:cNvSpPr>
              <p:nvPr/>
            </p:nvSpPr>
            <p:spPr bwMode="auto">
              <a:xfrm>
                <a:off x="80675" y="190500"/>
                <a:ext cx="381000" cy="5334000"/>
              </a:xfrm>
              <a:prstGeom prst="leftBrace">
                <a:avLst>
                  <a:gd name="adj1" fmla="val 37375"/>
                  <a:gd name="adj2" fmla="val 50000"/>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a:p>
            </p:txBody>
          </p:sp>
          <p:sp>
            <p:nvSpPr>
              <p:cNvPr id="77" name="TextBox 31">
                <a:extLst>
                  <a:ext uri="{FF2B5EF4-FFF2-40B4-BE49-F238E27FC236}">
                    <a16:creationId xmlns:a16="http://schemas.microsoft.com/office/drawing/2014/main" xmlns="" id="{F3383BB6-D0EA-4B76-B381-38F2F1263F72}"/>
                  </a:ext>
                </a:extLst>
              </p:cNvPr>
              <p:cNvSpPr txBox="1">
                <a:spLocks noChangeArrowheads="1"/>
              </p:cNvSpPr>
              <p:nvPr/>
            </p:nvSpPr>
            <p:spPr bwMode="auto">
              <a:xfrm>
                <a:off x="-551026" y="235654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400" dirty="0"/>
                  <a:t>1000</a:t>
                </a:r>
                <a:br>
                  <a:rPr lang="en-US" altLang="en-US" sz="2400" dirty="0"/>
                </a:br>
                <a:r>
                  <a:rPr lang="en-US" altLang="en-US" sz="2400" dirty="0" err="1"/>
                  <a:t>yrs</a:t>
                </a:r>
                <a:endParaRPr lang="en-US" altLang="en-US" sz="2400" dirty="0"/>
              </a:p>
            </p:txBody>
          </p:sp>
        </p:grpSp>
      </p:grpSp>
      <p:grpSp>
        <p:nvGrpSpPr>
          <p:cNvPr id="8" name="Group 7">
            <a:extLst>
              <a:ext uri="{FF2B5EF4-FFF2-40B4-BE49-F238E27FC236}">
                <a16:creationId xmlns:a16="http://schemas.microsoft.com/office/drawing/2014/main" xmlns="" id="{D7281B32-2999-4B19-88C8-0F05BDBB249C}"/>
              </a:ext>
            </a:extLst>
          </p:cNvPr>
          <p:cNvGrpSpPr/>
          <p:nvPr/>
        </p:nvGrpSpPr>
        <p:grpSpPr>
          <a:xfrm>
            <a:off x="3293438" y="3478973"/>
            <a:ext cx="1514420" cy="2197927"/>
            <a:chOff x="3385456" y="3733867"/>
            <a:chExt cx="1514420" cy="1857091"/>
          </a:xfrm>
        </p:grpSpPr>
        <p:cxnSp>
          <p:nvCxnSpPr>
            <p:cNvPr id="86" name="Straight Connector 83">
              <a:extLst>
                <a:ext uri="{FF2B5EF4-FFF2-40B4-BE49-F238E27FC236}">
                  <a16:creationId xmlns:a16="http://schemas.microsoft.com/office/drawing/2014/main" xmlns="" id="{7B6991BC-8AA5-427C-BD98-9A0D397DB746}"/>
                </a:ext>
              </a:extLst>
            </p:cNvPr>
            <p:cNvCxnSpPr>
              <a:cxnSpLocks noChangeShapeType="1"/>
            </p:cNvCxnSpPr>
            <p:nvPr/>
          </p:nvCxnSpPr>
          <p:spPr bwMode="auto">
            <a:xfrm>
              <a:off x="4144107" y="3733867"/>
              <a:ext cx="0" cy="1337522"/>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87" name="TextBox 66">
              <a:extLst>
                <a:ext uri="{FF2B5EF4-FFF2-40B4-BE49-F238E27FC236}">
                  <a16:creationId xmlns:a16="http://schemas.microsoft.com/office/drawing/2014/main" xmlns="" id="{9C49C405-6FE7-4478-950B-DC6C429A28FB}"/>
                </a:ext>
              </a:extLst>
            </p:cNvPr>
            <p:cNvSpPr txBox="1">
              <a:spLocks noChangeArrowheads="1"/>
            </p:cNvSpPr>
            <p:nvPr/>
          </p:nvSpPr>
          <p:spPr bwMode="auto">
            <a:xfrm>
              <a:off x="3385456" y="5067497"/>
              <a:ext cx="1514420" cy="52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Jesus</a:t>
              </a:r>
            </a:p>
          </p:txBody>
        </p:sp>
      </p:grpSp>
      <p:sp>
        <p:nvSpPr>
          <p:cNvPr id="30" name="5-Point Star 125">
            <a:extLst>
              <a:ext uri="{FF2B5EF4-FFF2-40B4-BE49-F238E27FC236}">
                <a16:creationId xmlns:a16="http://schemas.microsoft.com/office/drawing/2014/main" xmlns="" id="{20A688C9-7179-4B67-9395-388DEC938C34}"/>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1" name="5-Point Star 125">
            <a:extLst>
              <a:ext uri="{FF2B5EF4-FFF2-40B4-BE49-F238E27FC236}">
                <a16:creationId xmlns:a16="http://schemas.microsoft.com/office/drawing/2014/main" xmlns="" id="{4CF67612-178D-479A-B00C-53B86B7C206C}"/>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2" name="5-Point Star 125">
            <a:extLst>
              <a:ext uri="{FF2B5EF4-FFF2-40B4-BE49-F238E27FC236}">
                <a16:creationId xmlns:a16="http://schemas.microsoft.com/office/drawing/2014/main" xmlns="" id="{5774A4AF-152D-4B57-8D2B-0C0AE5E2669B}"/>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3" name="5-Point Star 125">
            <a:extLst>
              <a:ext uri="{FF2B5EF4-FFF2-40B4-BE49-F238E27FC236}">
                <a16:creationId xmlns:a16="http://schemas.microsoft.com/office/drawing/2014/main" xmlns="" id="{8C64D539-2D71-46AC-91B3-8EBBBC4C006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4" name="TextBox 66">
            <a:extLst>
              <a:ext uri="{FF2B5EF4-FFF2-40B4-BE49-F238E27FC236}">
                <a16:creationId xmlns:a16="http://schemas.microsoft.com/office/drawing/2014/main" xmlns="" id="{4DE0E28A-D060-435E-B11F-996009EF8841}"/>
              </a:ext>
            </a:extLst>
          </p:cNvPr>
          <p:cNvSpPr txBox="1">
            <a:spLocks noChangeArrowheads="1"/>
          </p:cNvSpPr>
          <p:nvPr/>
        </p:nvSpPr>
        <p:spPr bwMode="auto">
          <a:xfrm>
            <a:off x="3600676" y="119742"/>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sp>
        <p:nvSpPr>
          <p:cNvPr id="35" name="Rounded Rectangle 3">
            <a:extLst>
              <a:ext uri="{FF2B5EF4-FFF2-40B4-BE49-F238E27FC236}">
                <a16:creationId xmlns:a16="http://schemas.microsoft.com/office/drawing/2014/main" xmlns="" id="{E740DD70-A844-45ED-B33E-EFE4BB008CC2}"/>
              </a:ext>
            </a:extLst>
          </p:cNvPr>
          <p:cNvSpPr/>
          <p:nvPr/>
        </p:nvSpPr>
        <p:spPr bwMode="auto">
          <a:xfrm>
            <a:off x="203200" y="190500"/>
            <a:ext cx="9765209" cy="53553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Matt 21:9 – “Praise God for the Son of David!”</a:t>
            </a:r>
          </a:p>
        </p:txBody>
      </p:sp>
    </p:spTree>
    <p:extLst>
      <p:ext uri="{BB962C8B-B14F-4D97-AF65-F5344CB8AC3E}">
        <p14:creationId xmlns:p14="http://schemas.microsoft.com/office/powerpoint/2010/main" val="2554416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Image result for picture of massive crowd">
            <a:extLst>
              <a:ext uri="{FF2B5EF4-FFF2-40B4-BE49-F238E27FC236}">
                <a16:creationId xmlns:a16="http://schemas.microsoft.com/office/drawing/2014/main" xmlns="" id="{EB2BED44-3CC5-478B-86BD-74682411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a:extLst>
              <a:ext uri="{FF2B5EF4-FFF2-40B4-BE49-F238E27FC236}">
                <a16:creationId xmlns:a16="http://schemas.microsoft.com/office/drawing/2014/main" xmlns="" id="{584A7565-D45A-4CF2-8FBC-B04C8E6FD098}"/>
              </a:ext>
            </a:extLst>
          </p:cNvPr>
          <p:cNvSpPr txBox="1">
            <a:spLocks/>
          </p:cNvSpPr>
          <p:nvPr/>
        </p:nvSpPr>
        <p:spPr bwMode="auto">
          <a:xfrm>
            <a:off x="1281907" y="0"/>
            <a:ext cx="7594864" cy="5689865"/>
          </a:xfrm>
          <a:prstGeom prst="rect">
            <a:avLst/>
          </a:prstGeom>
          <a:solidFill>
            <a:srgbClr val="080822">
              <a:alpha val="50196"/>
            </a:srgbClr>
          </a:solidFill>
          <a:ln w="9525">
            <a:solidFill>
              <a:schemeClr val="bg1"/>
            </a:solidFill>
            <a:miter lim="800000"/>
            <a:headEnd/>
            <a:tailEnd/>
          </a:ln>
        </p:spPr>
        <p:txBody>
          <a:bodyPr/>
          <a:lstStyle/>
          <a:p>
            <a:pPr marL="197107" indent="-197107" eaLnBrk="0" hangingPunct="0">
              <a:lnSpc>
                <a:spcPct val="90000"/>
              </a:lnSpc>
              <a:spcBef>
                <a:spcPts val="0"/>
              </a:spcBef>
              <a:defRPr/>
            </a:pPr>
            <a:endParaRPr lang="en-US" sz="3000" kern="0" dirty="0">
              <a:solidFill>
                <a:schemeClr val="bg1"/>
              </a:solidFill>
              <a:latin typeface="+mn-lt"/>
            </a:endParaRPr>
          </a:p>
        </p:txBody>
      </p:sp>
      <p:grpSp>
        <p:nvGrpSpPr>
          <p:cNvPr id="6" name="Group 5">
            <a:extLst>
              <a:ext uri="{FF2B5EF4-FFF2-40B4-BE49-F238E27FC236}">
                <a16:creationId xmlns:a16="http://schemas.microsoft.com/office/drawing/2014/main" xmlns="" id="{AFFF25C7-D061-4503-AD20-DE4E95C45234}"/>
              </a:ext>
            </a:extLst>
          </p:cNvPr>
          <p:cNvGrpSpPr/>
          <p:nvPr/>
        </p:nvGrpSpPr>
        <p:grpSpPr>
          <a:xfrm>
            <a:off x="1146628" y="119742"/>
            <a:ext cx="7362371" cy="5448300"/>
            <a:chOff x="1587336" y="76200"/>
            <a:chExt cx="6693064" cy="5448300"/>
          </a:xfrm>
        </p:grpSpPr>
        <p:sp>
          <p:nvSpPr>
            <p:cNvPr id="50" name="TextBox 66">
              <a:extLst>
                <a:ext uri="{FF2B5EF4-FFF2-40B4-BE49-F238E27FC236}">
                  <a16:creationId xmlns:a16="http://schemas.microsoft.com/office/drawing/2014/main" xmlns="" id="{B4B506BC-D7EB-46B5-82C7-DC3B90557872}"/>
                </a:ext>
              </a:extLst>
            </p:cNvPr>
            <p:cNvSpPr txBox="1">
              <a:spLocks noChangeArrowheads="1"/>
            </p:cNvSpPr>
            <p:nvPr/>
          </p:nvSpPr>
          <p:spPr bwMode="auto">
            <a:xfrm>
              <a:off x="3814762" y="7620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grpSp>
          <p:nvGrpSpPr>
            <p:cNvPr id="52" name="Group 46">
              <a:extLst>
                <a:ext uri="{FF2B5EF4-FFF2-40B4-BE49-F238E27FC236}">
                  <a16:creationId xmlns:a16="http://schemas.microsoft.com/office/drawing/2014/main" xmlns="" id="{9FB13674-7A19-420A-A94E-90D80EE9D2A1}"/>
                </a:ext>
              </a:extLst>
            </p:cNvPr>
            <p:cNvGrpSpPr>
              <a:grpSpLocks/>
            </p:cNvGrpSpPr>
            <p:nvPr/>
          </p:nvGrpSpPr>
          <p:grpSpPr bwMode="auto">
            <a:xfrm>
              <a:off x="2489200" y="592138"/>
              <a:ext cx="5791200" cy="609600"/>
              <a:chOff x="1066800" y="3352800"/>
              <a:chExt cx="5791200" cy="609601"/>
            </a:xfrm>
          </p:grpSpPr>
          <p:cxnSp>
            <p:nvCxnSpPr>
              <p:cNvPr id="53" name="Straight Connector 39">
                <a:extLst>
                  <a:ext uri="{FF2B5EF4-FFF2-40B4-BE49-F238E27FC236}">
                    <a16:creationId xmlns:a16="http://schemas.microsoft.com/office/drawing/2014/main" xmlns="" id="{6C12B0C5-BBAE-43E3-85F0-9B8514D08503}"/>
                  </a:ext>
                </a:extLst>
              </p:cNvPr>
              <p:cNvCxnSpPr>
                <a:cxnSpLocks noChangeShapeType="1"/>
              </p:cNvCxnSpPr>
              <p:nvPr/>
            </p:nvCxnSpPr>
            <p:spPr bwMode="auto">
              <a:xfrm rot="10800000" flipV="1">
                <a:off x="1828800" y="3352800"/>
                <a:ext cx="1219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4" name="Straight Connector 39">
                <a:extLst>
                  <a:ext uri="{FF2B5EF4-FFF2-40B4-BE49-F238E27FC236}">
                    <a16:creationId xmlns:a16="http://schemas.microsoft.com/office/drawing/2014/main" xmlns="" id="{3E6E5817-769B-4006-B647-E6C19E327148}"/>
                  </a:ext>
                </a:extLst>
              </p:cNvPr>
              <p:cNvCxnSpPr>
                <a:cxnSpLocks noChangeShapeType="1"/>
              </p:cNvCxnSpPr>
              <p:nvPr/>
            </p:nvCxnSpPr>
            <p:spPr bwMode="auto">
              <a:xfrm rot="10800000" flipV="1">
                <a:off x="2362200" y="3352800"/>
                <a:ext cx="71628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5" name="Straight Connector 39">
                <a:extLst>
                  <a:ext uri="{FF2B5EF4-FFF2-40B4-BE49-F238E27FC236}">
                    <a16:creationId xmlns:a16="http://schemas.microsoft.com/office/drawing/2014/main" xmlns="" id="{D6D5B14F-3F27-4037-9F42-07952805E5E4}"/>
                  </a:ext>
                </a:extLst>
              </p:cNvPr>
              <p:cNvCxnSpPr>
                <a:cxnSpLocks noChangeShapeType="1"/>
              </p:cNvCxnSpPr>
              <p:nvPr/>
            </p:nvCxnSpPr>
            <p:spPr bwMode="auto">
              <a:xfrm rot="16200000" flipV="1">
                <a:off x="2872741" y="3558541"/>
                <a:ext cx="609600" cy="19811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6" name="Straight Connector 39">
                <a:extLst>
                  <a:ext uri="{FF2B5EF4-FFF2-40B4-BE49-F238E27FC236}">
                    <a16:creationId xmlns:a16="http://schemas.microsoft.com/office/drawing/2014/main" xmlns="" id="{2061201C-7264-4C88-8345-733B58A352DD}"/>
                  </a:ext>
                </a:extLst>
              </p:cNvPr>
              <p:cNvCxnSpPr>
                <a:cxnSpLocks noChangeShapeType="1"/>
              </p:cNvCxnSpPr>
              <p:nvPr/>
            </p:nvCxnSpPr>
            <p:spPr bwMode="auto">
              <a:xfrm rot="16200000" flipV="1">
                <a:off x="3025140" y="3406140"/>
                <a:ext cx="609600" cy="50292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7" name="Straight Connector 39">
                <a:extLst>
                  <a:ext uri="{FF2B5EF4-FFF2-40B4-BE49-F238E27FC236}">
                    <a16:creationId xmlns:a16="http://schemas.microsoft.com/office/drawing/2014/main" xmlns="" id="{A7B860F1-8C9A-415D-A402-2428BE5AE632}"/>
                  </a:ext>
                </a:extLst>
              </p:cNvPr>
              <p:cNvCxnSpPr>
                <a:cxnSpLocks noChangeShapeType="1"/>
              </p:cNvCxnSpPr>
              <p:nvPr/>
            </p:nvCxnSpPr>
            <p:spPr bwMode="auto">
              <a:xfrm rot="5400000" flipH="1" flipV="1">
                <a:off x="2644140" y="3528060"/>
                <a:ext cx="609600" cy="25908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8" name="Straight Connector 39">
                <a:extLst>
                  <a:ext uri="{FF2B5EF4-FFF2-40B4-BE49-F238E27FC236}">
                    <a16:creationId xmlns:a16="http://schemas.microsoft.com/office/drawing/2014/main" xmlns="" id="{5BFC7E0A-2429-4C5D-B32B-50B0301B986B}"/>
                  </a:ext>
                </a:extLst>
              </p:cNvPr>
              <p:cNvCxnSpPr>
                <a:cxnSpLocks noChangeShapeType="1"/>
              </p:cNvCxnSpPr>
              <p:nvPr/>
            </p:nvCxnSpPr>
            <p:spPr bwMode="auto">
              <a:xfrm rot="10800000">
                <a:off x="3093720" y="3352804"/>
                <a:ext cx="868680" cy="60959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59" name="Straight Connector 39">
                <a:extLst>
                  <a:ext uri="{FF2B5EF4-FFF2-40B4-BE49-F238E27FC236}">
                    <a16:creationId xmlns:a16="http://schemas.microsoft.com/office/drawing/2014/main" xmlns="" id="{AA939624-6802-45C2-951E-2B53261B1FF0}"/>
                  </a:ext>
                </a:extLst>
              </p:cNvPr>
              <p:cNvCxnSpPr>
                <a:cxnSpLocks noChangeShapeType="1"/>
              </p:cNvCxnSpPr>
              <p:nvPr/>
            </p:nvCxnSpPr>
            <p:spPr bwMode="auto">
              <a:xfrm rot="10800000">
                <a:off x="3048000" y="3352800"/>
                <a:ext cx="16764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0" name="Straight Connector 39">
                <a:extLst>
                  <a:ext uri="{FF2B5EF4-FFF2-40B4-BE49-F238E27FC236}">
                    <a16:creationId xmlns:a16="http://schemas.microsoft.com/office/drawing/2014/main" xmlns="" id="{57B301D6-9B38-4457-BC9B-2D981BD469A0}"/>
                  </a:ext>
                </a:extLst>
              </p:cNvPr>
              <p:cNvCxnSpPr>
                <a:cxnSpLocks noChangeShapeType="1"/>
              </p:cNvCxnSpPr>
              <p:nvPr/>
            </p:nvCxnSpPr>
            <p:spPr bwMode="auto">
              <a:xfrm rot="10800000">
                <a:off x="3048000" y="3352800"/>
                <a:ext cx="25908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1" name="Straight Connector 39">
                <a:extLst>
                  <a:ext uri="{FF2B5EF4-FFF2-40B4-BE49-F238E27FC236}">
                    <a16:creationId xmlns:a16="http://schemas.microsoft.com/office/drawing/2014/main" xmlns="" id="{9FD2668A-863F-482E-90D2-4E4275D96253}"/>
                  </a:ext>
                </a:extLst>
              </p:cNvPr>
              <p:cNvCxnSpPr>
                <a:cxnSpLocks noChangeShapeType="1"/>
              </p:cNvCxnSpPr>
              <p:nvPr/>
            </p:nvCxnSpPr>
            <p:spPr bwMode="auto">
              <a:xfrm rot="10800000" flipV="1">
                <a:off x="1066800" y="3352800"/>
                <a:ext cx="19812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2" name="Straight Connector 39">
                <a:extLst>
                  <a:ext uri="{FF2B5EF4-FFF2-40B4-BE49-F238E27FC236}">
                    <a16:creationId xmlns:a16="http://schemas.microsoft.com/office/drawing/2014/main" xmlns="" id="{27E35121-51FC-44EF-8CB9-DA4A546E995A}"/>
                  </a:ext>
                </a:extLst>
              </p:cNvPr>
              <p:cNvCxnSpPr>
                <a:cxnSpLocks noChangeShapeType="1"/>
              </p:cNvCxnSpPr>
              <p:nvPr/>
            </p:nvCxnSpPr>
            <p:spPr bwMode="auto">
              <a:xfrm>
                <a:off x="3048000" y="3352800"/>
                <a:ext cx="3810000" cy="60960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grpSp>
        <p:sp>
          <p:nvSpPr>
            <p:cNvPr id="63" name="TextBox 66">
              <a:extLst>
                <a:ext uri="{FF2B5EF4-FFF2-40B4-BE49-F238E27FC236}">
                  <a16:creationId xmlns:a16="http://schemas.microsoft.com/office/drawing/2014/main" xmlns="" id="{82FC4F16-0140-4F3E-9CB2-D18B8E8C8430}"/>
                </a:ext>
              </a:extLst>
            </p:cNvPr>
            <p:cNvSpPr txBox="1">
              <a:spLocks noChangeArrowheads="1"/>
            </p:cNvSpPr>
            <p:nvPr/>
          </p:nvSpPr>
          <p:spPr bwMode="auto">
            <a:xfrm>
              <a:off x="4652962" y="1108075"/>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endParaRPr lang="en-US" altLang="en-US" sz="2800" dirty="0"/>
            </a:p>
          </p:txBody>
        </p:sp>
        <p:grpSp>
          <p:nvGrpSpPr>
            <p:cNvPr id="64" name="Group 93">
              <a:extLst>
                <a:ext uri="{FF2B5EF4-FFF2-40B4-BE49-F238E27FC236}">
                  <a16:creationId xmlns:a16="http://schemas.microsoft.com/office/drawing/2014/main" xmlns="" id="{12C36005-2D7F-4D0B-B832-E6770093392E}"/>
                </a:ext>
              </a:extLst>
            </p:cNvPr>
            <p:cNvGrpSpPr>
              <a:grpSpLocks/>
            </p:cNvGrpSpPr>
            <p:nvPr/>
          </p:nvGrpSpPr>
          <p:grpSpPr bwMode="auto">
            <a:xfrm>
              <a:off x="4114646" y="1333501"/>
              <a:ext cx="2443316" cy="2001857"/>
              <a:chOff x="1976284" y="1333398"/>
              <a:chExt cx="2443316" cy="2002043"/>
            </a:xfrm>
          </p:grpSpPr>
          <p:cxnSp>
            <p:nvCxnSpPr>
              <p:cNvPr id="65" name="Straight Connector 63">
                <a:extLst>
                  <a:ext uri="{FF2B5EF4-FFF2-40B4-BE49-F238E27FC236}">
                    <a16:creationId xmlns:a16="http://schemas.microsoft.com/office/drawing/2014/main" xmlns="" id="{C68F095F-1E42-41D3-B0E0-6F2732EBB5DE}"/>
                  </a:ext>
                </a:extLst>
              </p:cNvPr>
              <p:cNvCxnSpPr>
                <a:cxnSpLocks noChangeShapeType="1"/>
              </p:cNvCxnSpPr>
              <p:nvPr/>
            </p:nvCxnSpPr>
            <p:spPr bwMode="auto">
              <a:xfrm>
                <a:off x="3352802" y="1333398"/>
                <a:ext cx="533399" cy="548981"/>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66" name="TextBox 66">
                <a:extLst>
                  <a:ext uri="{FF2B5EF4-FFF2-40B4-BE49-F238E27FC236}">
                    <a16:creationId xmlns:a16="http://schemas.microsoft.com/office/drawing/2014/main" xmlns="" id="{E51A4F3C-D3D0-4D0C-8421-9F2F38F105FD}"/>
                  </a:ext>
                </a:extLst>
              </p:cNvPr>
              <p:cNvSpPr txBox="1">
                <a:spLocks noChangeArrowheads="1"/>
              </p:cNvSpPr>
              <p:nvPr/>
            </p:nvSpPr>
            <p:spPr bwMode="auto">
              <a:xfrm>
                <a:off x="3352800" y="1793892"/>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sz="2800" dirty="0"/>
              </a:p>
            </p:txBody>
          </p:sp>
          <p:cxnSp>
            <p:nvCxnSpPr>
              <p:cNvPr id="67" name="Straight Connector 66">
                <a:extLst>
                  <a:ext uri="{FF2B5EF4-FFF2-40B4-BE49-F238E27FC236}">
                    <a16:creationId xmlns:a16="http://schemas.microsoft.com/office/drawing/2014/main" xmlns="" id="{B62E5F62-D379-43BB-9F57-DC6DD6C42451}"/>
                  </a:ext>
                </a:extLst>
              </p:cNvPr>
              <p:cNvCxnSpPr>
                <a:cxnSpLocks noChangeShapeType="1"/>
              </p:cNvCxnSpPr>
              <p:nvPr/>
            </p:nvCxnSpPr>
            <p:spPr bwMode="auto">
              <a:xfrm flipH="1">
                <a:off x="3018504" y="2019261"/>
                <a:ext cx="867697" cy="588244"/>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69" name="Straight Connector 68">
                <a:extLst>
                  <a:ext uri="{FF2B5EF4-FFF2-40B4-BE49-F238E27FC236}">
                    <a16:creationId xmlns:a16="http://schemas.microsoft.com/office/drawing/2014/main" xmlns="" id="{AAFD0B52-5F58-4BC5-A3BF-6D09CE63647B}"/>
                  </a:ext>
                </a:extLst>
              </p:cNvPr>
              <p:cNvCxnSpPr>
                <a:cxnSpLocks noChangeShapeType="1"/>
              </p:cNvCxnSpPr>
              <p:nvPr/>
            </p:nvCxnSpPr>
            <p:spPr bwMode="auto">
              <a:xfrm flipH="1">
                <a:off x="1976284" y="2857541"/>
                <a:ext cx="1042220" cy="477900"/>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grpSp>
        <p:grpSp>
          <p:nvGrpSpPr>
            <p:cNvPr id="75" name="Group 40">
              <a:extLst>
                <a:ext uri="{FF2B5EF4-FFF2-40B4-BE49-F238E27FC236}">
                  <a16:creationId xmlns:a16="http://schemas.microsoft.com/office/drawing/2014/main" xmlns="" id="{304875C6-37FB-4B07-BD04-63A10BF22B22}"/>
                </a:ext>
              </a:extLst>
            </p:cNvPr>
            <p:cNvGrpSpPr>
              <a:grpSpLocks/>
            </p:cNvGrpSpPr>
            <p:nvPr/>
          </p:nvGrpSpPr>
          <p:grpSpPr bwMode="auto">
            <a:xfrm>
              <a:off x="1587336" y="190500"/>
              <a:ext cx="1012701" cy="5334000"/>
              <a:chOff x="-551026" y="190500"/>
              <a:chExt cx="1012701" cy="5334000"/>
            </a:xfrm>
          </p:grpSpPr>
          <p:sp>
            <p:nvSpPr>
              <p:cNvPr id="76" name="Left Brace 30">
                <a:extLst>
                  <a:ext uri="{FF2B5EF4-FFF2-40B4-BE49-F238E27FC236}">
                    <a16:creationId xmlns:a16="http://schemas.microsoft.com/office/drawing/2014/main" xmlns="" id="{B5412A62-5C45-448B-A00E-A41BABB79F05}"/>
                  </a:ext>
                </a:extLst>
              </p:cNvPr>
              <p:cNvSpPr>
                <a:spLocks/>
              </p:cNvSpPr>
              <p:nvPr/>
            </p:nvSpPr>
            <p:spPr bwMode="auto">
              <a:xfrm>
                <a:off x="80675" y="190500"/>
                <a:ext cx="381000" cy="5334000"/>
              </a:xfrm>
              <a:prstGeom prst="leftBrace">
                <a:avLst>
                  <a:gd name="adj1" fmla="val 37375"/>
                  <a:gd name="adj2" fmla="val 50000"/>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endParaRPr lang="en-US" altLang="en-US"/>
              </a:p>
            </p:txBody>
          </p:sp>
          <p:sp>
            <p:nvSpPr>
              <p:cNvPr id="77" name="TextBox 31">
                <a:extLst>
                  <a:ext uri="{FF2B5EF4-FFF2-40B4-BE49-F238E27FC236}">
                    <a16:creationId xmlns:a16="http://schemas.microsoft.com/office/drawing/2014/main" xmlns="" id="{F3383BB6-D0EA-4B76-B381-38F2F1263F72}"/>
                  </a:ext>
                </a:extLst>
              </p:cNvPr>
              <p:cNvSpPr txBox="1">
                <a:spLocks noChangeArrowheads="1"/>
              </p:cNvSpPr>
              <p:nvPr/>
            </p:nvSpPr>
            <p:spPr bwMode="auto">
              <a:xfrm>
                <a:off x="-551026" y="235654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400" dirty="0"/>
                  <a:t>1000</a:t>
                </a:r>
                <a:br>
                  <a:rPr lang="en-US" altLang="en-US" sz="2400" dirty="0"/>
                </a:br>
                <a:r>
                  <a:rPr lang="en-US" altLang="en-US" sz="2400" dirty="0" err="1"/>
                  <a:t>yrs</a:t>
                </a:r>
                <a:endParaRPr lang="en-US" altLang="en-US" sz="2400" dirty="0"/>
              </a:p>
            </p:txBody>
          </p:sp>
        </p:grpSp>
      </p:grpSp>
      <p:grpSp>
        <p:nvGrpSpPr>
          <p:cNvPr id="8" name="Group 7">
            <a:extLst>
              <a:ext uri="{FF2B5EF4-FFF2-40B4-BE49-F238E27FC236}">
                <a16:creationId xmlns:a16="http://schemas.microsoft.com/office/drawing/2014/main" xmlns="" id="{D7281B32-2999-4B19-88C8-0F05BDBB249C}"/>
              </a:ext>
            </a:extLst>
          </p:cNvPr>
          <p:cNvGrpSpPr/>
          <p:nvPr/>
        </p:nvGrpSpPr>
        <p:grpSpPr>
          <a:xfrm>
            <a:off x="3293438" y="3478973"/>
            <a:ext cx="1514420" cy="2197927"/>
            <a:chOff x="3385456" y="3733867"/>
            <a:chExt cx="1514420" cy="1857091"/>
          </a:xfrm>
        </p:grpSpPr>
        <p:cxnSp>
          <p:nvCxnSpPr>
            <p:cNvPr id="86" name="Straight Connector 83">
              <a:extLst>
                <a:ext uri="{FF2B5EF4-FFF2-40B4-BE49-F238E27FC236}">
                  <a16:creationId xmlns:a16="http://schemas.microsoft.com/office/drawing/2014/main" xmlns="" id="{7B6991BC-8AA5-427C-BD98-9A0D397DB746}"/>
                </a:ext>
              </a:extLst>
            </p:cNvPr>
            <p:cNvCxnSpPr>
              <a:cxnSpLocks noChangeShapeType="1"/>
            </p:cNvCxnSpPr>
            <p:nvPr/>
          </p:nvCxnSpPr>
          <p:spPr bwMode="auto">
            <a:xfrm>
              <a:off x="4144107" y="3733867"/>
              <a:ext cx="0" cy="1337522"/>
            </a:xfrm>
            <a:prstGeom prst="line">
              <a:avLst/>
            </a:prstGeom>
            <a:noFill/>
            <a:ln w="254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87" name="TextBox 66">
              <a:extLst>
                <a:ext uri="{FF2B5EF4-FFF2-40B4-BE49-F238E27FC236}">
                  <a16:creationId xmlns:a16="http://schemas.microsoft.com/office/drawing/2014/main" xmlns="" id="{9C49C405-6FE7-4478-950B-DC6C429A28FB}"/>
                </a:ext>
              </a:extLst>
            </p:cNvPr>
            <p:cNvSpPr txBox="1">
              <a:spLocks noChangeArrowheads="1"/>
            </p:cNvSpPr>
            <p:nvPr/>
          </p:nvSpPr>
          <p:spPr bwMode="auto">
            <a:xfrm>
              <a:off x="3385456" y="5067497"/>
              <a:ext cx="1514420" cy="52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algn="ctr" eaLnBrk="1" hangingPunct="1"/>
              <a:r>
                <a:rPr lang="en-US" altLang="en-US" sz="2800" dirty="0"/>
                <a:t>Jesus</a:t>
              </a:r>
            </a:p>
          </p:txBody>
        </p:sp>
      </p:grpSp>
      <p:sp>
        <p:nvSpPr>
          <p:cNvPr id="30" name="5-Point Star 125">
            <a:extLst>
              <a:ext uri="{FF2B5EF4-FFF2-40B4-BE49-F238E27FC236}">
                <a16:creationId xmlns:a16="http://schemas.microsoft.com/office/drawing/2014/main" xmlns="" id="{20A688C9-7179-4B67-9395-388DEC938C34}"/>
              </a:ext>
            </a:extLst>
          </p:cNvPr>
          <p:cNvSpPr/>
          <p:nvPr/>
        </p:nvSpPr>
        <p:spPr bwMode="auto">
          <a:xfrm>
            <a:off x="5218165" y="1028777"/>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1" name="5-Point Star 125">
            <a:extLst>
              <a:ext uri="{FF2B5EF4-FFF2-40B4-BE49-F238E27FC236}">
                <a16:creationId xmlns:a16="http://schemas.microsoft.com/office/drawing/2014/main" xmlns="" id="{4CF67612-178D-479A-B00C-53B86B7C206C}"/>
              </a:ext>
            </a:extLst>
          </p:cNvPr>
          <p:cNvSpPr/>
          <p:nvPr/>
        </p:nvSpPr>
        <p:spPr bwMode="auto">
          <a:xfrm>
            <a:off x="5834062" y="1731316"/>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2" name="5-Point Star 125">
            <a:extLst>
              <a:ext uri="{FF2B5EF4-FFF2-40B4-BE49-F238E27FC236}">
                <a16:creationId xmlns:a16="http://schemas.microsoft.com/office/drawing/2014/main" xmlns="" id="{5774A4AF-152D-4B57-8D2B-0C0AE5E2669B}"/>
              </a:ext>
            </a:extLst>
          </p:cNvPr>
          <p:cNvSpPr/>
          <p:nvPr/>
        </p:nvSpPr>
        <p:spPr bwMode="auto">
          <a:xfrm>
            <a:off x="5011737" y="2476500"/>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3" name="5-Point Star 125">
            <a:extLst>
              <a:ext uri="{FF2B5EF4-FFF2-40B4-BE49-F238E27FC236}">
                <a16:creationId xmlns:a16="http://schemas.microsoft.com/office/drawing/2014/main" xmlns="" id="{8C64D539-2D71-46AC-91B3-8EBBBC4C0061}"/>
              </a:ext>
            </a:extLst>
          </p:cNvPr>
          <p:cNvSpPr/>
          <p:nvPr/>
        </p:nvSpPr>
        <p:spPr bwMode="auto">
          <a:xfrm>
            <a:off x="3834310" y="3197681"/>
            <a:ext cx="381000" cy="381000"/>
          </a:xfrm>
          <a:prstGeom prst="star5">
            <a:avLst/>
          </a:prstGeom>
          <a:solidFill>
            <a:srgbClr val="FFCC00"/>
          </a:solidFill>
          <a:ln w="6350" cap="flat" cmpd="sng" algn="ctr">
            <a:solidFill>
              <a:schemeClr val="tx1"/>
            </a:solidFill>
            <a:prstDash val="solid"/>
            <a:round/>
            <a:headEnd type="none" w="med" len="med"/>
            <a:tailEnd type="triangle" w="med" len="med"/>
          </a:ln>
          <a:effectLst/>
        </p:spPr>
        <p:txBody>
          <a:bodyPr anchor="ctr"/>
          <a:lstStyle/>
          <a:p>
            <a:pPr algn="ctr">
              <a:defRPr/>
            </a:pPr>
            <a:endParaRPr lang="en-US">
              <a:latin typeface="Arial" charset="0"/>
            </a:endParaRPr>
          </a:p>
        </p:txBody>
      </p:sp>
      <p:sp>
        <p:nvSpPr>
          <p:cNvPr id="34" name="TextBox 66">
            <a:extLst>
              <a:ext uri="{FF2B5EF4-FFF2-40B4-BE49-F238E27FC236}">
                <a16:creationId xmlns:a16="http://schemas.microsoft.com/office/drawing/2014/main" xmlns="" id="{4DE0E28A-D060-435E-B11F-996009EF8841}"/>
              </a:ext>
            </a:extLst>
          </p:cNvPr>
          <p:cNvSpPr txBox="1">
            <a:spLocks noChangeArrowheads="1"/>
          </p:cNvSpPr>
          <p:nvPr/>
        </p:nvSpPr>
        <p:spPr bwMode="auto">
          <a:xfrm>
            <a:off x="3600676" y="119742"/>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r>
              <a:rPr lang="en-US" altLang="en-US" sz="2800"/>
              <a:t>David </a:t>
            </a:r>
            <a:r>
              <a:rPr lang="en-US" altLang="en-US" sz="2400"/>
              <a:t>(2 Sam 7:16)</a:t>
            </a:r>
            <a:endParaRPr lang="en-US" altLang="en-US" sz="2800"/>
          </a:p>
        </p:txBody>
      </p:sp>
      <p:sp>
        <p:nvSpPr>
          <p:cNvPr id="84" name="Rounded Rectangle 3">
            <a:extLst>
              <a:ext uri="{FF2B5EF4-FFF2-40B4-BE49-F238E27FC236}">
                <a16:creationId xmlns:a16="http://schemas.microsoft.com/office/drawing/2014/main" xmlns="" id="{EF4DC6E0-6C4A-409A-89A1-44F92B6124FD}"/>
              </a:ext>
            </a:extLst>
          </p:cNvPr>
          <p:cNvSpPr/>
          <p:nvPr/>
        </p:nvSpPr>
        <p:spPr bwMode="auto">
          <a:xfrm>
            <a:off x="204286" y="800100"/>
            <a:ext cx="9765209" cy="2308324"/>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Luke 19:39-40</a:t>
            </a:r>
          </a:p>
          <a:p>
            <a:pPr marL="174625" indent="-174625">
              <a:lnSpc>
                <a:spcPct val="90000"/>
              </a:lnSpc>
            </a:pPr>
            <a:r>
              <a:rPr lang="en-US" sz="3200" dirty="0">
                <a:solidFill>
                  <a:schemeClr val="bg1"/>
                </a:solidFill>
              </a:rPr>
              <a:t>Some of the Pharisees in the crowd said to Jesus, “Teacher, rebuke your disciples!” </a:t>
            </a:r>
          </a:p>
          <a:p>
            <a:pPr marL="174625" indent="-174625">
              <a:lnSpc>
                <a:spcPct val="90000"/>
              </a:lnSpc>
            </a:pPr>
            <a:r>
              <a:rPr lang="en-US" sz="3200" dirty="0">
                <a:solidFill>
                  <a:schemeClr val="bg1"/>
                </a:solidFill>
              </a:rPr>
              <a:t>“I tell you,” he replied, “if they keep quiet, the stones will cry out.”</a:t>
            </a:r>
          </a:p>
        </p:txBody>
      </p:sp>
      <p:sp>
        <p:nvSpPr>
          <p:cNvPr id="35" name="Rounded Rectangle 3">
            <a:extLst>
              <a:ext uri="{FF2B5EF4-FFF2-40B4-BE49-F238E27FC236}">
                <a16:creationId xmlns:a16="http://schemas.microsoft.com/office/drawing/2014/main" xmlns="" id="{E740DD70-A844-45ED-B33E-EFE4BB008CC2}"/>
              </a:ext>
            </a:extLst>
          </p:cNvPr>
          <p:cNvSpPr/>
          <p:nvPr/>
        </p:nvSpPr>
        <p:spPr bwMode="auto">
          <a:xfrm>
            <a:off x="203200" y="190500"/>
            <a:ext cx="9765209" cy="53553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Matt 21:9 – “Praise God for the Son of David!”</a:t>
            </a:r>
          </a:p>
        </p:txBody>
      </p:sp>
    </p:spTree>
    <p:extLst>
      <p:ext uri="{BB962C8B-B14F-4D97-AF65-F5344CB8AC3E}">
        <p14:creationId xmlns:p14="http://schemas.microsoft.com/office/powerpoint/2010/main" val="545659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xEl>
                                              <p:pRg st="1" end="1"/>
                                            </p:txEl>
                                          </p:spTgt>
                                        </p:tgtEl>
                                        <p:attrNameLst>
                                          <p:attrName>style.visibility</p:attrName>
                                        </p:attrNameLst>
                                      </p:cBhvr>
                                      <p:to>
                                        <p:strVal val="visible"/>
                                      </p:to>
                                    </p:set>
                                    <p:animEffect transition="in" filter="wipe(left)">
                                      <p:cBhvr>
                                        <p:cTn id="7" dur="500"/>
                                        <p:tgtEl>
                                          <p:spTgt spid="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
                                            <p:txEl>
                                              <p:pRg st="2" end="2"/>
                                            </p:txEl>
                                          </p:spTgt>
                                        </p:tgtEl>
                                        <p:attrNameLst>
                                          <p:attrName>style.visibility</p:attrName>
                                        </p:attrNameLst>
                                      </p:cBhvr>
                                      <p:to>
                                        <p:strVal val="visible"/>
                                      </p:to>
                                    </p:set>
                                    <p:animEffect transition="in" filter="wipe(left)">
                                      <p:cBhvr>
                                        <p:cTn id="12" dur="5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Romans 1</a:t>
            </a:r>
          </a:p>
        </p:txBody>
      </p:sp>
      <p:sp>
        <p:nvSpPr>
          <p:cNvPr id="6" name="Content Placeholder 5"/>
          <p:cNvSpPr>
            <a:spLocks noGrp="1"/>
          </p:cNvSpPr>
          <p:nvPr>
            <p:ph idx="1"/>
          </p:nvPr>
        </p:nvSpPr>
        <p:spPr/>
        <p:txBody>
          <a:bodyPr/>
          <a:lstStyle/>
          <a:p>
            <a:r>
              <a:rPr lang="en-US" dirty="0"/>
              <a:t>2 God promised this Good News long ago through his prophets in the holy Scriptures. </a:t>
            </a:r>
          </a:p>
          <a:p>
            <a:r>
              <a:rPr lang="en-US" dirty="0"/>
              <a:t>3 The Good News is about his Son.</a:t>
            </a:r>
          </a:p>
          <a:p>
            <a:r>
              <a:rPr lang="en-US" dirty="0"/>
              <a:t>In his earthly life he was born into King David’s family line,</a:t>
            </a:r>
          </a:p>
          <a:p>
            <a:r>
              <a:rPr lang="en-US" dirty="0"/>
              <a:t>4 and he was shown to be the Son of God when he was </a:t>
            </a:r>
            <a:r>
              <a:rPr lang="en-US" u="sng" dirty="0"/>
              <a:t>raised from the dead</a:t>
            </a:r>
            <a:r>
              <a:rPr lang="en-US" dirty="0"/>
              <a:t> by the power of the Holy Spirit.</a:t>
            </a:r>
          </a:p>
          <a:p>
            <a:r>
              <a:rPr lang="en-US" dirty="0"/>
              <a:t>He is Jesus Christ our Lord.</a:t>
            </a:r>
          </a:p>
        </p:txBody>
      </p:sp>
    </p:spTree>
    <p:extLst>
      <p:ext uri="{BB962C8B-B14F-4D97-AF65-F5344CB8AC3E}">
        <p14:creationId xmlns:p14="http://schemas.microsoft.com/office/powerpoint/2010/main" val="38612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Craig: Would there be anything, Dr. </a:t>
            </a:r>
            <a:r>
              <a:rPr lang="en-US" dirty="0" err="1"/>
              <a:t>Crossan</a:t>
            </a:r>
            <a:r>
              <a:rPr lang="en-US" dirty="0"/>
              <a:t>, that could convince you that Jesus was risen from the dead as a historical fact?</a:t>
            </a:r>
          </a:p>
          <a:p>
            <a:r>
              <a:rPr lang="en-US" dirty="0" err="1"/>
              <a:t>Crossan</a:t>
            </a:r>
            <a:r>
              <a:rPr lang="en-US" dirty="0"/>
              <a:t>: One has the right to say, “I by faith believe that God has intervened here.”</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371184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err="1"/>
              <a:t>Crossan</a:t>
            </a:r>
            <a:r>
              <a:rPr lang="en-US" dirty="0"/>
              <a:t>: But </a:t>
            </a:r>
            <a:r>
              <a:rPr lang="en-US" u="sng" dirty="0"/>
              <a:t>it’s a theological presupposition of mine that God does not operate that way</a:t>
            </a:r>
            <a:r>
              <a:rPr lang="en-US" dirty="0"/>
              <a:t>. . . .</a:t>
            </a:r>
          </a:p>
          <a:p>
            <a:r>
              <a:rPr lang="en-US" dirty="0"/>
              <a:t>I could imagine discovering tomorrow morning that every tree outside my house has moved ﬁve feet. That needs some explanation. I don’t know the explanation, but I won’t immediately presume a miracle.</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10088384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Of course </a:t>
            </a:r>
            <a:r>
              <a:rPr lang="en-US" dirty="0" err="1"/>
              <a:t>Crossan</a:t>
            </a:r>
            <a:r>
              <a:rPr lang="en-US" dirty="0"/>
              <a:t> doesn’t speak for all skeptical scholars.</a:t>
            </a:r>
          </a:p>
          <a:p>
            <a:r>
              <a:rPr lang="en-US" dirty="0"/>
              <a:t>But certainly a majority of them deny the plain reading of the New Testament because they share his philosophical bias against miracles.</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6968968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It is not that the historical evidence for the New Testament is weak (it’s very strong indeed). </a:t>
            </a:r>
          </a:p>
          <a:p>
            <a:r>
              <a:rPr lang="en-US" dirty="0"/>
              <a:t>It’s that they’ve ruled out miracles in advance. </a:t>
            </a:r>
          </a:p>
          <a:p>
            <a:r>
              <a:rPr lang="en-US" dirty="0"/>
              <a:t>They arrive at the wrong conclusion because their bias makes it impossible for them to arrive at the right conclusion.</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907313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Let’s take a look at </a:t>
            </a:r>
            <a:r>
              <a:rPr lang="en-US" dirty="0" err="1"/>
              <a:t>Crossan’s</a:t>
            </a:r>
            <a:r>
              <a:rPr lang="en-US" dirty="0"/>
              <a:t> ﬁnal comment about the trees in his yard moving ﬁve feet overnight.</a:t>
            </a:r>
          </a:p>
          <a:p>
            <a:r>
              <a:rPr lang="en-US" dirty="0"/>
              <a:t>He says he wouldn’t “immediately presume a miracle.”</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33290501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Well, neither would we, because most events actually do have a natural explanation</a:t>
            </a:r>
          </a:p>
          <a:p>
            <a:r>
              <a:rPr lang="en-US" dirty="0"/>
              <a:t>(which, incidentally, helps miracles stand out when they do occur).</a:t>
            </a:r>
          </a:p>
          <a:p>
            <a:r>
              <a:rPr lang="en-US" dirty="0"/>
              <a:t>So it makes perfect sense to seek a natural explanation ﬁrst.</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10076008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Son of hard-working German peasants</a:t>
            </a:r>
          </a:p>
          <a:p>
            <a:r>
              <a:rPr lang="en-US" dirty="0"/>
              <a:t>Studying to be a lawyer</a:t>
            </a:r>
          </a:p>
          <a:p>
            <a:r>
              <a:rPr lang="en-US" dirty="0"/>
              <a:t>Sensitive conscience</a:t>
            </a:r>
          </a:p>
          <a:p>
            <a:r>
              <a:rPr lang="en-US" dirty="0"/>
              <a:t>Dropped out of law school to became a monk</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36944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But does that mean we should never conclude that any event (such as the trees moving) was a miracle? …</a:t>
            </a:r>
          </a:p>
          <a:p>
            <a:r>
              <a:rPr lang="en-US" dirty="0"/>
              <a:t>Let’s suppose that </a:t>
            </a:r>
            <a:r>
              <a:rPr lang="en-US" dirty="0" err="1"/>
              <a:t>Crossan’s</a:t>
            </a:r>
            <a:r>
              <a:rPr lang="en-US" dirty="0"/>
              <a:t> tree moving event occurred in the following context:</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3073996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Two hundred years in advance, someone claiming to be a prophet of God writes down a prediction</a:t>
            </a:r>
          </a:p>
          <a:p>
            <a:r>
              <a:rPr lang="en-US" dirty="0"/>
              <a:t>that all of the trees in one area of Jerusalem would indeed move ﬁve feet one night during a particular year.</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7930676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Two hundred years later, a man arrives to tell the townspeople that the tree moving miracle will occur shortly.</a:t>
            </a:r>
          </a:p>
          <a:p>
            <a:r>
              <a:rPr lang="en-US" dirty="0"/>
              <a:t>This man claims to be God, teaches profound truths, and performs many other unusual acts that appear to be miracles.</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4497636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Then one morning numerous eyewitnesses claim that the trees in </a:t>
            </a:r>
            <a:r>
              <a:rPr lang="en-US" dirty="0" err="1"/>
              <a:t>Crossan’s</a:t>
            </a:r>
            <a:r>
              <a:rPr lang="en-US" dirty="0"/>
              <a:t> Jerusalem yard—including several deep-rooted, 100-foot oaks—actually moved ﬁve feet during the night,</a:t>
            </a:r>
          </a:p>
          <a:p>
            <a:r>
              <a:rPr lang="en-US" dirty="0"/>
              <a:t>just as the God-man predicted.</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2167545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These eyewitnesses also say this is just one of more than thirty miracles performed by this God-man.</a:t>
            </a:r>
          </a:p>
          <a:p>
            <a:r>
              <a:rPr lang="en-US" dirty="0"/>
              <a:t>They then suffer persecution and martyrdom for proclaiming these miracles and for refusing to recant their testimony.</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38047993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Opponents of the God-man don’t deny the evidence about the trees or the other miracles, </a:t>
            </a:r>
          </a:p>
          <a:p>
            <a:r>
              <a:rPr lang="en-US" dirty="0"/>
              <a:t>but offer natural explanations that have numerous fatal ﬂaws.</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6897324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Many years later, after all the eyewitnesses are dead, skeptics offer additional natural explanations that prove to be fatally ﬂawed as well.</a:t>
            </a:r>
          </a:p>
          <a:p>
            <a:r>
              <a:rPr lang="en-US" dirty="0"/>
              <a:t>In fact, for the next 1,900 years skeptics try to explain the event naturally, but no one can.</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8359249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Question: Given that context, wouldn’t it be reasonable to assume that the movement of the trees was supernatural rather than natural in origin?</a:t>
            </a:r>
          </a:p>
          <a:p>
            <a:r>
              <a:rPr lang="en-US" dirty="0"/>
              <a:t>Of course. The context makes all the difference.</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956275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FAF3298-82CC-45B9-8409-6C28D3871983}"/>
              </a:ext>
            </a:extLst>
          </p:cNvPr>
          <p:cNvSpPr>
            <a:spLocks noGrp="1"/>
          </p:cNvSpPr>
          <p:nvPr>
            <p:ph type="title"/>
          </p:nvPr>
        </p:nvSpPr>
        <p:spPr/>
        <p:txBody>
          <a:bodyPr/>
          <a:lstStyle/>
          <a:p>
            <a:r>
              <a:rPr lang="en-US" dirty="0"/>
              <a:t>Norman Geisler and Frank </a:t>
            </a:r>
            <a:r>
              <a:rPr lang="en-US" dirty="0" err="1"/>
              <a:t>Turek</a:t>
            </a:r>
            <a:endParaRPr lang="en-US" dirty="0"/>
          </a:p>
        </p:txBody>
      </p:sp>
      <p:sp>
        <p:nvSpPr>
          <p:cNvPr id="6" name="Text Placeholder 5">
            <a:extLst>
              <a:ext uri="{FF2B5EF4-FFF2-40B4-BE49-F238E27FC236}">
                <a16:creationId xmlns:a16="http://schemas.microsoft.com/office/drawing/2014/main" xmlns="" id="{1307820B-490E-4C47-AC05-E8ED7B24B34D}"/>
              </a:ext>
            </a:extLst>
          </p:cNvPr>
          <p:cNvSpPr>
            <a:spLocks noGrp="1"/>
          </p:cNvSpPr>
          <p:nvPr>
            <p:ph type="body" sz="half" idx="2"/>
          </p:nvPr>
        </p:nvSpPr>
        <p:spPr/>
        <p:txBody>
          <a:bodyPr/>
          <a:lstStyle/>
          <a:p>
            <a:r>
              <a:rPr lang="en-US" dirty="0"/>
              <a:t>This is the case we have with the Resurrection. </a:t>
            </a:r>
          </a:p>
          <a:p>
            <a:r>
              <a:rPr lang="en-US" dirty="0"/>
              <a:t>It’s not just that we lack a natural explanation for the empty tomb.</a:t>
            </a:r>
          </a:p>
          <a:p>
            <a:r>
              <a:rPr lang="en-US" dirty="0"/>
              <a:t>It’s that we have positive eyewitness and corroborating circumstantial evidence for the resurrection miracle.</a:t>
            </a:r>
          </a:p>
        </p:txBody>
      </p:sp>
      <p:sp>
        <p:nvSpPr>
          <p:cNvPr id="7" name="Text Placeholder 6">
            <a:extLst>
              <a:ext uri="{FF2B5EF4-FFF2-40B4-BE49-F238E27FC236}">
                <a16:creationId xmlns:a16="http://schemas.microsoft.com/office/drawing/2014/main" xmlns="" id="{F4C15886-8DF8-4F45-9E9D-4E1F33700CE6}"/>
              </a:ext>
            </a:extLst>
          </p:cNvPr>
          <p:cNvSpPr>
            <a:spLocks noGrp="1"/>
          </p:cNvSpPr>
          <p:nvPr>
            <p:ph type="body" sz="half" idx="10"/>
          </p:nvPr>
        </p:nvSpPr>
        <p:spPr/>
        <p:txBody>
          <a:bodyPr/>
          <a:lstStyle/>
          <a:p>
            <a:r>
              <a:rPr lang="en-US" sz="1600" dirty="0"/>
              <a:t>Geisler and </a:t>
            </a:r>
            <a:r>
              <a:rPr lang="en-US" sz="1600" dirty="0" err="1"/>
              <a:t>Turek</a:t>
            </a:r>
            <a:r>
              <a:rPr lang="en-US" sz="1600" dirty="0"/>
              <a:t>, I Don’t Have Enough Faith To Be An Atheist (Wheaton, Ill: Crossway, 2004), p. 315-317</a:t>
            </a:r>
          </a:p>
        </p:txBody>
      </p:sp>
      <p:sp>
        <p:nvSpPr>
          <p:cNvPr id="8" name="Text Placeholder 7">
            <a:extLst>
              <a:ext uri="{FF2B5EF4-FFF2-40B4-BE49-F238E27FC236}">
                <a16:creationId xmlns:a16="http://schemas.microsoft.com/office/drawing/2014/main" xmlns="" id="{CA89796A-DF97-4D7F-84DF-0ED888E5F9EB}"/>
              </a:ext>
            </a:extLst>
          </p:cNvPr>
          <p:cNvSpPr>
            <a:spLocks noGrp="1"/>
          </p:cNvSpPr>
          <p:nvPr>
            <p:ph type="body" sz="half" idx="11"/>
          </p:nvPr>
        </p:nvSpPr>
        <p:spPr/>
        <p:txBody>
          <a:bodyPr/>
          <a:lstStyle/>
          <a:p>
            <a:r>
              <a:rPr lang="en-US" dirty="0"/>
              <a:t>Christian Authors/ Apologists</a:t>
            </a:r>
          </a:p>
        </p:txBody>
      </p:sp>
      <p:pic>
        <p:nvPicPr>
          <p:cNvPr id="9" name="Picture 8">
            <a:extLst>
              <a:ext uri="{FF2B5EF4-FFF2-40B4-BE49-F238E27FC236}">
                <a16:creationId xmlns:a16="http://schemas.microsoft.com/office/drawing/2014/main" xmlns="" id="{6DEB369A-AE97-4716-9C27-65A702430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742" y="47524"/>
            <a:ext cx="1279591" cy="1971777"/>
          </a:xfrm>
          <a:prstGeom prst="rect">
            <a:avLst/>
          </a:prstGeom>
        </p:spPr>
      </p:pic>
    </p:spTree>
    <p:extLst>
      <p:ext uri="{BB962C8B-B14F-4D97-AF65-F5344CB8AC3E}">
        <p14:creationId xmlns:p14="http://schemas.microsoft.com/office/powerpoint/2010/main" val="2294182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Summary</a:t>
            </a:r>
          </a:p>
        </p:txBody>
      </p:sp>
      <p:sp>
        <p:nvSpPr>
          <p:cNvPr id="4" name="Text Placeholder 3"/>
          <p:cNvSpPr>
            <a:spLocks noGrp="1"/>
          </p:cNvSpPr>
          <p:nvPr>
            <p:ph idx="1"/>
          </p:nvPr>
        </p:nvSpPr>
        <p:spPr/>
        <p:txBody>
          <a:bodyPr/>
          <a:lstStyle/>
          <a:p>
            <a:pPr marL="511175" indent="-511175">
              <a:buAutoNum type="arabicPeriod"/>
            </a:pPr>
            <a:r>
              <a:rPr lang="en-US" dirty="0"/>
              <a:t>The Gospel it is the power of God for salvation to everyone who believes</a:t>
            </a:r>
          </a:p>
          <a:p>
            <a:pPr marL="511175" indent="-511175">
              <a:buAutoNum type="arabicPeriod"/>
            </a:pPr>
            <a:r>
              <a:rPr lang="en-US" dirty="0"/>
              <a:t>This is accomplished from start to finish by faith</a:t>
            </a:r>
          </a:p>
          <a:p>
            <a:pPr marL="511175" indent="-511175">
              <a:buAutoNum type="arabicPeriod"/>
            </a:pPr>
            <a:r>
              <a:rPr lang="en-US" dirty="0"/>
              <a:t>It was predicted beforehand and confirmed through the Resurrection</a:t>
            </a:r>
          </a:p>
          <a:p>
            <a:pPr marL="511175" indent="-511175">
              <a:buAutoNum type="arabicPeriod"/>
            </a:pPr>
            <a:r>
              <a:rPr lang="en-US" dirty="0"/>
              <a:t>Do you want God to unleash this saving power in your life?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Son of hard-working German peasants</a:t>
            </a:r>
          </a:p>
          <a:p>
            <a:r>
              <a:rPr lang="en-US" dirty="0"/>
              <a:t>Studying to be a lawyer</a:t>
            </a:r>
          </a:p>
          <a:p>
            <a:r>
              <a:rPr lang="en-US" dirty="0"/>
              <a:t>Sensitive conscience</a:t>
            </a:r>
          </a:p>
          <a:p>
            <a:r>
              <a:rPr lang="en-US" dirty="0"/>
              <a:t>Dropped out of law school to became a monk</a:t>
            </a:r>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
        <p:nvSpPr>
          <p:cNvPr id="9" name="Rounded Rectangle 6">
            <a:extLst>
              <a:ext uri="{FF2B5EF4-FFF2-40B4-BE49-F238E27FC236}">
                <a16:creationId xmlns:a16="http://schemas.microsoft.com/office/drawing/2014/main" xmlns="" id="{9516E646-9762-4337-9DD5-75B347CA410A}"/>
              </a:ext>
            </a:extLst>
          </p:cNvPr>
          <p:cNvSpPr/>
          <p:nvPr/>
        </p:nvSpPr>
        <p:spPr bwMode="auto">
          <a:xfrm>
            <a:off x="584200" y="3970285"/>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rPr>
              <a:t>To the monastery he went like others, and even more than others, in order to make his peace with God. </a:t>
            </a:r>
            <a:r>
              <a:rPr lang="en-US" sz="1800" i="1" dirty="0">
                <a:solidFill>
                  <a:schemeClr val="bg1"/>
                </a:solidFill>
              </a:rPr>
              <a:t>—</a:t>
            </a:r>
            <a:r>
              <a:rPr lang="en-US" sz="1800" i="1" dirty="0" err="1">
                <a:solidFill>
                  <a:schemeClr val="bg1"/>
                </a:solidFill>
              </a:rPr>
              <a:t>Bainton</a:t>
            </a:r>
            <a:r>
              <a:rPr lang="en-US" sz="1800" i="1" dirty="0">
                <a:solidFill>
                  <a:schemeClr val="bg1"/>
                </a:solidFill>
              </a:rPr>
              <a:t>, Here I Stand, 27</a:t>
            </a:r>
            <a:endParaRPr lang="en-US" sz="3600" i="1" dirty="0">
              <a:solidFill>
                <a:schemeClr val="bg1"/>
              </a:solidFill>
            </a:endParaRPr>
          </a:p>
        </p:txBody>
      </p:sp>
    </p:spTree>
    <p:extLst>
      <p:ext uri="{BB962C8B-B14F-4D97-AF65-F5344CB8AC3E}">
        <p14:creationId xmlns:p14="http://schemas.microsoft.com/office/powerpoint/2010/main" val="24104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6417E87-DC14-4E19-8465-3E05BA88EC38}"/>
              </a:ext>
            </a:extLst>
          </p:cNvPr>
          <p:cNvSpPr>
            <a:spLocks noGrp="1"/>
          </p:cNvSpPr>
          <p:nvPr>
            <p:ph type="title"/>
          </p:nvPr>
        </p:nvSpPr>
        <p:spPr/>
        <p:txBody>
          <a:bodyPr/>
          <a:lstStyle/>
          <a:p>
            <a:r>
              <a:rPr lang="en-US" dirty="0"/>
              <a:t>Dr. F.F. Bruce</a:t>
            </a:r>
          </a:p>
        </p:txBody>
      </p:sp>
      <p:sp>
        <p:nvSpPr>
          <p:cNvPr id="6" name="Text Placeholder 5">
            <a:extLst>
              <a:ext uri="{FF2B5EF4-FFF2-40B4-BE49-F238E27FC236}">
                <a16:creationId xmlns:a16="http://schemas.microsoft.com/office/drawing/2014/main" xmlns="" id="{EB656133-53AE-4C63-9BF1-0DC380C8FAEB}"/>
              </a:ext>
            </a:extLst>
          </p:cNvPr>
          <p:cNvSpPr>
            <a:spLocks noGrp="1"/>
          </p:cNvSpPr>
          <p:nvPr>
            <p:ph type="body" sz="half" idx="2"/>
          </p:nvPr>
        </p:nvSpPr>
        <p:spPr/>
        <p:txBody>
          <a:bodyPr/>
          <a:lstStyle/>
          <a:p>
            <a:r>
              <a:rPr lang="en-US" dirty="0"/>
              <a:t>There is no saying what may happen when people begin to study the letter to the Romans. </a:t>
            </a:r>
          </a:p>
          <a:p>
            <a:r>
              <a:rPr lang="en-US" dirty="0"/>
              <a:t>What happened to Augustine, Luther, Wesley [and others] launched great spiritual movements which have left their mark in world history.</a:t>
            </a:r>
          </a:p>
        </p:txBody>
      </p:sp>
      <p:sp>
        <p:nvSpPr>
          <p:cNvPr id="7" name="Text Placeholder 6">
            <a:extLst>
              <a:ext uri="{FF2B5EF4-FFF2-40B4-BE49-F238E27FC236}">
                <a16:creationId xmlns:a16="http://schemas.microsoft.com/office/drawing/2014/main" xmlns="" id="{DB94C0C7-6B57-4CD3-A444-7778BBC53DBF}"/>
              </a:ext>
            </a:extLst>
          </p:cNvPr>
          <p:cNvSpPr>
            <a:spLocks noGrp="1"/>
          </p:cNvSpPr>
          <p:nvPr>
            <p:ph type="body" sz="half" idx="10"/>
          </p:nvPr>
        </p:nvSpPr>
        <p:spPr/>
        <p:txBody>
          <a:bodyPr/>
          <a:lstStyle/>
          <a:p>
            <a:r>
              <a:rPr lang="en-US" sz="1600" dirty="0"/>
              <a:t>F. F. Bruce, Romans: An Introduction and Commentary, vol. 6, Tyndale New Testament Commentaries (Downers Grove, IL: InterVarsity Press, 1985), 67–68.</a:t>
            </a:r>
          </a:p>
        </p:txBody>
      </p:sp>
      <p:sp>
        <p:nvSpPr>
          <p:cNvPr id="8" name="Text Placeholder 7">
            <a:extLst>
              <a:ext uri="{FF2B5EF4-FFF2-40B4-BE49-F238E27FC236}">
                <a16:creationId xmlns:a16="http://schemas.microsoft.com/office/drawing/2014/main" xmlns="" id="{642B10F2-AE5B-41A5-8C05-8E0EAC98264E}"/>
              </a:ext>
            </a:extLst>
          </p:cNvPr>
          <p:cNvSpPr>
            <a:spLocks noGrp="1"/>
          </p:cNvSpPr>
          <p:nvPr>
            <p:ph type="body" sz="half" idx="11"/>
          </p:nvPr>
        </p:nvSpPr>
        <p:spPr/>
        <p:txBody>
          <a:bodyPr/>
          <a:lstStyle/>
          <a:p>
            <a:r>
              <a:rPr lang="en-US" dirty="0"/>
              <a:t>Christian Professor and Author</a:t>
            </a:r>
          </a:p>
        </p:txBody>
      </p:sp>
      <p:pic>
        <p:nvPicPr>
          <p:cNvPr id="28674" name="Picture 2" descr="Image result for ff bruce romans commentary">
            <a:extLst>
              <a:ext uri="{FF2B5EF4-FFF2-40B4-BE49-F238E27FC236}">
                <a16:creationId xmlns:a16="http://schemas.microsoft.com/office/drawing/2014/main" xmlns="" id="{2FDF0A6B-3848-4ABE-B936-79D16425B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1400" y="55790"/>
            <a:ext cx="1413934" cy="205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6417E87-DC14-4E19-8465-3E05BA88EC38}"/>
              </a:ext>
            </a:extLst>
          </p:cNvPr>
          <p:cNvSpPr>
            <a:spLocks noGrp="1"/>
          </p:cNvSpPr>
          <p:nvPr>
            <p:ph type="title"/>
          </p:nvPr>
        </p:nvSpPr>
        <p:spPr/>
        <p:txBody>
          <a:bodyPr/>
          <a:lstStyle/>
          <a:p>
            <a:r>
              <a:rPr lang="en-US" dirty="0"/>
              <a:t>Dr. F.F. Bruce</a:t>
            </a:r>
          </a:p>
        </p:txBody>
      </p:sp>
      <p:sp>
        <p:nvSpPr>
          <p:cNvPr id="6" name="Text Placeholder 5">
            <a:extLst>
              <a:ext uri="{FF2B5EF4-FFF2-40B4-BE49-F238E27FC236}">
                <a16:creationId xmlns:a16="http://schemas.microsoft.com/office/drawing/2014/main" xmlns="" id="{EB656133-53AE-4C63-9BF1-0DC380C8FAEB}"/>
              </a:ext>
            </a:extLst>
          </p:cNvPr>
          <p:cNvSpPr>
            <a:spLocks noGrp="1"/>
          </p:cNvSpPr>
          <p:nvPr>
            <p:ph type="body" sz="half" idx="2"/>
          </p:nvPr>
        </p:nvSpPr>
        <p:spPr/>
        <p:txBody>
          <a:bodyPr/>
          <a:lstStyle/>
          <a:p>
            <a:r>
              <a:rPr lang="en-US" dirty="0"/>
              <a:t>But similar things have happened, much more frequently, to very ordinary men and women as the words of this letter came home to them with power.</a:t>
            </a:r>
          </a:p>
          <a:p>
            <a:r>
              <a:rPr lang="en-US" dirty="0"/>
              <a:t>So, let those who have read thus far be prepared for the consequences of reading farther: you have been warned!</a:t>
            </a:r>
          </a:p>
        </p:txBody>
      </p:sp>
      <p:sp>
        <p:nvSpPr>
          <p:cNvPr id="7" name="Text Placeholder 6">
            <a:extLst>
              <a:ext uri="{FF2B5EF4-FFF2-40B4-BE49-F238E27FC236}">
                <a16:creationId xmlns:a16="http://schemas.microsoft.com/office/drawing/2014/main" xmlns="" id="{DB94C0C7-6B57-4CD3-A444-7778BBC53DBF}"/>
              </a:ext>
            </a:extLst>
          </p:cNvPr>
          <p:cNvSpPr>
            <a:spLocks noGrp="1"/>
          </p:cNvSpPr>
          <p:nvPr>
            <p:ph type="body" sz="half" idx="10"/>
          </p:nvPr>
        </p:nvSpPr>
        <p:spPr/>
        <p:txBody>
          <a:bodyPr/>
          <a:lstStyle/>
          <a:p>
            <a:r>
              <a:rPr lang="en-US" sz="1600" dirty="0"/>
              <a:t>F. F. Bruce, Romans: An Introduction and Commentary, vol. 6, Tyndale New Testament Commentaries (Downers Grove, IL: InterVarsity Press, 1985), 67–68.</a:t>
            </a:r>
          </a:p>
        </p:txBody>
      </p:sp>
      <p:sp>
        <p:nvSpPr>
          <p:cNvPr id="8" name="Text Placeholder 7">
            <a:extLst>
              <a:ext uri="{FF2B5EF4-FFF2-40B4-BE49-F238E27FC236}">
                <a16:creationId xmlns:a16="http://schemas.microsoft.com/office/drawing/2014/main" xmlns="" id="{642B10F2-AE5B-41A5-8C05-8E0EAC98264E}"/>
              </a:ext>
            </a:extLst>
          </p:cNvPr>
          <p:cNvSpPr>
            <a:spLocks noGrp="1"/>
          </p:cNvSpPr>
          <p:nvPr>
            <p:ph type="body" sz="half" idx="11"/>
          </p:nvPr>
        </p:nvSpPr>
        <p:spPr/>
        <p:txBody>
          <a:bodyPr/>
          <a:lstStyle/>
          <a:p>
            <a:r>
              <a:rPr lang="en-US" dirty="0"/>
              <a:t>Christian Professor and Author</a:t>
            </a:r>
          </a:p>
        </p:txBody>
      </p:sp>
      <p:pic>
        <p:nvPicPr>
          <p:cNvPr id="28674" name="Picture 2" descr="Image result for ff bruce romans commentary">
            <a:extLst>
              <a:ext uri="{FF2B5EF4-FFF2-40B4-BE49-F238E27FC236}">
                <a16:creationId xmlns:a16="http://schemas.microsoft.com/office/drawing/2014/main" xmlns="" id="{2FDF0A6B-3848-4ABE-B936-79D16425B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1400" y="55790"/>
            <a:ext cx="1413934" cy="205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819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B6CA61-1C28-4F23-B2FC-7AFC259F813A}"/>
              </a:ext>
            </a:extLst>
          </p:cNvPr>
          <p:cNvSpPr>
            <a:spLocks noGrp="1"/>
          </p:cNvSpPr>
          <p:nvPr>
            <p:ph type="title"/>
          </p:nvPr>
        </p:nvSpPr>
        <p:spPr>
          <a:xfrm>
            <a:off x="652639" y="227543"/>
            <a:ext cx="3733797" cy="724957"/>
          </a:xfrm>
        </p:spPr>
        <p:txBody>
          <a:bodyPr/>
          <a:lstStyle/>
          <a:p>
            <a:pPr algn="ctr"/>
            <a:r>
              <a:rPr lang="en-US" sz="3600" b="0" dirty="0"/>
              <a:t>Martin Luther </a:t>
            </a:r>
            <a:br>
              <a:rPr lang="en-US" sz="3600" b="0" dirty="0"/>
            </a:br>
            <a:r>
              <a:rPr lang="en-US" sz="1600" b="0" dirty="0"/>
              <a:t>(1483-1546 AD)</a:t>
            </a:r>
            <a:endParaRPr lang="en-US" sz="3600" b="0" dirty="0"/>
          </a:p>
        </p:txBody>
      </p:sp>
      <p:sp>
        <p:nvSpPr>
          <p:cNvPr id="8" name="Content Placeholder 7">
            <a:extLst>
              <a:ext uri="{FF2B5EF4-FFF2-40B4-BE49-F238E27FC236}">
                <a16:creationId xmlns:a16="http://schemas.microsoft.com/office/drawing/2014/main" xmlns="" id="{A6D90F91-C12F-44B4-AF7F-FB8372FE282E}"/>
              </a:ext>
            </a:extLst>
          </p:cNvPr>
          <p:cNvSpPr>
            <a:spLocks noGrp="1"/>
          </p:cNvSpPr>
          <p:nvPr>
            <p:ph idx="1"/>
          </p:nvPr>
        </p:nvSpPr>
        <p:spPr>
          <a:xfrm>
            <a:off x="5200794" y="227543"/>
            <a:ext cx="4756005" cy="5259914"/>
          </a:xfrm>
        </p:spPr>
        <p:txBody>
          <a:bodyPr/>
          <a:lstStyle/>
          <a:p>
            <a:r>
              <a:rPr lang="en-US" dirty="0"/>
              <a:t>Six worship services per day</a:t>
            </a:r>
          </a:p>
          <a:p>
            <a:r>
              <a:rPr lang="en-US" dirty="0"/>
              <a:t>“I tortured myself with prayers, fasting, vigils, and freezing; the frost alone might have killed me… I almost fasted myself to death…</a:t>
            </a:r>
          </a:p>
          <a:p>
            <a:r>
              <a:rPr lang="en-US" dirty="0"/>
              <a:t>I was very serious about it.” </a:t>
            </a:r>
            <a:r>
              <a:rPr lang="en-US" sz="1400" i="1" dirty="0"/>
              <a:t>—Lindberg, The European Reformations, 64</a:t>
            </a:r>
            <a:endParaRPr lang="en-US" sz="3600" i="1" dirty="0"/>
          </a:p>
        </p:txBody>
      </p:sp>
      <p:pic>
        <p:nvPicPr>
          <p:cNvPr id="2" name="Picture 1">
            <a:extLst>
              <a:ext uri="{FF2B5EF4-FFF2-40B4-BE49-F238E27FC236}">
                <a16:creationId xmlns:a16="http://schemas.microsoft.com/office/drawing/2014/main" xmlns="" id="{CA02812B-5081-428E-A80D-D4791D720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609" y="1048855"/>
            <a:ext cx="4655855" cy="4438602"/>
          </a:xfrm>
          <a:prstGeom prst="rect">
            <a:avLst/>
          </a:prstGeom>
        </p:spPr>
      </p:pic>
    </p:spTree>
    <p:extLst>
      <p:ext uri="{BB962C8B-B14F-4D97-AF65-F5344CB8AC3E}">
        <p14:creationId xmlns:p14="http://schemas.microsoft.com/office/powerpoint/2010/main" val="39163204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3436</Words>
  <Application>Microsoft Office PowerPoint</Application>
  <PresentationFormat>Custom</PresentationFormat>
  <Paragraphs>427</Paragraphs>
  <Slides>81</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MS PGothic</vt:lpstr>
      <vt:lpstr>MS PGothic</vt:lpstr>
      <vt:lpstr>Arial</vt:lpstr>
      <vt:lpstr>Georgia</vt:lpstr>
      <vt:lpstr>Papyrus</vt:lpstr>
      <vt:lpstr>Times New Roman</vt:lpstr>
      <vt:lpstr>Default Design</vt:lpstr>
      <vt:lpstr>Romans 1:1-17</vt:lpstr>
      <vt:lpstr>Romans 1</vt:lpstr>
      <vt:lpstr>John Stott</vt:lpstr>
      <vt:lpstr>Augustine  (354-430 AD)</vt:lpstr>
      <vt:lpstr>Augustine  (354-430 AD)</vt:lpstr>
      <vt:lpstr>Augustine  (354-430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Martin Luther  (1483-1546 AD)</vt:lpstr>
      <vt:lpstr>John Wesley (1703-1791 AD)</vt:lpstr>
      <vt:lpstr>John Wesley (1703-1791 AD)</vt:lpstr>
      <vt:lpstr>John Wesley (1703-1791 AD)</vt:lpstr>
      <vt:lpstr>John Wesley (1703-1791 AD)</vt:lpstr>
      <vt:lpstr>Romans 1</vt:lpstr>
      <vt:lpstr>Romans 1</vt:lpstr>
      <vt:lpstr>Romans 1</vt:lpstr>
      <vt:lpstr>Romans 1</vt:lpstr>
      <vt:lpstr>Romans 1</vt:lpstr>
      <vt:lpstr>Romans 1</vt:lpstr>
      <vt:lpstr>Romans 1</vt:lpstr>
      <vt:lpstr>Romans 1</vt:lpstr>
      <vt:lpstr>Romans 1</vt:lpstr>
      <vt:lpstr>Romans 1</vt:lpstr>
      <vt:lpstr>Romans 1</vt:lpstr>
      <vt:lpstr>Romans 1</vt:lpstr>
      <vt:lpstr>Romans 1</vt:lpstr>
      <vt:lpstr>Romans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1</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Norman Geisler and Frank Turek</vt:lpstr>
      <vt:lpstr>Summary</vt:lpstr>
      <vt:lpstr>Dr. F.F. Bruce</vt:lpstr>
      <vt:lpstr>Dr. F.F. Bruce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2019-02-04T20:26:35Z</dcterms:modified>
</cp:coreProperties>
</file>