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5"/>
  </p:notesMasterIdLst>
  <p:sldIdLst>
    <p:sldId id="256" r:id="rId2"/>
    <p:sldId id="7322" r:id="rId3"/>
    <p:sldId id="7459" r:id="rId4"/>
    <p:sldId id="7460" r:id="rId5"/>
    <p:sldId id="7461" r:id="rId6"/>
    <p:sldId id="7462" r:id="rId7"/>
    <p:sldId id="7463" r:id="rId8"/>
    <p:sldId id="7464" r:id="rId9"/>
    <p:sldId id="7465" r:id="rId10"/>
    <p:sldId id="7466" r:id="rId11"/>
    <p:sldId id="7433" r:id="rId12"/>
    <p:sldId id="7434" r:id="rId13"/>
    <p:sldId id="7435" r:id="rId14"/>
    <p:sldId id="7436" r:id="rId15"/>
    <p:sldId id="7437" r:id="rId16"/>
    <p:sldId id="7438" r:id="rId17"/>
    <p:sldId id="7439" r:id="rId18"/>
    <p:sldId id="7440" r:id="rId19"/>
    <p:sldId id="7441" r:id="rId20"/>
    <p:sldId id="7442" r:id="rId21"/>
    <p:sldId id="7443" r:id="rId22"/>
    <p:sldId id="7444" r:id="rId23"/>
    <p:sldId id="7445" r:id="rId24"/>
    <p:sldId id="7446" r:id="rId25"/>
    <p:sldId id="7447" r:id="rId26"/>
    <p:sldId id="7454" r:id="rId27"/>
    <p:sldId id="7457" r:id="rId28"/>
    <p:sldId id="7450" r:id="rId29"/>
    <p:sldId id="7451" r:id="rId30"/>
    <p:sldId id="7452" r:id="rId31"/>
    <p:sldId id="7455" r:id="rId32"/>
    <p:sldId id="7453" r:id="rId33"/>
    <p:sldId id="7607" r:id="rId34"/>
    <p:sldId id="7456" r:id="rId35"/>
    <p:sldId id="7458" r:id="rId36"/>
    <p:sldId id="7448" r:id="rId37"/>
    <p:sldId id="7467" r:id="rId38"/>
    <p:sldId id="7588" r:id="rId39"/>
    <p:sldId id="7585" r:id="rId40"/>
    <p:sldId id="7586" r:id="rId41"/>
    <p:sldId id="7587" r:id="rId42"/>
    <p:sldId id="7555" r:id="rId43"/>
    <p:sldId id="7560" r:id="rId44"/>
    <p:sldId id="7570" r:id="rId45"/>
    <p:sldId id="7571" r:id="rId46"/>
    <p:sldId id="7572" r:id="rId47"/>
    <p:sldId id="7589" r:id="rId48"/>
    <p:sldId id="7590" r:id="rId49"/>
    <p:sldId id="7591" r:id="rId50"/>
    <p:sldId id="7592" r:id="rId51"/>
    <p:sldId id="7594" r:id="rId52"/>
    <p:sldId id="7593" r:id="rId53"/>
    <p:sldId id="7576" r:id="rId54"/>
    <p:sldId id="7595" r:id="rId55"/>
    <p:sldId id="7598" r:id="rId56"/>
    <p:sldId id="7599" r:id="rId57"/>
    <p:sldId id="7600" r:id="rId58"/>
    <p:sldId id="7602" r:id="rId59"/>
    <p:sldId id="7603" r:id="rId60"/>
    <p:sldId id="7604" r:id="rId61"/>
    <p:sldId id="7605" r:id="rId62"/>
    <p:sldId id="7606" r:id="rId63"/>
    <p:sldId id="7449" r:id="rId64"/>
  </p:sldIdLst>
  <p:sldSz cx="10160000" cy="5715000"/>
  <p:notesSz cx="7010400" cy="92964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A85400"/>
    <a:srgbClr val="B85C00"/>
    <a:srgbClr val="C06000"/>
    <a:srgbClr val="005AB4"/>
    <a:srgbClr val="4D4D4D"/>
    <a:srgbClr val="595959"/>
    <a:srgbClr val="000064"/>
    <a:srgbClr val="640000"/>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6497B-E25C-4191-894B-DCFA0E7D0347}" v="7" dt="2018-09-28T14:28:15.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9" autoAdjust="0"/>
    <p:restoredTop sz="90476" autoAdjust="0"/>
  </p:normalViewPr>
  <p:slideViewPr>
    <p:cSldViewPr>
      <p:cViewPr varScale="1">
        <p:scale>
          <a:sx n="79" d="100"/>
          <a:sy n="79" d="100"/>
        </p:scale>
        <p:origin x="1182" y="96"/>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2366317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spcBef>
                <a:spcPts val="0"/>
              </a:spcBef>
              <a:spcAft>
                <a:spcPts val="0"/>
              </a:spcAft>
            </a:pPr>
            <a:endParaRPr/>
          </a:p>
        </p:txBody>
      </p:sp>
      <p:sp>
        <p:nvSpPr>
          <p:cNvPr id="48" name="Google Shape;48;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47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9417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021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2810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5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73226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1935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1151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360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17942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4324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77135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41406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90938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44183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41309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37451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76963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0349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05529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95184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1189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61910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55455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2699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35031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78644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23708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36</a:t>
            </a:fld>
            <a:endParaRPr lang="en-US" dirty="0"/>
          </a:p>
        </p:txBody>
      </p:sp>
    </p:spTree>
    <p:extLst>
      <p:ext uri="{BB962C8B-B14F-4D97-AF65-F5344CB8AC3E}">
        <p14:creationId xmlns:p14="http://schemas.microsoft.com/office/powerpoint/2010/main" val="1234561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37</a:t>
            </a:fld>
            <a:endParaRPr lang="en-US" dirty="0"/>
          </a:p>
        </p:txBody>
      </p:sp>
    </p:spTree>
    <p:extLst>
      <p:ext uri="{BB962C8B-B14F-4D97-AF65-F5344CB8AC3E}">
        <p14:creationId xmlns:p14="http://schemas.microsoft.com/office/powerpoint/2010/main" val="1286145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38</a:t>
            </a:fld>
            <a:endParaRPr lang="en-US" dirty="0"/>
          </a:p>
        </p:txBody>
      </p:sp>
    </p:spTree>
    <p:extLst>
      <p:ext uri="{BB962C8B-B14F-4D97-AF65-F5344CB8AC3E}">
        <p14:creationId xmlns:p14="http://schemas.microsoft.com/office/powerpoint/2010/main" val="3381984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39</a:t>
            </a:fld>
            <a:endParaRPr lang="en-US" dirty="0"/>
          </a:p>
        </p:txBody>
      </p:sp>
    </p:spTree>
    <p:extLst>
      <p:ext uri="{BB962C8B-B14F-4D97-AF65-F5344CB8AC3E}">
        <p14:creationId xmlns:p14="http://schemas.microsoft.com/office/powerpoint/2010/main" val="2740442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40</a:t>
            </a:fld>
            <a:endParaRPr lang="en-US" dirty="0"/>
          </a:p>
        </p:txBody>
      </p:sp>
    </p:spTree>
    <p:extLst>
      <p:ext uri="{BB962C8B-B14F-4D97-AF65-F5344CB8AC3E}">
        <p14:creationId xmlns:p14="http://schemas.microsoft.com/office/powerpoint/2010/main" val="295085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i="1"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28209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41</a:t>
            </a:fld>
            <a:endParaRPr lang="en-US" dirty="0"/>
          </a:p>
        </p:txBody>
      </p:sp>
    </p:spTree>
    <p:extLst>
      <p:ext uri="{BB962C8B-B14F-4D97-AF65-F5344CB8AC3E}">
        <p14:creationId xmlns:p14="http://schemas.microsoft.com/office/powerpoint/2010/main" val="356463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42</a:t>
            </a:fld>
            <a:endParaRPr lang="en-US" dirty="0"/>
          </a:p>
        </p:txBody>
      </p:sp>
    </p:spTree>
    <p:extLst>
      <p:ext uri="{BB962C8B-B14F-4D97-AF65-F5344CB8AC3E}">
        <p14:creationId xmlns:p14="http://schemas.microsoft.com/office/powerpoint/2010/main" val="4045967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43</a:t>
            </a:fld>
            <a:endParaRPr lang="en-US" dirty="0"/>
          </a:p>
        </p:txBody>
      </p:sp>
    </p:spTree>
    <p:extLst>
      <p:ext uri="{BB962C8B-B14F-4D97-AF65-F5344CB8AC3E}">
        <p14:creationId xmlns:p14="http://schemas.microsoft.com/office/powerpoint/2010/main" val="244936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44</a:t>
            </a:fld>
            <a:endParaRPr lang="en-US" dirty="0"/>
          </a:p>
        </p:txBody>
      </p:sp>
    </p:spTree>
    <p:extLst>
      <p:ext uri="{BB962C8B-B14F-4D97-AF65-F5344CB8AC3E}">
        <p14:creationId xmlns:p14="http://schemas.microsoft.com/office/powerpoint/2010/main" val="3605399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45</a:t>
            </a:fld>
            <a:endParaRPr lang="en-US" dirty="0"/>
          </a:p>
        </p:txBody>
      </p:sp>
    </p:spTree>
    <p:extLst>
      <p:ext uri="{BB962C8B-B14F-4D97-AF65-F5344CB8AC3E}">
        <p14:creationId xmlns:p14="http://schemas.microsoft.com/office/powerpoint/2010/main" val="1129954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46</a:t>
            </a:fld>
            <a:endParaRPr lang="en-US" dirty="0"/>
          </a:p>
        </p:txBody>
      </p:sp>
    </p:spTree>
    <p:extLst>
      <p:ext uri="{BB962C8B-B14F-4D97-AF65-F5344CB8AC3E}">
        <p14:creationId xmlns:p14="http://schemas.microsoft.com/office/powerpoint/2010/main" val="23952722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47</a:t>
            </a:fld>
            <a:endParaRPr lang="en-US" dirty="0"/>
          </a:p>
        </p:txBody>
      </p:sp>
    </p:spTree>
    <p:extLst>
      <p:ext uri="{BB962C8B-B14F-4D97-AF65-F5344CB8AC3E}">
        <p14:creationId xmlns:p14="http://schemas.microsoft.com/office/powerpoint/2010/main" val="3038648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50</a:t>
            </a:fld>
            <a:endParaRPr lang="en-US" dirty="0"/>
          </a:p>
        </p:txBody>
      </p:sp>
    </p:spTree>
    <p:extLst>
      <p:ext uri="{BB962C8B-B14F-4D97-AF65-F5344CB8AC3E}">
        <p14:creationId xmlns:p14="http://schemas.microsoft.com/office/powerpoint/2010/main" val="648959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51</a:t>
            </a:fld>
            <a:endParaRPr lang="en-US" dirty="0"/>
          </a:p>
        </p:txBody>
      </p:sp>
    </p:spTree>
    <p:extLst>
      <p:ext uri="{BB962C8B-B14F-4D97-AF65-F5344CB8AC3E}">
        <p14:creationId xmlns:p14="http://schemas.microsoft.com/office/powerpoint/2010/main" val="1819139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52</a:t>
            </a:fld>
            <a:endParaRPr lang="en-US" dirty="0"/>
          </a:p>
        </p:txBody>
      </p:sp>
    </p:spTree>
    <p:extLst>
      <p:ext uri="{BB962C8B-B14F-4D97-AF65-F5344CB8AC3E}">
        <p14:creationId xmlns:p14="http://schemas.microsoft.com/office/powerpoint/2010/main" val="368668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67249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53</a:t>
            </a:fld>
            <a:endParaRPr lang="en-US" dirty="0"/>
          </a:p>
        </p:txBody>
      </p:sp>
    </p:spTree>
    <p:extLst>
      <p:ext uri="{BB962C8B-B14F-4D97-AF65-F5344CB8AC3E}">
        <p14:creationId xmlns:p14="http://schemas.microsoft.com/office/powerpoint/2010/main" val="2869527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54</a:t>
            </a:fld>
            <a:endParaRPr lang="en-US" dirty="0"/>
          </a:p>
        </p:txBody>
      </p:sp>
    </p:spTree>
    <p:extLst>
      <p:ext uri="{BB962C8B-B14F-4D97-AF65-F5344CB8AC3E}">
        <p14:creationId xmlns:p14="http://schemas.microsoft.com/office/powerpoint/2010/main" val="10757537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55</a:t>
            </a:fld>
            <a:endParaRPr lang="en-US" dirty="0"/>
          </a:p>
        </p:txBody>
      </p:sp>
    </p:spTree>
    <p:extLst>
      <p:ext uri="{BB962C8B-B14F-4D97-AF65-F5344CB8AC3E}">
        <p14:creationId xmlns:p14="http://schemas.microsoft.com/office/powerpoint/2010/main" val="6552394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56</a:t>
            </a:fld>
            <a:endParaRPr lang="en-US" dirty="0"/>
          </a:p>
        </p:txBody>
      </p:sp>
    </p:spTree>
    <p:extLst>
      <p:ext uri="{BB962C8B-B14F-4D97-AF65-F5344CB8AC3E}">
        <p14:creationId xmlns:p14="http://schemas.microsoft.com/office/powerpoint/2010/main" val="3328203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57</a:t>
            </a:fld>
            <a:endParaRPr lang="en-US" dirty="0"/>
          </a:p>
        </p:txBody>
      </p:sp>
    </p:spTree>
    <p:extLst>
      <p:ext uri="{BB962C8B-B14F-4D97-AF65-F5344CB8AC3E}">
        <p14:creationId xmlns:p14="http://schemas.microsoft.com/office/powerpoint/2010/main" val="22372472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58</a:t>
            </a:fld>
            <a:endParaRPr lang="en-US" dirty="0"/>
          </a:p>
        </p:txBody>
      </p:sp>
    </p:spTree>
    <p:extLst>
      <p:ext uri="{BB962C8B-B14F-4D97-AF65-F5344CB8AC3E}">
        <p14:creationId xmlns:p14="http://schemas.microsoft.com/office/powerpoint/2010/main" val="27402218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59</a:t>
            </a:fld>
            <a:endParaRPr lang="en-US" dirty="0"/>
          </a:p>
        </p:txBody>
      </p:sp>
    </p:spTree>
    <p:extLst>
      <p:ext uri="{BB962C8B-B14F-4D97-AF65-F5344CB8AC3E}">
        <p14:creationId xmlns:p14="http://schemas.microsoft.com/office/powerpoint/2010/main" val="42025295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60</a:t>
            </a:fld>
            <a:endParaRPr lang="en-US" dirty="0"/>
          </a:p>
        </p:txBody>
      </p:sp>
    </p:spTree>
    <p:extLst>
      <p:ext uri="{BB962C8B-B14F-4D97-AF65-F5344CB8AC3E}">
        <p14:creationId xmlns:p14="http://schemas.microsoft.com/office/powerpoint/2010/main" val="28206270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61</a:t>
            </a:fld>
            <a:endParaRPr lang="en-US" dirty="0"/>
          </a:p>
        </p:txBody>
      </p:sp>
    </p:spTree>
    <p:extLst>
      <p:ext uri="{BB962C8B-B14F-4D97-AF65-F5344CB8AC3E}">
        <p14:creationId xmlns:p14="http://schemas.microsoft.com/office/powerpoint/2010/main" val="13737460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62</a:t>
            </a:fld>
            <a:endParaRPr lang="en-US" dirty="0"/>
          </a:p>
        </p:txBody>
      </p:sp>
    </p:spTree>
    <p:extLst>
      <p:ext uri="{BB962C8B-B14F-4D97-AF65-F5344CB8AC3E}">
        <p14:creationId xmlns:p14="http://schemas.microsoft.com/office/powerpoint/2010/main" val="369645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85151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63</a:t>
            </a:fld>
            <a:endParaRPr lang="en-US" dirty="0"/>
          </a:p>
        </p:txBody>
      </p:sp>
    </p:spTree>
    <p:extLst>
      <p:ext uri="{BB962C8B-B14F-4D97-AF65-F5344CB8AC3E}">
        <p14:creationId xmlns:p14="http://schemas.microsoft.com/office/powerpoint/2010/main" val="337148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7511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1170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20269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2400" i="1"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346334" y="2389834"/>
            <a:ext cx="9467333" cy="935333"/>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4000"/>
            </a:lvl2pPr>
            <a:lvl3pPr lvl="2" algn="ctr">
              <a:lnSpc>
                <a:spcPct val="100000"/>
              </a:lnSpc>
              <a:spcBef>
                <a:spcPts val="0"/>
              </a:spcBef>
              <a:spcAft>
                <a:spcPts val="0"/>
              </a:spcAft>
              <a:buSzPts val="3600"/>
              <a:buNone/>
              <a:defRPr sz="4000"/>
            </a:lvl3pPr>
            <a:lvl4pPr lvl="3" algn="ctr">
              <a:lnSpc>
                <a:spcPct val="100000"/>
              </a:lnSpc>
              <a:spcBef>
                <a:spcPts val="0"/>
              </a:spcBef>
              <a:spcAft>
                <a:spcPts val="0"/>
              </a:spcAft>
              <a:buSzPts val="3600"/>
              <a:buNone/>
              <a:defRPr sz="4000"/>
            </a:lvl4pPr>
            <a:lvl5pPr lvl="4" algn="ctr">
              <a:lnSpc>
                <a:spcPct val="100000"/>
              </a:lnSpc>
              <a:spcBef>
                <a:spcPts val="0"/>
              </a:spcBef>
              <a:spcAft>
                <a:spcPts val="0"/>
              </a:spcAft>
              <a:buSzPts val="3600"/>
              <a:buNone/>
              <a:defRPr sz="4000"/>
            </a:lvl5pPr>
            <a:lvl6pPr lvl="5" algn="ctr">
              <a:lnSpc>
                <a:spcPct val="100000"/>
              </a:lnSpc>
              <a:spcBef>
                <a:spcPts val="0"/>
              </a:spcBef>
              <a:spcAft>
                <a:spcPts val="0"/>
              </a:spcAft>
              <a:buSzPts val="3600"/>
              <a:buNone/>
              <a:defRPr sz="4000"/>
            </a:lvl6pPr>
            <a:lvl7pPr lvl="6" algn="ctr">
              <a:lnSpc>
                <a:spcPct val="100000"/>
              </a:lnSpc>
              <a:spcBef>
                <a:spcPts val="0"/>
              </a:spcBef>
              <a:spcAft>
                <a:spcPts val="0"/>
              </a:spcAft>
              <a:buSzPts val="3600"/>
              <a:buNone/>
              <a:defRPr sz="4000"/>
            </a:lvl7pPr>
            <a:lvl8pPr lvl="7" algn="ctr">
              <a:lnSpc>
                <a:spcPct val="100000"/>
              </a:lnSpc>
              <a:spcBef>
                <a:spcPts val="0"/>
              </a:spcBef>
              <a:spcAft>
                <a:spcPts val="0"/>
              </a:spcAft>
              <a:buSzPts val="3600"/>
              <a:buNone/>
              <a:defRPr sz="4000"/>
            </a:lvl8pPr>
            <a:lvl9pPr lvl="8" algn="ctr">
              <a:lnSpc>
                <a:spcPct val="100000"/>
              </a:lnSpc>
              <a:spcBef>
                <a:spcPts val="0"/>
              </a:spcBef>
              <a:spcAft>
                <a:spcPts val="0"/>
              </a:spcAft>
              <a:buSzPts val="3600"/>
              <a:buNone/>
              <a:defRPr sz="4000"/>
            </a:lvl9pPr>
          </a:lstStyle>
          <a:p>
            <a:endParaRPr/>
          </a:p>
        </p:txBody>
      </p:sp>
      <p:sp>
        <p:nvSpPr>
          <p:cNvPr id="11" name="Google Shape;11;p4"/>
          <p:cNvSpPr txBox="1">
            <a:spLocks noGrp="1"/>
          </p:cNvSpPr>
          <p:nvPr>
            <p:ph type="sldNum" idx="12"/>
          </p:nvPr>
        </p:nvSpPr>
        <p:spPr>
          <a:xfrm>
            <a:off x="9413842" y="5181352"/>
            <a:ext cx="609667" cy="437333"/>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11"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11"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11"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11"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11"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11"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11"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11"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11"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865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2400" i="1"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 id="2147484870" r:id="rId22"/>
  </p:sldLayoutIdLst>
  <p:txStyles>
    <p:titleStyle>
      <a:lvl1pPr algn="ctr" rtl="0" eaLnBrk="0" fontAlgn="base" hangingPunct="0">
        <a:spcBef>
          <a:spcPct val="0"/>
        </a:spcBef>
        <a:spcAft>
          <a:spcPct val="0"/>
        </a:spcAft>
        <a:defRPr sz="4800">
          <a:solidFill>
            <a:schemeClr val="bg1"/>
          </a:solidFill>
          <a:latin typeface="Calibri Light" panose="020F0302020204030204" pitchFamily="34" charset="0"/>
          <a:ea typeface="ＭＳ Ｐゴシック" charset="-128"/>
          <a:cs typeface="Calibri Light" panose="020F0302020204030204" pitchFamily="34" charset="0"/>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Calibri Light" panose="020F0302020204030204" pitchFamily="34" charset="0"/>
          <a:ea typeface="ＭＳ Ｐゴシック" charset="-128"/>
          <a:cs typeface="Calibri Light" panose="020F0302020204030204" pitchFamily="34" charset="0"/>
        </a:defRPr>
      </a:lvl1pPr>
      <a:lvl2pPr marL="742950" indent="-285750" algn="l" rtl="0" eaLnBrk="0" fontAlgn="base" hangingPunct="0">
        <a:lnSpc>
          <a:spcPct val="95000"/>
        </a:lnSpc>
        <a:spcBef>
          <a:spcPct val="20000"/>
        </a:spcBef>
        <a:spcAft>
          <a:spcPct val="0"/>
        </a:spcAft>
        <a:buChar char="–"/>
        <a:defRPr sz="3200">
          <a:solidFill>
            <a:schemeClr val="bg1"/>
          </a:solidFill>
          <a:latin typeface="Calibri Light" panose="020F0302020204030204" pitchFamily="34" charset="0"/>
          <a:ea typeface="ＭＳ Ｐゴシック" charset="-128"/>
          <a:cs typeface="Calibri Light" panose="020F0302020204030204" pitchFamily="34" charset="0"/>
        </a:defRPr>
      </a:lvl2pPr>
      <a:lvl3pPr marL="1143000" indent="-228600" algn="l" rtl="0" eaLnBrk="0" fontAlgn="base" hangingPunct="0">
        <a:lnSpc>
          <a:spcPct val="95000"/>
        </a:lnSpc>
        <a:spcBef>
          <a:spcPct val="20000"/>
        </a:spcBef>
        <a:spcAft>
          <a:spcPct val="0"/>
        </a:spcAft>
        <a:buChar char="•"/>
        <a:defRPr sz="2800">
          <a:solidFill>
            <a:schemeClr val="bg1"/>
          </a:solidFill>
          <a:latin typeface="Calibri Light" panose="020F0302020204030204" pitchFamily="34" charset="0"/>
          <a:ea typeface="ＭＳ Ｐゴシック" charset="-128"/>
          <a:cs typeface="Calibri Light" panose="020F0302020204030204" pitchFamily="34" charset="0"/>
        </a:defRPr>
      </a:lvl3pPr>
      <a:lvl4pPr marL="1600200" indent="-228600" algn="l" rtl="0" eaLnBrk="0" fontAlgn="base" hangingPunct="0">
        <a:lnSpc>
          <a:spcPct val="95000"/>
        </a:lnSpc>
        <a:spcBef>
          <a:spcPct val="20000"/>
        </a:spcBef>
        <a:spcAft>
          <a:spcPct val="0"/>
        </a:spcAft>
        <a:buChar char="–"/>
        <a:defRPr sz="2400">
          <a:solidFill>
            <a:schemeClr val="bg1"/>
          </a:solidFill>
          <a:latin typeface="Calibri Light" panose="020F0302020204030204" pitchFamily="34" charset="0"/>
          <a:ea typeface="ＭＳ Ｐゴシック" charset="-128"/>
          <a:cs typeface="Calibri Light" panose="020F0302020204030204" pitchFamily="34" charset="0"/>
        </a:defRPr>
      </a:lvl4pPr>
      <a:lvl5pPr marL="2057400" indent="-228600" algn="l" rtl="0" eaLnBrk="0" fontAlgn="base" hangingPunct="0">
        <a:lnSpc>
          <a:spcPct val="95000"/>
        </a:lnSpc>
        <a:spcBef>
          <a:spcPct val="20000"/>
        </a:spcBef>
        <a:spcAft>
          <a:spcPct val="0"/>
        </a:spcAft>
        <a:buChar char="»"/>
        <a:defRPr sz="2400">
          <a:solidFill>
            <a:schemeClr val="bg1"/>
          </a:solidFill>
          <a:latin typeface="Calibri Light" panose="020F0302020204030204" pitchFamily="34" charset="0"/>
          <a:ea typeface="ＭＳ Ｐゴシック" charset="-128"/>
          <a:cs typeface="Calibri Light" panose="020F0302020204030204" pitchFamily="34"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hyperlink" Target="https://dwellcc.org/ministries/counseling/workshops" TargetMode="External"/><Relationship Id="rId7"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Google Shape;50;p1"/>
          <p:cNvPicPr preferRelativeResize="0"/>
          <p:nvPr/>
        </p:nvPicPr>
        <p:blipFill>
          <a:blip r:embed="rId3">
            <a:alphaModFix/>
          </a:blip>
          <a:stretch>
            <a:fillRect/>
          </a:stretch>
        </p:blipFill>
        <p:spPr>
          <a:xfrm>
            <a:off x="0" y="0"/>
            <a:ext cx="10160000" cy="5715000"/>
          </a:xfrm>
          <a:prstGeom prst="rect">
            <a:avLst/>
          </a:prstGeom>
          <a:noFill/>
          <a:ln>
            <a:noFill/>
          </a:ln>
        </p:spPr>
      </p:pic>
      <p:sp>
        <p:nvSpPr>
          <p:cNvPr id="51" name="Google Shape;51;p1"/>
          <p:cNvSpPr txBox="1"/>
          <p:nvPr/>
        </p:nvSpPr>
        <p:spPr>
          <a:xfrm>
            <a:off x="659084" y="1628889"/>
            <a:ext cx="9170333" cy="1805588"/>
          </a:xfrm>
          <a:prstGeom prst="rect">
            <a:avLst/>
          </a:prstGeom>
          <a:noFill/>
          <a:ln>
            <a:noFill/>
          </a:ln>
        </p:spPr>
        <p:txBody>
          <a:bodyPr spcFirstLastPara="1" wrap="square" lIns="101583" tIns="101583" rIns="101583" bIns="101583" anchor="t" anchorCtr="0">
            <a:spAutoFit/>
          </a:bodyPr>
          <a:lstStyle/>
          <a:p>
            <a:pPr>
              <a:spcBef>
                <a:spcPts val="0"/>
              </a:spcBef>
              <a:spcAft>
                <a:spcPts val="0"/>
              </a:spcAft>
            </a:pPr>
            <a:r>
              <a:rPr lang="en-US" sz="5200" b="1" dirty="0">
                <a:solidFill>
                  <a:schemeClr val="lt1"/>
                </a:solidFill>
              </a:rPr>
              <a:t>Self-Focus, Self-Awareness and The New Self</a:t>
            </a:r>
            <a:endParaRPr sz="5200" b="1" dirty="0">
              <a:solidFill>
                <a:schemeClr val="lt1"/>
              </a:solidFill>
            </a:endParaRPr>
          </a:p>
        </p:txBody>
      </p:sp>
      <p:sp>
        <p:nvSpPr>
          <p:cNvPr id="52" name="Google Shape;52;p1"/>
          <p:cNvSpPr txBox="1"/>
          <p:nvPr/>
        </p:nvSpPr>
        <p:spPr>
          <a:xfrm>
            <a:off x="659084" y="4255723"/>
            <a:ext cx="9170333" cy="718047"/>
          </a:xfrm>
          <a:prstGeom prst="rect">
            <a:avLst/>
          </a:prstGeom>
          <a:noFill/>
          <a:ln>
            <a:noFill/>
          </a:ln>
        </p:spPr>
        <p:txBody>
          <a:bodyPr spcFirstLastPara="1" wrap="square" lIns="101583" tIns="101583" rIns="101583" bIns="101583" anchor="t" anchorCtr="0">
            <a:spAutoFit/>
          </a:bodyPr>
          <a:lstStyle/>
          <a:p>
            <a:pPr>
              <a:spcBef>
                <a:spcPts val="0"/>
              </a:spcBef>
              <a:spcAft>
                <a:spcPts val="0"/>
              </a:spcAft>
            </a:pPr>
            <a:r>
              <a:rPr lang="en" sz="3333" dirty="0">
                <a:solidFill>
                  <a:schemeClr val="lt1"/>
                </a:solidFill>
              </a:rPr>
              <a:t>Scott Risley</a:t>
            </a:r>
            <a:endParaRPr sz="3333"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21528-2A5E-3C6F-124B-C3A3EF4D625D}"/>
              </a:ext>
            </a:extLst>
          </p:cNvPr>
          <p:cNvSpPr>
            <a:spLocks noGrp="1"/>
          </p:cNvSpPr>
          <p:nvPr>
            <p:ph type="title"/>
          </p:nvPr>
        </p:nvSpPr>
        <p:spPr/>
        <p:txBody>
          <a:bodyPr/>
          <a:lstStyle/>
          <a:p>
            <a:r>
              <a:rPr lang="en-US" dirty="0"/>
              <a:t>Self-awareness</a:t>
            </a:r>
          </a:p>
        </p:txBody>
      </p:sp>
      <p:sp>
        <p:nvSpPr>
          <p:cNvPr id="3" name="Content Placeholder 2">
            <a:extLst>
              <a:ext uri="{FF2B5EF4-FFF2-40B4-BE49-F238E27FC236}">
                <a16:creationId xmlns:a16="http://schemas.microsoft.com/office/drawing/2014/main" xmlns="" id="{32EE9B9F-3849-6429-5163-D4F7A51176C1}"/>
              </a:ext>
            </a:extLst>
          </p:cNvPr>
          <p:cNvSpPr>
            <a:spLocks noGrp="1"/>
          </p:cNvSpPr>
          <p:nvPr>
            <p:ph idx="1"/>
          </p:nvPr>
        </p:nvSpPr>
        <p:spPr/>
        <p:txBody>
          <a:bodyPr/>
          <a:lstStyle/>
          <a:p>
            <a:r>
              <a:rPr lang="en-US" dirty="0"/>
              <a:t>Two areas:</a:t>
            </a:r>
          </a:p>
          <a:p>
            <a:pPr marL="571500" indent="-571500">
              <a:buFontTx/>
              <a:buChar char="-"/>
            </a:pPr>
            <a:r>
              <a:rPr lang="en-US" dirty="0"/>
              <a:t>Emotional awareness</a:t>
            </a:r>
          </a:p>
          <a:p>
            <a:pPr marL="571500" indent="-571500">
              <a:buFontTx/>
              <a:buChar char="-"/>
            </a:pPr>
            <a:r>
              <a:rPr lang="en-US" dirty="0"/>
              <a:t>Receiving feedback from others</a:t>
            </a:r>
          </a:p>
        </p:txBody>
      </p:sp>
    </p:spTree>
    <p:extLst>
      <p:ext uri="{BB962C8B-B14F-4D97-AF65-F5344CB8AC3E}">
        <p14:creationId xmlns:p14="http://schemas.microsoft.com/office/powerpoint/2010/main" val="38626224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Data enters the limbic system through the thalamus, which is like the reception area of an office.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 thalamus then sends impulses to other parts of the brain, including the amygdala and the neocortex.</a:t>
            </a: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3 – https://www.rw-academy.org/courses/487381/lectures/9799050</a:t>
            </a:r>
          </a:p>
        </p:txBody>
      </p:sp>
    </p:spTree>
    <p:extLst>
      <p:ext uri="{BB962C8B-B14F-4D97-AF65-F5344CB8AC3E}">
        <p14:creationId xmlns:p14="http://schemas.microsoft.com/office/powerpoint/2010/main" val="262570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1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wipe(left)">
                                      <p:cBhvr>
                                        <p:cTn id="17" dur="500"/>
                                        <p:tgtEl>
                                          <p:spTgt spid="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1000"/>
                                        <p:tgtEl>
                                          <p:spTgt spid="44"/>
                                        </p:tgtEl>
                                      </p:cBhvr>
                                    </p:animEffect>
                                  </p:childTnLst>
                                </p:cTn>
                              </p:par>
                              <p:par>
                                <p:cTn id="23" presetID="22" presetClass="entr" presetSubtype="1"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 amygdala is like an emotional filing cabinet. It stores experiences and emotions.</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3 – https://www.rw-academy.org/courses/487381/lectures/9799050</a:t>
            </a:r>
          </a:p>
        </p:txBody>
      </p:sp>
    </p:spTree>
    <p:extLst>
      <p:ext uri="{BB962C8B-B14F-4D97-AF65-F5344CB8AC3E}">
        <p14:creationId xmlns:p14="http://schemas.microsoft.com/office/powerpoint/2010/main" val="27569599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example, if you had a very bad experience with snakes in your childhood,</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even a picture of a snake will trigger fear and cause you to recoil.</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3 – https://www.rw-academy.org/courses/487381/lectures/9799050</a:t>
            </a:r>
          </a:p>
        </p:txBody>
      </p:sp>
    </p:spTree>
    <p:extLst>
      <p:ext uri="{BB962C8B-B14F-4D97-AF65-F5344CB8AC3E}">
        <p14:creationId xmlns:p14="http://schemas.microsoft.com/office/powerpoint/2010/main" val="33704687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wipe(left)">
                                      <p:cBhvr>
                                        <p:cTn id="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Because of the way brain is wired, data arrives at the amygdala a few nanoseconds before it gets to the neocortex…</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3 – https://www.rw-academy.org/courses/487381/lectures/9799050</a:t>
            </a:r>
          </a:p>
        </p:txBody>
      </p:sp>
    </p:spTree>
    <p:extLst>
      <p:ext uri="{BB962C8B-B14F-4D97-AF65-F5344CB8AC3E}">
        <p14:creationId xmlns:p14="http://schemas.microsoft.com/office/powerpoint/2010/main" val="33486787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If that data triggers intense emotions, the amygdala can take control of your mind, body and words before your neocortex has time to process the data.</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3 – https://www.rw-academy.org/courses/487381/lectures/9799050</a:t>
            </a:r>
          </a:p>
        </p:txBody>
      </p:sp>
    </p:spTree>
    <p:extLst>
      <p:ext uri="{BB962C8B-B14F-4D97-AF65-F5344CB8AC3E}">
        <p14:creationId xmlns:p14="http://schemas.microsoft.com/office/powerpoint/2010/main" val="146765499"/>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3 – https://www.rw-academy.org/courses/487381/lectures/9799050</a:t>
            </a:r>
          </a:p>
        </p:txBody>
      </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This “amygdala hijacking” typically results in a behavioral process that has three characteristics: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strong emotions …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which trigger an impulsive reaction …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that is quickly regretted. </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437202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wipe(left)">
                                      <p:cBhvr>
                                        <p:cTn id="7" dur="500"/>
                                        <p:tgtEl>
                                          <p:spTgt spid="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wipe(left)">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3" end="3"/>
                                            </p:txEl>
                                          </p:spTgt>
                                        </p:tgtEl>
                                        <p:attrNameLst>
                                          <p:attrName>style.visibility</p:attrName>
                                        </p:attrNameLst>
                                      </p:cBhvr>
                                      <p:to>
                                        <p:strVal val="visible"/>
                                      </p:to>
                                    </p:set>
                                    <p:animEffect transition="in" filter="wipe(left)">
                                      <p:cBhvr>
                                        <p:cTn id="17"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3 – https://www.rw-academy.org/courses/487381/lectures/9799050</a:t>
            </a:r>
          </a:p>
        </p:txBody>
      </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To put this in simple terms, when emotions go up, reasoning usually goes down.</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grpSp>
        <p:nvGrpSpPr>
          <p:cNvPr id="2" name="Group 1">
            <a:extLst>
              <a:ext uri="{FF2B5EF4-FFF2-40B4-BE49-F238E27FC236}">
                <a16:creationId xmlns:a16="http://schemas.microsoft.com/office/drawing/2014/main" xmlns="" id="{36B6ECC0-45B4-4264-84B8-9FE9692AB730}"/>
              </a:ext>
            </a:extLst>
          </p:cNvPr>
          <p:cNvGrpSpPr/>
          <p:nvPr/>
        </p:nvGrpSpPr>
        <p:grpSpPr>
          <a:xfrm>
            <a:off x="6701566" y="2857500"/>
            <a:ext cx="2367864" cy="2158259"/>
            <a:chOff x="5997661" y="2633596"/>
            <a:chExt cx="2367864" cy="2158259"/>
          </a:xfrm>
        </p:grpSpPr>
        <p:sp>
          <p:nvSpPr>
            <p:cNvPr id="5" name="Rounded Rectangle 6">
              <a:extLst>
                <a:ext uri="{FF2B5EF4-FFF2-40B4-BE49-F238E27FC236}">
                  <a16:creationId xmlns:a16="http://schemas.microsoft.com/office/drawing/2014/main" xmlns="" id="{E55954C0-D0D1-FECE-3918-8D1A366FA990}"/>
                </a:ext>
              </a:extLst>
            </p:cNvPr>
            <p:cNvSpPr/>
            <p:nvPr/>
          </p:nvSpPr>
          <p:spPr bwMode="auto">
            <a:xfrm>
              <a:off x="5997661" y="2633596"/>
              <a:ext cx="2367864" cy="2139210"/>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no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Fight / Flight / Fawn response</a:t>
              </a:r>
            </a:p>
          </p:txBody>
        </p:sp>
        <p:sp>
          <p:nvSpPr>
            <p:cNvPr id="7" name="TextBox 6">
              <a:extLst>
                <a:ext uri="{FF2B5EF4-FFF2-40B4-BE49-F238E27FC236}">
                  <a16:creationId xmlns:a16="http://schemas.microsoft.com/office/drawing/2014/main" xmlns="" id="{BA1DFF81-7829-498B-01A4-38198C194545}"/>
                </a:ext>
              </a:extLst>
            </p:cNvPr>
            <p:cNvSpPr txBox="1"/>
            <p:nvPr/>
          </p:nvSpPr>
          <p:spPr>
            <a:xfrm>
              <a:off x="6070600" y="4569238"/>
              <a:ext cx="2264549" cy="222617"/>
            </a:xfrm>
            <a:prstGeom prst="rect">
              <a:avLst/>
            </a:prstGeom>
            <a:noFill/>
          </p:spPr>
          <p:txBody>
            <a:bodyPr wrap="square" rtlCol="0">
              <a:spAutoFit/>
            </a:bodyPr>
            <a:lstStyle/>
            <a:p>
              <a:pPr algn="r"/>
              <a:r>
                <a:rPr lang="en-US" sz="800" i="1" dirty="0">
                  <a:solidFill>
                    <a:schemeClr val="bg1">
                      <a:lumMod val="75000"/>
                    </a:schemeClr>
                  </a:solidFill>
                  <a:latin typeface="Calibri Light" panose="020F0302020204030204" pitchFamily="34" charset="0"/>
                  <a:cs typeface="Calibri Light" panose="020F0302020204030204" pitchFamily="34" charset="0"/>
                </a:rPr>
                <a:t>Aundi </a:t>
              </a:r>
              <a:r>
                <a:rPr lang="en-US" sz="800" i="1" dirty="0" err="1">
                  <a:solidFill>
                    <a:schemeClr val="bg1">
                      <a:lumMod val="75000"/>
                    </a:schemeClr>
                  </a:solidFill>
                  <a:latin typeface="Calibri Light" panose="020F0302020204030204" pitchFamily="34" charset="0"/>
                  <a:cs typeface="Calibri Light" panose="020F0302020204030204" pitchFamily="34" charset="0"/>
                </a:rPr>
                <a:t>Kolber</a:t>
              </a:r>
              <a:r>
                <a:rPr lang="en-US" sz="800" i="1" dirty="0">
                  <a:solidFill>
                    <a:schemeClr val="bg1">
                      <a:lumMod val="75000"/>
                    </a:schemeClr>
                  </a:solidFill>
                  <a:latin typeface="Calibri Light" panose="020F0302020204030204" pitchFamily="34" charset="0"/>
                  <a:cs typeface="Calibri Light" panose="020F0302020204030204" pitchFamily="34" charset="0"/>
                </a:rPr>
                <a:t>, Try Softer (Tyndale, 2020) p. 26</a:t>
              </a:r>
            </a:p>
          </p:txBody>
        </p:sp>
      </p:grpSp>
    </p:spTree>
    <p:extLst>
      <p:ext uri="{BB962C8B-B14F-4D97-AF65-F5344CB8AC3E}">
        <p14:creationId xmlns:p14="http://schemas.microsoft.com/office/powerpoint/2010/main" val="5174595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i="1" dirty="0">
                <a:solidFill>
                  <a:schemeClr val="bg1"/>
                </a:solidFill>
                <a:latin typeface="Calibri Light" panose="020F0302020204030204" pitchFamily="34" charset="0"/>
                <a:cs typeface="Calibri Light" panose="020F0302020204030204" pitchFamily="34" charset="0"/>
              </a:rPr>
              <a:t>How to deal with this?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First, learn to recognize your emotions and read your feelings.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One way to do this is to notice physical cues that your emotions are intensifying.</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7 – https://www.rw-academy.org/courses/487381/lectures/9924351</a:t>
            </a:r>
          </a:p>
        </p:txBody>
      </p:sp>
    </p:spTree>
    <p:extLst>
      <p:ext uri="{BB962C8B-B14F-4D97-AF65-F5344CB8AC3E}">
        <p14:creationId xmlns:p14="http://schemas.microsoft.com/office/powerpoint/2010/main" val="112829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left)">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left)">
                                      <p:cBhvr>
                                        <p:cTn id="1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Is your heart beating faster? Have your muscles tensed up? Are you sweating?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These are all signs that something is triggering your limbic system and may soon move you to say or do something you may regret. </a:t>
            </a: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7 – https://www.rw-academy.org/courses/487381/lectures/9924351</a:t>
            </a:r>
          </a:p>
        </p:txBody>
      </p:sp>
    </p:spTree>
    <p:extLst>
      <p:ext uri="{BB962C8B-B14F-4D97-AF65-F5344CB8AC3E}">
        <p14:creationId xmlns:p14="http://schemas.microsoft.com/office/powerpoint/2010/main" val="25498649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wipe(left)">
                                      <p:cBhvr>
                                        <p:cTn id="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21528-2A5E-3C6F-124B-C3A3EF4D625D}"/>
              </a:ext>
            </a:extLst>
          </p:cNvPr>
          <p:cNvSpPr>
            <a:spLocks noGrp="1"/>
          </p:cNvSpPr>
          <p:nvPr>
            <p:ph type="title"/>
          </p:nvPr>
        </p:nvSpPr>
        <p:spPr/>
        <p:txBody>
          <a:bodyPr/>
          <a:lstStyle/>
          <a:p>
            <a:r>
              <a:rPr lang="en-US" dirty="0"/>
              <a:t>Three-Dimensional Living</a:t>
            </a:r>
          </a:p>
        </p:txBody>
      </p:sp>
      <p:sp>
        <p:nvSpPr>
          <p:cNvPr id="3" name="Content Placeholder 2">
            <a:extLst>
              <a:ext uri="{FF2B5EF4-FFF2-40B4-BE49-F238E27FC236}">
                <a16:creationId xmlns:a16="http://schemas.microsoft.com/office/drawing/2014/main" xmlns="" id="{32EE9B9F-3849-6429-5163-D4F7A51176C1}"/>
              </a:ext>
            </a:extLst>
          </p:cNvPr>
          <p:cNvSpPr>
            <a:spLocks noGrp="1"/>
          </p:cNvSpPr>
          <p:nvPr>
            <p:ph idx="1"/>
          </p:nvPr>
        </p:nvSpPr>
        <p:spPr/>
        <p:txBody>
          <a:bodyPr/>
          <a:lstStyle/>
          <a:p>
            <a:r>
              <a:rPr lang="en-US" dirty="0"/>
              <a:t>Scripture calls us to love God and one another </a:t>
            </a:r>
            <a:r>
              <a:rPr lang="en-US" sz="1400" i="1" dirty="0"/>
              <a:t>(Mt 22:37-40)</a:t>
            </a:r>
            <a:endParaRPr lang="en-US" i="1" dirty="0"/>
          </a:p>
          <a:p>
            <a:r>
              <a:rPr lang="en-US" dirty="0"/>
              <a:t>We are called to trust God </a:t>
            </a:r>
            <a:r>
              <a:rPr lang="en-US" sz="1600" i="1" dirty="0"/>
              <a:t>(Prov 3:5)</a:t>
            </a:r>
            <a:r>
              <a:rPr lang="en-US" dirty="0"/>
              <a:t>, walk with God </a:t>
            </a:r>
            <a:r>
              <a:rPr lang="en-US" sz="1600" i="1" dirty="0"/>
              <a:t>(Gal 5:25)</a:t>
            </a:r>
            <a:r>
              <a:rPr lang="en-US" dirty="0"/>
              <a:t>, and glorify God in all we do </a:t>
            </a:r>
            <a:r>
              <a:rPr lang="en-US" sz="1600" i="1" dirty="0"/>
              <a:t>(1 Cor 10:31)</a:t>
            </a:r>
            <a:endParaRPr lang="en-US" i="1" dirty="0"/>
          </a:p>
          <a:p>
            <a:r>
              <a:rPr lang="en-US" dirty="0"/>
              <a:t>We are called to prioritize others’ </a:t>
            </a:r>
            <a:br>
              <a:rPr lang="en-US" dirty="0"/>
            </a:br>
            <a:r>
              <a:rPr lang="en-US" dirty="0"/>
              <a:t>interests over our own </a:t>
            </a:r>
            <a:r>
              <a:rPr lang="en-US" sz="1600" i="1" dirty="0"/>
              <a:t>(Phil 2:3-4)</a:t>
            </a:r>
            <a:endParaRPr lang="en-US" i="1" dirty="0"/>
          </a:p>
          <a:p>
            <a:r>
              <a:rPr lang="en-US" dirty="0"/>
              <a:t>This will require self-awareness,</a:t>
            </a:r>
            <a:br>
              <a:rPr lang="en-US" dirty="0"/>
            </a:br>
            <a:r>
              <a:rPr lang="en-US" dirty="0"/>
              <a:t>self-control, self-monitoring</a:t>
            </a:r>
          </a:p>
        </p:txBody>
      </p:sp>
      <p:grpSp>
        <p:nvGrpSpPr>
          <p:cNvPr id="37" name="Group 36">
            <a:extLst>
              <a:ext uri="{FF2B5EF4-FFF2-40B4-BE49-F238E27FC236}">
                <a16:creationId xmlns:a16="http://schemas.microsoft.com/office/drawing/2014/main" xmlns="" id="{53061EA7-08E8-A611-7D87-2344FF47F414}"/>
              </a:ext>
            </a:extLst>
          </p:cNvPr>
          <p:cNvGrpSpPr/>
          <p:nvPr/>
        </p:nvGrpSpPr>
        <p:grpSpPr>
          <a:xfrm>
            <a:off x="7914294" y="4088441"/>
            <a:ext cx="1890106" cy="914400"/>
            <a:chOff x="7990494" y="4088441"/>
            <a:chExt cx="1890106" cy="914400"/>
          </a:xfrm>
        </p:grpSpPr>
        <p:grpSp>
          <p:nvGrpSpPr>
            <p:cNvPr id="9" name="Group 5">
              <a:extLst>
                <a:ext uri="{FF2B5EF4-FFF2-40B4-BE49-F238E27FC236}">
                  <a16:creationId xmlns:a16="http://schemas.microsoft.com/office/drawing/2014/main" xmlns="" id="{5C239008-F014-B42B-00E7-8E37EA7136C2}"/>
                </a:ext>
              </a:extLst>
            </p:cNvPr>
            <p:cNvGrpSpPr>
              <a:grpSpLocks/>
            </p:cNvGrpSpPr>
            <p:nvPr/>
          </p:nvGrpSpPr>
          <p:grpSpPr bwMode="auto">
            <a:xfrm>
              <a:off x="9619454" y="4088441"/>
              <a:ext cx="261146" cy="914400"/>
              <a:chOff x="-336" y="1008"/>
              <a:chExt cx="96" cy="336"/>
            </a:xfrm>
          </p:grpSpPr>
          <p:sp>
            <p:nvSpPr>
              <p:cNvPr id="21" name="Oval 6">
                <a:extLst>
                  <a:ext uri="{FF2B5EF4-FFF2-40B4-BE49-F238E27FC236}">
                    <a16:creationId xmlns:a16="http://schemas.microsoft.com/office/drawing/2014/main" xmlns="" id="{63D7A63C-92C8-58AD-477F-CA860FA9795A}"/>
                  </a:ext>
                </a:extLst>
              </p:cNvPr>
              <p:cNvSpPr>
                <a:spLocks noChangeArrowheads="1"/>
              </p:cNvSpPr>
              <p:nvPr/>
            </p:nvSpPr>
            <p:spPr bwMode="auto">
              <a:xfrm>
                <a:off x="-336" y="1008"/>
                <a:ext cx="96" cy="96"/>
              </a:xfrm>
              <a:prstGeom prst="ellipse">
                <a:avLst/>
              </a:prstGeom>
              <a:solidFill>
                <a:schemeClr val="bg1"/>
              </a:solidFill>
              <a:ln w="38100" algn="ctr">
                <a:solidFill>
                  <a:schemeClr val="bg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 name="Line 7">
                <a:extLst>
                  <a:ext uri="{FF2B5EF4-FFF2-40B4-BE49-F238E27FC236}">
                    <a16:creationId xmlns:a16="http://schemas.microsoft.com/office/drawing/2014/main" xmlns="" id="{44D31ED4-EF1C-F677-B111-E0F6E22F0D9A}"/>
                  </a:ext>
                </a:extLst>
              </p:cNvPr>
              <p:cNvSpPr>
                <a:spLocks noChangeShapeType="1"/>
              </p:cNvSpPr>
              <p:nvPr/>
            </p:nvSpPr>
            <p:spPr bwMode="auto">
              <a:xfrm>
                <a:off x="-288" y="1104"/>
                <a:ext cx="0" cy="14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 name="Line 8">
                <a:extLst>
                  <a:ext uri="{FF2B5EF4-FFF2-40B4-BE49-F238E27FC236}">
                    <a16:creationId xmlns:a16="http://schemas.microsoft.com/office/drawing/2014/main" xmlns="" id="{CB5EBE1F-31D2-AA72-442A-FB1EB882381C}"/>
                  </a:ext>
                </a:extLst>
              </p:cNvPr>
              <p:cNvSpPr>
                <a:spLocks noChangeShapeType="1"/>
              </p:cNvSpPr>
              <p:nvPr/>
            </p:nvSpPr>
            <p:spPr bwMode="auto">
              <a:xfrm>
                <a:off x="-288"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 name="Line 9">
                <a:extLst>
                  <a:ext uri="{FF2B5EF4-FFF2-40B4-BE49-F238E27FC236}">
                    <a16:creationId xmlns:a16="http://schemas.microsoft.com/office/drawing/2014/main" xmlns="" id="{7A808D4B-3904-D9F3-BD00-2A8387C8FEEB}"/>
                  </a:ext>
                </a:extLst>
              </p:cNvPr>
              <p:cNvSpPr>
                <a:spLocks noChangeShapeType="1"/>
              </p:cNvSpPr>
              <p:nvPr/>
            </p:nvSpPr>
            <p:spPr bwMode="auto">
              <a:xfrm flipH="1">
                <a:off x="-336"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 name="Line 10">
                <a:extLst>
                  <a:ext uri="{FF2B5EF4-FFF2-40B4-BE49-F238E27FC236}">
                    <a16:creationId xmlns:a16="http://schemas.microsoft.com/office/drawing/2014/main" xmlns="" id="{167DC782-BFBA-9589-29E6-1D13EA729CAC}"/>
                  </a:ext>
                </a:extLst>
              </p:cNvPr>
              <p:cNvSpPr>
                <a:spLocks noChangeShapeType="1"/>
              </p:cNvSpPr>
              <p:nvPr/>
            </p:nvSpPr>
            <p:spPr bwMode="auto">
              <a:xfrm flipV="1">
                <a:off x="-336" y="1178"/>
                <a:ext cx="9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cxnSp>
          <p:nvCxnSpPr>
            <p:cNvPr id="10" name="Straight Arrow Connector 9">
              <a:extLst>
                <a:ext uri="{FF2B5EF4-FFF2-40B4-BE49-F238E27FC236}">
                  <a16:creationId xmlns:a16="http://schemas.microsoft.com/office/drawing/2014/main" xmlns="" id="{131B4C35-ABC5-4985-A058-4ADBC4AF123D}"/>
                </a:ext>
              </a:extLst>
            </p:cNvPr>
            <p:cNvCxnSpPr>
              <a:cxnSpLocks/>
            </p:cNvCxnSpPr>
            <p:nvPr/>
          </p:nvCxnSpPr>
          <p:spPr bwMode="auto">
            <a:xfrm>
              <a:off x="7990494" y="4686300"/>
              <a:ext cx="1378724" cy="0"/>
            </a:xfrm>
            <a:prstGeom prst="straightConnector1">
              <a:avLst/>
            </a:prstGeom>
            <a:solidFill>
              <a:schemeClr val="accent1"/>
            </a:solidFill>
            <a:ln w="25400" cap="flat" cmpd="sng" algn="ctr">
              <a:solidFill>
                <a:schemeClr val="bg1"/>
              </a:solidFill>
              <a:prstDash val="solid"/>
              <a:round/>
              <a:headEnd type="none" w="med" len="med"/>
              <a:tailEnd type="triangle"/>
            </a:ln>
            <a:effectLst/>
          </p:spPr>
        </p:cxnSp>
      </p:grpSp>
      <p:grpSp>
        <p:nvGrpSpPr>
          <p:cNvPr id="12" name="Group 5">
            <a:extLst>
              <a:ext uri="{FF2B5EF4-FFF2-40B4-BE49-F238E27FC236}">
                <a16:creationId xmlns:a16="http://schemas.microsoft.com/office/drawing/2014/main" xmlns="" id="{437B612D-9CE8-8865-2D24-C8BAA9969847}"/>
              </a:ext>
            </a:extLst>
          </p:cNvPr>
          <p:cNvGrpSpPr>
            <a:grpSpLocks/>
          </p:cNvGrpSpPr>
          <p:nvPr/>
        </p:nvGrpSpPr>
        <p:grpSpPr bwMode="auto">
          <a:xfrm>
            <a:off x="7424929" y="4076700"/>
            <a:ext cx="261146" cy="914400"/>
            <a:chOff x="-336" y="1008"/>
            <a:chExt cx="96" cy="336"/>
          </a:xfrm>
        </p:grpSpPr>
        <p:sp>
          <p:nvSpPr>
            <p:cNvPr id="16" name="Oval 6">
              <a:extLst>
                <a:ext uri="{FF2B5EF4-FFF2-40B4-BE49-F238E27FC236}">
                  <a16:creationId xmlns:a16="http://schemas.microsoft.com/office/drawing/2014/main" xmlns="" id="{51151CA0-5068-9487-6453-EB344175D669}"/>
                </a:ext>
              </a:extLst>
            </p:cNvPr>
            <p:cNvSpPr>
              <a:spLocks noChangeArrowheads="1"/>
            </p:cNvSpPr>
            <p:nvPr/>
          </p:nvSpPr>
          <p:spPr bwMode="auto">
            <a:xfrm>
              <a:off x="-336" y="1008"/>
              <a:ext cx="96" cy="96"/>
            </a:xfrm>
            <a:prstGeom prst="ellipse">
              <a:avLst/>
            </a:prstGeom>
            <a:solidFill>
              <a:schemeClr val="bg1"/>
            </a:solidFill>
            <a:ln w="38100" algn="ctr">
              <a:solidFill>
                <a:schemeClr val="bg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Line 7">
              <a:extLst>
                <a:ext uri="{FF2B5EF4-FFF2-40B4-BE49-F238E27FC236}">
                  <a16:creationId xmlns:a16="http://schemas.microsoft.com/office/drawing/2014/main" xmlns="" id="{2BF2C43F-66D6-4789-BD8B-5805A82EF19D}"/>
                </a:ext>
              </a:extLst>
            </p:cNvPr>
            <p:cNvSpPr>
              <a:spLocks noChangeShapeType="1"/>
            </p:cNvSpPr>
            <p:nvPr/>
          </p:nvSpPr>
          <p:spPr bwMode="auto">
            <a:xfrm>
              <a:off x="-288" y="1104"/>
              <a:ext cx="0" cy="14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 name="Line 8">
              <a:extLst>
                <a:ext uri="{FF2B5EF4-FFF2-40B4-BE49-F238E27FC236}">
                  <a16:creationId xmlns:a16="http://schemas.microsoft.com/office/drawing/2014/main" xmlns="" id="{BA2F73EB-9E5B-18E9-FE64-A226657C0F0B}"/>
                </a:ext>
              </a:extLst>
            </p:cNvPr>
            <p:cNvSpPr>
              <a:spLocks noChangeShapeType="1"/>
            </p:cNvSpPr>
            <p:nvPr/>
          </p:nvSpPr>
          <p:spPr bwMode="auto">
            <a:xfrm>
              <a:off x="-288"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 name="Line 9">
              <a:extLst>
                <a:ext uri="{FF2B5EF4-FFF2-40B4-BE49-F238E27FC236}">
                  <a16:creationId xmlns:a16="http://schemas.microsoft.com/office/drawing/2014/main" xmlns="" id="{8AD449CB-9C3F-490E-6E0F-4BBFEB54576F}"/>
                </a:ext>
              </a:extLst>
            </p:cNvPr>
            <p:cNvSpPr>
              <a:spLocks noChangeShapeType="1"/>
            </p:cNvSpPr>
            <p:nvPr/>
          </p:nvSpPr>
          <p:spPr bwMode="auto">
            <a:xfrm flipH="1">
              <a:off x="-336"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 name="Line 10">
              <a:extLst>
                <a:ext uri="{FF2B5EF4-FFF2-40B4-BE49-F238E27FC236}">
                  <a16:creationId xmlns:a16="http://schemas.microsoft.com/office/drawing/2014/main" xmlns="" id="{CC16FD9E-AB2D-FCF7-79AD-1EEF85D0086F}"/>
                </a:ext>
              </a:extLst>
            </p:cNvPr>
            <p:cNvSpPr>
              <a:spLocks noChangeShapeType="1"/>
            </p:cNvSpPr>
            <p:nvPr/>
          </p:nvSpPr>
          <p:spPr bwMode="auto">
            <a:xfrm flipV="1">
              <a:off x="-336" y="1178"/>
              <a:ext cx="9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6" name="Group 35">
            <a:extLst>
              <a:ext uri="{FF2B5EF4-FFF2-40B4-BE49-F238E27FC236}">
                <a16:creationId xmlns:a16="http://schemas.microsoft.com/office/drawing/2014/main" xmlns="" id="{1C530DD5-AED7-D677-5039-576CE7E828E6}"/>
              </a:ext>
            </a:extLst>
          </p:cNvPr>
          <p:cNvGrpSpPr/>
          <p:nvPr/>
        </p:nvGrpSpPr>
        <p:grpSpPr>
          <a:xfrm>
            <a:off x="7012387" y="2057400"/>
            <a:ext cx="1055914" cy="1824594"/>
            <a:chOff x="6692693" y="2057400"/>
            <a:chExt cx="1055914" cy="1824594"/>
          </a:xfrm>
        </p:grpSpPr>
        <p:sp>
          <p:nvSpPr>
            <p:cNvPr id="7" name="Rounded Rectangle 6">
              <a:extLst>
                <a:ext uri="{FF2B5EF4-FFF2-40B4-BE49-F238E27FC236}">
                  <a16:creationId xmlns:a16="http://schemas.microsoft.com/office/drawing/2014/main" xmlns="" id="{59A8DE36-34BD-AC6A-A5A9-2F1508B3BB3C}"/>
                </a:ext>
              </a:extLst>
            </p:cNvPr>
            <p:cNvSpPr/>
            <p:nvPr/>
          </p:nvSpPr>
          <p:spPr bwMode="auto">
            <a:xfrm>
              <a:off x="6692693" y="2057400"/>
              <a:ext cx="1055914" cy="596646"/>
            </a:xfrm>
            <a:prstGeom prst="roundRect">
              <a:avLst>
                <a:gd name="adj" fmla="val 0"/>
              </a:avLst>
            </a:prstGeom>
            <a:solidFill>
              <a:schemeClr val="tx1"/>
            </a:solidFill>
            <a:ln w="25400" cap="flat" cmpd="sng" algn="ctr">
              <a:no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God</a:t>
              </a:r>
            </a:p>
          </p:txBody>
        </p:sp>
        <p:cxnSp>
          <p:nvCxnSpPr>
            <p:cNvPr id="14" name="Straight Arrow Connector 13">
              <a:extLst>
                <a:ext uri="{FF2B5EF4-FFF2-40B4-BE49-F238E27FC236}">
                  <a16:creationId xmlns:a16="http://schemas.microsoft.com/office/drawing/2014/main" xmlns="" id="{1BE173FC-8EE2-BB46-4A5B-F2A06CB0CF2B}"/>
                </a:ext>
              </a:extLst>
            </p:cNvPr>
            <p:cNvCxnSpPr>
              <a:cxnSpLocks/>
            </p:cNvCxnSpPr>
            <p:nvPr/>
          </p:nvCxnSpPr>
          <p:spPr bwMode="auto">
            <a:xfrm>
              <a:off x="7244706" y="2600325"/>
              <a:ext cx="0" cy="1281669"/>
            </a:xfrm>
            <a:prstGeom prst="straightConnector1">
              <a:avLst/>
            </a:prstGeom>
            <a:solidFill>
              <a:schemeClr val="accent1"/>
            </a:solidFill>
            <a:ln w="25400" cap="flat" cmpd="sng" algn="ctr">
              <a:solidFill>
                <a:schemeClr val="bg1"/>
              </a:solidFill>
              <a:prstDash val="solid"/>
              <a:round/>
              <a:headEnd type="triangle" w="med" len="med"/>
              <a:tailEnd type="none"/>
            </a:ln>
            <a:effectLst/>
          </p:spPr>
        </p:cxnSp>
      </p:grpSp>
      <p:sp>
        <p:nvSpPr>
          <p:cNvPr id="34" name="Freeform: Shape 33">
            <a:extLst>
              <a:ext uri="{FF2B5EF4-FFF2-40B4-BE49-F238E27FC236}">
                <a16:creationId xmlns:a16="http://schemas.microsoft.com/office/drawing/2014/main" xmlns="" id="{DCD38F3F-89CF-41E8-441D-E57466899347}"/>
              </a:ext>
            </a:extLst>
          </p:cNvPr>
          <p:cNvSpPr/>
          <p:nvPr/>
        </p:nvSpPr>
        <p:spPr bwMode="auto">
          <a:xfrm>
            <a:off x="7761687" y="3450440"/>
            <a:ext cx="685853" cy="683410"/>
          </a:xfrm>
          <a:custGeom>
            <a:avLst/>
            <a:gdLst>
              <a:gd name="connsiteX0" fmla="*/ 0 w 685853"/>
              <a:gd name="connsiteY0" fmla="*/ 531010 h 683410"/>
              <a:gd name="connsiteX1" fmla="*/ 133350 w 685853"/>
              <a:gd name="connsiteY1" fmla="*/ 64285 h 683410"/>
              <a:gd name="connsiteX2" fmla="*/ 561975 w 685853"/>
              <a:gd name="connsiteY2" fmla="*/ 26185 h 683410"/>
              <a:gd name="connsiteX3" fmla="*/ 685800 w 685853"/>
              <a:gd name="connsiteY3" fmla="*/ 273835 h 683410"/>
              <a:gd name="connsiteX4" fmla="*/ 552450 w 685853"/>
              <a:gd name="connsiteY4" fmla="*/ 569110 h 683410"/>
              <a:gd name="connsiteX5" fmla="*/ 142875 w 685853"/>
              <a:gd name="connsiteY5" fmla="*/ 683410 h 68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53" h="683410">
                <a:moveTo>
                  <a:pt x="0" y="531010"/>
                </a:moveTo>
                <a:cubicBezTo>
                  <a:pt x="19844" y="339716"/>
                  <a:pt x="39688" y="148422"/>
                  <a:pt x="133350" y="64285"/>
                </a:cubicBezTo>
                <a:cubicBezTo>
                  <a:pt x="227012" y="-19852"/>
                  <a:pt x="469900" y="-8740"/>
                  <a:pt x="561975" y="26185"/>
                </a:cubicBezTo>
                <a:cubicBezTo>
                  <a:pt x="654050" y="61110"/>
                  <a:pt x="687387" y="183348"/>
                  <a:pt x="685800" y="273835"/>
                </a:cubicBezTo>
                <a:cubicBezTo>
                  <a:pt x="684213" y="364322"/>
                  <a:pt x="642937" y="500848"/>
                  <a:pt x="552450" y="569110"/>
                </a:cubicBezTo>
                <a:cubicBezTo>
                  <a:pt x="461963" y="637372"/>
                  <a:pt x="302419" y="660391"/>
                  <a:pt x="142875" y="683410"/>
                </a:cubicBezTo>
              </a:path>
            </a:pathLst>
          </a:custGeom>
          <a:noFill/>
          <a:ln w="25400" cap="flat" cmpd="sng" algn="ctr">
            <a:solidFill>
              <a:schemeClr val="bg1"/>
            </a:solidFill>
            <a:prstDash val="solid"/>
            <a:round/>
            <a:headEnd type="none" w="med" len="med"/>
            <a:tailEnd type="triangle" w="med" len="med"/>
          </a:ln>
          <a:effectLst/>
        </p:spPr>
        <p:txBody>
          <a:bodyPr rtlCol="0" anchor="ctr"/>
          <a:lstStyle/>
          <a:p>
            <a:pPr algn="ctr"/>
            <a:endParaRPr lang="en-US"/>
          </a:p>
        </p:txBody>
      </p:sp>
      <p:sp>
        <p:nvSpPr>
          <p:cNvPr id="4" name="Rectangle 3">
            <a:extLst>
              <a:ext uri="{FF2B5EF4-FFF2-40B4-BE49-F238E27FC236}">
                <a16:creationId xmlns:a16="http://schemas.microsoft.com/office/drawing/2014/main" xmlns="" id="{D1BFF845-A2BA-86D1-BC35-372CE16C324D}"/>
              </a:ext>
            </a:extLst>
          </p:cNvPr>
          <p:cNvSpPr/>
          <p:nvPr/>
        </p:nvSpPr>
        <p:spPr bwMode="auto">
          <a:xfrm>
            <a:off x="7012387" y="2057400"/>
            <a:ext cx="2978279" cy="30861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left)">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As soon as you sense that an emotion, try to give it a name: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sadness, embarrassment, nervousness, happiness, fondness, confusion, aversion or irritation … to name just a few possibilities.</a:t>
            </a: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7 – https://www.rw-academy.org/courses/487381/lectures/9924351</a:t>
            </a:r>
          </a:p>
        </p:txBody>
      </p:sp>
    </p:spTree>
    <p:extLst>
      <p:ext uri="{BB962C8B-B14F-4D97-AF65-F5344CB8AC3E}">
        <p14:creationId xmlns:p14="http://schemas.microsoft.com/office/powerpoint/2010/main" val="23619733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wipe(left)">
                                      <p:cBhvr>
                                        <p:cTn id="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Naming your emotions provides a huge benefit to your brain,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as demonstrated by a fascinating experiment.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 test was run on two control groups of people…</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7 – https://www.rw-academy.org/courses/487381/lectures/9924351</a:t>
            </a:r>
          </a:p>
        </p:txBody>
      </p:sp>
    </p:spTree>
    <p:extLst>
      <p:ext uri="{BB962C8B-B14F-4D97-AF65-F5344CB8AC3E}">
        <p14:creationId xmlns:p14="http://schemas.microsoft.com/office/powerpoint/2010/main" val="36427497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wipe(left)">
                                      <p:cBhvr>
                                        <p:cTn id="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Individuals in both groups were then placed in a functional MRI machine…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 scientists would then use a small audio speaker to mention one of the emotional events of a subject’s life</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7 – https://www.rw-academy.org/courses/487381/lectures/9924351</a:t>
            </a:r>
          </a:p>
        </p:txBody>
      </p:sp>
    </p:spTree>
    <p:extLst>
      <p:ext uri="{BB962C8B-B14F-4D97-AF65-F5344CB8AC3E}">
        <p14:creationId xmlns:p14="http://schemas.microsoft.com/office/powerpoint/2010/main" val="21803093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wipe(left)">
                                      <p:cBhvr>
                                        <p:cTn id="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Group #1: remain as mentally passive as possible, to simply experience the emotion without analyzing it.</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7 – https://www.rw-academy.org/courses/487381/lectures/9924351</a:t>
            </a:r>
          </a:p>
        </p:txBody>
      </p:sp>
      <p:sp>
        <p:nvSpPr>
          <p:cNvPr id="2" name="Oval 1">
            <a:extLst>
              <a:ext uri="{FF2B5EF4-FFF2-40B4-BE49-F238E27FC236}">
                <a16:creationId xmlns:a16="http://schemas.microsoft.com/office/drawing/2014/main" xmlns="" id="{A215781E-AFA5-046A-B8AC-5D26C83BD086}"/>
              </a:ext>
            </a:extLst>
          </p:cNvPr>
          <p:cNvSpPr/>
          <p:nvPr/>
        </p:nvSpPr>
        <p:spPr bwMode="auto">
          <a:xfrm>
            <a:off x="2491151" y="1566202"/>
            <a:ext cx="1242756" cy="1219200"/>
          </a:xfrm>
          <a:prstGeom prst="ellipse">
            <a:avLst/>
          </a:prstGeom>
          <a:solidFill>
            <a:srgbClr val="C00000">
              <a:alpha val="70000"/>
            </a:srgbClr>
          </a:solidFill>
          <a:ln w="25400" cap="flat" cmpd="sng" algn="ctr">
            <a:no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4102761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500"/>
                                        <p:tgtEl>
                                          <p:spTgt spid="2"/>
                                        </p:tgtEl>
                                      </p:cBhvr>
                                    </p:animEffect>
                                    <p:set>
                                      <p:cBhvr>
                                        <p:cTn id="12" dur="1" fill="hold">
                                          <p:stCondLst>
                                            <p:cond delay="1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3" nodeType="clickEffect">
                                  <p:stCondLst>
                                    <p:cond delay="0"/>
                                  </p:stCondLst>
                                  <p:childTnLst>
                                    <p:animEffect transition="out" filter="fade">
                                      <p:cBhvr>
                                        <p:cTn id="21" dur="1500"/>
                                        <p:tgtEl>
                                          <p:spTgt spid="2"/>
                                        </p:tgtEl>
                                      </p:cBhvr>
                                    </p:animEffect>
                                    <p:set>
                                      <p:cBhvr>
                                        <p:cTn id="22" dur="1" fill="hold">
                                          <p:stCondLst>
                                            <p:cond delay="1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4"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5" nodeType="clickEffect">
                                  <p:stCondLst>
                                    <p:cond delay="0"/>
                                  </p:stCondLst>
                                  <p:childTnLst>
                                    <p:animEffect transition="out" filter="fade">
                                      <p:cBhvr>
                                        <p:cTn id="31" dur="1500"/>
                                        <p:tgtEl>
                                          <p:spTgt spid="2"/>
                                        </p:tgtEl>
                                      </p:cBhvr>
                                    </p:animEffect>
                                    <p:set>
                                      <p:cBhvr>
                                        <p:cTn id="32" dur="1" fill="hold">
                                          <p:stCondLst>
                                            <p:cond delay="1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2" grpId="4" animBg="1"/>
      <p:bldP spid="2" grpId="5"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Group #2 had one additional instruction: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as soon as they heard a memory that triggered an emotion, they were supposed to mentally name the emotion.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Not verbally, just mentally.</a:t>
            </a: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7 – https://www.rw-academy.org/courses/487381/lectures/9924351</a:t>
            </a:r>
          </a:p>
        </p:txBody>
      </p:sp>
      <p:sp>
        <p:nvSpPr>
          <p:cNvPr id="2" name="Oval 1">
            <a:extLst>
              <a:ext uri="{FF2B5EF4-FFF2-40B4-BE49-F238E27FC236}">
                <a16:creationId xmlns:a16="http://schemas.microsoft.com/office/drawing/2014/main" xmlns="" id="{A215781E-AFA5-046A-B8AC-5D26C83BD086}"/>
              </a:ext>
            </a:extLst>
          </p:cNvPr>
          <p:cNvSpPr/>
          <p:nvPr/>
        </p:nvSpPr>
        <p:spPr bwMode="auto">
          <a:xfrm>
            <a:off x="2491151" y="1566202"/>
            <a:ext cx="1242756" cy="1219200"/>
          </a:xfrm>
          <a:prstGeom prst="ellipse">
            <a:avLst/>
          </a:prstGeom>
          <a:solidFill>
            <a:srgbClr val="C00000">
              <a:alpha val="70000"/>
            </a:srgbClr>
          </a:solidFill>
          <a:ln w="25400" cap="flat" cmpd="sng" algn="ctr">
            <a:noFill/>
            <a:prstDash val="solid"/>
            <a:round/>
            <a:headEnd type="none" w="med" len="med"/>
            <a:tailEnd type="none" w="med" len="med"/>
          </a:ln>
          <a:effectLst/>
        </p:spPr>
        <p:txBody>
          <a:bodyPr rtlCol="0" anchor="ctr"/>
          <a:lstStyle/>
          <a:p>
            <a:pPr algn="ctr"/>
            <a:endParaRPr lang="en-US"/>
          </a:p>
        </p:txBody>
      </p:sp>
      <p:sp>
        <p:nvSpPr>
          <p:cNvPr id="5" name="Oval 4">
            <a:extLst>
              <a:ext uri="{FF2B5EF4-FFF2-40B4-BE49-F238E27FC236}">
                <a16:creationId xmlns:a16="http://schemas.microsoft.com/office/drawing/2014/main" xmlns="" id="{166263DE-DEB8-7ACF-942E-F889ED27FF63}"/>
              </a:ext>
            </a:extLst>
          </p:cNvPr>
          <p:cNvSpPr/>
          <p:nvPr/>
        </p:nvSpPr>
        <p:spPr bwMode="auto">
          <a:xfrm>
            <a:off x="2829910" y="398414"/>
            <a:ext cx="1822926" cy="1921584"/>
          </a:xfrm>
          <a:prstGeom prst="ellipse">
            <a:avLst/>
          </a:prstGeom>
          <a:solidFill>
            <a:srgbClr val="C00000">
              <a:alpha val="70000"/>
            </a:srgbClr>
          </a:solidFill>
          <a:ln w="25400" cap="flat" cmpd="sng" algn="ctr">
            <a:no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38713220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wipe(left)">
                                      <p:cBhvr>
                                        <p:cTn id="7" dur="500"/>
                                        <p:tgtEl>
                                          <p:spTgt spid="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wipe(left)">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Group #2 had one additional instruction: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as soon as they heard a memory that triggered an emotion, they were supposed to mentally name the emotion.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Not verbally, just mentally.</a:t>
            </a: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7 – https://www.rw-academy.org/courses/487381/lectures/9924351</a:t>
            </a:r>
          </a:p>
        </p:txBody>
      </p:sp>
      <p:sp>
        <p:nvSpPr>
          <p:cNvPr id="2" name="Oval 1">
            <a:extLst>
              <a:ext uri="{FF2B5EF4-FFF2-40B4-BE49-F238E27FC236}">
                <a16:creationId xmlns:a16="http://schemas.microsoft.com/office/drawing/2014/main" xmlns="" id="{A215781E-AFA5-046A-B8AC-5D26C83BD086}"/>
              </a:ext>
            </a:extLst>
          </p:cNvPr>
          <p:cNvSpPr/>
          <p:nvPr/>
        </p:nvSpPr>
        <p:spPr bwMode="auto">
          <a:xfrm>
            <a:off x="2491151" y="1566202"/>
            <a:ext cx="1242756" cy="1219200"/>
          </a:xfrm>
          <a:prstGeom prst="ellipse">
            <a:avLst/>
          </a:prstGeom>
          <a:solidFill>
            <a:srgbClr val="C00000">
              <a:alpha val="70000"/>
            </a:srgbClr>
          </a:solidFill>
          <a:ln w="25400" cap="flat" cmpd="sng" algn="ctr">
            <a:noFill/>
            <a:prstDash val="solid"/>
            <a:round/>
            <a:headEnd type="none" w="med" len="med"/>
            <a:tailEnd type="none" w="med" len="med"/>
          </a:ln>
          <a:effectLst/>
        </p:spPr>
        <p:txBody>
          <a:bodyPr rtlCol="0" anchor="ctr"/>
          <a:lstStyle/>
          <a:p>
            <a:pPr algn="ctr"/>
            <a:endParaRPr lang="en-US"/>
          </a:p>
        </p:txBody>
      </p:sp>
      <p:sp>
        <p:nvSpPr>
          <p:cNvPr id="5" name="Oval 4">
            <a:extLst>
              <a:ext uri="{FF2B5EF4-FFF2-40B4-BE49-F238E27FC236}">
                <a16:creationId xmlns:a16="http://schemas.microsoft.com/office/drawing/2014/main" xmlns="" id="{166263DE-DEB8-7ACF-942E-F889ED27FF63}"/>
              </a:ext>
            </a:extLst>
          </p:cNvPr>
          <p:cNvSpPr/>
          <p:nvPr/>
        </p:nvSpPr>
        <p:spPr bwMode="auto">
          <a:xfrm>
            <a:off x="2829910" y="398414"/>
            <a:ext cx="1822926" cy="1921584"/>
          </a:xfrm>
          <a:prstGeom prst="ellipse">
            <a:avLst/>
          </a:prstGeom>
          <a:solidFill>
            <a:srgbClr val="C00000">
              <a:alpha val="70000"/>
            </a:srgbClr>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10" name="Group 9">
            <a:extLst>
              <a:ext uri="{FF2B5EF4-FFF2-40B4-BE49-F238E27FC236}">
                <a16:creationId xmlns:a16="http://schemas.microsoft.com/office/drawing/2014/main" xmlns="" id="{7CD48ADA-9B07-C1AE-602E-03B8729D64FB}"/>
              </a:ext>
            </a:extLst>
          </p:cNvPr>
          <p:cNvGrpSpPr/>
          <p:nvPr/>
        </p:nvGrpSpPr>
        <p:grpSpPr>
          <a:xfrm>
            <a:off x="45136" y="3519422"/>
            <a:ext cx="5614345" cy="2153847"/>
            <a:chOff x="45136" y="3519422"/>
            <a:chExt cx="5614345" cy="2153847"/>
          </a:xfrm>
        </p:grpSpPr>
        <p:sp>
          <p:nvSpPr>
            <p:cNvPr id="7" name="Rounded Rectangle 6">
              <a:extLst>
                <a:ext uri="{FF2B5EF4-FFF2-40B4-BE49-F238E27FC236}">
                  <a16:creationId xmlns:a16="http://schemas.microsoft.com/office/drawing/2014/main" xmlns="" id="{14E18B58-94E2-CC9F-96A8-D706BF38064F}"/>
                </a:ext>
              </a:extLst>
            </p:cNvPr>
            <p:cNvSpPr/>
            <p:nvPr/>
          </p:nvSpPr>
          <p:spPr bwMode="auto">
            <a:xfrm>
              <a:off x="45136" y="3519422"/>
              <a:ext cx="5614345" cy="2139210"/>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no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An integrated prefrontal cortex is able to secrete a substance called GABA that helps calm the amygdala</a:t>
              </a:r>
            </a:p>
          </p:txBody>
        </p:sp>
        <p:sp>
          <p:nvSpPr>
            <p:cNvPr id="8" name="TextBox 7">
              <a:extLst>
                <a:ext uri="{FF2B5EF4-FFF2-40B4-BE49-F238E27FC236}">
                  <a16:creationId xmlns:a16="http://schemas.microsoft.com/office/drawing/2014/main" xmlns="" id="{C7054252-D218-ED94-A336-CBFFEA368E73}"/>
                </a:ext>
              </a:extLst>
            </p:cNvPr>
            <p:cNvSpPr txBox="1"/>
            <p:nvPr/>
          </p:nvSpPr>
          <p:spPr>
            <a:xfrm>
              <a:off x="1270000" y="5457825"/>
              <a:ext cx="4370259" cy="215444"/>
            </a:xfrm>
            <a:prstGeom prst="rect">
              <a:avLst/>
            </a:prstGeom>
            <a:noFill/>
          </p:spPr>
          <p:txBody>
            <a:bodyPr wrap="square" rtlCol="0">
              <a:spAutoFit/>
            </a:bodyPr>
            <a:lstStyle/>
            <a:p>
              <a:pPr algn="r"/>
              <a:r>
                <a:rPr lang="en-US" sz="800" i="1" dirty="0">
                  <a:solidFill>
                    <a:schemeClr val="bg1">
                      <a:lumMod val="75000"/>
                    </a:schemeClr>
                  </a:solidFill>
                  <a:latin typeface="Calibri Light" panose="020F0302020204030204" pitchFamily="34" charset="0"/>
                  <a:cs typeface="Calibri Light" panose="020F0302020204030204" pitchFamily="34" charset="0"/>
                </a:rPr>
                <a:t>Aundi </a:t>
              </a:r>
              <a:r>
                <a:rPr lang="en-US" sz="800" i="1" dirty="0" err="1">
                  <a:solidFill>
                    <a:schemeClr val="bg1">
                      <a:lumMod val="75000"/>
                    </a:schemeClr>
                  </a:solidFill>
                  <a:latin typeface="Calibri Light" panose="020F0302020204030204" pitchFamily="34" charset="0"/>
                  <a:cs typeface="Calibri Light" panose="020F0302020204030204" pitchFamily="34" charset="0"/>
                </a:rPr>
                <a:t>Kolber</a:t>
              </a:r>
              <a:r>
                <a:rPr lang="en-US" sz="800" i="1" dirty="0">
                  <a:solidFill>
                    <a:schemeClr val="bg1">
                      <a:lumMod val="75000"/>
                    </a:schemeClr>
                  </a:solidFill>
                  <a:latin typeface="Calibri Light" panose="020F0302020204030204" pitchFamily="34" charset="0"/>
                  <a:cs typeface="Calibri Light" panose="020F0302020204030204" pitchFamily="34" charset="0"/>
                </a:rPr>
                <a:t>, Try Softer (Tyndale, 2020) p. 103; citing Daniel Siegel, Mindsight (Bantam, 2010), p. 28</a:t>
              </a:r>
            </a:p>
          </p:txBody>
        </p:sp>
      </p:grpSp>
    </p:spTree>
    <p:extLst>
      <p:ext uri="{BB962C8B-B14F-4D97-AF65-F5344CB8AC3E}">
        <p14:creationId xmlns:p14="http://schemas.microsoft.com/office/powerpoint/2010/main" val="417449271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Group #2 had one additional instruction: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as soon as they heard a memory that triggered an emotion, they were supposed to mentally name the emotion.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Not verbally, just mentally.</a:t>
            </a: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52" name="TextBox 51">
            <a:extLst>
              <a:ext uri="{FF2B5EF4-FFF2-40B4-BE49-F238E27FC236}">
                <a16:creationId xmlns:a16="http://schemas.microsoft.com/office/drawing/2014/main" xmlns="" id="{62F1B56B-0E05-15D2-2F29-109C700149C7}"/>
              </a:ext>
            </a:extLst>
          </p:cNvPr>
          <p:cNvSpPr txBox="1"/>
          <p:nvPr/>
        </p:nvSpPr>
        <p:spPr>
          <a:xfrm>
            <a:off x="7926430" y="5284695"/>
            <a:ext cx="2286000" cy="338554"/>
          </a:xfrm>
          <a:prstGeom prst="rect">
            <a:avLst/>
          </a:prstGeom>
          <a:noFill/>
        </p:spPr>
        <p:txBody>
          <a:bodyPr wrap="square" rtlCol="0">
            <a:spAutoFit/>
          </a:bodyPr>
          <a:lstStyle/>
          <a:p>
            <a:r>
              <a:rPr lang="en-US" sz="800" i="1" dirty="0">
                <a:solidFill>
                  <a:schemeClr val="bg1">
                    <a:lumMod val="75000"/>
                  </a:schemeClr>
                </a:solidFill>
                <a:latin typeface="Calibri Light" panose="020F0302020204030204" pitchFamily="34" charset="0"/>
                <a:cs typeface="Calibri Light" panose="020F0302020204030204" pitchFamily="34" charset="0"/>
              </a:rPr>
              <a:t>Ken Sande, DRW 3.0 – Lesson 7 – https://www.rw-academy.org/courses/487381/lectures/9924351</a:t>
            </a:r>
          </a:p>
        </p:txBody>
      </p:sp>
      <p:sp>
        <p:nvSpPr>
          <p:cNvPr id="2" name="Oval 1">
            <a:extLst>
              <a:ext uri="{FF2B5EF4-FFF2-40B4-BE49-F238E27FC236}">
                <a16:creationId xmlns:a16="http://schemas.microsoft.com/office/drawing/2014/main" xmlns="" id="{A215781E-AFA5-046A-B8AC-5D26C83BD086}"/>
              </a:ext>
            </a:extLst>
          </p:cNvPr>
          <p:cNvSpPr/>
          <p:nvPr/>
        </p:nvSpPr>
        <p:spPr bwMode="auto">
          <a:xfrm>
            <a:off x="2491151" y="1566202"/>
            <a:ext cx="1242756" cy="1219200"/>
          </a:xfrm>
          <a:prstGeom prst="ellipse">
            <a:avLst/>
          </a:prstGeom>
          <a:solidFill>
            <a:srgbClr val="C00000">
              <a:alpha val="70000"/>
            </a:srgbClr>
          </a:solidFill>
          <a:ln w="25400" cap="flat" cmpd="sng" algn="ctr">
            <a:noFill/>
            <a:prstDash val="solid"/>
            <a:round/>
            <a:headEnd type="none" w="med" len="med"/>
            <a:tailEnd type="none" w="med" len="med"/>
          </a:ln>
          <a:effectLst/>
        </p:spPr>
        <p:txBody>
          <a:bodyPr rtlCol="0" anchor="ctr"/>
          <a:lstStyle/>
          <a:p>
            <a:pPr algn="ctr"/>
            <a:endParaRPr lang="en-US"/>
          </a:p>
        </p:txBody>
      </p:sp>
      <p:sp>
        <p:nvSpPr>
          <p:cNvPr id="5" name="Oval 4">
            <a:extLst>
              <a:ext uri="{FF2B5EF4-FFF2-40B4-BE49-F238E27FC236}">
                <a16:creationId xmlns:a16="http://schemas.microsoft.com/office/drawing/2014/main" xmlns="" id="{166263DE-DEB8-7ACF-942E-F889ED27FF63}"/>
              </a:ext>
            </a:extLst>
          </p:cNvPr>
          <p:cNvSpPr/>
          <p:nvPr/>
        </p:nvSpPr>
        <p:spPr bwMode="auto">
          <a:xfrm>
            <a:off x="2829910" y="398414"/>
            <a:ext cx="1822926" cy="1921584"/>
          </a:xfrm>
          <a:prstGeom prst="ellipse">
            <a:avLst/>
          </a:prstGeom>
          <a:solidFill>
            <a:srgbClr val="C00000">
              <a:alpha val="70000"/>
            </a:srgbClr>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10" name="Group 9">
            <a:extLst>
              <a:ext uri="{FF2B5EF4-FFF2-40B4-BE49-F238E27FC236}">
                <a16:creationId xmlns:a16="http://schemas.microsoft.com/office/drawing/2014/main" xmlns="" id="{7CD48ADA-9B07-C1AE-602E-03B8729D64FB}"/>
              </a:ext>
            </a:extLst>
          </p:cNvPr>
          <p:cNvGrpSpPr/>
          <p:nvPr/>
        </p:nvGrpSpPr>
        <p:grpSpPr>
          <a:xfrm>
            <a:off x="45136" y="3519422"/>
            <a:ext cx="5614345" cy="2153847"/>
            <a:chOff x="45136" y="3519422"/>
            <a:chExt cx="5614345" cy="2153847"/>
          </a:xfrm>
        </p:grpSpPr>
        <p:sp>
          <p:nvSpPr>
            <p:cNvPr id="7" name="Rounded Rectangle 6">
              <a:extLst>
                <a:ext uri="{FF2B5EF4-FFF2-40B4-BE49-F238E27FC236}">
                  <a16:creationId xmlns:a16="http://schemas.microsoft.com/office/drawing/2014/main" xmlns="" id="{14E18B58-94E2-CC9F-96A8-D706BF38064F}"/>
                </a:ext>
              </a:extLst>
            </p:cNvPr>
            <p:cNvSpPr/>
            <p:nvPr/>
          </p:nvSpPr>
          <p:spPr bwMode="auto">
            <a:xfrm>
              <a:off x="45136" y="3519422"/>
              <a:ext cx="5614345" cy="2139210"/>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noAutofit/>
            </a:bodyPr>
            <a:lstStyle/>
            <a:p>
              <a:pPr marL="174625" indent="-174625" algn="ctr">
                <a:lnSpc>
                  <a:spcPct val="90000"/>
                </a:lnSpc>
              </a:pPr>
              <a:endParaRPr lang="en-US" sz="3200" dirty="0">
                <a:solidFill>
                  <a:schemeClr val="bg1"/>
                </a:solidFill>
                <a:latin typeface="Calibri Light" panose="020F0302020204030204" pitchFamily="34" charset="0"/>
                <a:cs typeface="Calibri Light" panose="020F0302020204030204" pitchFamily="34" charset="0"/>
              </a:endParaRPr>
            </a:p>
            <a:p>
              <a:pPr marL="174625" indent="-174625" algn="ctr">
                <a:lnSpc>
                  <a:spcPct val="90000"/>
                </a:lnSpc>
              </a:pPr>
              <a:endParaRPr lang="en-US" sz="2000" dirty="0">
                <a:solidFill>
                  <a:schemeClr val="bg1"/>
                </a:solidFill>
                <a:latin typeface="Calibri Light" panose="020F0302020204030204" pitchFamily="34" charset="0"/>
                <a:cs typeface="Calibri Light" panose="020F0302020204030204" pitchFamily="34" charset="0"/>
              </a:endParaRPr>
            </a:p>
            <a:p>
              <a:pPr marL="174625" indent="-174625" algn="ctr">
                <a:lnSpc>
                  <a:spcPct val="90000"/>
                </a:lnSpc>
              </a:pPr>
              <a:r>
                <a:rPr lang="en-US" sz="4800" dirty="0">
                  <a:solidFill>
                    <a:schemeClr val="bg1"/>
                  </a:solidFill>
                  <a:latin typeface="Calibri Light" panose="020F0302020204030204" pitchFamily="34" charset="0"/>
                  <a:cs typeface="Calibri Light" panose="020F0302020204030204" pitchFamily="34" charset="0"/>
                </a:rPr>
                <a:t>“Name it to tame it”</a:t>
              </a:r>
            </a:p>
          </p:txBody>
        </p:sp>
        <p:sp>
          <p:nvSpPr>
            <p:cNvPr id="8" name="TextBox 7">
              <a:extLst>
                <a:ext uri="{FF2B5EF4-FFF2-40B4-BE49-F238E27FC236}">
                  <a16:creationId xmlns:a16="http://schemas.microsoft.com/office/drawing/2014/main" xmlns="" id="{C7054252-D218-ED94-A336-CBFFEA368E73}"/>
                </a:ext>
              </a:extLst>
            </p:cNvPr>
            <p:cNvSpPr txBox="1"/>
            <p:nvPr/>
          </p:nvSpPr>
          <p:spPr>
            <a:xfrm>
              <a:off x="1270000" y="5457825"/>
              <a:ext cx="4370259" cy="215444"/>
            </a:xfrm>
            <a:prstGeom prst="rect">
              <a:avLst/>
            </a:prstGeom>
            <a:noFill/>
          </p:spPr>
          <p:txBody>
            <a:bodyPr wrap="square" rtlCol="0">
              <a:spAutoFit/>
            </a:bodyPr>
            <a:lstStyle/>
            <a:p>
              <a:pPr algn="r"/>
              <a:r>
                <a:rPr lang="en-US" sz="800" i="1" dirty="0">
                  <a:solidFill>
                    <a:schemeClr val="bg1">
                      <a:lumMod val="75000"/>
                    </a:schemeClr>
                  </a:solidFill>
                  <a:latin typeface="Calibri Light" panose="020F0302020204030204" pitchFamily="34" charset="0"/>
                  <a:cs typeface="Calibri Light" panose="020F0302020204030204" pitchFamily="34" charset="0"/>
                </a:rPr>
                <a:t>Aundi </a:t>
              </a:r>
              <a:r>
                <a:rPr lang="en-US" sz="800" i="1" dirty="0" err="1">
                  <a:solidFill>
                    <a:schemeClr val="bg1">
                      <a:lumMod val="75000"/>
                    </a:schemeClr>
                  </a:solidFill>
                  <a:latin typeface="Calibri Light" panose="020F0302020204030204" pitchFamily="34" charset="0"/>
                  <a:cs typeface="Calibri Light" panose="020F0302020204030204" pitchFamily="34" charset="0"/>
                </a:rPr>
                <a:t>Kolber</a:t>
              </a:r>
              <a:r>
                <a:rPr lang="en-US" sz="800" i="1" dirty="0">
                  <a:solidFill>
                    <a:schemeClr val="bg1">
                      <a:lumMod val="75000"/>
                    </a:schemeClr>
                  </a:solidFill>
                  <a:latin typeface="Calibri Light" panose="020F0302020204030204" pitchFamily="34" charset="0"/>
                  <a:cs typeface="Calibri Light" panose="020F0302020204030204" pitchFamily="34" charset="0"/>
                </a:rPr>
                <a:t>, Try Softer (Tyndale, 2020) p. 174; citing Daniel Siegel, Mindsight (Bantam, 2010), p. 116</a:t>
              </a:r>
            </a:p>
          </p:txBody>
        </p:sp>
      </p:grpSp>
    </p:spTree>
    <p:extLst>
      <p:ext uri="{BB962C8B-B14F-4D97-AF65-F5344CB8AC3E}">
        <p14:creationId xmlns:p14="http://schemas.microsoft.com/office/powerpoint/2010/main" val="14302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FC05F211-3307-1255-E650-015C21669773}"/>
              </a:ext>
            </a:extLst>
          </p:cNvPr>
          <p:cNvGrpSpPr/>
          <p:nvPr/>
        </p:nvGrpSpPr>
        <p:grpSpPr>
          <a:xfrm>
            <a:off x="3836086" y="-40971"/>
            <a:ext cx="1853514" cy="1069671"/>
            <a:chOff x="4394200" y="-40971"/>
            <a:chExt cx="1853514" cy="1069671"/>
          </a:xfrm>
        </p:grpSpPr>
        <p:sp>
          <p:nvSpPr>
            <p:cNvPr id="6" name="Oval 5">
              <a:extLst>
                <a:ext uri="{FF2B5EF4-FFF2-40B4-BE49-F238E27FC236}">
                  <a16:creationId xmlns:a16="http://schemas.microsoft.com/office/drawing/2014/main" xmlns="" id="{7AFD50A7-98BF-BBF2-0498-A4A21C282867}"/>
                </a:ext>
              </a:extLst>
            </p:cNvPr>
            <p:cNvSpPr/>
            <p:nvPr/>
          </p:nvSpPr>
          <p:spPr bwMode="auto">
            <a:xfrm>
              <a:off x="4394200" y="7239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9" name="TextBox 8">
              <a:extLst>
                <a:ext uri="{FF2B5EF4-FFF2-40B4-BE49-F238E27FC236}">
                  <a16:creationId xmlns:a16="http://schemas.microsoft.com/office/drawing/2014/main" xmlns="" id="{6FDFD029-1E5F-DE6B-C048-55C209E1A9B5}"/>
                </a:ext>
              </a:extLst>
            </p:cNvPr>
            <p:cNvSpPr txBox="1"/>
            <p:nvPr/>
          </p:nvSpPr>
          <p:spPr>
            <a:xfrm>
              <a:off x="4571314" y="-40971"/>
              <a:ext cx="1676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Neocortex</a:t>
              </a:r>
            </a:p>
          </p:txBody>
        </p:sp>
        <p:cxnSp>
          <p:nvCxnSpPr>
            <p:cNvPr id="11" name="Straight Connector 10">
              <a:extLst>
                <a:ext uri="{FF2B5EF4-FFF2-40B4-BE49-F238E27FC236}">
                  <a16:creationId xmlns:a16="http://schemas.microsoft.com/office/drawing/2014/main" xmlns="" id="{AFECEA80-80A7-806F-DB5F-9175585D435D}"/>
                </a:ext>
              </a:extLst>
            </p:cNvPr>
            <p:cNvCxnSpPr>
              <a:cxnSpLocks/>
            </p:cNvCxnSpPr>
            <p:nvPr/>
          </p:nvCxnSpPr>
          <p:spPr bwMode="auto">
            <a:xfrm flipV="1">
              <a:off x="4699000" y="439351"/>
              <a:ext cx="275454" cy="284549"/>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xmlns="" id="{DA8695C6-0772-F132-087E-6CF801937DFE}"/>
              </a:ext>
            </a:extLst>
          </p:cNvPr>
          <p:cNvGrpSpPr/>
          <p:nvPr/>
        </p:nvGrpSpPr>
        <p:grpSpPr>
          <a:xfrm>
            <a:off x="18620" y="484937"/>
            <a:ext cx="3170109" cy="1618801"/>
            <a:chOff x="576734" y="484937"/>
            <a:chExt cx="3170109" cy="1618801"/>
          </a:xfrm>
        </p:grpSpPr>
        <p:sp>
          <p:nvSpPr>
            <p:cNvPr id="3" name="Oval 2">
              <a:extLst>
                <a:ext uri="{FF2B5EF4-FFF2-40B4-BE49-F238E27FC236}">
                  <a16:creationId xmlns:a16="http://schemas.microsoft.com/office/drawing/2014/main" xmlns="" id="{C43CA6CF-EEC8-8244-6864-ECFE5E286F13}"/>
                </a:ext>
              </a:extLst>
            </p:cNvPr>
            <p:cNvSpPr/>
            <p:nvPr/>
          </p:nvSpPr>
          <p:spPr bwMode="auto">
            <a:xfrm>
              <a:off x="3442043" y="1798938"/>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sz="3600"/>
            </a:p>
          </p:txBody>
        </p:sp>
        <p:sp>
          <p:nvSpPr>
            <p:cNvPr id="12" name="TextBox 11">
              <a:extLst>
                <a:ext uri="{FF2B5EF4-FFF2-40B4-BE49-F238E27FC236}">
                  <a16:creationId xmlns:a16="http://schemas.microsoft.com/office/drawing/2014/main" xmlns="" id="{3C120ACB-F321-E52B-83DB-DA927E9CC933}"/>
                </a:ext>
              </a:extLst>
            </p:cNvPr>
            <p:cNvSpPr txBox="1"/>
            <p:nvPr/>
          </p:nvSpPr>
          <p:spPr>
            <a:xfrm>
              <a:off x="576734" y="484937"/>
              <a:ext cx="20574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Thalamus</a:t>
              </a:r>
            </a:p>
          </p:txBody>
        </p:sp>
        <p:cxnSp>
          <p:nvCxnSpPr>
            <p:cNvPr id="13" name="Straight Connector 12">
              <a:extLst>
                <a:ext uri="{FF2B5EF4-FFF2-40B4-BE49-F238E27FC236}">
                  <a16:creationId xmlns:a16="http://schemas.microsoft.com/office/drawing/2014/main" xmlns="" id="{F57BB493-4FFC-C63D-B910-74FB25E42659}"/>
                </a:ext>
              </a:extLst>
            </p:cNvPr>
            <p:cNvCxnSpPr>
              <a:cxnSpLocks/>
            </p:cNvCxnSpPr>
            <p:nvPr/>
          </p:nvCxnSpPr>
          <p:spPr bwMode="auto">
            <a:xfrm flipH="1" flipV="1">
              <a:off x="2032000" y="876300"/>
              <a:ext cx="1410043" cy="990600"/>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AADFB3C-6FA5-DED9-9E26-26F35B54076F}"/>
              </a:ext>
            </a:extLst>
          </p:cNvPr>
          <p:cNvGrpSpPr/>
          <p:nvPr/>
        </p:nvGrpSpPr>
        <p:grpSpPr>
          <a:xfrm>
            <a:off x="127000" y="2400300"/>
            <a:ext cx="3315729" cy="1179193"/>
            <a:chOff x="685114" y="2400300"/>
            <a:chExt cx="3315729" cy="1179193"/>
          </a:xfrm>
        </p:grpSpPr>
        <p:sp>
          <p:nvSpPr>
            <p:cNvPr id="4" name="Oval 3">
              <a:extLst>
                <a:ext uri="{FF2B5EF4-FFF2-40B4-BE49-F238E27FC236}">
                  <a16:creationId xmlns:a16="http://schemas.microsoft.com/office/drawing/2014/main" xmlns="" id="{6330A4A1-AB6A-0782-4595-B2E026ECFA7E}"/>
                </a:ext>
              </a:extLst>
            </p:cNvPr>
            <p:cNvSpPr/>
            <p:nvPr/>
          </p:nvSpPr>
          <p:spPr bwMode="auto">
            <a:xfrm>
              <a:off x="3696043" y="2400300"/>
              <a:ext cx="304800" cy="304800"/>
            </a:xfrm>
            <a:prstGeom prst="ellipse">
              <a:avLst/>
            </a:prstGeom>
            <a:solidFill>
              <a:srgbClr val="FFC000"/>
            </a:solidFill>
            <a:ln w="25400" cap="flat" cmpd="sng" algn="ctr">
              <a:noFill/>
              <a:prstDash val="solid"/>
              <a:round/>
              <a:headEnd type="none" w="med" len="med"/>
              <a:tailEnd type="none" w="med" len="med"/>
            </a:ln>
            <a:effectLst/>
          </p:spPr>
          <p:txBody>
            <a:bodyPr rtlCol="0" anchor="ctr"/>
            <a:lstStyle/>
            <a:p>
              <a:pPr algn="ctr"/>
              <a:endParaRPr lang="en-US"/>
            </a:p>
          </p:txBody>
        </p:sp>
        <p:grpSp>
          <p:nvGrpSpPr>
            <p:cNvPr id="22" name="Group 21">
              <a:extLst>
                <a:ext uri="{FF2B5EF4-FFF2-40B4-BE49-F238E27FC236}">
                  <a16:creationId xmlns:a16="http://schemas.microsoft.com/office/drawing/2014/main" xmlns="" id="{EACBE79B-7A5A-DC62-6394-0A73062C9F1F}"/>
                </a:ext>
              </a:extLst>
            </p:cNvPr>
            <p:cNvGrpSpPr/>
            <p:nvPr/>
          </p:nvGrpSpPr>
          <p:grpSpPr>
            <a:xfrm>
              <a:off x="685114" y="2633596"/>
              <a:ext cx="2909329" cy="945897"/>
              <a:chOff x="685114" y="2633596"/>
              <a:chExt cx="2909329" cy="945897"/>
            </a:xfrm>
          </p:grpSpPr>
          <p:sp>
            <p:nvSpPr>
              <p:cNvPr id="17" name="TextBox 16">
                <a:extLst>
                  <a:ext uri="{FF2B5EF4-FFF2-40B4-BE49-F238E27FC236}">
                    <a16:creationId xmlns:a16="http://schemas.microsoft.com/office/drawing/2014/main" xmlns="" id="{A4532429-6C43-C874-7A28-721701F77193}"/>
                  </a:ext>
                </a:extLst>
              </p:cNvPr>
              <p:cNvSpPr txBox="1"/>
              <p:nvPr/>
            </p:nvSpPr>
            <p:spPr>
              <a:xfrm>
                <a:off x="685114" y="3056273"/>
                <a:ext cx="2133600" cy="523220"/>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Amygdala</a:t>
                </a:r>
              </a:p>
            </p:txBody>
          </p:sp>
          <p:cxnSp>
            <p:nvCxnSpPr>
              <p:cNvPr id="18" name="Straight Connector 17">
                <a:extLst>
                  <a:ext uri="{FF2B5EF4-FFF2-40B4-BE49-F238E27FC236}">
                    <a16:creationId xmlns:a16="http://schemas.microsoft.com/office/drawing/2014/main" xmlns="" id="{316710F0-7EFC-7080-EFEA-CF74FB85F6DB}"/>
                  </a:ext>
                </a:extLst>
              </p:cNvPr>
              <p:cNvCxnSpPr>
                <a:cxnSpLocks/>
              </p:cNvCxnSpPr>
              <p:nvPr/>
            </p:nvCxnSpPr>
            <p:spPr bwMode="auto">
              <a:xfrm flipH="1">
                <a:off x="2240091" y="2633596"/>
                <a:ext cx="1354352" cy="715064"/>
              </a:xfrm>
              <a:prstGeom prst="line">
                <a:avLst/>
              </a:prstGeom>
              <a:solidFill>
                <a:schemeClr val="accent1"/>
              </a:solidFill>
              <a:ln w="25400" cap="flat" cmpd="sng" algn="ctr">
                <a:solidFill>
                  <a:srgbClr val="FFC000"/>
                </a:solidFill>
                <a:prstDash val="solid"/>
                <a:round/>
                <a:headEnd type="none" w="med" len="med"/>
                <a:tailEnd type="none" w="med" len="med"/>
              </a:ln>
              <a:effectLst/>
            </p:spPr>
          </p:cxnSp>
        </p:grpSp>
      </p:grpSp>
      <p:sp>
        <p:nvSpPr>
          <p:cNvPr id="29" name="Rounded Rectangle 6">
            <a:extLst>
              <a:ext uri="{FF2B5EF4-FFF2-40B4-BE49-F238E27FC236}">
                <a16:creationId xmlns:a16="http://schemas.microsoft.com/office/drawing/2014/main" xmlns="" id="{8F8B39DF-91D8-7D4C-6370-025C4FE41960}"/>
              </a:ext>
            </a:extLst>
          </p:cNvPr>
          <p:cNvSpPr/>
          <p:nvPr/>
        </p:nvSpPr>
        <p:spPr bwMode="auto">
          <a:xfrm>
            <a:off x="5743661" y="46338"/>
            <a:ext cx="4365539" cy="5576911"/>
          </a:xfrm>
          <a:prstGeom prst="roundRect">
            <a:avLst>
              <a:gd name="adj" fmla="val 0"/>
            </a:avLst>
          </a:prstGeom>
          <a:solidFill>
            <a:schemeClr val="tx1">
              <a:alpha val="60000"/>
            </a:schemeClr>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As Christians,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we want to go beyond just naming it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can examine the feeling – “Why am I feeling that way?”</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Don’t just squash</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can integrate truth from God’s word </a:t>
            </a:r>
            <a:r>
              <a:rPr lang="en-US" sz="1400" i="1" dirty="0">
                <a:solidFill>
                  <a:schemeClr val="bg1"/>
                </a:solidFill>
                <a:latin typeface="Calibri Light" panose="020F0302020204030204" pitchFamily="34" charset="0"/>
                <a:cs typeface="Calibri Light" panose="020F0302020204030204" pitchFamily="34" charset="0"/>
              </a:rPr>
              <a:t>(2 Cor 10:5)</a:t>
            </a:r>
            <a:endParaRPr lang="en-US" sz="3600" i="1"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can talk with God and other believers</a:t>
            </a:r>
          </a:p>
        </p:txBody>
      </p:sp>
      <p:cxnSp>
        <p:nvCxnSpPr>
          <p:cNvPr id="42" name="Straight Arrow Connector 41">
            <a:extLst>
              <a:ext uri="{FF2B5EF4-FFF2-40B4-BE49-F238E27FC236}">
                <a16:creationId xmlns:a16="http://schemas.microsoft.com/office/drawing/2014/main" xmlns="" id="{60DF6DDB-E956-BA64-C174-5E61B9981975}"/>
              </a:ext>
            </a:extLst>
          </p:cNvPr>
          <p:cNvCxnSpPr>
            <a:cxnSpLocks/>
          </p:cNvCxnSpPr>
          <p:nvPr/>
        </p:nvCxnSpPr>
        <p:spPr bwMode="auto">
          <a:xfrm flipV="1">
            <a:off x="1932244" y="2171700"/>
            <a:ext cx="1053285" cy="2819400"/>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4" name="Straight Arrow Connector 43">
            <a:extLst>
              <a:ext uri="{FF2B5EF4-FFF2-40B4-BE49-F238E27FC236}">
                <a16:creationId xmlns:a16="http://schemas.microsoft.com/office/drawing/2014/main" xmlns="" id="{A1277443-E27E-F8FF-233F-DDD2021AA05B}"/>
              </a:ext>
            </a:extLst>
          </p:cNvPr>
          <p:cNvCxnSpPr>
            <a:cxnSpLocks/>
          </p:cNvCxnSpPr>
          <p:nvPr/>
        </p:nvCxnSpPr>
        <p:spPr bwMode="auto">
          <a:xfrm flipV="1">
            <a:off x="3196967" y="1016395"/>
            <a:ext cx="647357" cy="790781"/>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xmlns="" id="{BC603DE5-D014-9436-5A5E-BE47556B730A}"/>
              </a:ext>
            </a:extLst>
          </p:cNvPr>
          <p:cNvCxnSpPr>
            <a:cxnSpLocks/>
          </p:cNvCxnSpPr>
          <p:nvPr/>
        </p:nvCxnSpPr>
        <p:spPr bwMode="auto">
          <a:xfrm>
            <a:off x="3122825" y="2111976"/>
            <a:ext cx="101600" cy="296562"/>
          </a:xfrm>
          <a:prstGeom prst="straightConnector1">
            <a:avLst/>
          </a:prstGeom>
          <a:solidFill>
            <a:schemeClr val="accent1"/>
          </a:solidFill>
          <a:ln w="47625" cap="flat" cmpd="sng" algn="ctr">
            <a:solidFill>
              <a:srgbClr val="FFC000"/>
            </a:solidFill>
            <a:prstDash val="dash"/>
            <a:round/>
            <a:headEnd type="none" w="med" len="med"/>
            <a:tailEnd type="triangle"/>
          </a:ln>
          <a:effectLst/>
        </p:spPr>
      </p:cxnSp>
      <p:sp>
        <p:nvSpPr>
          <p:cNvPr id="2" name="Oval 1">
            <a:extLst>
              <a:ext uri="{FF2B5EF4-FFF2-40B4-BE49-F238E27FC236}">
                <a16:creationId xmlns:a16="http://schemas.microsoft.com/office/drawing/2014/main" xmlns="" id="{A215781E-AFA5-046A-B8AC-5D26C83BD086}"/>
              </a:ext>
            </a:extLst>
          </p:cNvPr>
          <p:cNvSpPr/>
          <p:nvPr/>
        </p:nvSpPr>
        <p:spPr bwMode="auto">
          <a:xfrm>
            <a:off x="2491151" y="1566202"/>
            <a:ext cx="1242756" cy="1219200"/>
          </a:xfrm>
          <a:prstGeom prst="ellipse">
            <a:avLst/>
          </a:prstGeom>
          <a:solidFill>
            <a:srgbClr val="C00000">
              <a:alpha val="70000"/>
            </a:srgbClr>
          </a:solidFill>
          <a:ln w="25400" cap="flat" cmpd="sng" algn="ctr">
            <a:noFill/>
            <a:prstDash val="solid"/>
            <a:round/>
            <a:headEnd type="none" w="med" len="med"/>
            <a:tailEnd type="none" w="med" len="med"/>
          </a:ln>
          <a:effectLst/>
        </p:spPr>
        <p:txBody>
          <a:bodyPr rtlCol="0" anchor="ctr"/>
          <a:lstStyle/>
          <a:p>
            <a:pPr algn="ctr"/>
            <a:endParaRPr lang="en-US"/>
          </a:p>
        </p:txBody>
      </p:sp>
      <p:sp>
        <p:nvSpPr>
          <p:cNvPr id="5" name="Oval 4">
            <a:extLst>
              <a:ext uri="{FF2B5EF4-FFF2-40B4-BE49-F238E27FC236}">
                <a16:creationId xmlns:a16="http://schemas.microsoft.com/office/drawing/2014/main" xmlns="" id="{166263DE-DEB8-7ACF-942E-F889ED27FF63}"/>
              </a:ext>
            </a:extLst>
          </p:cNvPr>
          <p:cNvSpPr/>
          <p:nvPr/>
        </p:nvSpPr>
        <p:spPr bwMode="auto">
          <a:xfrm>
            <a:off x="2829910" y="398414"/>
            <a:ext cx="1822926" cy="1921584"/>
          </a:xfrm>
          <a:prstGeom prst="ellipse">
            <a:avLst/>
          </a:prstGeom>
          <a:solidFill>
            <a:srgbClr val="C00000">
              <a:alpha val="70000"/>
            </a:srgbClr>
          </a:solidFill>
          <a:ln w="25400" cap="flat" cmpd="sng" algn="ctr">
            <a:no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5969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left)">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left)">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wipe(left)">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left)">
                                      <p:cBhvr>
                                        <p:cTn id="27"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Psalm 73 – Asaph</a:t>
            </a:r>
          </a:p>
        </p:txBody>
      </p:sp>
      <p:sp>
        <p:nvSpPr>
          <p:cNvPr id="6" name="Content Placeholder 5"/>
          <p:cNvSpPr>
            <a:spLocks noGrp="1"/>
          </p:cNvSpPr>
          <p:nvPr>
            <p:ph idx="1"/>
          </p:nvPr>
        </p:nvSpPr>
        <p:spPr/>
        <p:txBody>
          <a:bodyPr/>
          <a:lstStyle/>
          <a:p>
            <a:r>
              <a:rPr lang="en-US" baseline="30000" dirty="0"/>
              <a:t>2 </a:t>
            </a:r>
            <a:r>
              <a:rPr lang="en-US" dirty="0"/>
              <a:t>But as for me, I almost lost my footing. </a:t>
            </a:r>
            <a:br>
              <a:rPr lang="en-US" dirty="0"/>
            </a:br>
            <a:r>
              <a:rPr lang="en-US" dirty="0"/>
              <a:t>My feet were slipping, and I was almost gone. </a:t>
            </a:r>
          </a:p>
          <a:p>
            <a:r>
              <a:rPr lang="en-US" baseline="30000" dirty="0"/>
              <a:t>3 </a:t>
            </a:r>
            <a:r>
              <a:rPr lang="en-US" dirty="0"/>
              <a:t>For I envied the proud when I saw them prosper despite their wickedness. </a:t>
            </a:r>
          </a:p>
          <a:p>
            <a:r>
              <a:rPr lang="en-US" baseline="30000" dirty="0"/>
              <a:t>13 </a:t>
            </a:r>
            <a:r>
              <a:rPr lang="en-US" dirty="0"/>
              <a:t>Did I keep my heart pure for nothing? </a:t>
            </a:r>
            <a:br>
              <a:rPr lang="en-US" dirty="0"/>
            </a:br>
            <a:r>
              <a:rPr lang="en-US" dirty="0"/>
              <a:t>Did I keep myself innocent for no reason? </a:t>
            </a:r>
          </a:p>
          <a:p>
            <a:r>
              <a:rPr lang="en-US" baseline="30000" dirty="0"/>
              <a:t>14 </a:t>
            </a:r>
            <a:r>
              <a:rPr lang="en-US" dirty="0"/>
              <a:t>I get nothing but trouble all day long; </a:t>
            </a:r>
            <a:br>
              <a:rPr lang="en-US" dirty="0"/>
            </a:br>
            <a:r>
              <a:rPr lang="en-US" dirty="0"/>
              <a:t>every morning brings me pain.</a:t>
            </a:r>
          </a:p>
        </p:txBody>
      </p:sp>
      <p:sp>
        <p:nvSpPr>
          <p:cNvPr id="2" name="Rounded Rectangle 6">
            <a:extLst>
              <a:ext uri="{FF2B5EF4-FFF2-40B4-BE49-F238E27FC236}">
                <a16:creationId xmlns:a16="http://schemas.microsoft.com/office/drawing/2014/main" xmlns="" id="{31595414-3BF8-F942-7DE4-E544F8D59030}"/>
              </a:ext>
            </a:extLst>
          </p:cNvPr>
          <p:cNvSpPr/>
          <p:nvPr/>
        </p:nvSpPr>
        <p:spPr bwMode="auto">
          <a:xfrm>
            <a:off x="6299200" y="4152900"/>
            <a:ext cx="25146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“Grumblers” stop here</a:t>
            </a:r>
            <a:endParaRPr lang="en-US" sz="1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5941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Psalm 73 – Asaph</a:t>
            </a:r>
          </a:p>
        </p:txBody>
      </p:sp>
      <p:sp>
        <p:nvSpPr>
          <p:cNvPr id="6" name="Content Placeholder 5"/>
          <p:cNvSpPr>
            <a:spLocks noGrp="1"/>
          </p:cNvSpPr>
          <p:nvPr>
            <p:ph idx="1"/>
          </p:nvPr>
        </p:nvSpPr>
        <p:spPr/>
        <p:txBody>
          <a:bodyPr/>
          <a:lstStyle/>
          <a:p>
            <a:r>
              <a:rPr lang="en-US" baseline="30000" dirty="0"/>
              <a:t>15 </a:t>
            </a:r>
            <a:r>
              <a:rPr lang="en-US" dirty="0"/>
              <a:t>If I had really spoken this way </a:t>
            </a:r>
            <a:r>
              <a:rPr lang="en-US" u="sng" dirty="0"/>
              <a:t>to others</a:t>
            </a:r>
            <a:r>
              <a:rPr lang="en-US" dirty="0"/>
              <a:t>, </a:t>
            </a:r>
            <a:br>
              <a:rPr lang="en-US" dirty="0"/>
            </a:br>
            <a:r>
              <a:rPr lang="en-US" dirty="0"/>
              <a:t>I would have been a traitor to your people. </a:t>
            </a:r>
          </a:p>
          <a:p>
            <a:r>
              <a:rPr lang="en-US" baseline="30000" dirty="0"/>
              <a:t>17 </a:t>
            </a:r>
            <a:r>
              <a:rPr lang="en-US" dirty="0"/>
              <a:t>Then I went into your sanctuary, O God, </a:t>
            </a:r>
            <a:br>
              <a:rPr lang="en-US" dirty="0"/>
            </a:br>
            <a:r>
              <a:rPr lang="en-US" dirty="0"/>
              <a:t>and I finally </a:t>
            </a:r>
            <a:r>
              <a:rPr lang="en-US" u="sng" dirty="0"/>
              <a:t>understood</a:t>
            </a:r>
            <a:r>
              <a:rPr lang="en-US" dirty="0"/>
              <a:t>…</a:t>
            </a:r>
          </a:p>
          <a:p>
            <a:r>
              <a:rPr lang="en-US" baseline="30000" dirty="0"/>
              <a:t>21 </a:t>
            </a:r>
            <a:r>
              <a:rPr lang="en-US" dirty="0"/>
              <a:t>Then I </a:t>
            </a:r>
            <a:r>
              <a:rPr lang="en-US" u="sng" dirty="0"/>
              <a:t>realized</a:t>
            </a:r>
            <a:r>
              <a:rPr lang="en-US" dirty="0"/>
              <a:t> that my heart was bitter, </a:t>
            </a:r>
            <a:br>
              <a:rPr lang="en-US" dirty="0"/>
            </a:br>
            <a:r>
              <a:rPr lang="en-US" dirty="0"/>
              <a:t>and I was all torn up inside.</a:t>
            </a:r>
          </a:p>
          <a:p>
            <a:r>
              <a:rPr lang="en-US" baseline="30000" dirty="0"/>
              <a:t>22 </a:t>
            </a:r>
            <a:r>
              <a:rPr lang="en-US" dirty="0"/>
              <a:t>I was so </a:t>
            </a:r>
            <a:r>
              <a:rPr lang="en-US" u="sng" dirty="0"/>
              <a:t>foolish and ignorant</a:t>
            </a:r>
            <a:r>
              <a:rPr lang="en-US" dirty="0"/>
              <a:t>— </a:t>
            </a:r>
            <a:br>
              <a:rPr lang="en-US" dirty="0"/>
            </a:br>
            <a:r>
              <a:rPr lang="en-US" dirty="0"/>
              <a:t>I was </a:t>
            </a:r>
            <a:r>
              <a:rPr lang="en-US" u="sng" dirty="0"/>
              <a:t>a brute beast</a:t>
            </a:r>
            <a:r>
              <a:rPr lang="en-US" dirty="0"/>
              <a:t> before you.</a:t>
            </a:r>
          </a:p>
        </p:txBody>
      </p:sp>
    </p:spTree>
    <p:extLst>
      <p:ext uri="{BB962C8B-B14F-4D97-AF65-F5344CB8AC3E}">
        <p14:creationId xmlns:p14="http://schemas.microsoft.com/office/powerpoint/2010/main" val="40014372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21528-2A5E-3C6F-124B-C3A3EF4D625D}"/>
              </a:ext>
            </a:extLst>
          </p:cNvPr>
          <p:cNvSpPr>
            <a:spLocks noGrp="1"/>
          </p:cNvSpPr>
          <p:nvPr>
            <p:ph type="title"/>
          </p:nvPr>
        </p:nvSpPr>
        <p:spPr/>
        <p:txBody>
          <a:bodyPr/>
          <a:lstStyle/>
          <a:p>
            <a:r>
              <a:rPr lang="en-US" dirty="0"/>
              <a:t>Three-Dimensional Living</a:t>
            </a:r>
          </a:p>
        </p:txBody>
      </p:sp>
      <p:sp>
        <p:nvSpPr>
          <p:cNvPr id="3" name="Content Placeholder 2">
            <a:extLst>
              <a:ext uri="{FF2B5EF4-FFF2-40B4-BE49-F238E27FC236}">
                <a16:creationId xmlns:a16="http://schemas.microsoft.com/office/drawing/2014/main" xmlns="" id="{32EE9B9F-3849-6429-5163-D4F7A51176C1}"/>
              </a:ext>
            </a:extLst>
          </p:cNvPr>
          <p:cNvSpPr>
            <a:spLocks noGrp="1"/>
          </p:cNvSpPr>
          <p:nvPr>
            <p:ph idx="1"/>
          </p:nvPr>
        </p:nvSpPr>
        <p:spPr/>
        <p:txBody>
          <a:bodyPr/>
          <a:lstStyle/>
          <a:p>
            <a:r>
              <a:rPr lang="en-US" dirty="0"/>
              <a:t>I’m not talking about self-focus.</a:t>
            </a:r>
          </a:p>
        </p:txBody>
      </p:sp>
      <p:grpSp>
        <p:nvGrpSpPr>
          <p:cNvPr id="37" name="Group 36">
            <a:extLst>
              <a:ext uri="{FF2B5EF4-FFF2-40B4-BE49-F238E27FC236}">
                <a16:creationId xmlns:a16="http://schemas.microsoft.com/office/drawing/2014/main" xmlns="" id="{53061EA7-08E8-A611-7D87-2344FF47F414}"/>
              </a:ext>
            </a:extLst>
          </p:cNvPr>
          <p:cNvGrpSpPr/>
          <p:nvPr/>
        </p:nvGrpSpPr>
        <p:grpSpPr>
          <a:xfrm>
            <a:off x="7914294" y="4088441"/>
            <a:ext cx="1890106" cy="914400"/>
            <a:chOff x="7990494" y="4088441"/>
            <a:chExt cx="1890106" cy="914400"/>
          </a:xfrm>
        </p:grpSpPr>
        <p:grpSp>
          <p:nvGrpSpPr>
            <p:cNvPr id="9" name="Group 5">
              <a:extLst>
                <a:ext uri="{FF2B5EF4-FFF2-40B4-BE49-F238E27FC236}">
                  <a16:creationId xmlns:a16="http://schemas.microsoft.com/office/drawing/2014/main" xmlns="" id="{5C239008-F014-B42B-00E7-8E37EA7136C2}"/>
                </a:ext>
              </a:extLst>
            </p:cNvPr>
            <p:cNvGrpSpPr>
              <a:grpSpLocks/>
            </p:cNvGrpSpPr>
            <p:nvPr/>
          </p:nvGrpSpPr>
          <p:grpSpPr bwMode="auto">
            <a:xfrm>
              <a:off x="9619454" y="4088441"/>
              <a:ext cx="261146" cy="914400"/>
              <a:chOff x="-336" y="1008"/>
              <a:chExt cx="96" cy="336"/>
            </a:xfrm>
          </p:grpSpPr>
          <p:sp>
            <p:nvSpPr>
              <p:cNvPr id="21" name="Oval 6">
                <a:extLst>
                  <a:ext uri="{FF2B5EF4-FFF2-40B4-BE49-F238E27FC236}">
                    <a16:creationId xmlns:a16="http://schemas.microsoft.com/office/drawing/2014/main" xmlns="" id="{63D7A63C-92C8-58AD-477F-CA860FA9795A}"/>
                  </a:ext>
                </a:extLst>
              </p:cNvPr>
              <p:cNvSpPr>
                <a:spLocks noChangeArrowheads="1"/>
              </p:cNvSpPr>
              <p:nvPr/>
            </p:nvSpPr>
            <p:spPr bwMode="auto">
              <a:xfrm>
                <a:off x="-336" y="1008"/>
                <a:ext cx="96" cy="96"/>
              </a:xfrm>
              <a:prstGeom prst="ellipse">
                <a:avLst/>
              </a:prstGeom>
              <a:solidFill>
                <a:schemeClr val="bg1"/>
              </a:solidFill>
              <a:ln w="38100" algn="ctr">
                <a:solidFill>
                  <a:schemeClr val="bg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 name="Line 7">
                <a:extLst>
                  <a:ext uri="{FF2B5EF4-FFF2-40B4-BE49-F238E27FC236}">
                    <a16:creationId xmlns:a16="http://schemas.microsoft.com/office/drawing/2014/main" xmlns="" id="{44D31ED4-EF1C-F677-B111-E0F6E22F0D9A}"/>
                  </a:ext>
                </a:extLst>
              </p:cNvPr>
              <p:cNvSpPr>
                <a:spLocks noChangeShapeType="1"/>
              </p:cNvSpPr>
              <p:nvPr/>
            </p:nvSpPr>
            <p:spPr bwMode="auto">
              <a:xfrm>
                <a:off x="-288" y="1104"/>
                <a:ext cx="0" cy="14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 name="Line 8">
                <a:extLst>
                  <a:ext uri="{FF2B5EF4-FFF2-40B4-BE49-F238E27FC236}">
                    <a16:creationId xmlns:a16="http://schemas.microsoft.com/office/drawing/2014/main" xmlns="" id="{CB5EBE1F-31D2-AA72-442A-FB1EB882381C}"/>
                  </a:ext>
                </a:extLst>
              </p:cNvPr>
              <p:cNvSpPr>
                <a:spLocks noChangeShapeType="1"/>
              </p:cNvSpPr>
              <p:nvPr/>
            </p:nvSpPr>
            <p:spPr bwMode="auto">
              <a:xfrm>
                <a:off x="-288"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 name="Line 9">
                <a:extLst>
                  <a:ext uri="{FF2B5EF4-FFF2-40B4-BE49-F238E27FC236}">
                    <a16:creationId xmlns:a16="http://schemas.microsoft.com/office/drawing/2014/main" xmlns="" id="{7A808D4B-3904-D9F3-BD00-2A8387C8FEEB}"/>
                  </a:ext>
                </a:extLst>
              </p:cNvPr>
              <p:cNvSpPr>
                <a:spLocks noChangeShapeType="1"/>
              </p:cNvSpPr>
              <p:nvPr/>
            </p:nvSpPr>
            <p:spPr bwMode="auto">
              <a:xfrm flipH="1">
                <a:off x="-336"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 name="Line 10">
                <a:extLst>
                  <a:ext uri="{FF2B5EF4-FFF2-40B4-BE49-F238E27FC236}">
                    <a16:creationId xmlns:a16="http://schemas.microsoft.com/office/drawing/2014/main" xmlns="" id="{167DC782-BFBA-9589-29E6-1D13EA729CAC}"/>
                  </a:ext>
                </a:extLst>
              </p:cNvPr>
              <p:cNvSpPr>
                <a:spLocks noChangeShapeType="1"/>
              </p:cNvSpPr>
              <p:nvPr/>
            </p:nvSpPr>
            <p:spPr bwMode="auto">
              <a:xfrm flipV="1">
                <a:off x="-336" y="1178"/>
                <a:ext cx="9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cxnSp>
          <p:nvCxnSpPr>
            <p:cNvPr id="10" name="Straight Arrow Connector 9">
              <a:extLst>
                <a:ext uri="{FF2B5EF4-FFF2-40B4-BE49-F238E27FC236}">
                  <a16:creationId xmlns:a16="http://schemas.microsoft.com/office/drawing/2014/main" xmlns="" id="{131B4C35-ABC5-4985-A058-4ADBC4AF123D}"/>
                </a:ext>
              </a:extLst>
            </p:cNvPr>
            <p:cNvCxnSpPr>
              <a:cxnSpLocks/>
            </p:cNvCxnSpPr>
            <p:nvPr/>
          </p:nvCxnSpPr>
          <p:spPr bwMode="auto">
            <a:xfrm>
              <a:off x="7990494" y="4686300"/>
              <a:ext cx="1378724" cy="0"/>
            </a:xfrm>
            <a:prstGeom prst="straightConnector1">
              <a:avLst/>
            </a:prstGeom>
            <a:solidFill>
              <a:schemeClr val="accent1"/>
            </a:solidFill>
            <a:ln w="25400" cap="flat" cmpd="sng" algn="ctr">
              <a:solidFill>
                <a:schemeClr val="bg1"/>
              </a:solidFill>
              <a:prstDash val="solid"/>
              <a:round/>
              <a:headEnd type="none" w="med" len="med"/>
              <a:tailEnd type="triangle"/>
            </a:ln>
            <a:effectLst/>
          </p:spPr>
        </p:cxnSp>
      </p:grpSp>
      <p:grpSp>
        <p:nvGrpSpPr>
          <p:cNvPr id="12" name="Group 5">
            <a:extLst>
              <a:ext uri="{FF2B5EF4-FFF2-40B4-BE49-F238E27FC236}">
                <a16:creationId xmlns:a16="http://schemas.microsoft.com/office/drawing/2014/main" xmlns="" id="{437B612D-9CE8-8865-2D24-C8BAA9969847}"/>
              </a:ext>
            </a:extLst>
          </p:cNvPr>
          <p:cNvGrpSpPr>
            <a:grpSpLocks/>
          </p:cNvGrpSpPr>
          <p:nvPr/>
        </p:nvGrpSpPr>
        <p:grpSpPr bwMode="auto">
          <a:xfrm>
            <a:off x="7424929" y="4076700"/>
            <a:ext cx="261146" cy="914400"/>
            <a:chOff x="-336" y="1008"/>
            <a:chExt cx="96" cy="336"/>
          </a:xfrm>
        </p:grpSpPr>
        <p:sp>
          <p:nvSpPr>
            <p:cNvPr id="16" name="Oval 6">
              <a:extLst>
                <a:ext uri="{FF2B5EF4-FFF2-40B4-BE49-F238E27FC236}">
                  <a16:creationId xmlns:a16="http://schemas.microsoft.com/office/drawing/2014/main" xmlns="" id="{51151CA0-5068-9487-6453-EB344175D669}"/>
                </a:ext>
              </a:extLst>
            </p:cNvPr>
            <p:cNvSpPr>
              <a:spLocks noChangeArrowheads="1"/>
            </p:cNvSpPr>
            <p:nvPr/>
          </p:nvSpPr>
          <p:spPr bwMode="auto">
            <a:xfrm>
              <a:off x="-336" y="1008"/>
              <a:ext cx="96" cy="96"/>
            </a:xfrm>
            <a:prstGeom prst="ellipse">
              <a:avLst/>
            </a:prstGeom>
            <a:solidFill>
              <a:schemeClr val="bg1"/>
            </a:solidFill>
            <a:ln w="38100" algn="ctr">
              <a:solidFill>
                <a:schemeClr val="bg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Line 7">
              <a:extLst>
                <a:ext uri="{FF2B5EF4-FFF2-40B4-BE49-F238E27FC236}">
                  <a16:creationId xmlns:a16="http://schemas.microsoft.com/office/drawing/2014/main" xmlns="" id="{2BF2C43F-66D6-4789-BD8B-5805A82EF19D}"/>
                </a:ext>
              </a:extLst>
            </p:cNvPr>
            <p:cNvSpPr>
              <a:spLocks noChangeShapeType="1"/>
            </p:cNvSpPr>
            <p:nvPr/>
          </p:nvSpPr>
          <p:spPr bwMode="auto">
            <a:xfrm>
              <a:off x="-288" y="1104"/>
              <a:ext cx="0" cy="14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 name="Line 8">
              <a:extLst>
                <a:ext uri="{FF2B5EF4-FFF2-40B4-BE49-F238E27FC236}">
                  <a16:creationId xmlns:a16="http://schemas.microsoft.com/office/drawing/2014/main" xmlns="" id="{BA2F73EB-9E5B-18E9-FE64-A226657C0F0B}"/>
                </a:ext>
              </a:extLst>
            </p:cNvPr>
            <p:cNvSpPr>
              <a:spLocks noChangeShapeType="1"/>
            </p:cNvSpPr>
            <p:nvPr/>
          </p:nvSpPr>
          <p:spPr bwMode="auto">
            <a:xfrm>
              <a:off x="-288"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 name="Line 9">
              <a:extLst>
                <a:ext uri="{FF2B5EF4-FFF2-40B4-BE49-F238E27FC236}">
                  <a16:creationId xmlns:a16="http://schemas.microsoft.com/office/drawing/2014/main" xmlns="" id="{8AD449CB-9C3F-490E-6E0F-4BBFEB54576F}"/>
                </a:ext>
              </a:extLst>
            </p:cNvPr>
            <p:cNvSpPr>
              <a:spLocks noChangeShapeType="1"/>
            </p:cNvSpPr>
            <p:nvPr/>
          </p:nvSpPr>
          <p:spPr bwMode="auto">
            <a:xfrm flipH="1">
              <a:off x="-336"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 name="Line 10">
              <a:extLst>
                <a:ext uri="{FF2B5EF4-FFF2-40B4-BE49-F238E27FC236}">
                  <a16:creationId xmlns:a16="http://schemas.microsoft.com/office/drawing/2014/main" xmlns="" id="{CC16FD9E-AB2D-FCF7-79AD-1EEF85D0086F}"/>
                </a:ext>
              </a:extLst>
            </p:cNvPr>
            <p:cNvSpPr>
              <a:spLocks noChangeShapeType="1"/>
            </p:cNvSpPr>
            <p:nvPr/>
          </p:nvSpPr>
          <p:spPr bwMode="auto">
            <a:xfrm flipV="1">
              <a:off x="-336" y="1178"/>
              <a:ext cx="9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6" name="Group 35">
            <a:extLst>
              <a:ext uri="{FF2B5EF4-FFF2-40B4-BE49-F238E27FC236}">
                <a16:creationId xmlns:a16="http://schemas.microsoft.com/office/drawing/2014/main" xmlns="" id="{1C530DD5-AED7-D677-5039-576CE7E828E6}"/>
              </a:ext>
            </a:extLst>
          </p:cNvPr>
          <p:cNvGrpSpPr/>
          <p:nvPr/>
        </p:nvGrpSpPr>
        <p:grpSpPr>
          <a:xfrm>
            <a:off x="7012387" y="2057400"/>
            <a:ext cx="1055914" cy="1824594"/>
            <a:chOff x="6692693" y="2057400"/>
            <a:chExt cx="1055914" cy="1824594"/>
          </a:xfrm>
        </p:grpSpPr>
        <p:sp>
          <p:nvSpPr>
            <p:cNvPr id="7" name="Rounded Rectangle 6">
              <a:extLst>
                <a:ext uri="{FF2B5EF4-FFF2-40B4-BE49-F238E27FC236}">
                  <a16:creationId xmlns:a16="http://schemas.microsoft.com/office/drawing/2014/main" xmlns="" id="{59A8DE36-34BD-AC6A-A5A9-2F1508B3BB3C}"/>
                </a:ext>
              </a:extLst>
            </p:cNvPr>
            <p:cNvSpPr/>
            <p:nvPr/>
          </p:nvSpPr>
          <p:spPr bwMode="auto">
            <a:xfrm>
              <a:off x="6692693" y="2057400"/>
              <a:ext cx="1055914" cy="596646"/>
            </a:xfrm>
            <a:prstGeom prst="roundRect">
              <a:avLst>
                <a:gd name="adj" fmla="val 0"/>
              </a:avLst>
            </a:prstGeom>
            <a:solidFill>
              <a:schemeClr val="tx1"/>
            </a:solidFill>
            <a:ln w="25400" cap="flat" cmpd="sng" algn="ctr">
              <a:no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God</a:t>
              </a:r>
            </a:p>
          </p:txBody>
        </p:sp>
        <p:cxnSp>
          <p:nvCxnSpPr>
            <p:cNvPr id="14" name="Straight Arrow Connector 13">
              <a:extLst>
                <a:ext uri="{FF2B5EF4-FFF2-40B4-BE49-F238E27FC236}">
                  <a16:creationId xmlns:a16="http://schemas.microsoft.com/office/drawing/2014/main" xmlns="" id="{1BE173FC-8EE2-BB46-4A5B-F2A06CB0CF2B}"/>
                </a:ext>
              </a:extLst>
            </p:cNvPr>
            <p:cNvCxnSpPr>
              <a:cxnSpLocks/>
            </p:cNvCxnSpPr>
            <p:nvPr/>
          </p:nvCxnSpPr>
          <p:spPr bwMode="auto">
            <a:xfrm>
              <a:off x="7244706" y="2600325"/>
              <a:ext cx="0" cy="1281669"/>
            </a:xfrm>
            <a:prstGeom prst="straightConnector1">
              <a:avLst/>
            </a:prstGeom>
            <a:solidFill>
              <a:schemeClr val="accent1"/>
            </a:solidFill>
            <a:ln w="25400" cap="flat" cmpd="sng" algn="ctr">
              <a:solidFill>
                <a:schemeClr val="bg1"/>
              </a:solidFill>
              <a:prstDash val="solid"/>
              <a:round/>
              <a:headEnd type="triangle" w="med" len="med"/>
              <a:tailEnd type="none"/>
            </a:ln>
            <a:effectLst/>
          </p:spPr>
        </p:cxnSp>
      </p:grpSp>
      <p:sp>
        <p:nvSpPr>
          <p:cNvPr id="34" name="Freeform: Shape 33">
            <a:extLst>
              <a:ext uri="{FF2B5EF4-FFF2-40B4-BE49-F238E27FC236}">
                <a16:creationId xmlns:a16="http://schemas.microsoft.com/office/drawing/2014/main" xmlns="" id="{DCD38F3F-89CF-41E8-441D-E57466899347}"/>
              </a:ext>
            </a:extLst>
          </p:cNvPr>
          <p:cNvSpPr/>
          <p:nvPr/>
        </p:nvSpPr>
        <p:spPr bwMode="auto">
          <a:xfrm>
            <a:off x="7761687" y="3450440"/>
            <a:ext cx="685853" cy="683410"/>
          </a:xfrm>
          <a:custGeom>
            <a:avLst/>
            <a:gdLst>
              <a:gd name="connsiteX0" fmla="*/ 0 w 685853"/>
              <a:gd name="connsiteY0" fmla="*/ 531010 h 683410"/>
              <a:gd name="connsiteX1" fmla="*/ 133350 w 685853"/>
              <a:gd name="connsiteY1" fmla="*/ 64285 h 683410"/>
              <a:gd name="connsiteX2" fmla="*/ 561975 w 685853"/>
              <a:gd name="connsiteY2" fmla="*/ 26185 h 683410"/>
              <a:gd name="connsiteX3" fmla="*/ 685800 w 685853"/>
              <a:gd name="connsiteY3" fmla="*/ 273835 h 683410"/>
              <a:gd name="connsiteX4" fmla="*/ 552450 w 685853"/>
              <a:gd name="connsiteY4" fmla="*/ 569110 h 683410"/>
              <a:gd name="connsiteX5" fmla="*/ 142875 w 685853"/>
              <a:gd name="connsiteY5" fmla="*/ 683410 h 68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53" h="683410">
                <a:moveTo>
                  <a:pt x="0" y="531010"/>
                </a:moveTo>
                <a:cubicBezTo>
                  <a:pt x="19844" y="339716"/>
                  <a:pt x="39688" y="148422"/>
                  <a:pt x="133350" y="64285"/>
                </a:cubicBezTo>
                <a:cubicBezTo>
                  <a:pt x="227012" y="-19852"/>
                  <a:pt x="469900" y="-8740"/>
                  <a:pt x="561975" y="26185"/>
                </a:cubicBezTo>
                <a:cubicBezTo>
                  <a:pt x="654050" y="61110"/>
                  <a:pt x="687387" y="183348"/>
                  <a:pt x="685800" y="273835"/>
                </a:cubicBezTo>
                <a:cubicBezTo>
                  <a:pt x="684213" y="364322"/>
                  <a:pt x="642937" y="500848"/>
                  <a:pt x="552450" y="569110"/>
                </a:cubicBezTo>
                <a:cubicBezTo>
                  <a:pt x="461963" y="637372"/>
                  <a:pt x="302419" y="660391"/>
                  <a:pt x="142875" y="683410"/>
                </a:cubicBezTo>
              </a:path>
            </a:pathLst>
          </a:custGeom>
          <a:noFill/>
          <a:ln w="25400" cap="flat" cmpd="sng" algn="ctr">
            <a:solidFill>
              <a:schemeClr val="bg1"/>
            </a:solidFill>
            <a:prstDash val="solid"/>
            <a:round/>
            <a:headEnd type="none" w="med" len="med"/>
            <a:tailEnd type="triangle" w="med" len="med"/>
          </a:ln>
          <a:effectLst/>
        </p:spPr>
        <p:txBody>
          <a:bodyPr rtlCol="0" anchor="ctr"/>
          <a:lstStyle/>
          <a:p>
            <a:pPr algn="ctr"/>
            <a:endParaRPr lang="en-US"/>
          </a:p>
        </p:txBody>
      </p:sp>
      <p:sp>
        <p:nvSpPr>
          <p:cNvPr id="4" name="Rectangle 3">
            <a:extLst>
              <a:ext uri="{FF2B5EF4-FFF2-40B4-BE49-F238E27FC236}">
                <a16:creationId xmlns:a16="http://schemas.microsoft.com/office/drawing/2014/main" xmlns="" id="{1966A347-2D3C-2D44-1ECB-FAF5EA386C19}"/>
              </a:ext>
            </a:extLst>
          </p:cNvPr>
          <p:cNvSpPr/>
          <p:nvPr/>
        </p:nvSpPr>
        <p:spPr bwMode="auto">
          <a:xfrm>
            <a:off x="7012387" y="2057400"/>
            <a:ext cx="2978279" cy="30861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27367890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Psalm 73 – Asaph</a:t>
            </a:r>
          </a:p>
        </p:txBody>
      </p:sp>
      <p:sp>
        <p:nvSpPr>
          <p:cNvPr id="6" name="Content Placeholder 5"/>
          <p:cNvSpPr>
            <a:spLocks noGrp="1"/>
          </p:cNvSpPr>
          <p:nvPr>
            <p:ph idx="1"/>
          </p:nvPr>
        </p:nvSpPr>
        <p:spPr/>
        <p:txBody>
          <a:bodyPr/>
          <a:lstStyle/>
          <a:p>
            <a:r>
              <a:rPr lang="en-US" baseline="30000" dirty="0"/>
              <a:t>23 </a:t>
            </a:r>
            <a:r>
              <a:rPr lang="en-US" dirty="0"/>
              <a:t>Yet </a:t>
            </a:r>
            <a:r>
              <a:rPr lang="en-US" u="sng" dirty="0"/>
              <a:t>I still belong</a:t>
            </a:r>
            <a:r>
              <a:rPr lang="en-US" dirty="0"/>
              <a:t> to you; </a:t>
            </a:r>
            <a:r>
              <a:rPr lang="en-US" u="sng" dirty="0"/>
              <a:t>you hold</a:t>
            </a:r>
            <a:r>
              <a:rPr lang="en-US" dirty="0"/>
              <a:t> my right hand.</a:t>
            </a:r>
          </a:p>
          <a:p>
            <a:r>
              <a:rPr lang="en-US" baseline="30000" dirty="0"/>
              <a:t>24 </a:t>
            </a:r>
            <a:r>
              <a:rPr lang="en-US" u="sng" dirty="0"/>
              <a:t>You guide</a:t>
            </a:r>
            <a:r>
              <a:rPr lang="en-US" dirty="0"/>
              <a:t> me with your counsel,</a:t>
            </a:r>
            <a:br>
              <a:rPr lang="en-US" dirty="0"/>
            </a:br>
            <a:r>
              <a:rPr lang="en-US" u="sng" dirty="0"/>
              <a:t>leading me</a:t>
            </a:r>
            <a:r>
              <a:rPr lang="en-US" dirty="0"/>
              <a:t> to a </a:t>
            </a:r>
            <a:r>
              <a:rPr lang="en-US" u="sng" dirty="0"/>
              <a:t>glorious destiny</a:t>
            </a:r>
            <a:r>
              <a:rPr lang="en-US" dirty="0"/>
              <a:t>.</a:t>
            </a:r>
          </a:p>
          <a:p>
            <a:r>
              <a:rPr lang="en-US" baseline="30000" dirty="0"/>
              <a:t>25 </a:t>
            </a:r>
            <a:r>
              <a:rPr lang="en-US" u="sng" dirty="0"/>
              <a:t>Whom have I</a:t>
            </a:r>
            <a:r>
              <a:rPr lang="en-US" dirty="0"/>
              <a:t> in heaven but you?</a:t>
            </a:r>
            <a:br>
              <a:rPr lang="en-US" dirty="0"/>
            </a:br>
            <a:r>
              <a:rPr lang="en-US" u="sng" dirty="0"/>
              <a:t>I desire you</a:t>
            </a:r>
            <a:r>
              <a:rPr lang="en-US" dirty="0"/>
              <a:t> more than anything on earth.</a:t>
            </a:r>
          </a:p>
          <a:p>
            <a:r>
              <a:rPr lang="en-US" baseline="30000" dirty="0"/>
              <a:t>26 </a:t>
            </a:r>
            <a:r>
              <a:rPr lang="en-US" dirty="0"/>
              <a:t>My health may fail, and my spirit may grow weak,</a:t>
            </a:r>
            <a:br>
              <a:rPr lang="en-US" dirty="0"/>
            </a:br>
            <a:r>
              <a:rPr lang="en-US" dirty="0"/>
              <a:t>but God remains </a:t>
            </a:r>
            <a:r>
              <a:rPr lang="en-US" u="sng" dirty="0"/>
              <a:t>the strength of my heart</a:t>
            </a:r>
            <a:r>
              <a:rPr lang="en-US" dirty="0"/>
              <a:t>;</a:t>
            </a:r>
            <a:br>
              <a:rPr lang="en-US" dirty="0"/>
            </a:br>
            <a:r>
              <a:rPr lang="en-US" dirty="0"/>
              <a:t>he is </a:t>
            </a:r>
            <a:r>
              <a:rPr lang="en-US" u="sng" dirty="0"/>
              <a:t>mine forever</a:t>
            </a:r>
            <a:r>
              <a:rPr lang="en-US" dirty="0"/>
              <a:t>.</a:t>
            </a:r>
          </a:p>
        </p:txBody>
      </p:sp>
      <p:sp>
        <p:nvSpPr>
          <p:cNvPr id="2" name="Rounded Rectangle 6">
            <a:extLst>
              <a:ext uri="{FF2B5EF4-FFF2-40B4-BE49-F238E27FC236}">
                <a16:creationId xmlns:a16="http://schemas.microsoft.com/office/drawing/2014/main" xmlns="" id="{0B58F90C-EACF-535A-3C92-094187786B38}"/>
              </a:ext>
            </a:extLst>
          </p:cNvPr>
          <p:cNvSpPr/>
          <p:nvPr/>
        </p:nvSpPr>
        <p:spPr bwMode="auto">
          <a:xfrm>
            <a:off x="4165600" y="4270522"/>
            <a:ext cx="5825066" cy="1311128"/>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Most of the Bible speaks to us;</a:t>
            </a:r>
          </a:p>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the Psalms speak for us.</a:t>
            </a:r>
          </a:p>
          <a:p>
            <a:pPr algn="ctr">
              <a:lnSpc>
                <a:spcPct val="90000"/>
              </a:lnSpc>
            </a:pPr>
            <a:r>
              <a:rPr lang="en-US" sz="1600" i="1" dirty="0">
                <a:solidFill>
                  <a:schemeClr val="bg1"/>
                </a:solidFill>
                <a:latin typeface="Calibri Light" panose="020F0302020204030204" pitchFamily="34" charset="0"/>
                <a:cs typeface="Calibri Light" panose="020F0302020204030204" pitchFamily="34" charset="0"/>
              </a:rPr>
              <a:t>(Athanasius)</a:t>
            </a:r>
          </a:p>
        </p:txBody>
      </p:sp>
    </p:spTree>
    <p:extLst>
      <p:ext uri="{BB962C8B-B14F-4D97-AF65-F5344CB8AC3E}">
        <p14:creationId xmlns:p14="http://schemas.microsoft.com/office/powerpoint/2010/main" val="14641587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Psalm 55 – David</a:t>
            </a:r>
          </a:p>
        </p:txBody>
      </p:sp>
      <p:sp>
        <p:nvSpPr>
          <p:cNvPr id="6" name="Content Placeholder 5"/>
          <p:cNvSpPr>
            <a:spLocks noGrp="1"/>
          </p:cNvSpPr>
          <p:nvPr>
            <p:ph idx="1"/>
          </p:nvPr>
        </p:nvSpPr>
        <p:spPr/>
        <p:txBody>
          <a:bodyPr/>
          <a:lstStyle/>
          <a:p>
            <a:r>
              <a:rPr lang="en-US" baseline="30000" dirty="0"/>
              <a:t>4 </a:t>
            </a:r>
            <a:r>
              <a:rPr lang="en-US" dirty="0"/>
              <a:t>My </a:t>
            </a:r>
            <a:r>
              <a:rPr lang="en-US" u="sng" dirty="0"/>
              <a:t>heart pounds</a:t>
            </a:r>
            <a:r>
              <a:rPr lang="en-US" dirty="0"/>
              <a:t> in my chest.</a:t>
            </a:r>
            <a:br>
              <a:rPr lang="en-US" dirty="0"/>
            </a:br>
            <a:r>
              <a:rPr lang="en-US" dirty="0"/>
              <a:t>The </a:t>
            </a:r>
            <a:r>
              <a:rPr lang="en-US" u="sng" dirty="0"/>
              <a:t>terror</a:t>
            </a:r>
            <a:r>
              <a:rPr lang="en-US" dirty="0"/>
              <a:t> of death assaults me.</a:t>
            </a:r>
          </a:p>
          <a:p>
            <a:r>
              <a:rPr lang="en-US" baseline="30000" dirty="0"/>
              <a:t>5 </a:t>
            </a:r>
            <a:r>
              <a:rPr lang="en-US" u="sng" dirty="0"/>
              <a:t>Fear and trembling</a:t>
            </a:r>
            <a:r>
              <a:rPr lang="en-US" dirty="0"/>
              <a:t> overwhelm me,</a:t>
            </a:r>
            <a:br>
              <a:rPr lang="en-US" dirty="0"/>
            </a:br>
            <a:r>
              <a:rPr lang="en-US" dirty="0"/>
              <a:t>and I can’t stop </a:t>
            </a:r>
            <a:r>
              <a:rPr lang="en-US" u="sng" dirty="0"/>
              <a:t>shaking</a:t>
            </a:r>
            <a:r>
              <a:rPr lang="en-US" dirty="0"/>
              <a:t>…</a:t>
            </a:r>
          </a:p>
          <a:p>
            <a:r>
              <a:rPr lang="en-US" baseline="30000" dirty="0"/>
              <a:t>17 </a:t>
            </a:r>
            <a:r>
              <a:rPr lang="en-US" dirty="0"/>
              <a:t>Morning, noon, and night </a:t>
            </a:r>
            <a:r>
              <a:rPr lang="en-US" u="sng" dirty="0"/>
              <a:t>I cry out in my distress</a:t>
            </a:r>
            <a:r>
              <a:rPr lang="en-US" dirty="0"/>
              <a:t>,</a:t>
            </a:r>
            <a:br>
              <a:rPr lang="en-US" dirty="0"/>
            </a:br>
            <a:r>
              <a:rPr lang="en-US" dirty="0"/>
              <a:t>and </a:t>
            </a:r>
            <a:r>
              <a:rPr lang="en-US" u="sng" dirty="0"/>
              <a:t>Yahweh hears</a:t>
            </a:r>
            <a:r>
              <a:rPr lang="en-US" dirty="0"/>
              <a:t> my voice.</a:t>
            </a:r>
          </a:p>
          <a:p>
            <a:r>
              <a:rPr lang="en-US" baseline="30000" dirty="0"/>
              <a:t>18 </a:t>
            </a:r>
            <a:r>
              <a:rPr lang="en-US" u="sng" dirty="0"/>
              <a:t>He ransoms</a:t>
            </a:r>
            <a:r>
              <a:rPr lang="en-US" dirty="0"/>
              <a:t> me and </a:t>
            </a:r>
            <a:r>
              <a:rPr lang="en-US" u="sng" dirty="0"/>
              <a:t>keeps me safe</a:t>
            </a:r>
            <a:r>
              <a:rPr lang="en-US" dirty="0"/>
              <a:t>…</a:t>
            </a:r>
          </a:p>
          <a:p>
            <a:r>
              <a:rPr lang="en-US" baseline="30000" dirty="0"/>
              <a:t>19 </a:t>
            </a:r>
            <a:r>
              <a:rPr lang="en-US" dirty="0"/>
              <a:t>God, who has </a:t>
            </a:r>
            <a:r>
              <a:rPr lang="en-US" u="sng" dirty="0"/>
              <a:t>ruled forever</a:t>
            </a:r>
            <a:r>
              <a:rPr lang="en-US" dirty="0"/>
              <a:t>,</a:t>
            </a:r>
            <a:br>
              <a:rPr lang="en-US" dirty="0"/>
            </a:br>
            <a:r>
              <a:rPr lang="en-US" u="sng" dirty="0"/>
              <a:t>will hear me</a:t>
            </a:r>
            <a:r>
              <a:rPr lang="en-US" dirty="0"/>
              <a:t> and humble them.</a:t>
            </a:r>
          </a:p>
        </p:txBody>
      </p:sp>
      <p:sp>
        <p:nvSpPr>
          <p:cNvPr id="3" name="Rounded Rectangle 6">
            <a:extLst>
              <a:ext uri="{FF2B5EF4-FFF2-40B4-BE49-F238E27FC236}">
                <a16:creationId xmlns:a16="http://schemas.microsoft.com/office/drawing/2014/main" xmlns="" id="{B491B57B-2500-1306-EEFE-3EFA1EA31363}"/>
              </a:ext>
            </a:extLst>
          </p:cNvPr>
          <p:cNvSpPr/>
          <p:nvPr/>
        </p:nvSpPr>
        <p:spPr bwMode="auto">
          <a:xfrm>
            <a:off x="7289800" y="1257300"/>
            <a:ext cx="16002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A good start</a:t>
            </a:r>
            <a:endParaRPr lang="en-US" sz="1600" i="1" dirty="0">
              <a:solidFill>
                <a:schemeClr val="bg1"/>
              </a:solidFill>
              <a:latin typeface="Calibri Light" panose="020F0302020204030204" pitchFamily="34" charset="0"/>
              <a:cs typeface="Calibri Light" panose="020F0302020204030204" pitchFamily="34" charset="0"/>
            </a:endParaRPr>
          </a:p>
        </p:txBody>
      </p:sp>
      <p:sp>
        <p:nvSpPr>
          <p:cNvPr id="4" name="Rounded Rectangle 6">
            <a:extLst>
              <a:ext uri="{FF2B5EF4-FFF2-40B4-BE49-F238E27FC236}">
                <a16:creationId xmlns:a16="http://schemas.microsoft.com/office/drawing/2014/main" xmlns="" id="{3DC09AFF-9693-AF5E-1993-4F482C8A0793}"/>
              </a:ext>
            </a:extLst>
          </p:cNvPr>
          <p:cNvSpPr/>
          <p:nvPr/>
        </p:nvSpPr>
        <p:spPr bwMode="auto">
          <a:xfrm>
            <a:off x="7653866" y="3059323"/>
            <a:ext cx="23368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Laments only take a minute to read…</a:t>
            </a:r>
            <a:endParaRPr lang="en-US" sz="1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969887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Matthew 26:37-39 – Jesus</a:t>
            </a:r>
          </a:p>
        </p:txBody>
      </p:sp>
      <p:sp>
        <p:nvSpPr>
          <p:cNvPr id="6" name="Content Placeholder 5"/>
          <p:cNvSpPr>
            <a:spLocks noGrp="1"/>
          </p:cNvSpPr>
          <p:nvPr>
            <p:ph idx="1"/>
          </p:nvPr>
        </p:nvSpPr>
        <p:spPr>
          <a:xfrm>
            <a:off x="169334" y="114300"/>
            <a:ext cx="9821333" cy="4838700"/>
          </a:xfrm>
        </p:spPr>
        <p:txBody>
          <a:bodyPr/>
          <a:lstStyle/>
          <a:p>
            <a:r>
              <a:rPr lang="en-US" dirty="0"/>
              <a:t>He took Peter, James and John,</a:t>
            </a:r>
            <a:br>
              <a:rPr lang="en-US" dirty="0"/>
            </a:br>
            <a:r>
              <a:rPr lang="en-US" dirty="0"/>
              <a:t>and he </a:t>
            </a:r>
            <a:r>
              <a:rPr lang="en-US" u="sng" dirty="0"/>
              <a:t>became anguished and distressed</a:t>
            </a:r>
            <a:r>
              <a:rPr lang="en-US" dirty="0"/>
              <a:t>.</a:t>
            </a:r>
          </a:p>
        </p:txBody>
      </p:sp>
      <p:sp>
        <p:nvSpPr>
          <p:cNvPr id="2" name="Rounded Rectangle 6">
            <a:extLst>
              <a:ext uri="{FF2B5EF4-FFF2-40B4-BE49-F238E27FC236}">
                <a16:creationId xmlns:a16="http://schemas.microsoft.com/office/drawing/2014/main" xmlns="" id="{087F4C72-B7E6-77D8-92F3-9D5BECF9EFE0}"/>
              </a:ext>
            </a:extLst>
          </p:cNvPr>
          <p:cNvSpPr/>
          <p:nvPr/>
        </p:nvSpPr>
        <p:spPr bwMode="auto">
          <a:xfrm>
            <a:off x="6146800" y="2048715"/>
            <a:ext cx="3767666" cy="283462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He was in such </a:t>
            </a:r>
            <a:r>
              <a:rPr lang="en-US" sz="3600" u="sng" dirty="0">
                <a:solidFill>
                  <a:schemeClr val="bg1"/>
                </a:solidFill>
                <a:latin typeface="Calibri Light" panose="020F0302020204030204" pitchFamily="34" charset="0"/>
                <a:cs typeface="Calibri Light" panose="020F0302020204030204" pitchFamily="34" charset="0"/>
              </a:rPr>
              <a:t>agony</a:t>
            </a:r>
            <a:r>
              <a:rPr lang="en-US" sz="3600" dirty="0">
                <a:solidFill>
                  <a:schemeClr val="bg1"/>
                </a:solidFill>
                <a:latin typeface="Calibri Light" panose="020F0302020204030204" pitchFamily="34" charset="0"/>
                <a:cs typeface="Calibri Light" panose="020F0302020204030204" pitchFamily="34" charset="0"/>
              </a:rPr>
              <a:t> of spirit that his </a:t>
            </a:r>
            <a:r>
              <a:rPr lang="en-US" sz="3600" u="sng" dirty="0">
                <a:solidFill>
                  <a:schemeClr val="bg1"/>
                </a:solidFill>
                <a:latin typeface="Calibri Light" panose="020F0302020204030204" pitchFamily="34" charset="0"/>
                <a:cs typeface="Calibri Light" panose="020F0302020204030204" pitchFamily="34" charset="0"/>
              </a:rPr>
              <a:t>sweat</a:t>
            </a:r>
            <a:r>
              <a:rPr lang="en-US" sz="3600" dirty="0">
                <a:solidFill>
                  <a:schemeClr val="bg1"/>
                </a:solidFill>
                <a:latin typeface="Calibri Light" panose="020F0302020204030204" pitchFamily="34" charset="0"/>
                <a:cs typeface="Calibri Light" panose="020F0302020204030204" pitchFamily="34" charset="0"/>
              </a:rPr>
              <a:t> fell to the ground like great drops of blood </a:t>
            </a:r>
            <a:br>
              <a:rPr lang="en-US" sz="3600" dirty="0">
                <a:solidFill>
                  <a:schemeClr val="bg1"/>
                </a:solidFill>
                <a:latin typeface="Calibri Light" panose="020F0302020204030204" pitchFamily="34" charset="0"/>
                <a:cs typeface="Calibri Light" panose="020F0302020204030204" pitchFamily="34" charset="0"/>
              </a:rPr>
            </a:br>
            <a:r>
              <a:rPr lang="en-US" sz="1800" i="1" dirty="0">
                <a:solidFill>
                  <a:schemeClr val="bg1"/>
                </a:solidFill>
                <a:latin typeface="Calibri Light" panose="020F0302020204030204" pitchFamily="34" charset="0"/>
                <a:cs typeface="Calibri Light" panose="020F0302020204030204" pitchFamily="34" charset="0"/>
              </a:rPr>
              <a:t>(Luke 24:44)</a:t>
            </a:r>
            <a:endParaRPr lang="en-US" sz="1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212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Matthew 26:37-39 – Jesus</a:t>
            </a:r>
          </a:p>
        </p:txBody>
      </p:sp>
      <p:sp>
        <p:nvSpPr>
          <p:cNvPr id="6" name="Content Placeholder 5"/>
          <p:cNvSpPr>
            <a:spLocks noGrp="1"/>
          </p:cNvSpPr>
          <p:nvPr>
            <p:ph idx="1"/>
          </p:nvPr>
        </p:nvSpPr>
        <p:spPr>
          <a:xfrm>
            <a:off x="169334" y="114300"/>
            <a:ext cx="9821333" cy="4838700"/>
          </a:xfrm>
        </p:spPr>
        <p:txBody>
          <a:bodyPr/>
          <a:lstStyle/>
          <a:p>
            <a:r>
              <a:rPr lang="en-US" dirty="0"/>
              <a:t>He took Peter, James and John,</a:t>
            </a:r>
            <a:br>
              <a:rPr lang="en-US" dirty="0"/>
            </a:br>
            <a:r>
              <a:rPr lang="en-US" dirty="0"/>
              <a:t>and he </a:t>
            </a:r>
            <a:r>
              <a:rPr lang="en-US" u="sng" dirty="0"/>
              <a:t>became anguished and distressed</a:t>
            </a:r>
            <a:r>
              <a:rPr lang="en-US" dirty="0"/>
              <a:t>.</a:t>
            </a:r>
          </a:p>
          <a:p>
            <a:r>
              <a:rPr lang="en-US" dirty="0"/>
              <a:t>“My soul is </a:t>
            </a:r>
            <a:r>
              <a:rPr lang="en-US" u="sng" dirty="0"/>
              <a:t>crushed with grief</a:t>
            </a:r>
            <a:r>
              <a:rPr lang="en-US" dirty="0"/>
              <a:t> to the point of death” </a:t>
            </a:r>
          </a:p>
          <a:p>
            <a:r>
              <a:rPr lang="en-US" dirty="0"/>
              <a:t>“My Father! If it is possible,</a:t>
            </a:r>
            <a:br>
              <a:rPr lang="en-US" dirty="0"/>
            </a:br>
            <a:r>
              <a:rPr lang="en-US" dirty="0"/>
              <a:t>let this cup of suffering be taken away from me.</a:t>
            </a:r>
          </a:p>
          <a:p>
            <a:r>
              <a:rPr lang="en-US" dirty="0"/>
              <a:t>Yet I want your will to be done, not mine.”</a:t>
            </a:r>
          </a:p>
        </p:txBody>
      </p:sp>
    </p:spTree>
    <p:extLst>
      <p:ext uri="{BB962C8B-B14F-4D97-AF65-F5344CB8AC3E}">
        <p14:creationId xmlns:p14="http://schemas.microsoft.com/office/powerpoint/2010/main" val="16921434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6F9F6-17AD-4C19-8B9F-91408D73321F}"/>
              </a:ext>
            </a:extLst>
          </p:cNvPr>
          <p:cNvSpPr>
            <a:spLocks noGrp="1"/>
          </p:cNvSpPr>
          <p:nvPr>
            <p:ph type="title"/>
          </p:nvPr>
        </p:nvSpPr>
        <p:spPr>
          <a:xfrm>
            <a:off x="6603999" y="5219700"/>
            <a:ext cx="3407833" cy="406114"/>
          </a:xfrm>
        </p:spPr>
        <p:txBody>
          <a:bodyPr/>
          <a:lstStyle/>
          <a:p>
            <a:r>
              <a:rPr lang="en-US" sz="1200" i="1" dirty="0"/>
              <a:t>Paul Miller, A Praying Life (NavPress, 2009), 122</a:t>
            </a:r>
          </a:p>
        </p:txBody>
      </p:sp>
      <p:sp>
        <p:nvSpPr>
          <p:cNvPr id="4" name="Text Placeholder 3">
            <a:extLst>
              <a:ext uri="{FF2B5EF4-FFF2-40B4-BE49-F238E27FC236}">
                <a16:creationId xmlns:a16="http://schemas.microsoft.com/office/drawing/2014/main" xmlns="" id="{68F85856-2A1F-42FB-A5AF-ED8EC956F528}"/>
              </a:ext>
            </a:extLst>
          </p:cNvPr>
          <p:cNvSpPr>
            <a:spLocks noGrp="1"/>
          </p:cNvSpPr>
          <p:nvPr>
            <p:ph type="body" sz="half" idx="2"/>
          </p:nvPr>
        </p:nvSpPr>
        <p:spPr>
          <a:xfrm>
            <a:off x="169335" y="79377"/>
            <a:ext cx="6282265" cy="5521324"/>
          </a:xfrm>
        </p:spPr>
        <p:txBody>
          <a:bodyPr/>
          <a:lstStyle/>
          <a:p>
            <a:r>
              <a:rPr lang="en-US" dirty="0"/>
              <a:t>Christians rush to </a:t>
            </a:r>
            <a:br>
              <a:rPr lang="en-US" dirty="0"/>
            </a:br>
            <a:r>
              <a:rPr lang="en-US" dirty="0"/>
              <a:t>“not my will, but yours </a:t>
            </a:r>
            <a:br>
              <a:rPr lang="en-US" dirty="0"/>
            </a:br>
            <a:r>
              <a:rPr lang="en-US" dirty="0"/>
              <a:t>be done” without first expressing their hearts.</a:t>
            </a:r>
          </a:p>
          <a:p>
            <a:r>
              <a:rPr lang="en-US" dirty="0"/>
              <a:t>They submit so quickly </a:t>
            </a:r>
            <a:br>
              <a:rPr lang="en-US" dirty="0"/>
            </a:br>
            <a:r>
              <a:rPr lang="en-US" dirty="0"/>
              <a:t>that they disappear…</a:t>
            </a:r>
          </a:p>
          <a:p>
            <a:r>
              <a:rPr lang="en-US" dirty="0"/>
              <a:t>When we stop being </a:t>
            </a:r>
            <a:br>
              <a:rPr lang="en-US" dirty="0"/>
            </a:br>
            <a:r>
              <a:rPr lang="en-US" dirty="0"/>
              <a:t>ourselves with God, </a:t>
            </a:r>
            <a:br>
              <a:rPr lang="en-US" dirty="0"/>
            </a:br>
            <a:r>
              <a:rPr lang="en-US" dirty="0"/>
              <a:t>we are no longer in real conversation with God.</a:t>
            </a:r>
          </a:p>
        </p:txBody>
      </p:sp>
      <p:pic>
        <p:nvPicPr>
          <p:cNvPr id="1026" name="Picture 2" descr="Front Cover Preview Image - 1 of 10 - A Praying Life: Connecting with God in a Distracting World,  2nd Edition">
            <a:extLst>
              <a:ext uri="{FF2B5EF4-FFF2-40B4-BE49-F238E27FC236}">
                <a16:creationId xmlns:a16="http://schemas.microsoft.com/office/drawing/2014/main" xmlns="" id="{FCC7AABE-83E8-7636-11E0-DEBC0722B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999" y="89186"/>
            <a:ext cx="3407834" cy="5148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Genesis 4:5-7 – Cain</a:t>
            </a:r>
          </a:p>
        </p:txBody>
      </p:sp>
      <p:sp>
        <p:nvSpPr>
          <p:cNvPr id="6" name="Content Placeholder 5"/>
          <p:cNvSpPr>
            <a:spLocks noGrp="1"/>
          </p:cNvSpPr>
          <p:nvPr>
            <p:ph idx="1"/>
          </p:nvPr>
        </p:nvSpPr>
        <p:spPr>
          <a:xfrm>
            <a:off x="169334" y="114300"/>
            <a:ext cx="9821333" cy="4838700"/>
          </a:xfrm>
        </p:spPr>
        <p:txBody>
          <a:bodyPr/>
          <a:lstStyle/>
          <a:p>
            <a:r>
              <a:rPr lang="en-US" dirty="0"/>
              <a:t>So Cain became very </a:t>
            </a:r>
            <a:r>
              <a:rPr lang="en-US" u="sng" dirty="0"/>
              <a:t>angry</a:t>
            </a:r>
            <a:r>
              <a:rPr lang="en-US" dirty="0"/>
              <a:t>, </a:t>
            </a:r>
            <a:br>
              <a:rPr lang="en-US" dirty="0"/>
            </a:br>
            <a:r>
              <a:rPr lang="en-US" dirty="0"/>
              <a:t>and his </a:t>
            </a:r>
            <a:r>
              <a:rPr lang="en-US" u="sng" dirty="0"/>
              <a:t>expression was downcast</a:t>
            </a:r>
            <a:r>
              <a:rPr lang="en-US" dirty="0"/>
              <a:t>. </a:t>
            </a:r>
          </a:p>
          <a:p>
            <a:r>
              <a:rPr lang="en-US" dirty="0"/>
              <a:t>Then Yahweh said to Cain, </a:t>
            </a:r>
            <a:br>
              <a:rPr lang="en-US" dirty="0"/>
            </a:br>
            <a:r>
              <a:rPr lang="en-US" dirty="0"/>
              <a:t>“</a:t>
            </a:r>
            <a:r>
              <a:rPr lang="en-US" u="sng" dirty="0"/>
              <a:t>Why</a:t>
            </a:r>
            <a:r>
              <a:rPr lang="en-US" dirty="0"/>
              <a:t> are you </a:t>
            </a:r>
            <a:r>
              <a:rPr lang="en-US" u="sng" dirty="0"/>
              <a:t>angry</a:t>
            </a:r>
            <a:r>
              <a:rPr lang="en-US" dirty="0"/>
              <a:t>, </a:t>
            </a:r>
            <a:br>
              <a:rPr lang="en-US" dirty="0"/>
            </a:br>
            <a:r>
              <a:rPr lang="en-US" dirty="0"/>
              <a:t>and </a:t>
            </a:r>
            <a:r>
              <a:rPr lang="en-US" u="sng" dirty="0"/>
              <a:t>why</a:t>
            </a:r>
            <a:r>
              <a:rPr lang="en-US" dirty="0"/>
              <a:t> is your </a:t>
            </a:r>
            <a:r>
              <a:rPr lang="en-US" u="sng" dirty="0"/>
              <a:t>expression downcast</a:t>
            </a:r>
            <a:r>
              <a:rPr lang="en-US" dirty="0"/>
              <a:t>?</a:t>
            </a:r>
          </a:p>
          <a:p>
            <a:r>
              <a:rPr lang="en-US" dirty="0"/>
              <a:t>Is it not true that if you </a:t>
            </a:r>
            <a:r>
              <a:rPr lang="en-US" u="sng" dirty="0"/>
              <a:t>do what is right</a:t>
            </a:r>
            <a:r>
              <a:rPr lang="en-US" dirty="0"/>
              <a:t>, </a:t>
            </a:r>
            <a:br>
              <a:rPr lang="en-US" dirty="0"/>
            </a:br>
            <a:r>
              <a:rPr lang="en-US" dirty="0"/>
              <a:t>you will be fine? But if you do </a:t>
            </a:r>
            <a:r>
              <a:rPr lang="en-US" u="sng" dirty="0"/>
              <a:t>not do what is right</a:t>
            </a:r>
            <a:r>
              <a:rPr lang="en-US" dirty="0"/>
              <a:t>, sin is crouching at the door. </a:t>
            </a:r>
          </a:p>
          <a:p>
            <a:r>
              <a:rPr lang="en-US" dirty="0"/>
              <a:t>It desires to dominate you, but you must subdue it.”</a:t>
            </a:r>
          </a:p>
        </p:txBody>
      </p:sp>
      <p:sp>
        <p:nvSpPr>
          <p:cNvPr id="2" name="Rounded Rectangle 6">
            <a:extLst>
              <a:ext uri="{FF2B5EF4-FFF2-40B4-BE49-F238E27FC236}">
                <a16:creationId xmlns:a16="http://schemas.microsoft.com/office/drawing/2014/main" xmlns="" id="{C2B0F217-61A7-3670-57EC-2EFBE9F86F75}"/>
              </a:ext>
            </a:extLst>
          </p:cNvPr>
          <p:cNvSpPr/>
          <p:nvPr/>
        </p:nvSpPr>
        <p:spPr bwMode="auto">
          <a:xfrm>
            <a:off x="7306733" y="321408"/>
            <a:ext cx="1828800"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Identify</a:t>
            </a:r>
            <a:endParaRPr lang="en-US" sz="1600" i="1" dirty="0">
              <a:solidFill>
                <a:schemeClr val="bg1"/>
              </a:solidFill>
              <a:latin typeface="Calibri Light" panose="020F0302020204030204" pitchFamily="34" charset="0"/>
              <a:cs typeface="Calibri Light" panose="020F0302020204030204" pitchFamily="34" charset="0"/>
            </a:endParaRPr>
          </a:p>
        </p:txBody>
      </p:sp>
      <p:sp>
        <p:nvSpPr>
          <p:cNvPr id="3" name="Rounded Rectangle 6">
            <a:extLst>
              <a:ext uri="{FF2B5EF4-FFF2-40B4-BE49-F238E27FC236}">
                <a16:creationId xmlns:a16="http://schemas.microsoft.com/office/drawing/2014/main" xmlns="" id="{68D66E94-E61C-0272-90B8-9BEF4F5CE021}"/>
              </a:ext>
            </a:extLst>
          </p:cNvPr>
          <p:cNvSpPr/>
          <p:nvPr/>
        </p:nvSpPr>
        <p:spPr bwMode="auto">
          <a:xfrm>
            <a:off x="7306733" y="1047369"/>
            <a:ext cx="1828800"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Evaluate</a:t>
            </a:r>
            <a:endParaRPr lang="en-US" sz="1600" i="1" dirty="0">
              <a:solidFill>
                <a:schemeClr val="bg1"/>
              </a:solidFill>
              <a:latin typeface="Calibri Light" panose="020F0302020204030204" pitchFamily="34" charset="0"/>
              <a:cs typeface="Calibri Light" panose="020F0302020204030204" pitchFamily="34" charset="0"/>
            </a:endParaRPr>
          </a:p>
        </p:txBody>
      </p:sp>
      <p:sp>
        <p:nvSpPr>
          <p:cNvPr id="4" name="Rounded Rectangle 6">
            <a:extLst>
              <a:ext uri="{FF2B5EF4-FFF2-40B4-BE49-F238E27FC236}">
                <a16:creationId xmlns:a16="http://schemas.microsoft.com/office/drawing/2014/main" xmlns="" id="{29F3015B-E091-5D31-A63B-633F60B28BEB}"/>
              </a:ext>
            </a:extLst>
          </p:cNvPr>
          <p:cNvSpPr/>
          <p:nvPr/>
        </p:nvSpPr>
        <p:spPr bwMode="auto">
          <a:xfrm>
            <a:off x="7300383" y="1783426"/>
            <a:ext cx="1828800"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Act</a:t>
            </a:r>
            <a:endParaRPr lang="en-US" sz="1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245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left)">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A664EF9-6415-05CF-02C0-335CD538179C}"/>
              </a:ext>
            </a:extLst>
          </p:cNvPr>
          <p:cNvSpPr>
            <a:spLocks noGrp="1"/>
          </p:cNvSpPr>
          <p:nvPr>
            <p:ph type="title"/>
          </p:nvPr>
        </p:nvSpPr>
        <p:spPr/>
        <p:txBody>
          <a:bodyPr/>
          <a:lstStyle/>
          <a:p>
            <a:r>
              <a:rPr lang="en-US" dirty="0"/>
              <a:t>Feelings</a:t>
            </a:r>
          </a:p>
        </p:txBody>
      </p:sp>
      <p:sp>
        <p:nvSpPr>
          <p:cNvPr id="6" name="Content Placeholder 5">
            <a:extLst>
              <a:ext uri="{FF2B5EF4-FFF2-40B4-BE49-F238E27FC236}">
                <a16:creationId xmlns:a16="http://schemas.microsoft.com/office/drawing/2014/main" xmlns="" id="{F5C3DDCC-06EC-25C9-C614-641891004337}"/>
              </a:ext>
            </a:extLst>
          </p:cNvPr>
          <p:cNvSpPr>
            <a:spLocks noGrp="1"/>
          </p:cNvSpPr>
          <p:nvPr>
            <p:ph idx="1"/>
          </p:nvPr>
        </p:nvSpPr>
        <p:spPr/>
        <p:txBody>
          <a:bodyPr/>
          <a:lstStyle/>
          <a:p>
            <a:r>
              <a:rPr lang="en-US" dirty="0"/>
              <a:t>Can be pleasant or painful</a:t>
            </a:r>
          </a:p>
          <a:p>
            <a:r>
              <a:rPr lang="en-US" dirty="0"/>
              <a:t>Not inherently right or wrong</a:t>
            </a:r>
          </a:p>
          <a:p>
            <a:r>
              <a:rPr lang="en-US" dirty="0"/>
              <a:t>Awareness and curiosity – Why do I feel that way?</a:t>
            </a:r>
          </a:p>
          <a:p>
            <a:r>
              <a:rPr lang="en-US" dirty="0"/>
              <a:t>May flow from right or wrong beliefs</a:t>
            </a:r>
          </a:p>
          <a:p>
            <a:r>
              <a:rPr lang="en-US" dirty="0"/>
              <a:t>May lead to right or wrong actions </a:t>
            </a:r>
            <a:r>
              <a:rPr lang="en-US" sz="1800" i="1" dirty="0"/>
              <a:t>(Philippians 4:6-7)</a:t>
            </a:r>
            <a:endParaRPr lang="en-US" i="1" dirty="0"/>
          </a:p>
          <a:p>
            <a:r>
              <a:rPr lang="en-US" dirty="0"/>
              <a:t>Our goal: right beliefs and right actions</a:t>
            </a:r>
          </a:p>
          <a:p>
            <a:r>
              <a:rPr lang="en-US" dirty="0"/>
              <a:t>And transformed emotions! </a:t>
            </a:r>
            <a:r>
              <a:rPr lang="en-US" sz="1800" i="1" dirty="0"/>
              <a:t>(Galatians 5:22; Philippians 4:6-7)</a:t>
            </a:r>
            <a:endParaRPr lang="en-US" i="1" dirty="0"/>
          </a:p>
        </p:txBody>
      </p:sp>
    </p:spTree>
    <p:extLst>
      <p:ext uri="{BB962C8B-B14F-4D97-AF65-F5344CB8AC3E}">
        <p14:creationId xmlns:p14="http://schemas.microsoft.com/office/powerpoint/2010/main" val="21482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A664EF9-6415-05CF-02C0-335CD538179C}"/>
              </a:ext>
            </a:extLst>
          </p:cNvPr>
          <p:cNvSpPr>
            <a:spLocks noGrp="1"/>
          </p:cNvSpPr>
          <p:nvPr>
            <p:ph type="title"/>
          </p:nvPr>
        </p:nvSpPr>
        <p:spPr/>
        <p:txBody>
          <a:bodyPr/>
          <a:lstStyle/>
          <a:p>
            <a:r>
              <a:rPr lang="en-US" dirty="0"/>
              <a:t>Feelings</a:t>
            </a:r>
          </a:p>
        </p:txBody>
      </p:sp>
      <p:sp>
        <p:nvSpPr>
          <p:cNvPr id="6" name="Content Placeholder 5">
            <a:extLst>
              <a:ext uri="{FF2B5EF4-FFF2-40B4-BE49-F238E27FC236}">
                <a16:creationId xmlns:a16="http://schemas.microsoft.com/office/drawing/2014/main" xmlns="" id="{F5C3DDCC-06EC-25C9-C614-641891004337}"/>
              </a:ext>
            </a:extLst>
          </p:cNvPr>
          <p:cNvSpPr>
            <a:spLocks noGrp="1"/>
          </p:cNvSpPr>
          <p:nvPr>
            <p:ph idx="1"/>
          </p:nvPr>
        </p:nvSpPr>
        <p:spPr/>
        <p:txBody>
          <a:bodyPr/>
          <a:lstStyle/>
          <a:p>
            <a:r>
              <a:rPr lang="en-US" dirty="0"/>
              <a:t>A prayer journal can be helpful here</a:t>
            </a:r>
          </a:p>
          <a:p>
            <a:r>
              <a:rPr lang="en-US" dirty="0"/>
              <a:t>But also need to do this in the moment</a:t>
            </a:r>
          </a:p>
        </p:txBody>
      </p:sp>
      <p:sp>
        <p:nvSpPr>
          <p:cNvPr id="2" name="Rounded Rectangle 6">
            <a:extLst>
              <a:ext uri="{FF2B5EF4-FFF2-40B4-BE49-F238E27FC236}">
                <a16:creationId xmlns:a16="http://schemas.microsoft.com/office/drawing/2014/main" xmlns="" id="{A5D04B40-C1A0-B592-9D65-C3FF43077388}"/>
              </a:ext>
            </a:extLst>
          </p:cNvPr>
          <p:cNvSpPr/>
          <p:nvPr/>
        </p:nvSpPr>
        <p:spPr bwMode="auto">
          <a:xfrm>
            <a:off x="584200" y="2247900"/>
            <a:ext cx="8991600"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742950" indent="-742950">
              <a:lnSpc>
                <a:spcPct val="90000"/>
              </a:lnSpc>
              <a:buAutoNum type="arabicPeriod"/>
            </a:pPr>
            <a:r>
              <a:rPr lang="en-US" sz="3600" dirty="0">
                <a:solidFill>
                  <a:schemeClr val="bg1"/>
                </a:solidFill>
                <a:latin typeface="Calibri Light" panose="020F0302020204030204" pitchFamily="34" charset="0"/>
                <a:cs typeface="Calibri Light" panose="020F0302020204030204" pitchFamily="34" charset="0"/>
              </a:rPr>
              <a:t>How am I doing? What is coming at me? Am I happy, sad, thankful, discouraged, angry, frustrated?</a:t>
            </a:r>
          </a:p>
          <a:p>
            <a:pPr marL="742950" indent="-742950">
              <a:lnSpc>
                <a:spcPct val="90000"/>
              </a:lnSpc>
              <a:buAutoNum type="arabicPeriod"/>
            </a:pPr>
            <a:r>
              <a:rPr lang="en-US" sz="3600" dirty="0">
                <a:solidFill>
                  <a:schemeClr val="bg1"/>
                </a:solidFill>
                <a:latin typeface="Calibri Light" panose="020F0302020204030204" pitchFamily="34" charset="0"/>
                <a:cs typeface="Calibri Light" panose="020F0302020204030204" pitchFamily="34" charset="0"/>
              </a:rPr>
              <a:t>What is God saying to me?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What does the Word say? </a:t>
            </a:r>
            <a:r>
              <a:rPr lang="en-US" sz="1200" i="1" dirty="0">
                <a:solidFill>
                  <a:schemeClr val="bg1"/>
                </a:solidFill>
                <a:latin typeface="Calibri Light" panose="020F0302020204030204" pitchFamily="34" charset="0"/>
                <a:cs typeface="Calibri Light" panose="020F0302020204030204" pitchFamily="34" charset="0"/>
              </a:rPr>
              <a:t>(Paul Miller, Praying Life (NavPress, 2011) p. 252 </a:t>
            </a:r>
          </a:p>
        </p:txBody>
      </p:sp>
    </p:spTree>
    <p:extLst>
      <p:ext uri="{BB962C8B-B14F-4D97-AF65-F5344CB8AC3E}">
        <p14:creationId xmlns:p14="http://schemas.microsoft.com/office/powerpoint/2010/main" val="27527330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A664EF9-6415-05CF-02C0-335CD538179C}"/>
              </a:ext>
            </a:extLst>
          </p:cNvPr>
          <p:cNvSpPr>
            <a:spLocks noGrp="1"/>
          </p:cNvSpPr>
          <p:nvPr>
            <p:ph type="title"/>
          </p:nvPr>
        </p:nvSpPr>
        <p:spPr/>
        <p:txBody>
          <a:bodyPr/>
          <a:lstStyle/>
          <a:p>
            <a:r>
              <a:rPr lang="en-US" dirty="0"/>
              <a:t>Feelings</a:t>
            </a:r>
          </a:p>
        </p:txBody>
      </p:sp>
      <p:sp>
        <p:nvSpPr>
          <p:cNvPr id="6" name="Content Placeholder 5">
            <a:extLst>
              <a:ext uri="{FF2B5EF4-FFF2-40B4-BE49-F238E27FC236}">
                <a16:creationId xmlns:a16="http://schemas.microsoft.com/office/drawing/2014/main" xmlns="" id="{F5C3DDCC-06EC-25C9-C614-641891004337}"/>
              </a:ext>
            </a:extLst>
          </p:cNvPr>
          <p:cNvSpPr>
            <a:spLocks noGrp="1"/>
          </p:cNvSpPr>
          <p:nvPr>
            <p:ph idx="1"/>
          </p:nvPr>
        </p:nvSpPr>
        <p:spPr/>
        <p:txBody>
          <a:bodyPr/>
          <a:lstStyle/>
          <a:p>
            <a:r>
              <a:rPr lang="en-US" dirty="0"/>
              <a:t>A prayer journal can be helpful here</a:t>
            </a:r>
          </a:p>
          <a:p>
            <a:r>
              <a:rPr lang="en-US" dirty="0"/>
              <a:t>But also need to do this in the moment</a:t>
            </a:r>
          </a:p>
        </p:txBody>
      </p:sp>
      <p:sp>
        <p:nvSpPr>
          <p:cNvPr id="2" name="Rounded Rectangle 6">
            <a:extLst>
              <a:ext uri="{FF2B5EF4-FFF2-40B4-BE49-F238E27FC236}">
                <a16:creationId xmlns:a16="http://schemas.microsoft.com/office/drawing/2014/main" xmlns="" id="{A5D04B40-C1A0-B592-9D65-C3FF43077388}"/>
              </a:ext>
            </a:extLst>
          </p:cNvPr>
          <p:cNvSpPr/>
          <p:nvPr/>
        </p:nvSpPr>
        <p:spPr bwMode="auto">
          <a:xfrm>
            <a:off x="584200" y="2250079"/>
            <a:ext cx="8991600" cy="308392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Dropping things. Banging my limbs on things</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Sudden drowsiness</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Eye tics/ fidgeting</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Anger – clenching fists or teeth, breathing louder or faster, tensed shoulders, scowl</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Random urges to eat or use the bathroom</a:t>
            </a:r>
          </a:p>
        </p:txBody>
      </p:sp>
    </p:spTree>
    <p:extLst>
      <p:ext uri="{BB962C8B-B14F-4D97-AF65-F5344CB8AC3E}">
        <p14:creationId xmlns:p14="http://schemas.microsoft.com/office/powerpoint/2010/main" val="19895583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650E1-4E32-391B-0CA8-0F965EBAD386}"/>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xmlns="" id="{86D1F550-3807-47DD-E647-1530C95F5122}"/>
              </a:ext>
            </a:extLst>
          </p:cNvPr>
          <p:cNvSpPr>
            <a:spLocks noGrp="1"/>
          </p:cNvSpPr>
          <p:nvPr>
            <p:ph idx="1"/>
          </p:nvPr>
        </p:nvSpPr>
        <p:spPr/>
        <p:txBody>
          <a:bodyPr/>
          <a:lstStyle/>
          <a:p>
            <a:endParaRPr lang="en-US" sz="4400" dirty="0"/>
          </a:p>
          <a:p>
            <a:pPr algn="ctr"/>
            <a:endParaRPr lang="en-US" sz="5400" dirty="0"/>
          </a:p>
          <a:p>
            <a:pPr marL="0" indent="0" algn="ctr"/>
            <a:r>
              <a:rPr lang="en-US" sz="4400" dirty="0"/>
              <a:t>Any information you get about yourself.</a:t>
            </a:r>
          </a:p>
        </p:txBody>
      </p:sp>
    </p:spTree>
    <p:extLst>
      <p:ext uri="{BB962C8B-B14F-4D97-AF65-F5344CB8AC3E}">
        <p14:creationId xmlns:p14="http://schemas.microsoft.com/office/powerpoint/2010/main" val="126420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21528-2A5E-3C6F-124B-C3A3EF4D625D}"/>
              </a:ext>
            </a:extLst>
          </p:cNvPr>
          <p:cNvSpPr>
            <a:spLocks noGrp="1"/>
          </p:cNvSpPr>
          <p:nvPr>
            <p:ph type="title"/>
          </p:nvPr>
        </p:nvSpPr>
        <p:spPr/>
        <p:txBody>
          <a:bodyPr/>
          <a:lstStyle/>
          <a:p>
            <a:r>
              <a:rPr lang="en-US" dirty="0"/>
              <a:t>Three-Dimensional Living</a:t>
            </a:r>
          </a:p>
        </p:txBody>
      </p:sp>
      <p:sp>
        <p:nvSpPr>
          <p:cNvPr id="3" name="Content Placeholder 2">
            <a:extLst>
              <a:ext uri="{FF2B5EF4-FFF2-40B4-BE49-F238E27FC236}">
                <a16:creationId xmlns:a16="http://schemas.microsoft.com/office/drawing/2014/main" xmlns="" id="{32EE9B9F-3849-6429-5163-D4F7A51176C1}"/>
              </a:ext>
            </a:extLst>
          </p:cNvPr>
          <p:cNvSpPr>
            <a:spLocks noGrp="1"/>
          </p:cNvSpPr>
          <p:nvPr>
            <p:ph idx="1"/>
          </p:nvPr>
        </p:nvSpPr>
        <p:spPr/>
        <p:txBody>
          <a:bodyPr/>
          <a:lstStyle/>
          <a:p>
            <a:r>
              <a:rPr lang="en-US" dirty="0"/>
              <a:t>I’m not talking about self-focus.</a:t>
            </a:r>
          </a:p>
          <a:p>
            <a:r>
              <a:rPr lang="en-US" dirty="0"/>
              <a:t>I’m not talking about an inflated </a:t>
            </a:r>
            <a:br>
              <a:rPr lang="en-US" dirty="0"/>
            </a:br>
            <a:r>
              <a:rPr lang="en-US" dirty="0"/>
              <a:t>sense of self-importance</a:t>
            </a:r>
          </a:p>
        </p:txBody>
      </p:sp>
      <p:grpSp>
        <p:nvGrpSpPr>
          <p:cNvPr id="37" name="Group 36">
            <a:extLst>
              <a:ext uri="{FF2B5EF4-FFF2-40B4-BE49-F238E27FC236}">
                <a16:creationId xmlns:a16="http://schemas.microsoft.com/office/drawing/2014/main" xmlns="" id="{53061EA7-08E8-A611-7D87-2344FF47F414}"/>
              </a:ext>
            </a:extLst>
          </p:cNvPr>
          <p:cNvGrpSpPr/>
          <p:nvPr/>
        </p:nvGrpSpPr>
        <p:grpSpPr>
          <a:xfrm>
            <a:off x="7914294" y="4088441"/>
            <a:ext cx="1890106" cy="914400"/>
            <a:chOff x="7990494" y="4088441"/>
            <a:chExt cx="1890106" cy="914400"/>
          </a:xfrm>
        </p:grpSpPr>
        <p:grpSp>
          <p:nvGrpSpPr>
            <p:cNvPr id="9" name="Group 5">
              <a:extLst>
                <a:ext uri="{FF2B5EF4-FFF2-40B4-BE49-F238E27FC236}">
                  <a16:creationId xmlns:a16="http://schemas.microsoft.com/office/drawing/2014/main" xmlns="" id="{5C239008-F014-B42B-00E7-8E37EA7136C2}"/>
                </a:ext>
              </a:extLst>
            </p:cNvPr>
            <p:cNvGrpSpPr>
              <a:grpSpLocks/>
            </p:cNvGrpSpPr>
            <p:nvPr/>
          </p:nvGrpSpPr>
          <p:grpSpPr bwMode="auto">
            <a:xfrm>
              <a:off x="9619454" y="4088441"/>
              <a:ext cx="261146" cy="914400"/>
              <a:chOff x="-336" y="1008"/>
              <a:chExt cx="96" cy="336"/>
            </a:xfrm>
          </p:grpSpPr>
          <p:sp>
            <p:nvSpPr>
              <p:cNvPr id="21" name="Oval 6">
                <a:extLst>
                  <a:ext uri="{FF2B5EF4-FFF2-40B4-BE49-F238E27FC236}">
                    <a16:creationId xmlns:a16="http://schemas.microsoft.com/office/drawing/2014/main" xmlns="" id="{63D7A63C-92C8-58AD-477F-CA860FA9795A}"/>
                  </a:ext>
                </a:extLst>
              </p:cNvPr>
              <p:cNvSpPr>
                <a:spLocks noChangeArrowheads="1"/>
              </p:cNvSpPr>
              <p:nvPr/>
            </p:nvSpPr>
            <p:spPr bwMode="auto">
              <a:xfrm>
                <a:off x="-336" y="1008"/>
                <a:ext cx="96" cy="96"/>
              </a:xfrm>
              <a:prstGeom prst="ellipse">
                <a:avLst/>
              </a:prstGeom>
              <a:solidFill>
                <a:schemeClr val="bg1"/>
              </a:solidFill>
              <a:ln w="38100" algn="ctr">
                <a:solidFill>
                  <a:schemeClr val="bg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 name="Line 7">
                <a:extLst>
                  <a:ext uri="{FF2B5EF4-FFF2-40B4-BE49-F238E27FC236}">
                    <a16:creationId xmlns:a16="http://schemas.microsoft.com/office/drawing/2014/main" xmlns="" id="{44D31ED4-EF1C-F677-B111-E0F6E22F0D9A}"/>
                  </a:ext>
                </a:extLst>
              </p:cNvPr>
              <p:cNvSpPr>
                <a:spLocks noChangeShapeType="1"/>
              </p:cNvSpPr>
              <p:nvPr/>
            </p:nvSpPr>
            <p:spPr bwMode="auto">
              <a:xfrm>
                <a:off x="-288" y="1104"/>
                <a:ext cx="0" cy="14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 name="Line 8">
                <a:extLst>
                  <a:ext uri="{FF2B5EF4-FFF2-40B4-BE49-F238E27FC236}">
                    <a16:creationId xmlns:a16="http://schemas.microsoft.com/office/drawing/2014/main" xmlns="" id="{CB5EBE1F-31D2-AA72-442A-FB1EB882381C}"/>
                  </a:ext>
                </a:extLst>
              </p:cNvPr>
              <p:cNvSpPr>
                <a:spLocks noChangeShapeType="1"/>
              </p:cNvSpPr>
              <p:nvPr/>
            </p:nvSpPr>
            <p:spPr bwMode="auto">
              <a:xfrm>
                <a:off x="-288"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 name="Line 9">
                <a:extLst>
                  <a:ext uri="{FF2B5EF4-FFF2-40B4-BE49-F238E27FC236}">
                    <a16:creationId xmlns:a16="http://schemas.microsoft.com/office/drawing/2014/main" xmlns="" id="{7A808D4B-3904-D9F3-BD00-2A8387C8FEEB}"/>
                  </a:ext>
                </a:extLst>
              </p:cNvPr>
              <p:cNvSpPr>
                <a:spLocks noChangeShapeType="1"/>
              </p:cNvSpPr>
              <p:nvPr/>
            </p:nvSpPr>
            <p:spPr bwMode="auto">
              <a:xfrm flipH="1">
                <a:off x="-336"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 name="Line 10">
                <a:extLst>
                  <a:ext uri="{FF2B5EF4-FFF2-40B4-BE49-F238E27FC236}">
                    <a16:creationId xmlns:a16="http://schemas.microsoft.com/office/drawing/2014/main" xmlns="" id="{167DC782-BFBA-9589-29E6-1D13EA729CAC}"/>
                  </a:ext>
                </a:extLst>
              </p:cNvPr>
              <p:cNvSpPr>
                <a:spLocks noChangeShapeType="1"/>
              </p:cNvSpPr>
              <p:nvPr/>
            </p:nvSpPr>
            <p:spPr bwMode="auto">
              <a:xfrm flipV="1">
                <a:off x="-336" y="1178"/>
                <a:ext cx="9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cxnSp>
          <p:nvCxnSpPr>
            <p:cNvPr id="10" name="Straight Arrow Connector 9">
              <a:extLst>
                <a:ext uri="{FF2B5EF4-FFF2-40B4-BE49-F238E27FC236}">
                  <a16:creationId xmlns:a16="http://schemas.microsoft.com/office/drawing/2014/main" xmlns="" id="{131B4C35-ABC5-4985-A058-4ADBC4AF123D}"/>
                </a:ext>
              </a:extLst>
            </p:cNvPr>
            <p:cNvCxnSpPr>
              <a:cxnSpLocks/>
            </p:cNvCxnSpPr>
            <p:nvPr/>
          </p:nvCxnSpPr>
          <p:spPr bwMode="auto">
            <a:xfrm>
              <a:off x="7990494" y="4686300"/>
              <a:ext cx="1378724" cy="0"/>
            </a:xfrm>
            <a:prstGeom prst="straightConnector1">
              <a:avLst/>
            </a:prstGeom>
            <a:solidFill>
              <a:schemeClr val="accent1"/>
            </a:solidFill>
            <a:ln w="25400" cap="flat" cmpd="sng" algn="ctr">
              <a:solidFill>
                <a:schemeClr val="bg1"/>
              </a:solidFill>
              <a:prstDash val="solid"/>
              <a:round/>
              <a:headEnd type="none" w="med" len="med"/>
              <a:tailEnd type="triangle"/>
            </a:ln>
            <a:effectLst/>
          </p:spPr>
        </p:cxnSp>
      </p:grpSp>
      <p:grpSp>
        <p:nvGrpSpPr>
          <p:cNvPr id="12" name="Group 5">
            <a:extLst>
              <a:ext uri="{FF2B5EF4-FFF2-40B4-BE49-F238E27FC236}">
                <a16:creationId xmlns:a16="http://schemas.microsoft.com/office/drawing/2014/main" xmlns="" id="{437B612D-9CE8-8865-2D24-C8BAA9969847}"/>
              </a:ext>
            </a:extLst>
          </p:cNvPr>
          <p:cNvGrpSpPr>
            <a:grpSpLocks/>
          </p:cNvGrpSpPr>
          <p:nvPr/>
        </p:nvGrpSpPr>
        <p:grpSpPr bwMode="auto">
          <a:xfrm>
            <a:off x="7424929" y="4076700"/>
            <a:ext cx="261146" cy="914400"/>
            <a:chOff x="-336" y="1008"/>
            <a:chExt cx="96" cy="336"/>
          </a:xfrm>
        </p:grpSpPr>
        <p:sp>
          <p:nvSpPr>
            <p:cNvPr id="16" name="Oval 6">
              <a:extLst>
                <a:ext uri="{FF2B5EF4-FFF2-40B4-BE49-F238E27FC236}">
                  <a16:creationId xmlns:a16="http://schemas.microsoft.com/office/drawing/2014/main" xmlns="" id="{51151CA0-5068-9487-6453-EB344175D669}"/>
                </a:ext>
              </a:extLst>
            </p:cNvPr>
            <p:cNvSpPr>
              <a:spLocks noChangeArrowheads="1"/>
            </p:cNvSpPr>
            <p:nvPr/>
          </p:nvSpPr>
          <p:spPr bwMode="auto">
            <a:xfrm>
              <a:off x="-336" y="1008"/>
              <a:ext cx="96" cy="96"/>
            </a:xfrm>
            <a:prstGeom prst="ellipse">
              <a:avLst/>
            </a:prstGeom>
            <a:solidFill>
              <a:schemeClr val="bg1"/>
            </a:solidFill>
            <a:ln w="38100" algn="ctr">
              <a:solidFill>
                <a:schemeClr val="bg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Line 7">
              <a:extLst>
                <a:ext uri="{FF2B5EF4-FFF2-40B4-BE49-F238E27FC236}">
                  <a16:creationId xmlns:a16="http://schemas.microsoft.com/office/drawing/2014/main" xmlns="" id="{2BF2C43F-66D6-4789-BD8B-5805A82EF19D}"/>
                </a:ext>
              </a:extLst>
            </p:cNvPr>
            <p:cNvSpPr>
              <a:spLocks noChangeShapeType="1"/>
            </p:cNvSpPr>
            <p:nvPr/>
          </p:nvSpPr>
          <p:spPr bwMode="auto">
            <a:xfrm>
              <a:off x="-288" y="1104"/>
              <a:ext cx="0" cy="14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 name="Line 8">
              <a:extLst>
                <a:ext uri="{FF2B5EF4-FFF2-40B4-BE49-F238E27FC236}">
                  <a16:creationId xmlns:a16="http://schemas.microsoft.com/office/drawing/2014/main" xmlns="" id="{BA2F73EB-9E5B-18E9-FE64-A226657C0F0B}"/>
                </a:ext>
              </a:extLst>
            </p:cNvPr>
            <p:cNvSpPr>
              <a:spLocks noChangeShapeType="1"/>
            </p:cNvSpPr>
            <p:nvPr/>
          </p:nvSpPr>
          <p:spPr bwMode="auto">
            <a:xfrm>
              <a:off x="-288"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 name="Line 9">
              <a:extLst>
                <a:ext uri="{FF2B5EF4-FFF2-40B4-BE49-F238E27FC236}">
                  <a16:creationId xmlns:a16="http://schemas.microsoft.com/office/drawing/2014/main" xmlns="" id="{8AD449CB-9C3F-490E-6E0F-4BBFEB54576F}"/>
                </a:ext>
              </a:extLst>
            </p:cNvPr>
            <p:cNvSpPr>
              <a:spLocks noChangeShapeType="1"/>
            </p:cNvSpPr>
            <p:nvPr/>
          </p:nvSpPr>
          <p:spPr bwMode="auto">
            <a:xfrm flipH="1">
              <a:off x="-336"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 name="Line 10">
              <a:extLst>
                <a:ext uri="{FF2B5EF4-FFF2-40B4-BE49-F238E27FC236}">
                  <a16:creationId xmlns:a16="http://schemas.microsoft.com/office/drawing/2014/main" xmlns="" id="{CC16FD9E-AB2D-FCF7-79AD-1EEF85D0086F}"/>
                </a:ext>
              </a:extLst>
            </p:cNvPr>
            <p:cNvSpPr>
              <a:spLocks noChangeShapeType="1"/>
            </p:cNvSpPr>
            <p:nvPr/>
          </p:nvSpPr>
          <p:spPr bwMode="auto">
            <a:xfrm flipV="1">
              <a:off x="-336" y="1178"/>
              <a:ext cx="9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6" name="Group 35">
            <a:extLst>
              <a:ext uri="{FF2B5EF4-FFF2-40B4-BE49-F238E27FC236}">
                <a16:creationId xmlns:a16="http://schemas.microsoft.com/office/drawing/2014/main" xmlns="" id="{1C530DD5-AED7-D677-5039-576CE7E828E6}"/>
              </a:ext>
            </a:extLst>
          </p:cNvPr>
          <p:cNvGrpSpPr/>
          <p:nvPr/>
        </p:nvGrpSpPr>
        <p:grpSpPr>
          <a:xfrm>
            <a:off x="7012387" y="2057400"/>
            <a:ext cx="1055914" cy="1824594"/>
            <a:chOff x="6692693" y="2057400"/>
            <a:chExt cx="1055914" cy="1824594"/>
          </a:xfrm>
        </p:grpSpPr>
        <p:sp>
          <p:nvSpPr>
            <p:cNvPr id="7" name="Rounded Rectangle 6">
              <a:extLst>
                <a:ext uri="{FF2B5EF4-FFF2-40B4-BE49-F238E27FC236}">
                  <a16:creationId xmlns:a16="http://schemas.microsoft.com/office/drawing/2014/main" xmlns="" id="{59A8DE36-34BD-AC6A-A5A9-2F1508B3BB3C}"/>
                </a:ext>
              </a:extLst>
            </p:cNvPr>
            <p:cNvSpPr/>
            <p:nvPr/>
          </p:nvSpPr>
          <p:spPr bwMode="auto">
            <a:xfrm>
              <a:off x="6692693" y="2057400"/>
              <a:ext cx="1055914" cy="596646"/>
            </a:xfrm>
            <a:prstGeom prst="roundRect">
              <a:avLst>
                <a:gd name="adj" fmla="val 0"/>
              </a:avLst>
            </a:prstGeom>
            <a:solidFill>
              <a:schemeClr val="tx1"/>
            </a:solidFill>
            <a:ln w="25400" cap="flat" cmpd="sng" algn="ctr">
              <a:no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God</a:t>
              </a:r>
            </a:p>
          </p:txBody>
        </p:sp>
        <p:cxnSp>
          <p:nvCxnSpPr>
            <p:cNvPr id="14" name="Straight Arrow Connector 13">
              <a:extLst>
                <a:ext uri="{FF2B5EF4-FFF2-40B4-BE49-F238E27FC236}">
                  <a16:creationId xmlns:a16="http://schemas.microsoft.com/office/drawing/2014/main" xmlns="" id="{1BE173FC-8EE2-BB46-4A5B-F2A06CB0CF2B}"/>
                </a:ext>
              </a:extLst>
            </p:cNvPr>
            <p:cNvCxnSpPr>
              <a:cxnSpLocks/>
            </p:cNvCxnSpPr>
            <p:nvPr/>
          </p:nvCxnSpPr>
          <p:spPr bwMode="auto">
            <a:xfrm>
              <a:off x="7244706" y="2600325"/>
              <a:ext cx="0" cy="1281669"/>
            </a:xfrm>
            <a:prstGeom prst="straightConnector1">
              <a:avLst/>
            </a:prstGeom>
            <a:solidFill>
              <a:schemeClr val="accent1"/>
            </a:solidFill>
            <a:ln w="25400" cap="flat" cmpd="sng" algn="ctr">
              <a:solidFill>
                <a:schemeClr val="bg1"/>
              </a:solidFill>
              <a:prstDash val="solid"/>
              <a:round/>
              <a:headEnd type="triangle" w="med" len="med"/>
              <a:tailEnd type="none"/>
            </a:ln>
            <a:effectLst/>
          </p:spPr>
        </p:cxnSp>
      </p:grpSp>
      <p:sp>
        <p:nvSpPr>
          <p:cNvPr id="34" name="Freeform: Shape 33">
            <a:extLst>
              <a:ext uri="{FF2B5EF4-FFF2-40B4-BE49-F238E27FC236}">
                <a16:creationId xmlns:a16="http://schemas.microsoft.com/office/drawing/2014/main" xmlns="" id="{DCD38F3F-89CF-41E8-441D-E57466899347}"/>
              </a:ext>
            </a:extLst>
          </p:cNvPr>
          <p:cNvSpPr/>
          <p:nvPr/>
        </p:nvSpPr>
        <p:spPr bwMode="auto">
          <a:xfrm>
            <a:off x="7761687" y="3450440"/>
            <a:ext cx="685853" cy="683410"/>
          </a:xfrm>
          <a:custGeom>
            <a:avLst/>
            <a:gdLst>
              <a:gd name="connsiteX0" fmla="*/ 0 w 685853"/>
              <a:gd name="connsiteY0" fmla="*/ 531010 h 683410"/>
              <a:gd name="connsiteX1" fmla="*/ 133350 w 685853"/>
              <a:gd name="connsiteY1" fmla="*/ 64285 h 683410"/>
              <a:gd name="connsiteX2" fmla="*/ 561975 w 685853"/>
              <a:gd name="connsiteY2" fmla="*/ 26185 h 683410"/>
              <a:gd name="connsiteX3" fmla="*/ 685800 w 685853"/>
              <a:gd name="connsiteY3" fmla="*/ 273835 h 683410"/>
              <a:gd name="connsiteX4" fmla="*/ 552450 w 685853"/>
              <a:gd name="connsiteY4" fmla="*/ 569110 h 683410"/>
              <a:gd name="connsiteX5" fmla="*/ 142875 w 685853"/>
              <a:gd name="connsiteY5" fmla="*/ 683410 h 68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53" h="683410">
                <a:moveTo>
                  <a:pt x="0" y="531010"/>
                </a:moveTo>
                <a:cubicBezTo>
                  <a:pt x="19844" y="339716"/>
                  <a:pt x="39688" y="148422"/>
                  <a:pt x="133350" y="64285"/>
                </a:cubicBezTo>
                <a:cubicBezTo>
                  <a:pt x="227012" y="-19852"/>
                  <a:pt x="469900" y="-8740"/>
                  <a:pt x="561975" y="26185"/>
                </a:cubicBezTo>
                <a:cubicBezTo>
                  <a:pt x="654050" y="61110"/>
                  <a:pt x="687387" y="183348"/>
                  <a:pt x="685800" y="273835"/>
                </a:cubicBezTo>
                <a:cubicBezTo>
                  <a:pt x="684213" y="364322"/>
                  <a:pt x="642937" y="500848"/>
                  <a:pt x="552450" y="569110"/>
                </a:cubicBezTo>
                <a:cubicBezTo>
                  <a:pt x="461963" y="637372"/>
                  <a:pt x="302419" y="660391"/>
                  <a:pt x="142875" y="683410"/>
                </a:cubicBezTo>
              </a:path>
            </a:pathLst>
          </a:custGeom>
          <a:noFill/>
          <a:ln w="25400" cap="flat" cmpd="sng" algn="ctr">
            <a:solidFill>
              <a:schemeClr val="bg1"/>
            </a:solidFill>
            <a:prstDash val="solid"/>
            <a:round/>
            <a:headEnd type="none" w="med" len="med"/>
            <a:tailEnd type="triangle" w="med" len="med"/>
          </a:ln>
          <a:effectLst/>
        </p:spPr>
        <p:txBody>
          <a:bodyPr rtlCol="0" anchor="ctr"/>
          <a:lstStyle/>
          <a:p>
            <a:pPr algn="ctr"/>
            <a:endParaRPr lang="en-US"/>
          </a:p>
        </p:txBody>
      </p:sp>
      <p:sp>
        <p:nvSpPr>
          <p:cNvPr id="4" name="Rectangle 3">
            <a:extLst>
              <a:ext uri="{FF2B5EF4-FFF2-40B4-BE49-F238E27FC236}">
                <a16:creationId xmlns:a16="http://schemas.microsoft.com/office/drawing/2014/main" xmlns="" id="{2CA74102-B2A6-1178-A1BD-BBE757881333}"/>
              </a:ext>
            </a:extLst>
          </p:cNvPr>
          <p:cNvSpPr/>
          <p:nvPr/>
        </p:nvSpPr>
        <p:spPr bwMode="auto">
          <a:xfrm>
            <a:off x="7012387" y="2057400"/>
            <a:ext cx="2978279" cy="30861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311749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650E1-4E32-391B-0CA8-0F965EBAD386}"/>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xmlns="" id="{86D1F550-3807-47DD-E647-1530C95F5122}"/>
              </a:ext>
            </a:extLst>
          </p:cNvPr>
          <p:cNvSpPr>
            <a:spLocks noGrp="1"/>
          </p:cNvSpPr>
          <p:nvPr>
            <p:ph idx="1"/>
          </p:nvPr>
        </p:nvSpPr>
        <p:spPr/>
        <p:txBody>
          <a:bodyPr/>
          <a:lstStyle/>
          <a:p>
            <a:r>
              <a:rPr lang="en-US" sz="4400" dirty="0"/>
              <a:t>If you </a:t>
            </a:r>
            <a:r>
              <a:rPr lang="en-US" sz="4400" u="sng" dirty="0"/>
              <a:t>ignore criticism</a:t>
            </a:r>
            <a:r>
              <a:rPr lang="en-US" sz="4400" dirty="0"/>
              <a:t>, </a:t>
            </a:r>
            <a:br>
              <a:rPr lang="en-US" sz="4400" dirty="0"/>
            </a:br>
            <a:r>
              <a:rPr lang="en-US" sz="4400" dirty="0"/>
              <a:t>you will end in poverty and disgrace;</a:t>
            </a:r>
          </a:p>
          <a:p>
            <a:r>
              <a:rPr lang="en-US" sz="4400" dirty="0"/>
              <a:t>if you </a:t>
            </a:r>
            <a:r>
              <a:rPr lang="en-US" sz="4400" u="sng" dirty="0"/>
              <a:t>accept correction</a:t>
            </a:r>
            <a:r>
              <a:rPr lang="en-US" sz="4400" dirty="0"/>
              <a:t>, </a:t>
            </a:r>
            <a:br>
              <a:rPr lang="en-US" sz="4400" dirty="0"/>
            </a:br>
            <a:r>
              <a:rPr lang="en-US" sz="4400" dirty="0"/>
              <a:t>you will be honored. </a:t>
            </a:r>
            <a:r>
              <a:rPr lang="en-US" sz="1800" i="1" dirty="0"/>
              <a:t>(Prov 13:18)</a:t>
            </a:r>
            <a:endParaRPr lang="en-US" sz="4400" i="1" dirty="0"/>
          </a:p>
        </p:txBody>
      </p:sp>
    </p:spTree>
    <p:extLst>
      <p:ext uri="{BB962C8B-B14F-4D97-AF65-F5344CB8AC3E}">
        <p14:creationId xmlns:p14="http://schemas.microsoft.com/office/powerpoint/2010/main" val="23621248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650E1-4E32-391B-0CA8-0F965EBAD386}"/>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xmlns="" id="{86D1F550-3807-47DD-E647-1530C95F5122}"/>
              </a:ext>
            </a:extLst>
          </p:cNvPr>
          <p:cNvSpPr>
            <a:spLocks noGrp="1"/>
          </p:cNvSpPr>
          <p:nvPr>
            <p:ph idx="1"/>
          </p:nvPr>
        </p:nvSpPr>
        <p:spPr/>
        <p:txBody>
          <a:bodyPr/>
          <a:lstStyle/>
          <a:p>
            <a:r>
              <a:rPr lang="en-US" sz="4400" dirty="0"/>
              <a:t>As iron sharpens iron, </a:t>
            </a:r>
            <a:br>
              <a:rPr lang="en-US" sz="4400" dirty="0"/>
            </a:br>
            <a:r>
              <a:rPr lang="en-US" sz="4400" dirty="0"/>
              <a:t>so one person sharpens another. </a:t>
            </a:r>
            <a:r>
              <a:rPr lang="en-US" sz="1800" dirty="0"/>
              <a:t>(Prov 17:17)</a:t>
            </a:r>
            <a:endParaRPr lang="en-US" sz="4400" dirty="0"/>
          </a:p>
        </p:txBody>
      </p:sp>
    </p:spTree>
    <p:extLst>
      <p:ext uri="{BB962C8B-B14F-4D97-AF65-F5344CB8AC3E}">
        <p14:creationId xmlns:p14="http://schemas.microsoft.com/office/powerpoint/2010/main" val="3079364053"/>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a:xfrm>
            <a:off x="6710023" y="5143500"/>
            <a:ext cx="3301809" cy="482314"/>
          </a:xfrm>
        </p:spPr>
        <p:txBody>
          <a:bodyPr/>
          <a:lstStyle/>
          <a:p>
            <a:r>
              <a:rPr lang="en-US" sz="1200" i="1" dirty="0"/>
              <a:t>Douglas Stone &amp; Sheila </a:t>
            </a:r>
            <a:r>
              <a:rPr lang="en-US" sz="1200" i="1" dirty="0" err="1"/>
              <a:t>Heen</a:t>
            </a:r>
            <a:r>
              <a:rPr lang="en-US" sz="1200" i="1" dirty="0"/>
              <a:t>, Thanks for the Feedback (New York: Penguin, 2015), p. 3</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type="body" sz="half" idx="2"/>
          </p:nvPr>
        </p:nvSpPr>
        <p:spPr>
          <a:xfrm>
            <a:off x="169335" y="79377"/>
            <a:ext cx="6434665" cy="5521324"/>
          </a:xfrm>
        </p:spPr>
        <p:txBody>
          <a:bodyPr/>
          <a:lstStyle/>
          <a:p>
            <a:r>
              <a:rPr lang="en-US" dirty="0"/>
              <a:t>When we </a:t>
            </a:r>
            <a:r>
              <a:rPr lang="en-US" i="1" dirty="0"/>
              <a:t>give</a:t>
            </a:r>
            <a:r>
              <a:rPr lang="en-US" dirty="0"/>
              <a:t> feedback, </a:t>
            </a:r>
            <a:br>
              <a:rPr lang="en-US" dirty="0"/>
            </a:br>
            <a:r>
              <a:rPr lang="en-US" dirty="0"/>
              <a:t>the receiver isn’t good </a:t>
            </a:r>
            <a:br>
              <a:rPr lang="en-US" dirty="0"/>
            </a:br>
            <a:r>
              <a:rPr lang="en-US" dirty="0"/>
              <a:t>at receiving it.</a:t>
            </a:r>
          </a:p>
          <a:p>
            <a:r>
              <a:rPr lang="en-US" dirty="0"/>
              <a:t>When we </a:t>
            </a:r>
            <a:r>
              <a:rPr lang="en-US" i="1" dirty="0"/>
              <a:t>receive</a:t>
            </a:r>
            <a:r>
              <a:rPr lang="en-US" dirty="0"/>
              <a:t> feedback, </a:t>
            </a:r>
            <a:br>
              <a:rPr lang="en-US" dirty="0"/>
            </a:br>
            <a:r>
              <a:rPr lang="en-US" dirty="0"/>
              <a:t>the giver isn’t good </a:t>
            </a:r>
            <a:br>
              <a:rPr lang="en-US" dirty="0"/>
            </a:br>
            <a:r>
              <a:rPr lang="en-US" dirty="0"/>
              <a:t>at giving it.</a:t>
            </a:r>
          </a:p>
        </p:txBody>
      </p:sp>
      <p:pic>
        <p:nvPicPr>
          <p:cNvPr id="1028" name="Picture 4" descr="Amazon.com: Thanks for the Feedback: The Science and Art of Receiving  Feedback Well eBook : Stone, Douglas, Heen, Sheila: Kindle Store">
            <a:extLst>
              <a:ext uri="{FF2B5EF4-FFF2-40B4-BE49-F238E27FC236}">
                <a16:creationId xmlns:a16="http://schemas.microsoft.com/office/drawing/2014/main" xmlns="" id="{2249BCFC-97B6-8B01-9AE5-9EA1A2EC6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025" y="79375"/>
            <a:ext cx="3301808" cy="506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3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a:xfrm>
            <a:off x="6710023" y="5143500"/>
            <a:ext cx="3301809" cy="482314"/>
          </a:xfrm>
        </p:spPr>
        <p:txBody>
          <a:bodyPr/>
          <a:lstStyle/>
          <a:p>
            <a:r>
              <a:rPr lang="en-US" sz="1200" i="1" dirty="0"/>
              <a:t>Douglas Stone &amp; Sheila </a:t>
            </a:r>
            <a:r>
              <a:rPr lang="en-US" sz="1200" i="1" dirty="0" err="1"/>
              <a:t>Heen</a:t>
            </a:r>
            <a:r>
              <a:rPr lang="en-US" sz="1200" i="1" dirty="0"/>
              <a:t>, Thanks for the Feedback (New York: Penguin, 2015), p. 6</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type="body" sz="half" idx="2"/>
          </p:nvPr>
        </p:nvSpPr>
        <p:spPr>
          <a:xfrm>
            <a:off x="169335" y="79377"/>
            <a:ext cx="6434665" cy="5521324"/>
          </a:xfrm>
        </p:spPr>
        <p:txBody>
          <a:bodyPr/>
          <a:lstStyle/>
          <a:p>
            <a:r>
              <a:rPr lang="en-US" dirty="0"/>
              <a:t>“It’s well and good to hope for that special mentor or coach (and cherish the ones you come across).</a:t>
            </a:r>
          </a:p>
          <a:p>
            <a:r>
              <a:rPr lang="en-US" dirty="0"/>
              <a:t>But don’t put off learning until they arrive.</a:t>
            </a:r>
          </a:p>
        </p:txBody>
      </p:sp>
      <p:pic>
        <p:nvPicPr>
          <p:cNvPr id="1028" name="Picture 4" descr="Amazon.com: Thanks for the Feedback: The Science and Art of Receiving  Feedback Well eBook : Stone, Douglas, Heen, Sheila: Kindle Store">
            <a:extLst>
              <a:ext uri="{FF2B5EF4-FFF2-40B4-BE49-F238E27FC236}">
                <a16:creationId xmlns:a16="http://schemas.microsoft.com/office/drawing/2014/main" xmlns="" id="{2249BCFC-97B6-8B01-9AE5-9EA1A2EC6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025" y="79375"/>
            <a:ext cx="3301808" cy="5064123"/>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6">
            <a:extLst>
              <a:ext uri="{FF2B5EF4-FFF2-40B4-BE49-F238E27FC236}">
                <a16:creationId xmlns:a16="http://schemas.microsoft.com/office/drawing/2014/main" xmlns="" id="{90009658-E208-D169-D8AC-3401DFF417DA}"/>
              </a:ext>
            </a:extLst>
          </p:cNvPr>
          <p:cNvSpPr/>
          <p:nvPr/>
        </p:nvSpPr>
        <p:spPr bwMode="auto">
          <a:xfrm>
            <a:off x="317500" y="3555373"/>
            <a:ext cx="59817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“Come to Me… learn from Me,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for I am gentle and humble in heart” </a:t>
            </a:r>
            <a:r>
              <a:rPr lang="en-US" sz="2000" i="1" dirty="0">
                <a:solidFill>
                  <a:schemeClr val="bg1"/>
                </a:solidFill>
                <a:latin typeface="Calibri Light" panose="020F0302020204030204" pitchFamily="34" charset="0"/>
                <a:cs typeface="Calibri Light" panose="020F0302020204030204" pitchFamily="34" charset="0"/>
              </a:rPr>
              <a:t>(Matt 11:28-29)</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721891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a:xfrm>
            <a:off x="6710023" y="5143500"/>
            <a:ext cx="3301809" cy="482314"/>
          </a:xfrm>
        </p:spPr>
        <p:txBody>
          <a:bodyPr/>
          <a:lstStyle/>
          <a:p>
            <a:r>
              <a:rPr lang="en-US" sz="1200" i="1" dirty="0"/>
              <a:t>Douglas Stone &amp; Sheila </a:t>
            </a:r>
            <a:r>
              <a:rPr lang="en-US" sz="1200" i="1" dirty="0" err="1"/>
              <a:t>Heen</a:t>
            </a:r>
            <a:r>
              <a:rPr lang="en-US" sz="1200" i="1" dirty="0"/>
              <a:t>, Thanks for the Feedback (New York: Penguin, 2015), p. 8</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type="body" sz="half" idx="2"/>
          </p:nvPr>
        </p:nvSpPr>
        <p:spPr>
          <a:xfrm>
            <a:off x="169335" y="79377"/>
            <a:ext cx="6434665" cy="5521324"/>
          </a:xfrm>
        </p:spPr>
        <p:txBody>
          <a:bodyPr/>
          <a:lstStyle/>
          <a:p>
            <a:r>
              <a:rPr lang="en-US" dirty="0"/>
              <a:t>“Receiving feedback well doesn’t mean you always have to take the feedback. </a:t>
            </a:r>
          </a:p>
          <a:p>
            <a:r>
              <a:rPr lang="en-US" dirty="0"/>
              <a:t>Receiving it well </a:t>
            </a:r>
            <a:br>
              <a:rPr lang="en-US" dirty="0"/>
            </a:br>
            <a:r>
              <a:rPr lang="en-US" dirty="0"/>
              <a:t>means </a:t>
            </a:r>
            <a:r>
              <a:rPr lang="en-US" u="sng" dirty="0"/>
              <a:t>engaging</a:t>
            </a:r>
            <a:r>
              <a:rPr lang="en-US" dirty="0"/>
              <a:t> in </a:t>
            </a:r>
            <a:br>
              <a:rPr lang="en-US" dirty="0"/>
            </a:br>
            <a:r>
              <a:rPr lang="en-US" dirty="0"/>
              <a:t>the conversation </a:t>
            </a:r>
            <a:r>
              <a:rPr lang="en-US" u="sng" dirty="0"/>
              <a:t>skillfully</a:t>
            </a:r>
          </a:p>
          <a:p>
            <a:r>
              <a:rPr lang="en-US" dirty="0"/>
              <a:t>and making </a:t>
            </a:r>
            <a:r>
              <a:rPr lang="en-US" u="sng" dirty="0"/>
              <a:t>thoughtful choices</a:t>
            </a:r>
            <a:r>
              <a:rPr lang="en-US" dirty="0"/>
              <a:t> about whether and how </a:t>
            </a:r>
            <a:br>
              <a:rPr lang="en-US" dirty="0"/>
            </a:br>
            <a:r>
              <a:rPr lang="en-US" dirty="0"/>
              <a:t>to use the information </a:t>
            </a:r>
            <a:br>
              <a:rPr lang="en-US" dirty="0"/>
            </a:br>
            <a:r>
              <a:rPr lang="en-US" dirty="0"/>
              <a:t>and what you’re learning.</a:t>
            </a:r>
          </a:p>
        </p:txBody>
      </p:sp>
      <p:pic>
        <p:nvPicPr>
          <p:cNvPr id="1028" name="Picture 4" descr="Amazon.com: Thanks for the Feedback: The Science and Art of Receiving  Feedback Well eBook : Stone, Douglas, Heen, Sheila: Kindle Store">
            <a:extLst>
              <a:ext uri="{FF2B5EF4-FFF2-40B4-BE49-F238E27FC236}">
                <a16:creationId xmlns:a16="http://schemas.microsoft.com/office/drawing/2014/main" xmlns="" id="{2249BCFC-97B6-8B01-9AE5-9EA1A2EC6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025" y="79375"/>
            <a:ext cx="3301808" cy="506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688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a:xfrm>
            <a:off x="6710023" y="5143500"/>
            <a:ext cx="3301809" cy="482314"/>
          </a:xfrm>
        </p:spPr>
        <p:txBody>
          <a:bodyPr/>
          <a:lstStyle/>
          <a:p>
            <a:r>
              <a:rPr lang="en-US" sz="1200" i="1" dirty="0"/>
              <a:t>Douglas Stone &amp; Sheila </a:t>
            </a:r>
            <a:r>
              <a:rPr lang="en-US" sz="1200" i="1" dirty="0" err="1"/>
              <a:t>Heen</a:t>
            </a:r>
            <a:r>
              <a:rPr lang="en-US" sz="1200" i="1" dirty="0"/>
              <a:t>, Thanks for the Feedback (New York: Penguin, 2015), p. 8</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type="body" sz="half" idx="2"/>
          </p:nvPr>
        </p:nvSpPr>
        <p:spPr>
          <a:xfrm>
            <a:off x="169335" y="79377"/>
            <a:ext cx="6434665" cy="5521324"/>
          </a:xfrm>
        </p:spPr>
        <p:txBody>
          <a:bodyPr/>
          <a:lstStyle/>
          <a:p>
            <a:r>
              <a:rPr lang="en-US" dirty="0"/>
              <a:t>“It’s about managing </a:t>
            </a:r>
            <a:br>
              <a:rPr lang="en-US" dirty="0"/>
            </a:br>
            <a:r>
              <a:rPr lang="en-US" dirty="0"/>
              <a:t>your </a:t>
            </a:r>
            <a:r>
              <a:rPr lang="en-US" u="sng" dirty="0"/>
              <a:t>emotional triggers</a:t>
            </a:r>
            <a:r>
              <a:rPr lang="en-US" dirty="0"/>
              <a:t> so </a:t>
            </a:r>
            <a:br>
              <a:rPr lang="en-US" dirty="0"/>
            </a:br>
            <a:r>
              <a:rPr lang="en-US" dirty="0"/>
              <a:t>that you can take in what the other person is telling you,</a:t>
            </a:r>
          </a:p>
          <a:p>
            <a:r>
              <a:rPr lang="en-US" dirty="0"/>
              <a:t>and being </a:t>
            </a:r>
            <a:r>
              <a:rPr lang="en-US" u="sng" dirty="0"/>
              <a:t>open to seeing yourself in new ways</a:t>
            </a:r>
            <a:r>
              <a:rPr lang="en-US" dirty="0"/>
              <a:t>.</a:t>
            </a:r>
          </a:p>
          <a:p>
            <a:r>
              <a:rPr lang="en-US" dirty="0"/>
              <a:t>And sometimes… </a:t>
            </a:r>
            <a:br>
              <a:rPr lang="en-US" dirty="0"/>
            </a:br>
            <a:r>
              <a:rPr lang="en-US" dirty="0"/>
              <a:t>it’s about setting boundaries and saying no.”</a:t>
            </a:r>
          </a:p>
        </p:txBody>
      </p:sp>
      <p:pic>
        <p:nvPicPr>
          <p:cNvPr id="1028" name="Picture 4" descr="Amazon.com: Thanks for the Feedback: The Science and Art of Receiving  Feedback Well eBook : Stone, Douglas, Heen, Sheila: Kindle Store">
            <a:extLst>
              <a:ext uri="{FF2B5EF4-FFF2-40B4-BE49-F238E27FC236}">
                <a16:creationId xmlns:a16="http://schemas.microsoft.com/office/drawing/2014/main" xmlns="" id="{2249BCFC-97B6-8B01-9AE5-9EA1A2EC6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025" y="79375"/>
            <a:ext cx="3301808" cy="506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340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1. Truth triggers</a:t>
            </a:r>
          </a:p>
          <a:p>
            <a:pPr marL="0" indent="0"/>
            <a:endParaRPr lang="en-US" dirty="0"/>
          </a:p>
          <a:p>
            <a:pPr marL="0" indent="0"/>
            <a:r>
              <a:rPr lang="en-US" dirty="0"/>
              <a:t>Intensified by</a:t>
            </a:r>
          </a:p>
          <a:p>
            <a:pPr marL="571500" indent="-571500">
              <a:buFontTx/>
              <a:buChar char="-"/>
            </a:pPr>
            <a:r>
              <a:rPr lang="en-US" dirty="0"/>
              <a:t>Emotional reasoning: “Always trust your feelings”</a:t>
            </a:r>
          </a:p>
          <a:p>
            <a:pPr marL="571500" indent="-571500">
              <a:buFontTx/>
              <a:buChar char="-"/>
            </a:pPr>
            <a:r>
              <a:rPr lang="en-US" dirty="0"/>
              <a:t>Memory is biased</a:t>
            </a:r>
          </a:p>
        </p:txBody>
      </p:sp>
    </p:spTree>
    <p:extLst>
      <p:ext uri="{BB962C8B-B14F-4D97-AF65-F5344CB8AC3E}">
        <p14:creationId xmlns:p14="http://schemas.microsoft.com/office/powerpoint/2010/main" val="18239175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CC4217B-88AC-84FA-BA95-E69B2FEE644B}"/>
              </a:ext>
            </a:extLst>
          </p:cNvPr>
          <p:cNvSpPr>
            <a:spLocks noGrp="1"/>
          </p:cNvSpPr>
          <p:nvPr>
            <p:ph type="title"/>
          </p:nvPr>
        </p:nvSpPr>
        <p:spPr>
          <a:xfrm>
            <a:off x="6756399" y="5143500"/>
            <a:ext cx="3255433" cy="482314"/>
          </a:xfrm>
        </p:spPr>
        <p:txBody>
          <a:bodyPr/>
          <a:lstStyle/>
          <a:p>
            <a:r>
              <a:rPr lang="en-US" sz="1100" i="1" dirty="0" err="1"/>
              <a:t>Tavris</a:t>
            </a:r>
            <a:r>
              <a:rPr lang="en-US" sz="1100" i="1" dirty="0"/>
              <a:t> and Aronson, Mistakes Were Made (but not by me) (New York: Houghton Mifflin, 2020), Chapter 3</a:t>
            </a:r>
          </a:p>
        </p:txBody>
      </p:sp>
      <p:sp>
        <p:nvSpPr>
          <p:cNvPr id="6" name="Text Placeholder 5">
            <a:extLst>
              <a:ext uri="{FF2B5EF4-FFF2-40B4-BE49-F238E27FC236}">
                <a16:creationId xmlns:a16="http://schemas.microsoft.com/office/drawing/2014/main" xmlns="" id="{BAD4E23A-EA6C-19F3-E0BE-1E91E35F7251}"/>
              </a:ext>
            </a:extLst>
          </p:cNvPr>
          <p:cNvSpPr>
            <a:spLocks noGrp="1"/>
          </p:cNvSpPr>
          <p:nvPr>
            <p:ph type="body" sz="half" idx="2"/>
          </p:nvPr>
        </p:nvSpPr>
        <p:spPr>
          <a:xfrm>
            <a:off x="169335" y="79377"/>
            <a:ext cx="6358465" cy="5521324"/>
          </a:xfrm>
        </p:spPr>
        <p:txBody>
          <a:bodyPr/>
          <a:lstStyle/>
          <a:p>
            <a:r>
              <a:rPr lang="en-US" dirty="0"/>
              <a:t>Chapter 3: “Memory, the Self-Justifying Historian”</a:t>
            </a:r>
          </a:p>
          <a:p>
            <a:r>
              <a:rPr lang="en-US" dirty="0"/>
              <a:t>When two people produce entirely different memories of the same event, observers usually assume that one of them is lying.</a:t>
            </a:r>
          </a:p>
          <a:p>
            <a:r>
              <a:rPr lang="en-US" dirty="0"/>
              <a:t>Of course, some people do…</a:t>
            </a:r>
          </a:p>
          <a:p>
            <a:endParaRPr lang="en-US" dirty="0"/>
          </a:p>
        </p:txBody>
      </p:sp>
      <p:pic>
        <p:nvPicPr>
          <p:cNvPr id="1026" name="Picture 2" descr="Mistakes Were Made (but Not By Me) Third Edition eBook by Carol Tavris -  EPUB | Rakuten Kobo United States">
            <a:extLst>
              <a:ext uri="{FF2B5EF4-FFF2-40B4-BE49-F238E27FC236}">
                <a16:creationId xmlns:a16="http://schemas.microsoft.com/office/drawing/2014/main" xmlns="" id="{9C8A5517-107A-1D54-C051-EE9C577BA2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000" y="89186"/>
            <a:ext cx="3331632" cy="502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16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CC4217B-88AC-84FA-BA95-E69B2FEE644B}"/>
              </a:ext>
            </a:extLst>
          </p:cNvPr>
          <p:cNvSpPr>
            <a:spLocks noGrp="1"/>
          </p:cNvSpPr>
          <p:nvPr>
            <p:ph type="title"/>
          </p:nvPr>
        </p:nvSpPr>
        <p:spPr>
          <a:xfrm>
            <a:off x="6756399" y="5143500"/>
            <a:ext cx="3255433" cy="482314"/>
          </a:xfrm>
        </p:spPr>
        <p:txBody>
          <a:bodyPr/>
          <a:lstStyle/>
          <a:p>
            <a:r>
              <a:rPr lang="en-US" sz="1100" i="1" dirty="0" err="1"/>
              <a:t>Tavris</a:t>
            </a:r>
            <a:r>
              <a:rPr lang="en-US" sz="1100" i="1" dirty="0"/>
              <a:t> and Aronson, Mistakes Were Made (but not by me) (New York: Houghton Mifflin, 2020), Chapter 3</a:t>
            </a:r>
          </a:p>
        </p:txBody>
      </p:sp>
      <p:sp>
        <p:nvSpPr>
          <p:cNvPr id="6" name="Text Placeholder 5">
            <a:extLst>
              <a:ext uri="{FF2B5EF4-FFF2-40B4-BE49-F238E27FC236}">
                <a16:creationId xmlns:a16="http://schemas.microsoft.com/office/drawing/2014/main" xmlns="" id="{BAD4E23A-EA6C-19F3-E0BE-1E91E35F7251}"/>
              </a:ext>
            </a:extLst>
          </p:cNvPr>
          <p:cNvSpPr>
            <a:spLocks noGrp="1"/>
          </p:cNvSpPr>
          <p:nvPr>
            <p:ph type="body" sz="half" idx="2"/>
          </p:nvPr>
        </p:nvSpPr>
        <p:spPr>
          <a:xfrm>
            <a:off x="169335" y="79377"/>
            <a:ext cx="6358465" cy="5521324"/>
          </a:xfrm>
        </p:spPr>
        <p:txBody>
          <a:bodyPr/>
          <a:lstStyle/>
          <a:p>
            <a:r>
              <a:rPr lang="en-US" dirty="0"/>
              <a:t>All of us, as we tell our stories, add details and omit inconvenient facts;</a:t>
            </a:r>
          </a:p>
          <a:p>
            <a:r>
              <a:rPr lang="en-US" dirty="0"/>
              <a:t>we give the tale a small, </a:t>
            </a:r>
            <a:br>
              <a:rPr lang="en-US" dirty="0"/>
            </a:br>
            <a:r>
              <a:rPr lang="en-US" dirty="0"/>
              <a:t>self-enhancing spin.</a:t>
            </a:r>
          </a:p>
          <a:p>
            <a:r>
              <a:rPr lang="en-US" dirty="0"/>
              <a:t>That spin goes over so well that the next time we add a slightly more dramatic embellishment…</a:t>
            </a:r>
          </a:p>
        </p:txBody>
      </p:sp>
      <p:pic>
        <p:nvPicPr>
          <p:cNvPr id="1026" name="Picture 2" descr="Mistakes Were Made (but Not By Me) Third Edition eBook by Carol Tavris -  EPUB | Rakuten Kobo United States">
            <a:extLst>
              <a:ext uri="{FF2B5EF4-FFF2-40B4-BE49-F238E27FC236}">
                <a16:creationId xmlns:a16="http://schemas.microsoft.com/office/drawing/2014/main" xmlns="" id="{9C8A5517-107A-1D54-C051-EE9C577BA2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000" y="89186"/>
            <a:ext cx="3331632" cy="502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027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CC4217B-88AC-84FA-BA95-E69B2FEE644B}"/>
              </a:ext>
            </a:extLst>
          </p:cNvPr>
          <p:cNvSpPr>
            <a:spLocks noGrp="1"/>
          </p:cNvSpPr>
          <p:nvPr>
            <p:ph type="title"/>
          </p:nvPr>
        </p:nvSpPr>
        <p:spPr>
          <a:xfrm>
            <a:off x="6756399" y="5143500"/>
            <a:ext cx="3255433" cy="482314"/>
          </a:xfrm>
        </p:spPr>
        <p:txBody>
          <a:bodyPr/>
          <a:lstStyle/>
          <a:p>
            <a:r>
              <a:rPr lang="en-US" sz="1100" i="1" dirty="0" err="1"/>
              <a:t>Tavris</a:t>
            </a:r>
            <a:r>
              <a:rPr lang="en-US" sz="1100" i="1" dirty="0"/>
              <a:t> and Aronson, Mistakes Were Made (but not by me) (New York: Houghton Mifflin, 2020), Chapter 3</a:t>
            </a:r>
          </a:p>
        </p:txBody>
      </p:sp>
      <p:sp>
        <p:nvSpPr>
          <p:cNvPr id="6" name="Text Placeholder 5">
            <a:extLst>
              <a:ext uri="{FF2B5EF4-FFF2-40B4-BE49-F238E27FC236}">
                <a16:creationId xmlns:a16="http://schemas.microsoft.com/office/drawing/2014/main" xmlns="" id="{BAD4E23A-EA6C-19F3-E0BE-1E91E35F7251}"/>
              </a:ext>
            </a:extLst>
          </p:cNvPr>
          <p:cNvSpPr>
            <a:spLocks noGrp="1"/>
          </p:cNvSpPr>
          <p:nvPr>
            <p:ph type="body" sz="half" idx="2"/>
          </p:nvPr>
        </p:nvSpPr>
        <p:spPr>
          <a:xfrm>
            <a:off x="169335" y="79377"/>
            <a:ext cx="6358465" cy="5521324"/>
          </a:xfrm>
        </p:spPr>
        <p:txBody>
          <a:bodyPr/>
          <a:lstStyle/>
          <a:p>
            <a:r>
              <a:rPr lang="en-US" dirty="0"/>
              <a:t>Eventually the way we remember the event may bring us a far distance from what actually happened.</a:t>
            </a:r>
          </a:p>
          <a:p>
            <a:r>
              <a:rPr lang="en-US" dirty="0"/>
              <a:t>In this way, memory becomes our personal, live-in, self-justifying historian…</a:t>
            </a:r>
          </a:p>
        </p:txBody>
      </p:sp>
      <p:pic>
        <p:nvPicPr>
          <p:cNvPr id="1026" name="Picture 2" descr="Mistakes Were Made (but Not By Me) Third Edition eBook by Carol Tavris -  EPUB | Rakuten Kobo United States">
            <a:extLst>
              <a:ext uri="{FF2B5EF4-FFF2-40B4-BE49-F238E27FC236}">
                <a16:creationId xmlns:a16="http://schemas.microsoft.com/office/drawing/2014/main" xmlns="" id="{9C8A5517-107A-1D54-C051-EE9C577BA2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000" y="89186"/>
            <a:ext cx="3331632" cy="502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510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21528-2A5E-3C6F-124B-C3A3EF4D625D}"/>
              </a:ext>
            </a:extLst>
          </p:cNvPr>
          <p:cNvSpPr>
            <a:spLocks noGrp="1"/>
          </p:cNvSpPr>
          <p:nvPr>
            <p:ph type="title"/>
          </p:nvPr>
        </p:nvSpPr>
        <p:spPr/>
        <p:txBody>
          <a:bodyPr/>
          <a:lstStyle/>
          <a:p>
            <a:r>
              <a:rPr lang="en-US" dirty="0"/>
              <a:t>Three-Dimensional Living</a:t>
            </a:r>
          </a:p>
        </p:txBody>
      </p:sp>
      <p:sp>
        <p:nvSpPr>
          <p:cNvPr id="3" name="Content Placeholder 2">
            <a:extLst>
              <a:ext uri="{FF2B5EF4-FFF2-40B4-BE49-F238E27FC236}">
                <a16:creationId xmlns:a16="http://schemas.microsoft.com/office/drawing/2014/main" xmlns="" id="{32EE9B9F-3849-6429-5163-D4F7A51176C1}"/>
              </a:ext>
            </a:extLst>
          </p:cNvPr>
          <p:cNvSpPr>
            <a:spLocks noGrp="1"/>
          </p:cNvSpPr>
          <p:nvPr>
            <p:ph idx="1"/>
          </p:nvPr>
        </p:nvSpPr>
        <p:spPr/>
        <p:txBody>
          <a:bodyPr/>
          <a:lstStyle/>
          <a:p>
            <a:r>
              <a:rPr lang="en-US" dirty="0"/>
              <a:t>I’m not talking about self-focus.</a:t>
            </a:r>
          </a:p>
          <a:p>
            <a:r>
              <a:rPr lang="en-US" dirty="0"/>
              <a:t>I’m not talking about an inflated </a:t>
            </a:r>
            <a:br>
              <a:rPr lang="en-US" dirty="0"/>
            </a:br>
            <a:r>
              <a:rPr lang="en-US" dirty="0"/>
              <a:t>sense of self-importance</a:t>
            </a:r>
          </a:p>
          <a:p>
            <a:r>
              <a:rPr lang="en-US" dirty="0"/>
              <a:t>I’m talking about self-awareness</a:t>
            </a:r>
          </a:p>
        </p:txBody>
      </p:sp>
      <p:grpSp>
        <p:nvGrpSpPr>
          <p:cNvPr id="9" name="Group 5">
            <a:extLst>
              <a:ext uri="{FF2B5EF4-FFF2-40B4-BE49-F238E27FC236}">
                <a16:creationId xmlns:a16="http://schemas.microsoft.com/office/drawing/2014/main" xmlns="" id="{5C239008-F014-B42B-00E7-8E37EA7136C2}"/>
              </a:ext>
            </a:extLst>
          </p:cNvPr>
          <p:cNvGrpSpPr>
            <a:grpSpLocks/>
          </p:cNvGrpSpPr>
          <p:nvPr/>
        </p:nvGrpSpPr>
        <p:grpSpPr bwMode="auto">
          <a:xfrm>
            <a:off x="9540242" y="4446814"/>
            <a:ext cx="152400" cy="478972"/>
            <a:chOff x="-336" y="1008"/>
            <a:chExt cx="96" cy="336"/>
          </a:xfrm>
        </p:grpSpPr>
        <p:sp>
          <p:nvSpPr>
            <p:cNvPr id="21" name="Oval 6">
              <a:extLst>
                <a:ext uri="{FF2B5EF4-FFF2-40B4-BE49-F238E27FC236}">
                  <a16:creationId xmlns:a16="http://schemas.microsoft.com/office/drawing/2014/main" xmlns="" id="{63D7A63C-92C8-58AD-477F-CA860FA9795A}"/>
                </a:ext>
              </a:extLst>
            </p:cNvPr>
            <p:cNvSpPr>
              <a:spLocks noChangeArrowheads="1"/>
            </p:cNvSpPr>
            <p:nvPr/>
          </p:nvSpPr>
          <p:spPr bwMode="auto">
            <a:xfrm>
              <a:off x="-336" y="1008"/>
              <a:ext cx="96" cy="96"/>
            </a:xfrm>
            <a:prstGeom prst="ellipse">
              <a:avLst/>
            </a:prstGeom>
            <a:solidFill>
              <a:schemeClr val="bg1"/>
            </a:solidFill>
            <a:ln w="38100" algn="ctr">
              <a:solidFill>
                <a:schemeClr val="bg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 name="Line 7">
              <a:extLst>
                <a:ext uri="{FF2B5EF4-FFF2-40B4-BE49-F238E27FC236}">
                  <a16:creationId xmlns:a16="http://schemas.microsoft.com/office/drawing/2014/main" xmlns="" id="{44D31ED4-EF1C-F677-B111-E0F6E22F0D9A}"/>
                </a:ext>
              </a:extLst>
            </p:cNvPr>
            <p:cNvSpPr>
              <a:spLocks noChangeShapeType="1"/>
            </p:cNvSpPr>
            <p:nvPr/>
          </p:nvSpPr>
          <p:spPr bwMode="auto">
            <a:xfrm>
              <a:off x="-288" y="1104"/>
              <a:ext cx="0" cy="14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 name="Line 8">
              <a:extLst>
                <a:ext uri="{FF2B5EF4-FFF2-40B4-BE49-F238E27FC236}">
                  <a16:creationId xmlns:a16="http://schemas.microsoft.com/office/drawing/2014/main" xmlns="" id="{CB5EBE1F-31D2-AA72-442A-FB1EB882381C}"/>
                </a:ext>
              </a:extLst>
            </p:cNvPr>
            <p:cNvSpPr>
              <a:spLocks noChangeShapeType="1"/>
            </p:cNvSpPr>
            <p:nvPr/>
          </p:nvSpPr>
          <p:spPr bwMode="auto">
            <a:xfrm>
              <a:off x="-288"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 name="Line 9">
              <a:extLst>
                <a:ext uri="{FF2B5EF4-FFF2-40B4-BE49-F238E27FC236}">
                  <a16:creationId xmlns:a16="http://schemas.microsoft.com/office/drawing/2014/main" xmlns="" id="{7A808D4B-3904-D9F3-BD00-2A8387C8FEEB}"/>
                </a:ext>
              </a:extLst>
            </p:cNvPr>
            <p:cNvSpPr>
              <a:spLocks noChangeShapeType="1"/>
            </p:cNvSpPr>
            <p:nvPr/>
          </p:nvSpPr>
          <p:spPr bwMode="auto">
            <a:xfrm flipH="1">
              <a:off x="-336"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 name="Line 10">
              <a:extLst>
                <a:ext uri="{FF2B5EF4-FFF2-40B4-BE49-F238E27FC236}">
                  <a16:creationId xmlns:a16="http://schemas.microsoft.com/office/drawing/2014/main" xmlns="" id="{167DC782-BFBA-9589-29E6-1D13EA729CAC}"/>
                </a:ext>
              </a:extLst>
            </p:cNvPr>
            <p:cNvSpPr>
              <a:spLocks noChangeShapeType="1"/>
            </p:cNvSpPr>
            <p:nvPr/>
          </p:nvSpPr>
          <p:spPr bwMode="auto">
            <a:xfrm flipV="1">
              <a:off x="-336" y="1178"/>
              <a:ext cx="9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12" name="Group 5">
            <a:extLst>
              <a:ext uri="{FF2B5EF4-FFF2-40B4-BE49-F238E27FC236}">
                <a16:creationId xmlns:a16="http://schemas.microsoft.com/office/drawing/2014/main" xmlns="" id="{437B612D-9CE8-8865-2D24-C8BAA9969847}"/>
              </a:ext>
            </a:extLst>
          </p:cNvPr>
          <p:cNvGrpSpPr>
            <a:grpSpLocks/>
          </p:cNvGrpSpPr>
          <p:nvPr/>
        </p:nvGrpSpPr>
        <p:grpSpPr bwMode="auto">
          <a:xfrm>
            <a:off x="7299325" y="3314702"/>
            <a:ext cx="543102" cy="1676398"/>
            <a:chOff x="-336" y="1008"/>
            <a:chExt cx="96" cy="336"/>
          </a:xfrm>
        </p:grpSpPr>
        <p:sp>
          <p:nvSpPr>
            <p:cNvPr id="16" name="Oval 6">
              <a:extLst>
                <a:ext uri="{FF2B5EF4-FFF2-40B4-BE49-F238E27FC236}">
                  <a16:creationId xmlns:a16="http://schemas.microsoft.com/office/drawing/2014/main" xmlns="" id="{51151CA0-5068-9487-6453-EB344175D669}"/>
                </a:ext>
              </a:extLst>
            </p:cNvPr>
            <p:cNvSpPr>
              <a:spLocks noChangeArrowheads="1"/>
            </p:cNvSpPr>
            <p:nvPr/>
          </p:nvSpPr>
          <p:spPr bwMode="auto">
            <a:xfrm>
              <a:off x="-336" y="1008"/>
              <a:ext cx="96" cy="96"/>
            </a:xfrm>
            <a:prstGeom prst="ellipse">
              <a:avLst/>
            </a:prstGeom>
            <a:solidFill>
              <a:schemeClr val="bg1"/>
            </a:solidFill>
            <a:ln w="38100" algn="ctr">
              <a:solidFill>
                <a:schemeClr val="bg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Line 7">
              <a:extLst>
                <a:ext uri="{FF2B5EF4-FFF2-40B4-BE49-F238E27FC236}">
                  <a16:creationId xmlns:a16="http://schemas.microsoft.com/office/drawing/2014/main" xmlns="" id="{2BF2C43F-66D6-4789-BD8B-5805A82EF19D}"/>
                </a:ext>
              </a:extLst>
            </p:cNvPr>
            <p:cNvSpPr>
              <a:spLocks noChangeShapeType="1"/>
            </p:cNvSpPr>
            <p:nvPr/>
          </p:nvSpPr>
          <p:spPr bwMode="auto">
            <a:xfrm>
              <a:off x="-288" y="1104"/>
              <a:ext cx="0" cy="14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 name="Line 8">
              <a:extLst>
                <a:ext uri="{FF2B5EF4-FFF2-40B4-BE49-F238E27FC236}">
                  <a16:creationId xmlns:a16="http://schemas.microsoft.com/office/drawing/2014/main" xmlns="" id="{BA2F73EB-9E5B-18E9-FE64-A226657C0F0B}"/>
                </a:ext>
              </a:extLst>
            </p:cNvPr>
            <p:cNvSpPr>
              <a:spLocks noChangeShapeType="1"/>
            </p:cNvSpPr>
            <p:nvPr/>
          </p:nvSpPr>
          <p:spPr bwMode="auto">
            <a:xfrm>
              <a:off x="-288"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 name="Line 9">
              <a:extLst>
                <a:ext uri="{FF2B5EF4-FFF2-40B4-BE49-F238E27FC236}">
                  <a16:creationId xmlns:a16="http://schemas.microsoft.com/office/drawing/2014/main" xmlns="" id="{8AD449CB-9C3F-490E-6E0F-4BBFEB54576F}"/>
                </a:ext>
              </a:extLst>
            </p:cNvPr>
            <p:cNvSpPr>
              <a:spLocks noChangeShapeType="1"/>
            </p:cNvSpPr>
            <p:nvPr/>
          </p:nvSpPr>
          <p:spPr bwMode="auto">
            <a:xfrm flipH="1">
              <a:off x="-336" y="1248"/>
              <a:ext cx="48" cy="9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 name="Line 10">
              <a:extLst>
                <a:ext uri="{FF2B5EF4-FFF2-40B4-BE49-F238E27FC236}">
                  <a16:creationId xmlns:a16="http://schemas.microsoft.com/office/drawing/2014/main" xmlns="" id="{CC16FD9E-AB2D-FCF7-79AD-1EEF85D0086F}"/>
                </a:ext>
              </a:extLst>
            </p:cNvPr>
            <p:cNvSpPr>
              <a:spLocks noChangeShapeType="1"/>
            </p:cNvSpPr>
            <p:nvPr/>
          </p:nvSpPr>
          <p:spPr bwMode="auto">
            <a:xfrm flipV="1">
              <a:off x="-336" y="1178"/>
              <a:ext cx="9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7" name="Rounded Rectangle 6">
            <a:extLst>
              <a:ext uri="{FF2B5EF4-FFF2-40B4-BE49-F238E27FC236}">
                <a16:creationId xmlns:a16="http://schemas.microsoft.com/office/drawing/2014/main" xmlns="" id="{59A8DE36-34BD-AC6A-A5A9-2F1508B3BB3C}"/>
              </a:ext>
            </a:extLst>
          </p:cNvPr>
          <p:cNvSpPr/>
          <p:nvPr/>
        </p:nvSpPr>
        <p:spPr bwMode="auto">
          <a:xfrm>
            <a:off x="7012387" y="2152650"/>
            <a:ext cx="1055914" cy="286232"/>
          </a:xfrm>
          <a:prstGeom prst="roundRect">
            <a:avLst>
              <a:gd name="adj" fmla="val 0"/>
            </a:avLst>
          </a:prstGeom>
          <a:solidFill>
            <a:schemeClr val="tx1"/>
          </a:solidFill>
          <a:ln w="25400" cap="flat" cmpd="sng" algn="ctr">
            <a:no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1400" dirty="0">
                <a:solidFill>
                  <a:schemeClr val="bg1"/>
                </a:solidFill>
                <a:latin typeface="Calibri Light" panose="020F0302020204030204" pitchFamily="34" charset="0"/>
                <a:cs typeface="Calibri Light" panose="020F0302020204030204" pitchFamily="34" charset="0"/>
              </a:rPr>
              <a:t>God</a:t>
            </a:r>
            <a:endParaRPr lang="en-US" sz="3600" dirty="0">
              <a:solidFill>
                <a:schemeClr val="bg1"/>
              </a:solidFill>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xmlns="" id="{1661F15C-B2D2-03AD-0585-2D23D07BCFAA}"/>
              </a:ext>
            </a:extLst>
          </p:cNvPr>
          <p:cNvSpPr/>
          <p:nvPr/>
        </p:nvSpPr>
        <p:spPr bwMode="auto">
          <a:xfrm>
            <a:off x="7012387" y="2057400"/>
            <a:ext cx="2978279" cy="30861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5921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1. Truth triggers</a:t>
            </a:r>
          </a:p>
          <a:p>
            <a:pPr marL="0" indent="0"/>
            <a:r>
              <a:rPr lang="en-US" dirty="0"/>
              <a:t>Memory bias in Scripture: Exodus</a:t>
            </a:r>
          </a:p>
          <a:p>
            <a:r>
              <a:rPr lang="en-US" dirty="0"/>
              <a:t>“Why did you make us leave Egypt? Didn’t we tell you this would happen while we were still in Egypt? We said, ‘Leave us alone! Let us be slaves to the Egyptians.’” </a:t>
            </a:r>
            <a:r>
              <a:rPr lang="en-US" sz="2000" i="1" dirty="0"/>
              <a:t>(Ex 14:11-12)</a:t>
            </a:r>
          </a:p>
          <a:p>
            <a:r>
              <a:rPr lang="en-US" dirty="0"/>
              <a:t>“We sat around pots filled with meat” </a:t>
            </a:r>
            <a:r>
              <a:rPr lang="en-US" sz="2000" i="1" dirty="0"/>
              <a:t>(Ex 16:3)</a:t>
            </a:r>
            <a:endParaRPr lang="en-US" i="1" dirty="0"/>
          </a:p>
        </p:txBody>
      </p:sp>
    </p:spTree>
    <p:extLst>
      <p:ext uri="{BB962C8B-B14F-4D97-AF65-F5344CB8AC3E}">
        <p14:creationId xmlns:p14="http://schemas.microsoft.com/office/powerpoint/2010/main" val="337537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1. Truth triggers</a:t>
            </a:r>
          </a:p>
          <a:p>
            <a:pPr marL="0" indent="0"/>
            <a:endParaRPr lang="en-US" sz="2000" dirty="0"/>
          </a:p>
          <a:p>
            <a:pPr marL="0" indent="0"/>
            <a:r>
              <a:rPr lang="en-US" dirty="0"/>
              <a:t>Intensified by</a:t>
            </a:r>
          </a:p>
          <a:p>
            <a:pPr marL="571500" indent="-571500">
              <a:buFontTx/>
              <a:buChar char="-"/>
            </a:pPr>
            <a:r>
              <a:rPr lang="en-US" dirty="0"/>
              <a:t>Emotional reasoning: “Always trust your feelings”</a:t>
            </a:r>
          </a:p>
          <a:p>
            <a:pPr marL="571500" indent="-571500">
              <a:buFontTx/>
              <a:buChar char="-"/>
            </a:pPr>
            <a:r>
              <a:rPr lang="en-US" dirty="0"/>
              <a:t>Memory is biased</a:t>
            </a:r>
          </a:p>
          <a:p>
            <a:pPr marL="571500" indent="-571500">
              <a:buFontTx/>
              <a:buChar char="-"/>
            </a:pPr>
            <a:r>
              <a:rPr lang="en-US" dirty="0"/>
              <a:t>Use of vague labels</a:t>
            </a:r>
          </a:p>
          <a:p>
            <a:pPr marL="571500" indent="-571500">
              <a:buFontTx/>
              <a:buChar char="-"/>
            </a:pPr>
            <a:r>
              <a:rPr lang="en-US" dirty="0"/>
              <a:t>Our own blind spots</a:t>
            </a:r>
          </a:p>
          <a:p>
            <a:pPr marL="571500" indent="-571500">
              <a:buFontTx/>
              <a:buChar char="-"/>
            </a:pPr>
            <a:endParaRPr lang="en-US" dirty="0"/>
          </a:p>
        </p:txBody>
      </p:sp>
    </p:spTree>
    <p:extLst>
      <p:ext uri="{BB962C8B-B14F-4D97-AF65-F5344CB8AC3E}">
        <p14:creationId xmlns:p14="http://schemas.microsoft.com/office/powerpoint/2010/main" val="21063133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left)">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wipe(left)">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1. Truth triggers</a:t>
            </a:r>
          </a:p>
          <a:p>
            <a:pPr marL="0" indent="0"/>
            <a:endParaRPr lang="en-US" sz="2000" dirty="0"/>
          </a:p>
          <a:p>
            <a:pPr marL="0" indent="0"/>
            <a:r>
              <a:rPr lang="en-US" dirty="0"/>
              <a:t>Ideas to overcome</a:t>
            </a:r>
          </a:p>
          <a:p>
            <a:pPr marL="571500" indent="-571500">
              <a:buFontTx/>
              <a:buChar char="-"/>
            </a:pPr>
            <a:r>
              <a:rPr lang="en-US" sz="6600" dirty="0"/>
              <a:t>Remember who you are!!</a:t>
            </a:r>
          </a:p>
          <a:p>
            <a:pPr marL="571500" indent="-571500">
              <a:buFontTx/>
              <a:buChar char="-"/>
            </a:pPr>
            <a:r>
              <a:rPr lang="en-US" dirty="0"/>
              <a:t>“wrong spotting” vs “right spotting”</a:t>
            </a:r>
          </a:p>
          <a:p>
            <a:pPr marL="571500" indent="-571500">
              <a:buFontTx/>
              <a:buChar char="-"/>
            </a:pPr>
            <a:r>
              <a:rPr lang="en-US" dirty="0"/>
              <a:t>Think in terms of “contribution” vs. “blame”</a:t>
            </a:r>
          </a:p>
          <a:p>
            <a:pPr marL="571500" indent="-571500">
              <a:buFontTx/>
              <a:buChar char="-"/>
            </a:pPr>
            <a:r>
              <a:rPr lang="en-US" dirty="0"/>
              <a:t>Dig beneath the label</a:t>
            </a:r>
          </a:p>
          <a:p>
            <a:pPr marL="571500" indent="-571500">
              <a:buFontTx/>
              <a:buChar char="-"/>
            </a:pPr>
            <a:endParaRPr lang="en-US" dirty="0"/>
          </a:p>
          <a:p>
            <a:pPr marL="571500" indent="-571500">
              <a:buFontTx/>
              <a:buChar char="-"/>
            </a:pPr>
            <a:endParaRPr lang="en-US" dirty="0"/>
          </a:p>
        </p:txBody>
      </p:sp>
    </p:spTree>
    <p:extLst>
      <p:ext uri="{BB962C8B-B14F-4D97-AF65-F5344CB8AC3E}">
        <p14:creationId xmlns:p14="http://schemas.microsoft.com/office/powerpoint/2010/main" val="4298380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a:xfrm>
            <a:off x="6710023" y="5143500"/>
            <a:ext cx="3301809" cy="482314"/>
          </a:xfrm>
        </p:spPr>
        <p:txBody>
          <a:bodyPr/>
          <a:lstStyle/>
          <a:p>
            <a:r>
              <a:rPr lang="en-US" sz="1200" i="1" dirty="0"/>
              <a:t>Douglas Stone &amp; Sheila </a:t>
            </a:r>
            <a:r>
              <a:rPr lang="en-US" sz="1200" i="1" dirty="0" err="1"/>
              <a:t>Heen</a:t>
            </a:r>
            <a:r>
              <a:rPr lang="en-US" sz="1200" i="1" dirty="0"/>
              <a:t>, Thanks for the Feedback (New York: Penguin, 2015), pp. 46-73</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type="body" sz="half" idx="2"/>
          </p:nvPr>
        </p:nvSpPr>
        <p:spPr>
          <a:xfrm>
            <a:off x="169335" y="79377"/>
            <a:ext cx="6434665" cy="5521324"/>
          </a:xfrm>
        </p:spPr>
        <p:txBody>
          <a:bodyPr/>
          <a:lstStyle/>
          <a:p>
            <a:r>
              <a:rPr lang="en-US" dirty="0"/>
              <a:t>Wow. That’s upsetting to hear.</a:t>
            </a:r>
          </a:p>
          <a:p>
            <a:r>
              <a:rPr lang="en-US" dirty="0"/>
              <a:t>I never would have imagined that.</a:t>
            </a:r>
          </a:p>
          <a:p>
            <a:r>
              <a:rPr lang="en-US" dirty="0"/>
              <a:t>That is so far from how I see myself—or hope to be seen—that I’m almost speechless.</a:t>
            </a:r>
          </a:p>
          <a:p>
            <a:r>
              <a:rPr lang="en-US" dirty="0"/>
              <a:t>I want to explain why, </a:t>
            </a:r>
            <a:br>
              <a:rPr lang="en-US" dirty="0"/>
            </a:br>
            <a:r>
              <a:rPr lang="en-US" dirty="0"/>
              <a:t>but I also want to make sure that I really understand what you’re saying.</a:t>
            </a:r>
          </a:p>
        </p:txBody>
      </p:sp>
      <p:pic>
        <p:nvPicPr>
          <p:cNvPr id="1028" name="Picture 4" descr="Amazon.com: Thanks for the Feedback: The Science and Art of Receiving  Feedback Well eBook : Stone, Douglas, Heen, Sheila: Kindle Store">
            <a:extLst>
              <a:ext uri="{FF2B5EF4-FFF2-40B4-BE49-F238E27FC236}">
                <a16:creationId xmlns:a16="http://schemas.microsoft.com/office/drawing/2014/main" xmlns="" id="{2249BCFC-97B6-8B01-9AE5-9EA1A2EC6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025" y="79375"/>
            <a:ext cx="3301808" cy="506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122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2. Relationship triggers</a:t>
            </a:r>
          </a:p>
          <a:p>
            <a:pPr marL="571500" indent="-571500">
              <a:buFontTx/>
              <a:buChar char="-"/>
            </a:pPr>
            <a:r>
              <a:rPr lang="en-US" dirty="0"/>
              <a:t>Something about the relationship makes it hard to receive feedback</a:t>
            </a:r>
          </a:p>
          <a:p>
            <a:pPr marL="571500" indent="-571500">
              <a:buFontTx/>
              <a:buChar char="-"/>
            </a:pPr>
            <a:r>
              <a:rPr lang="en-US" dirty="0"/>
              <a:t>Sometimes there’s already a sore spot in the relationship…</a:t>
            </a:r>
          </a:p>
          <a:p>
            <a:pPr marL="0" indent="0"/>
            <a:endParaRPr lang="en-US" dirty="0"/>
          </a:p>
        </p:txBody>
      </p:sp>
      <p:sp>
        <p:nvSpPr>
          <p:cNvPr id="2" name="Rounded Rectangle 6">
            <a:extLst>
              <a:ext uri="{FF2B5EF4-FFF2-40B4-BE49-F238E27FC236}">
                <a16:creationId xmlns:a16="http://schemas.microsoft.com/office/drawing/2014/main" xmlns="" id="{DF558273-A080-056F-933E-55A021A2D99A}"/>
              </a:ext>
            </a:extLst>
          </p:cNvPr>
          <p:cNvSpPr/>
          <p:nvPr/>
        </p:nvSpPr>
        <p:spPr bwMode="auto">
          <a:xfrm>
            <a:off x="3517900" y="3250573"/>
            <a:ext cx="62103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Do not let the sun go down on your anger, and do not give the devil an opportunity </a:t>
            </a:r>
            <a:r>
              <a:rPr lang="en-US" sz="2000" i="1" dirty="0">
                <a:solidFill>
                  <a:schemeClr val="bg1"/>
                </a:solidFill>
                <a:latin typeface="Calibri Light" panose="020F0302020204030204" pitchFamily="34" charset="0"/>
                <a:cs typeface="Calibri Light" panose="020F0302020204030204" pitchFamily="34" charset="0"/>
              </a:rPr>
              <a:t>(Eph 4:26-27)</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4533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2. Relationship triggers</a:t>
            </a:r>
          </a:p>
          <a:p>
            <a:pPr marL="571500" indent="-571500">
              <a:buFontTx/>
              <a:buChar char="-"/>
            </a:pPr>
            <a:r>
              <a:rPr lang="en-US" dirty="0"/>
              <a:t>Something about the relationship makes it hard to receive feedback</a:t>
            </a:r>
          </a:p>
          <a:p>
            <a:pPr marL="571500" indent="-571500">
              <a:buFontTx/>
              <a:buChar char="-"/>
            </a:pPr>
            <a:r>
              <a:rPr lang="en-US" dirty="0"/>
              <a:t>Sometimes there’s already a sore spot in the relationship</a:t>
            </a:r>
          </a:p>
          <a:p>
            <a:pPr marL="571500" indent="-571500">
              <a:buFontTx/>
              <a:buChar char="-"/>
            </a:pPr>
            <a:r>
              <a:rPr lang="en-US" dirty="0"/>
              <a:t>Sometimes we feel like the feedback giver lacks credibility</a:t>
            </a:r>
          </a:p>
          <a:p>
            <a:pPr marL="571500" indent="-571500">
              <a:buFontTx/>
              <a:buChar char="-"/>
            </a:pPr>
            <a:r>
              <a:rPr lang="en-US" dirty="0"/>
              <a:t>Sometimes we suspect their motives</a:t>
            </a:r>
          </a:p>
        </p:txBody>
      </p:sp>
    </p:spTree>
    <p:extLst>
      <p:ext uri="{BB962C8B-B14F-4D97-AF65-F5344CB8AC3E}">
        <p14:creationId xmlns:p14="http://schemas.microsoft.com/office/powerpoint/2010/main" val="41888624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2. Relationship triggers</a:t>
            </a:r>
          </a:p>
          <a:p>
            <a:pPr marL="0" indent="0"/>
            <a:endParaRPr lang="en-US" dirty="0"/>
          </a:p>
          <a:p>
            <a:pPr marL="0" indent="0"/>
            <a:r>
              <a:rPr lang="en-US" dirty="0"/>
              <a:t>Authority relationships face special challenges</a:t>
            </a:r>
          </a:p>
          <a:p>
            <a:pPr marL="571500" indent="-571500">
              <a:buFontTx/>
              <a:buChar char="-"/>
            </a:pPr>
            <a:r>
              <a:rPr lang="en-US" dirty="0"/>
              <a:t>E.g. the cop and the speeder</a:t>
            </a:r>
          </a:p>
          <a:p>
            <a:pPr marL="571500" indent="-571500">
              <a:buFontTx/>
              <a:buChar char="-"/>
            </a:pPr>
            <a:r>
              <a:rPr lang="en-US" dirty="0"/>
              <a:t>Scripture speaks to this dynamic:</a:t>
            </a:r>
          </a:p>
          <a:p>
            <a:pPr marL="971550" lvl="1" indent="-571500">
              <a:buFontTx/>
              <a:buChar char="-"/>
            </a:pPr>
            <a:r>
              <a:rPr lang="en-US" dirty="0"/>
              <a:t>“Household codes” (Col 3, Eph 5-6, 1 Peter 2-3)</a:t>
            </a:r>
          </a:p>
        </p:txBody>
      </p:sp>
    </p:spTree>
    <p:extLst>
      <p:ext uri="{BB962C8B-B14F-4D97-AF65-F5344CB8AC3E}">
        <p14:creationId xmlns:p14="http://schemas.microsoft.com/office/powerpoint/2010/main" val="35319963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2. Relationship triggers</a:t>
            </a:r>
          </a:p>
          <a:p>
            <a:pPr marL="0" indent="0"/>
            <a:endParaRPr lang="en-US" dirty="0"/>
          </a:p>
          <a:p>
            <a:pPr marL="0" indent="0" algn="ctr"/>
            <a:r>
              <a:rPr lang="en-US" sz="7200" dirty="0"/>
              <a:t>Remember who you are!!</a:t>
            </a:r>
          </a:p>
        </p:txBody>
      </p:sp>
      <p:sp>
        <p:nvSpPr>
          <p:cNvPr id="2" name="Rounded Rectangle 6">
            <a:extLst>
              <a:ext uri="{FF2B5EF4-FFF2-40B4-BE49-F238E27FC236}">
                <a16:creationId xmlns:a16="http://schemas.microsoft.com/office/drawing/2014/main" xmlns="" id="{7DD374F7-D4BF-A926-CE7D-025E4769D4C7}"/>
              </a:ext>
            </a:extLst>
          </p:cNvPr>
          <p:cNvSpPr/>
          <p:nvPr/>
        </p:nvSpPr>
        <p:spPr bwMode="auto">
          <a:xfrm>
            <a:off x="2453580" y="2969524"/>
            <a:ext cx="5267435" cy="18374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gn="ctr">
              <a:lnSpc>
                <a:spcPct val="90000"/>
              </a:lnSpc>
            </a:pPr>
            <a:r>
              <a:rPr lang="en-US" sz="3600" dirty="0">
                <a:solidFill>
                  <a:schemeClr val="bg1"/>
                </a:solidFill>
                <a:latin typeface="Calibri Light" panose="020F0302020204030204" pitchFamily="34" charset="0"/>
                <a:cs typeface="Calibri Light" panose="020F0302020204030204" pitchFamily="34" charset="0"/>
              </a:rPr>
              <a:t>Even if my father and mother abandon me, Yahweh will hold me close. </a:t>
            </a:r>
            <a:r>
              <a:rPr lang="en-US" sz="1800" i="1" dirty="0">
                <a:solidFill>
                  <a:schemeClr val="bg1"/>
                </a:solidFill>
                <a:latin typeface="Calibri Light" panose="020F0302020204030204" pitchFamily="34" charset="0"/>
                <a:cs typeface="Calibri Light" panose="020F0302020204030204" pitchFamily="34" charset="0"/>
              </a:rPr>
              <a:t>(Psalm 27:10)</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78490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3. Identity triggers</a:t>
            </a:r>
          </a:p>
          <a:p>
            <a:endParaRPr lang="en-US" sz="2000" dirty="0"/>
          </a:p>
          <a:p>
            <a:r>
              <a:rPr lang="en-US" dirty="0"/>
              <a:t>Something about my identity is on the line</a:t>
            </a:r>
          </a:p>
          <a:p>
            <a:pPr marL="571500" indent="-571500">
              <a:buFontTx/>
              <a:buChar char="-"/>
            </a:pPr>
            <a:r>
              <a:rPr lang="en-US" dirty="0"/>
              <a:t>Often accompanied by a feeling of shame. </a:t>
            </a:r>
          </a:p>
          <a:p>
            <a:pPr marL="571500" indent="-571500">
              <a:buFontTx/>
              <a:buChar char="-"/>
            </a:pPr>
            <a:r>
              <a:rPr lang="en-US" dirty="0"/>
              <a:t>There’s something wrong with me. I’m a failure. </a:t>
            </a:r>
          </a:p>
          <a:p>
            <a:pPr marL="571500" indent="-571500">
              <a:buFontTx/>
              <a:buChar char="-"/>
            </a:pPr>
            <a:r>
              <a:rPr lang="en-US" dirty="0"/>
              <a:t>I’ll never cut it as a _________ </a:t>
            </a:r>
          </a:p>
          <a:p>
            <a:pPr marL="571500" indent="-571500">
              <a:buFontTx/>
              <a:buChar char="-"/>
            </a:pPr>
            <a:r>
              <a:rPr lang="en-US" dirty="0"/>
              <a:t>Fatalistic thinking often follows</a:t>
            </a:r>
          </a:p>
          <a:p>
            <a:pPr marL="571500" indent="-571500">
              <a:buFontTx/>
              <a:buChar char="-"/>
            </a:pPr>
            <a:endParaRPr lang="en-US" dirty="0"/>
          </a:p>
          <a:p>
            <a:pPr marL="0" indent="0"/>
            <a:endParaRPr lang="en-US" dirty="0"/>
          </a:p>
        </p:txBody>
      </p:sp>
    </p:spTree>
    <p:extLst>
      <p:ext uri="{BB962C8B-B14F-4D97-AF65-F5344CB8AC3E}">
        <p14:creationId xmlns:p14="http://schemas.microsoft.com/office/powerpoint/2010/main" val="14160545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3. Identity triggers</a:t>
            </a:r>
          </a:p>
          <a:p>
            <a:endParaRPr lang="en-US" sz="2000" dirty="0"/>
          </a:p>
          <a:p>
            <a:pPr marL="0" indent="0"/>
            <a:r>
              <a:rPr lang="en-US" dirty="0"/>
              <a:t>Ideas to overcome</a:t>
            </a:r>
          </a:p>
          <a:p>
            <a:pPr marL="571500" indent="-571500">
              <a:buFontTx/>
              <a:buChar char="-"/>
            </a:pPr>
            <a:r>
              <a:rPr lang="en-US" sz="6600" dirty="0"/>
              <a:t>Remember who you are!!</a:t>
            </a:r>
          </a:p>
          <a:p>
            <a:pPr marL="571500" indent="-571500">
              <a:buFontTx/>
              <a:buChar char="-"/>
            </a:pPr>
            <a:r>
              <a:rPr lang="en-US" dirty="0"/>
              <a:t>Awareness (Self-awareness and Satan-awareness)</a:t>
            </a:r>
          </a:p>
          <a:p>
            <a:pPr marL="571500" indent="-571500">
              <a:buFontTx/>
              <a:buChar char="-"/>
            </a:pPr>
            <a:r>
              <a:rPr lang="en-US" dirty="0"/>
              <a:t>Embrace identity nuance</a:t>
            </a:r>
          </a:p>
        </p:txBody>
      </p:sp>
    </p:spTree>
    <p:extLst>
      <p:ext uri="{BB962C8B-B14F-4D97-AF65-F5344CB8AC3E}">
        <p14:creationId xmlns:p14="http://schemas.microsoft.com/office/powerpoint/2010/main" val="11703024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21528-2A5E-3C6F-124B-C3A3EF4D625D}"/>
              </a:ext>
            </a:extLst>
          </p:cNvPr>
          <p:cNvSpPr>
            <a:spLocks noGrp="1"/>
          </p:cNvSpPr>
          <p:nvPr>
            <p:ph type="title"/>
          </p:nvPr>
        </p:nvSpPr>
        <p:spPr/>
        <p:txBody>
          <a:bodyPr/>
          <a:lstStyle/>
          <a:p>
            <a:r>
              <a:rPr lang="en-US" dirty="0"/>
              <a:t>Self-awareness</a:t>
            </a:r>
          </a:p>
        </p:txBody>
      </p:sp>
      <p:sp>
        <p:nvSpPr>
          <p:cNvPr id="3" name="Content Placeholder 2">
            <a:extLst>
              <a:ext uri="{FF2B5EF4-FFF2-40B4-BE49-F238E27FC236}">
                <a16:creationId xmlns:a16="http://schemas.microsoft.com/office/drawing/2014/main" xmlns="" id="{32EE9B9F-3849-6429-5163-D4F7A51176C1}"/>
              </a:ext>
            </a:extLst>
          </p:cNvPr>
          <p:cNvSpPr>
            <a:spLocks noGrp="1"/>
          </p:cNvSpPr>
          <p:nvPr>
            <p:ph idx="1"/>
          </p:nvPr>
        </p:nvSpPr>
        <p:spPr/>
        <p:txBody>
          <a:bodyPr/>
          <a:lstStyle/>
          <a:p>
            <a:r>
              <a:rPr lang="en-US" dirty="0"/>
              <a:t>“The human heart is </a:t>
            </a:r>
            <a:r>
              <a:rPr lang="en-US" u="sng" dirty="0"/>
              <a:t>the most deceitful of all things</a:t>
            </a:r>
            <a:r>
              <a:rPr lang="en-US" dirty="0"/>
              <a:t>, and desperately wicked.</a:t>
            </a:r>
          </a:p>
          <a:p>
            <a:r>
              <a:rPr lang="en-US" u="sng" dirty="0"/>
              <a:t>Who really knows</a:t>
            </a:r>
            <a:r>
              <a:rPr lang="en-US" dirty="0"/>
              <a:t> how bad it is? </a:t>
            </a:r>
          </a:p>
          <a:p>
            <a:r>
              <a:rPr lang="en-US" dirty="0"/>
              <a:t>But I, Yahweh, </a:t>
            </a:r>
            <a:r>
              <a:rPr lang="en-US" u="sng" dirty="0"/>
              <a:t>search all hearts</a:t>
            </a:r>
            <a:r>
              <a:rPr lang="en-US" dirty="0"/>
              <a:t>” </a:t>
            </a:r>
            <a:r>
              <a:rPr lang="en-US" sz="1800" i="1" dirty="0"/>
              <a:t>(Jer. 17:9-10)</a:t>
            </a:r>
            <a:endParaRPr lang="en-US" i="1" dirty="0"/>
          </a:p>
        </p:txBody>
      </p:sp>
    </p:spTree>
    <p:extLst>
      <p:ext uri="{BB962C8B-B14F-4D97-AF65-F5344CB8AC3E}">
        <p14:creationId xmlns:p14="http://schemas.microsoft.com/office/powerpoint/2010/main" val="67122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Feedback Blockers</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r>
              <a:rPr lang="en-US" dirty="0"/>
              <a:t>3. Identity triggers</a:t>
            </a:r>
          </a:p>
          <a:p>
            <a:endParaRPr lang="en-US" sz="2000" dirty="0"/>
          </a:p>
          <a:p>
            <a:pPr marL="0" indent="0"/>
            <a:r>
              <a:rPr lang="en-US" dirty="0"/>
              <a:t>Ideas to overcome</a:t>
            </a:r>
          </a:p>
          <a:p>
            <a:pPr marL="571500" indent="-571500">
              <a:buFontTx/>
              <a:buChar char="-"/>
            </a:pPr>
            <a:r>
              <a:rPr lang="en-US" dirty="0"/>
              <a:t>Cultivate a growth identity.</a:t>
            </a:r>
          </a:p>
          <a:p>
            <a:pPr marL="971550" lvl="1" indent="-571500">
              <a:buFontTx/>
              <a:buChar char="-"/>
            </a:pPr>
            <a:r>
              <a:rPr lang="en-US" dirty="0"/>
              <a:t>Psalm 139 – Search me… examine me… lead me</a:t>
            </a:r>
          </a:p>
          <a:p>
            <a:pPr marL="971550" lvl="1" indent="-571500">
              <a:buFontTx/>
              <a:buChar char="-"/>
            </a:pPr>
            <a:r>
              <a:rPr lang="en-US" dirty="0"/>
              <a:t>Philippians 1:6 – “Until the day of Christ Jesus”</a:t>
            </a:r>
          </a:p>
          <a:p>
            <a:pPr marL="971550" lvl="1" indent="-571500">
              <a:buFontTx/>
              <a:buChar char="-"/>
            </a:pPr>
            <a:r>
              <a:rPr lang="en-US" dirty="0"/>
              <a:t>1 </a:t>
            </a:r>
            <a:r>
              <a:rPr lang="en-US" dirty="0" err="1"/>
              <a:t>Thess</a:t>
            </a:r>
            <a:r>
              <a:rPr lang="en-US" dirty="0"/>
              <a:t> 4:1, 10 – “Excel still more”</a:t>
            </a:r>
          </a:p>
          <a:p>
            <a:pPr marL="0" indent="0"/>
            <a:endParaRPr lang="en-US" dirty="0"/>
          </a:p>
        </p:txBody>
      </p:sp>
    </p:spTree>
    <p:extLst>
      <p:ext uri="{BB962C8B-B14F-4D97-AF65-F5344CB8AC3E}">
        <p14:creationId xmlns:p14="http://schemas.microsoft.com/office/powerpoint/2010/main" val="40765596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left)">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Acting on Feedback</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pPr marL="228600" indent="-228600"/>
            <a:r>
              <a:rPr lang="en-US" dirty="0"/>
              <a:t>As with our feelings, </a:t>
            </a:r>
            <a:br>
              <a:rPr lang="en-US" dirty="0"/>
            </a:br>
            <a:r>
              <a:rPr lang="en-US" dirty="0"/>
              <a:t>once we have identified and examined feedback, we decide what to do with it</a:t>
            </a:r>
          </a:p>
          <a:p>
            <a:pPr marL="228600" indent="-228600"/>
            <a:r>
              <a:rPr lang="en-US" dirty="0"/>
              <a:t>We may respond to the person </a:t>
            </a:r>
            <a:br>
              <a:rPr lang="en-US" dirty="0"/>
            </a:br>
            <a:r>
              <a:rPr lang="en-US" dirty="0"/>
              <a:t>OR</a:t>
            </a:r>
            <a:br>
              <a:rPr lang="en-US" dirty="0"/>
            </a:br>
            <a:r>
              <a:rPr lang="en-US" dirty="0"/>
              <a:t>we may not respond</a:t>
            </a:r>
          </a:p>
        </p:txBody>
      </p:sp>
    </p:spTree>
    <p:extLst>
      <p:ext uri="{BB962C8B-B14F-4D97-AF65-F5344CB8AC3E}">
        <p14:creationId xmlns:p14="http://schemas.microsoft.com/office/powerpoint/2010/main" val="4649229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8759D4-09BC-7755-644A-1F00140030E8}"/>
              </a:ext>
            </a:extLst>
          </p:cNvPr>
          <p:cNvSpPr>
            <a:spLocks noGrp="1"/>
          </p:cNvSpPr>
          <p:nvPr>
            <p:ph type="title"/>
          </p:nvPr>
        </p:nvSpPr>
        <p:spPr/>
        <p:txBody>
          <a:bodyPr/>
          <a:lstStyle/>
          <a:p>
            <a:r>
              <a:rPr lang="en-US" dirty="0"/>
              <a:t>Acting on Feedback</a:t>
            </a:r>
          </a:p>
        </p:txBody>
      </p:sp>
      <p:sp>
        <p:nvSpPr>
          <p:cNvPr id="6" name="Text Placeholder 5">
            <a:extLst>
              <a:ext uri="{FF2B5EF4-FFF2-40B4-BE49-F238E27FC236}">
                <a16:creationId xmlns:a16="http://schemas.microsoft.com/office/drawing/2014/main" xmlns="" id="{C9E5F02E-A9A5-FE72-9A57-8B26E6F769F8}"/>
              </a:ext>
            </a:extLst>
          </p:cNvPr>
          <p:cNvSpPr>
            <a:spLocks noGrp="1"/>
          </p:cNvSpPr>
          <p:nvPr>
            <p:ph idx="1"/>
          </p:nvPr>
        </p:nvSpPr>
        <p:spPr/>
        <p:txBody>
          <a:bodyPr/>
          <a:lstStyle/>
          <a:p>
            <a:pPr marL="228600" indent="-228600"/>
            <a:r>
              <a:rPr lang="en-US" dirty="0"/>
              <a:t>“How have I listened to and glorified God in this situation?”</a:t>
            </a:r>
          </a:p>
          <a:p>
            <a:pPr marL="228600" indent="-228600"/>
            <a:r>
              <a:rPr lang="en-US" dirty="0"/>
              <a:t>“How can this help me be more like Christ?”</a:t>
            </a:r>
          </a:p>
          <a:p>
            <a:pPr marL="228600" indent="-228600"/>
            <a:r>
              <a:rPr lang="en-US" dirty="0"/>
              <a:t>“How can I use this knowledge to better love others?”</a:t>
            </a:r>
          </a:p>
        </p:txBody>
      </p:sp>
    </p:spTree>
    <p:extLst>
      <p:ext uri="{BB962C8B-B14F-4D97-AF65-F5344CB8AC3E}">
        <p14:creationId xmlns:p14="http://schemas.microsoft.com/office/powerpoint/2010/main" val="1119790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3274E79-BD6B-F02E-4F60-55D3A641D97F}"/>
              </a:ext>
            </a:extLst>
          </p:cNvPr>
          <p:cNvSpPr>
            <a:spLocks noGrp="1"/>
          </p:cNvSpPr>
          <p:nvPr>
            <p:ph type="title"/>
          </p:nvPr>
        </p:nvSpPr>
        <p:spPr/>
        <p:txBody>
          <a:bodyPr/>
          <a:lstStyle/>
          <a:p>
            <a:r>
              <a:rPr lang="en-US" dirty="0"/>
              <a:t>Further Resources</a:t>
            </a:r>
          </a:p>
        </p:txBody>
      </p:sp>
      <p:sp>
        <p:nvSpPr>
          <p:cNvPr id="6" name="Content Placeholder 5">
            <a:extLst>
              <a:ext uri="{FF2B5EF4-FFF2-40B4-BE49-F238E27FC236}">
                <a16:creationId xmlns:a16="http://schemas.microsoft.com/office/drawing/2014/main" xmlns="" id="{B7175CF3-ADF2-1134-DBFA-67582087A2A7}"/>
              </a:ext>
            </a:extLst>
          </p:cNvPr>
          <p:cNvSpPr>
            <a:spLocks noGrp="1"/>
          </p:cNvSpPr>
          <p:nvPr>
            <p:ph idx="1"/>
          </p:nvPr>
        </p:nvSpPr>
        <p:spPr/>
        <p:txBody>
          <a:bodyPr/>
          <a:lstStyle/>
          <a:p>
            <a:r>
              <a:rPr lang="en-US" sz="3200" dirty="0"/>
              <a:t>On Emotions</a:t>
            </a:r>
          </a:p>
          <a:p>
            <a:r>
              <a:rPr lang="en-US" sz="3200" dirty="0"/>
              <a:t>RW360.org</a:t>
            </a:r>
            <a:br>
              <a:rPr lang="en-US" sz="3200" dirty="0"/>
            </a:br>
            <a:r>
              <a:rPr lang="en-US" sz="3200" dirty="0"/>
              <a:t>Discovering Relational Wisdom 3.0</a:t>
            </a:r>
          </a:p>
          <a:p>
            <a:endParaRPr lang="en-US" sz="3200" dirty="0"/>
          </a:p>
          <a:p>
            <a:endParaRPr lang="en-US" sz="3200" dirty="0"/>
          </a:p>
          <a:p>
            <a:r>
              <a:rPr lang="en-US" sz="3200" dirty="0"/>
              <a:t>On Feedback:</a:t>
            </a:r>
          </a:p>
          <a:p>
            <a:r>
              <a:rPr lang="en-US" sz="3200" dirty="0"/>
              <a:t>1 hour workshop with several exercises</a:t>
            </a:r>
            <a:br>
              <a:rPr lang="en-US" sz="3200" dirty="0"/>
            </a:br>
            <a:r>
              <a:rPr lang="en-US" sz="1800" dirty="0"/>
              <a:t>(</a:t>
            </a:r>
            <a:r>
              <a:rPr lang="en-US" sz="1800" dirty="0">
                <a:hlinkClick r:id="rId3"/>
              </a:rPr>
              <a:t>https://dwellcc.org/ministries/counseling/workshops</a:t>
            </a:r>
            <a:r>
              <a:rPr lang="en-US" sz="1800" dirty="0"/>
              <a:t>)</a:t>
            </a:r>
            <a:endParaRPr lang="en-US" sz="3200" dirty="0"/>
          </a:p>
          <a:p>
            <a:endParaRPr lang="en-US" dirty="0"/>
          </a:p>
        </p:txBody>
      </p:sp>
      <p:pic>
        <p:nvPicPr>
          <p:cNvPr id="2" name="Picture 4" descr="Amazon.com: Thanks for the Feedback: The Science and Art of Receiving  Feedback Well eBook : Stone, Douglas, Heen, Sheila: Kindle Store">
            <a:extLst>
              <a:ext uri="{FF2B5EF4-FFF2-40B4-BE49-F238E27FC236}">
                <a16:creationId xmlns:a16="http://schemas.microsoft.com/office/drawing/2014/main" xmlns="" id="{7CD9AB72-F237-158E-CED3-B0D09054FB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0288" y="3716972"/>
            <a:ext cx="1153668" cy="17694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ank God for the Feedback : Using Feedback to Fuel Your Personal, Professional and Spiritual Growth (Paperback)">
            <a:extLst>
              <a:ext uri="{FF2B5EF4-FFF2-40B4-BE49-F238E27FC236}">
                <a16:creationId xmlns:a16="http://schemas.microsoft.com/office/drawing/2014/main" xmlns="" id="{28B11AEC-E6D8-0F2E-A8B3-B4EBE7C20E6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389789" y="3716972"/>
            <a:ext cx="1406469" cy="1769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57ED7FE-13AE-4C65-5605-02D5DEA76E40}"/>
              </a:ext>
            </a:extLst>
          </p:cNvPr>
          <p:cNvPicPr>
            <a:picLocks noChangeAspect="1"/>
          </p:cNvPicPr>
          <p:nvPr/>
        </p:nvPicPr>
        <p:blipFill>
          <a:blip r:embed="rId6"/>
          <a:stretch>
            <a:fillRect/>
          </a:stretch>
        </p:blipFill>
        <p:spPr>
          <a:xfrm>
            <a:off x="6813887" y="1236185"/>
            <a:ext cx="1406469" cy="2081117"/>
          </a:xfrm>
          <a:prstGeom prst="rect">
            <a:avLst/>
          </a:prstGeom>
        </p:spPr>
      </p:pic>
      <p:pic>
        <p:nvPicPr>
          <p:cNvPr id="9" name="Picture 8">
            <a:extLst>
              <a:ext uri="{FF2B5EF4-FFF2-40B4-BE49-F238E27FC236}">
                <a16:creationId xmlns:a16="http://schemas.microsoft.com/office/drawing/2014/main" xmlns="" id="{C0A70F73-AAD4-5B99-77D6-6BEDC9BB5123}"/>
              </a:ext>
            </a:extLst>
          </p:cNvPr>
          <p:cNvPicPr>
            <a:picLocks noChangeAspect="1"/>
          </p:cNvPicPr>
          <p:nvPr/>
        </p:nvPicPr>
        <p:blipFill>
          <a:blip r:embed="rId7"/>
          <a:stretch>
            <a:fillRect/>
          </a:stretch>
        </p:blipFill>
        <p:spPr>
          <a:xfrm>
            <a:off x="8399318" y="1236185"/>
            <a:ext cx="1387411" cy="2081117"/>
          </a:xfrm>
          <a:prstGeom prst="rect">
            <a:avLst/>
          </a:prstGeom>
        </p:spPr>
      </p:pic>
    </p:spTree>
    <p:extLst>
      <p:ext uri="{BB962C8B-B14F-4D97-AF65-F5344CB8AC3E}">
        <p14:creationId xmlns:p14="http://schemas.microsoft.com/office/powerpoint/2010/main" val="421275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21528-2A5E-3C6F-124B-C3A3EF4D625D}"/>
              </a:ext>
            </a:extLst>
          </p:cNvPr>
          <p:cNvSpPr>
            <a:spLocks noGrp="1"/>
          </p:cNvSpPr>
          <p:nvPr>
            <p:ph type="title"/>
          </p:nvPr>
        </p:nvSpPr>
        <p:spPr/>
        <p:txBody>
          <a:bodyPr/>
          <a:lstStyle/>
          <a:p>
            <a:r>
              <a:rPr lang="en-US" dirty="0"/>
              <a:t>Self-awareness</a:t>
            </a:r>
          </a:p>
        </p:txBody>
      </p:sp>
      <p:sp>
        <p:nvSpPr>
          <p:cNvPr id="3" name="Content Placeholder 2">
            <a:extLst>
              <a:ext uri="{FF2B5EF4-FFF2-40B4-BE49-F238E27FC236}">
                <a16:creationId xmlns:a16="http://schemas.microsoft.com/office/drawing/2014/main" xmlns="" id="{32EE9B9F-3849-6429-5163-D4F7A51176C1}"/>
              </a:ext>
            </a:extLst>
          </p:cNvPr>
          <p:cNvSpPr>
            <a:spLocks noGrp="1"/>
          </p:cNvSpPr>
          <p:nvPr>
            <p:ph idx="1"/>
          </p:nvPr>
        </p:nvSpPr>
        <p:spPr/>
        <p:txBody>
          <a:bodyPr/>
          <a:lstStyle/>
          <a:p>
            <a:r>
              <a:rPr lang="en-US" u="sng" dirty="0"/>
              <a:t>Search me</a:t>
            </a:r>
            <a:r>
              <a:rPr lang="en-US" dirty="0"/>
              <a:t>, O God, and know my heart; </a:t>
            </a:r>
            <a:br>
              <a:rPr lang="en-US" dirty="0"/>
            </a:br>
            <a:r>
              <a:rPr lang="en-US" u="sng" dirty="0"/>
              <a:t>test me</a:t>
            </a:r>
            <a:r>
              <a:rPr lang="en-US" dirty="0"/>
              <a:t> and know my anxious thoughts. </a:t>
            </a:r>
          </a:p>
          <a:p>
            <a:r>
              <a:rPr lang="en-US" u="sng" dirty="0"/>
              <a:t>Point out anything</a:t>
            </a:r>
            <a:r>
              <a:rPr lang="en-US" dirty="0"/>
              <a:t> in me that offends you, </a:t>
            </a:r>
            <a:br>
              <a:rPr lang="en-US" dirty="0"/>
            </a:br>
            <a:r>
              <a:rPr lang="en-US" dirty="0"/>
              <a:t>and </a:t>
            </a:r>
            <a:r>
              <a:rPr lang="en-US" u="sng" dirty="0"/>
              <a:t>lead me</a:t>
            </a:r>
            <a:r>
              <a:rPr lang="en-US" dirty="0"/>
              <a:t> along the path of everlasting life. </a:t>
            </a:r>
            <a:br>
              <a:rPr lang="en-US" dirty="0"/>
            </a:br>
            <a:r>
              <a:rPr lang="en-US" sz="1800" i="1" dirty="0"/>
              <a:t>(Ps. 139:23-24)</a:t>
            </a:r>
            <a:endParaRPr lang="en-US" i="1" dirty="0"/>
          </a:p>
        </p:txBody>
      </p:sp>
    </p:spTree>
    <p:extLst>
      <p:ext uri="{BB962C8B-B14F-4D97-AF65-F5344CB8AC3E}">
        <p14:creationId xmlns:p14="http://schemas.microsoft.com/office/powerpoint/2010/main" val="25770256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21528-2A5E-3C6F-124B-C3A3EF4D625D}"/>
              </a:ext>
            </a:extLst>
          </p:cNvPr>
          <p:cNvSpPr>
            <a:spLocks noGrp="1"/>
          </p:cNvSpPr>
          <p:nvPr>
            <p:ph type="title"/>
          </p:nvPr>
        </p:nvSpPr>
        <p:spPr/>
        <p:txBody>
          <a:bodyPr/>
          <a:lstStyle/>
          <a:p>
            <a:r>
              <a:rPr lang="en-US" dirty="0"/>
              <a:t>Self-awareness</a:t>
            </a:r>
          </a:p>
        </p:txBody>
      </p:sp>
      <p:sp>
        <p:nvSpPr>
          <p:cNvPr id="3" name="Content Placeholder 2">
            <a:extLst>
              <a:ext uri="{FF2B5EF4-FFF2-40B4-BE49-F238E27FC236}">
                <a16:creationId xmlns:a16="http://schemas.microsoft.com/office/drawing/2014/main" xmlns="" id="{32EE9B9F-3849-6429-5163-D4F7A51176C1}"/>
              </a:ext>
            </a:extLst>
          </p:cNvPr>
          <p:cNvSpPr>
            <a:spLocks noGrp="1"/>
          </p:cNvSpPr>
          <p:nvPr>
            <p:ph idx="1"/>
          </p:nvPr>
        </p:nvSpPr>
        <p:spPr/>
        <p:txBody>
          <a:bodyPr/>
          <a:lstStyle/>
          <a:p>
            <a:r>
              <a:rPr lang="en-US" dirty="0"/>
              <a:t>“Whoever has ears to hear, let them hear.” </a:t>
            </a:r>
            <a:r>
              <a:rPr lang="en-US" sz="1800" i="1" dirty="0"/>
              <a:t>(Mark 4:9)</a:t>
            </a:r>
          </a:p>
          <a:p>
            <a:endParaRPr lang="en-US" sz="2000" dirty="0"/>
          </a:p>
          <a:p>
            <a:r>
              <a:rPr lang="en-US" dirty="0"/>
              <a:t>Do not be like the horse </a:t>
            </a:r>
            <a:br>
              <a:rPr lang="en-US" dirty="0"/>
            </a:br>
            <a:r>
              <a:rPr lang="en-US" dirty="0"/>
              <a:t>or the mule, which have </a:t>
            </a:r>
            <a:br>
              <a:rPr lang="en-US" dirty="0"/>
            </a:br>
            <a:r>
              <a:rPr lang="en-US" u="sng" dirty="0"/>
              <a:t>no understanding</a:t>
            </a:r>
            <a:r>
              <a:rPr lang="en-US" dirty="0"/>
              <a:t> </a:t>
            </a:r>
          </a:p>
          <a:p>
            <a:r>
              <a:rPr lang="en-US" dirty="0"/>
              <a:t>but must be </a:t>
            </a:r>
            <a:r>
              <a:rPr lang="en-US" u="sng" dirty="0"/>
              <a:t>controlled</a:t>
            </a:r>
            <a:r>
              <a:rPr lang="en-US" dirty="0"/>
              <a:t> </a:t>
            </a:r>
            <a:br>
              <a:rPr lang="en-US" dirty="0"/>
            </a:br>
            <a:r>
              <a:rPr lang="en-US" dirty="0"/>
              <a:t>by bit and bridle or they </a:t>
            </a:r>
            <a:br>
              <a:rPr lang="en-US" dirty="0"/>
            </a:br>
            <a:r>
              <a:rPr lang="en-US" u="sng" dirty="0"/>
              <a:t>will not come</a:t>
            </a:r>
            <a:r>
              <a:rPr lang="en-US" dirty="0"/>
              <a:t> to you.</a:t>
            </a:r>
            <a:br>
              <a:rPr lang="en-US" dirty="0"/>
            </a:br>
            <a:r>
              <a:rPr lang="en-US" sz="1800" i="1" dirty="0"/>
              <a:t>(Psalm 32:9)</a:t>
            </a:r>
            <a:endParaRPr lang="en-US" i="1" dirty="0"/>
          </a:p>
        </p:txBody>
      </p:sp>
    </p:spTree>
    <p:extLst>
      <p:ext uri="{BB962C8B-B14F-4D97-AF65-F5344CB8AC3E}">
        <p14:creationId xmlns:p14="http://schemas.microsoft.com/office/powerpoint/2010/main" val="31161888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21528-2A5E-3C6F-124B-C3A3EF4D625D}"/>
              </a:ext>
            </a:extLst>
          </p:cNvPr>
          <p:cNvSpPr>
            <a:spLocks noGrp="1"/>
          </p:cNvSpPr>
          <p:nvPr>
            <p:ph type="title"/>
          </p:nvPr>
        </p:nvSpPr>
        <p:spPr/>
        <p:txBody>
          <a:bodyPr/>
          <a:lstStyle/>
          <a:p>
            <a:r>
              <a:rPr lang="en-US" dirty="0"/>
              <a:t>Self-awareness</a:t>
            </a:r>
          </a:p>
        </p:txBody>
      </p:sp>
      <p:sp>
        <p:nvSpPr>
          <p:cNvPr id="3" name="Content Placeholder 2">
            <a:extLst>
              <a:ext uri="{FF2B5EF4-FFF2-40B4-BE49-F238E27FC236}">
                <a16:creationId xmlns:a16="http://schemas.microsoft.com/office/drawing/2014/main" xmlns="" id="{32EE9B9F-3849-6429-5163-D4F7A51176C1}"/>
              </a:ext>
            </a:extLst>
          </p:cNvPr>
          <p:cNvSpPr>
            <a:spLocks noGrp="1"/>
          </p:cNvSpPr>
          <p:nvPr>
            <p:ph idx="1"/>
          </p:nvPr>
        </p:nvSpPr>
        <p:spPr/>
        <p:txBody>
          <a:bodyPr/>
          <a:lstStyle/>
          <a:p>
            <a:r>
              <a:rPr lang="en-US" dirty="0"/>
              <a:t>Jesus: “Why do you look at </a:t>
            </a:r>
            <a:br>
              <a:rPr lang="en-US" dirty="0"/>
            </a:br>
            <a:r>
              <a:rPr lang="en-US" dirty="0"/>
              <a:t>the speck that is in your brother’s eye, </a:t>
            </a:r>
          </a:p>
          <a:p>
            <a:r>
              <a:rPr lang="en-US" dirty="0"/>
              <a:t>but </a:t>
            </a:r>
            <a:r>
              <a:rPr lang="en-US" u="sng" dirty="0"/>
              <a:t>do not notice</a:t>
            </a:r>
            <a:r>
              <a:rPr lang="en-US" dirty="0"/>
              <a:t> </a:t>
            </a:r>
            <a:br>
              <a:rPr lang="en-US" dirty="0"/>
            </a:br>
            <a:r>
              <a:rPr lang="en-US" dirty="0"/>
              <a:t>the log that is in your own eye? </a:t>
            </a:r>
          </a:p>
          <a:p>
            <a:r>
              <a:rPr lang="en-US" dirty="0"/>
              <a:t>You </a:t>
            </a:r>
            <a:r>
              <a:rPr lang="en-US" u="sng" dirty="0"/>
              <a:t>hypocrite</a:t>
            </a:r>
            <a:r>
              <a:rPr lang="en-US" dirty="0"/>
              <a:t>, </a:t>
            </a:r>
            <a:br>
              <a:rPr lang="en-US" dirty="0"/>
            </a:br>
            <a:r>
              <a:rPr lang="en-US" dirty="0"/>
              <a:t>first take the log out of your own eye, </a:t>
            </a:r>
            <a:br>
              <a:rPr lang="en-US" dirty="0"/>
            </a:br>
            <a:r>
              <a:rPr lang="en-US" dirty="0"/>
              <a:t>and then you will </a:t>
            </a:r>
            <a:r>
              <a:rPr lang="en-US" u="sng" dirty="0"/>
              <a:t>see clearly</a:t>
            </a:r>
            <a:r>
              <a:rPr lang="en-US" dirty="0"/>
              <a:t> to take </a:t>
            </a:r>
            <a:br>
              <a:rPr lang="en-US" dirty="0"/>
            </a:br>
            <a:r>
              <a:rPr lang="en-US" dirty="0"/>
              <a:t>the speck out of your brother’s eye.” </a:t>
            </a:r>
            <a:r>
              <a:rPr lang="en-US" sz="1800" i="1" dirty="0"/>
              <a:t>(Matt 7:3, 5)</a:t>
            </a:r>
            <a:endParaRPr lang="en-US" i="1" dirty="0"/>
          </a:p>
          <a:p>
            <a:endParaRPr lang="en-US" dirty="0"/>
          </a:p>
        </p:txBody>
      </p:sp>
    </p:spTree>
    <p:extLst>
      <p:ext uri="{BB962C8B-B14F-4D97-AF65-F5344CB8AC3E}">
        <p14:creationId xmlns:p14="http://schemas.microsoft.com/office/powerpoint/2010/main" val="1222198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2219</Words>
  <Application>Microsoft Office PowerPoint</Application>
  <PresentationFormat>Custom</PresentationFormat>
  <Paragraphs>421</Paragraphs>
  <Slides>63</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MS PGothic</vt:lpstr>
      <vt:lpstr>MS PGothic</vt:lpstr>
      <vt:lpstr>Arial</vt:lpstr>
      <vt:lpstr>Calibri Light</vt:lpstr>
      <vt:lpstr>Georgia</vt:lpstr>
      <vt:lpstr>Papyrus</vt:lpstr>
      <vt:lpstr>Times New Roman</vt:lpstr>
      <vt:lpstr>Default Design</vt:lpstr>
      <vt:lpstr>PowerPoint Presentation</vt:lpstr>
      <vt:lpstr>Three-Dimensional Living</vt:lpstr>
      <vt:lpstr>Three-Dimensional Living</vt:lpstr>
      <vt:lpstr>Three-Dimensional Living</vt:lpstr>
      <vt:lpstr>Three-Dimensional Living</vt:lpstr>
      <vt:lpstr>Self-awareness</vt:lpstr>
      <vt:lpstr>Self-awareness</vt:lpstr>
      <vt:lpstr>Self-awareness</vt:lpstr>
      <vt:lpstr>Self-awareness</vt:lpstr>
      <vt:lpstr>Self-awareness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73 – Asaph</vt:lpstr>
      <vt:lpstr>Psalm 73 – Asaph</vt:lpstr>
      <vt:lpstr>Psalm 73 – Asaph</vt:lpstr>
      <vt:lpstr>Psalm 55 – David</vt:lpstr>
      <vt:lpstr>Matthew 26:37-39 – Jesus</vt:lpstr>
      <vt:lpstr>Matthew 26:37-39 – Jesus</vt:lpstr>
      <vt:lpstr>Paul Miller, A Praying Life (NavPress, 2009), 122</vt:lpstr>
      <vt:lpstr>Genesis 4:5-7 – Cain</vt:lpstr>
      <vt:lpstr>Feelings</vt:lpstr>
      <vt:lpstr>Feelings</vt:lpstr>
      <vt:lpstr>Feelings</vt:lpstr>
      <vt:lpstr>Feedback</vt:lpstr>
      <vt:lpstr>Feedback</vt:lpstr>
      <vt:lpstr>Feedback</vt:lpstr>
      <vt:lpstr>Douglas Stone &amp; Sheila Heen, Thanks for the Feedback (New York: Penguin, 2015), p. 3</vt:lpstr>
      <vt:lpstr>Douglas Stone &amp; Sheila Heen, Thanks for the Feedback (New York: Penguin, 2015), p. 6</vt:lpstr>
      <vt:lpstr>Douglas Stone &amp; Sheila Heen, Thanks for the Feedback (New York: Penguin, 2015), p. 8</vt:lpstr>
      <vt:lpstr>Douglas Stone &amp; Sheila Heen, Thanks for the Feedback (New York: Penguin, 2015), p. 8</vt:lpstr>
      <vt:lpstr>Feedback Blockers</vt:lpstr>
      <vt:lpstr>Tavris and Aronson, Mistakes Were Made (but not by me) (New York: Houghton Mifflin, 2020), Chapter 3</vt:lpstr>
      <vt:lpstr>Tavris and Aronson, Mistakes Were Made (but not by me) (New York: Houghton Mifflin, 2020), Chapter 3</vt:lpstr>
      <vt:lpstr>Tavris and Aronson, Mistakes Were Made (but not by me) (New York: Houghton Mifflin, 2020), Chapter 3</vt:lpstr>
      <vt:lpstr>Feedback Blockers</vt:lpstr>
      <vt:lpstr>Feedback Blockers</vt:lpstr>
      <vt:lpstr>Feedback Blockers</vt:lpstr>
      <vt:lpstr>Douglas Stone &amp; Sheila Heen, Thanks for the Feedback (New York: Penguin, 2015), pp. 46-73</vt:lpstr>
      <vt:lpstr>Feedback Blockers</vt:lpstr>
      <vt:lpstr>Feedback Blockers</vt:lpstr>
      <vt:lpstr>Feedback Blockers</vt:lpstr>
      <vt:lpstr>Feedback Blockers</vt:lpstr>
      <vt:lpstr>Feedback Blockers</vt:lpstr>
      <vt:lpstr>Feedback Blockers</vt:lpstr>
      <vt:lpstr>Feedback Blockers</vt:lpstr>
      <vt:lpstr>Acting on Feedback</vt:lpstr>
      <vt:lpstr>Acting on Feedback</vt:lpstr>
      <vt:lpstr>Further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2023-07-20T14:47:46Z</dcterms:modified>
</cp:coreProperties>
</file>