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</p:sldMasterIdLst>
  <p:sldIdLst>
    <p:sldId id="262" r:id="rId2"/>
    <p:sldId id="715" r:id="rId3"/>
    <p:sldId id="771" r:id="rId4"/>
    <p:sldId id="822" r:id="rId5"/>
    <p:sldId id="823" r:id="rId6"/>
    <p:sldId id="824" r:id="rId7"/>
    <p:sldId id="825" r:id="rId8"/>
    <p:sldId id="826" r:id="rId9"/>
    <p:sldId id="873" r:id="rId10"/>
    <p:sldId id="828" r:id="rId11"/>
    <p:sldId id="829" r:id="rId12"/>
    <p:sldId id="830" r:id="rId13"/>
    <p:sldId id="832" r:id="rId14"/>
    <p:sldId id="833" r:id="rId15"/>
    <p:sldId id="835" r:id="rId16"/>
    <p:sldId id="874" r:id="rId17"/>
    <p:sldId id="878" r:id="rId18"/>
    <p:sldId id="882" r:id="rId19"/>
    <p:sldId id="876" r:id="rId20"/>
    <p:sldId id="877" r:id="rId21"/>
    <p:sldId id="838" r:id="rId22"/>
    <p:sldId id="839" r:id="rId23"/>
    <p:sldId id="840" r:id="rId24"/>
    <p:sldId id="842" r:id="rId25"/>
    <p:sldId id="843" r:id="rId26"/>
    <p:sldId id="844" r:id="rId27"/>
    <p:sldId id="845" r:id="rId28"/>
    <p:sldId id="879" r:id="rId29"/>
    <p:sldId id="846" r:id="rId30"/>
    <p:sldId id="883" r:id="rId31"/>
    <p:sldId id="847" r:id="rId32"/>
    <p:sldId id="848" r:id="rId33"/>
    <p:sldId id="849" r:id="rId34"/>
    <p:sldId id="850" r:id="rId35"/>
    <p:sldId id="851" r:id="rId36"/>
    <p:sldId id="852" r:id="rId37"/>
    <p:sldId id="853" r:id="rId38"/>
    <p:sldId id="856" r:id="rId39"/>
    <p:sldId id="857" r:id="rId40"/>
    <p:sldId id="858" r:id="rId41"/>
    <p:sldId id="859" r:id="rId42"/>
    <p:sldId id="881" r:id="rId43"/>
    <p:sldId id="880" r:id="rId44"/>
    <p:sldId id="862" r:id="rId45"/>
    <p:sldId id="863" r:id="rId46"/>
    <p:sldId id="864" r:id="rId47"/>
    <p:sldId id="865" r:id="rId48"/>
    <p:sldId id="866" r:id="rId49"/>
    <p:sldId id="867" r:id="rId50"/>
    <p:sldId id="868" r:id="rId51"/>
    <p:sldId id="869" r:id="rId52"/>
    <p:sldId id="870" r:id="rId53"/>
    <p:sldId id="884" r:id="rId54"/>
    <p:sldId id="871" r:id="rId55"/>
    <p:sldId id="711" r:id="rId56"/>
    <p:sldId id="885" r:id="rId5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272D"/>
    <a:srgbClr val="3F7D15"/>
    <a:srgbClr val="5BB41E"/>
    <a:srgbClr val="72DB2B"/>
    <a:srgbClr val="221A00"/>
    <a:srgbClr val="3E2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9D7E6BD-A2D4-4626-B0C6-A979A3797833}" v="176" dt="2020-03-23T16:36:46.570"/>
    <p1510:client id="{701E544D-7E22-46D2-8FF1-98474AA626C4}" v="2" dt="2020-03-23T15:35:28.688"/>
    <p1510:client id="{7CF8CBED-1172-4317-B034-1DB3E9B72CD5}" v="56" dt="2020-03-23T17:49:58.827"/>
    <p1510:client id="{F37E2349-BB55-4DCF-8943-D7443E3ADE1A}" v="776" dt="2020-03-23T16:20:31.93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25549" autoAdjust="0"/>
    <p:restoredTop sz="94660"/>
  </p:normalViewPr>
  <p:slideViewPr>
    <p:cSldViewPr snapToGrid="0">
      <p:cViewPr varScale="1">
        <p:scale>
          <a:sx n="71" d="100"/>
          <a:sy n="71" d="100"/>
        </p:scale>
        <p:origin x="80" y="28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56" d="100"/>
        <a:sy n="15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110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3272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wmf"/><Relationship Id="rId4" Type="http://schemas.openxmlformats.org/officeDocument/2006/relationships/oleObject" Target="file:///D:\This%20Week%20MC1\Pre-CT%20REVOLVING.pptx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A close up of a logo&#10;&#10;Description generated with very high confidence">
            <a:extLst>
              <a:ext uri="{FF2B5EF4-FFF2-40B4-BE49-F238E27FC236}">
                <a16:creationId xmlns:a16="http://schemas.microsoft.com/office/drawing/2014/main" xmlns="" id="{9642626F-AE5B-4C60-AF84-A024FE51F76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8647234"/>
              </p:ext>
            </p:extLst>
          </p:nvPr>
        </p:nvGraphicFramePr>
        <p:xfrm>
          <a:off x="670770" y="6472237"/>
          <a:ext cx="3810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Presentation" showAsIcon="1" r:id="rId4" imgW="380880" imgH="771480" progId="PowerPoint.Show.12">
                  <p:link updateAutomatic="1"/>
                </p:oleObj>
              </mc:Choice>
              <mc:Fallback>
                <p:oleObj name="Presentation" showAsIcon="1" r:id="rId4" imgW="380880" imgH="771480" progId="PowerPoint.Show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70770" y="6472237"/>
                        <a:ext cx="3810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10344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" y="4406515"/>
            <a:ext cx="12191999" cy="2451486"/>
          </a:xfrm>
          <a:prstGeom prst="rect">
            <a:avLst/>
          </a:prstGeom>
          <a:solidFill>
            <a:srgbClr val="0327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baseline="30000" dirty="0" smtClean="0">
                <a:solidFill>
                  <a:srgbClr val="72DB2B"/>
                </a:solidFill>
              </a:rPr>
              <a:t>2 Tim 1:8</a:t>
            </a:r>
            <a:r>
              <a:rPr lang="en-US" sz="3600" b="1" baseline="30000" dirty="0"/>
              <a:t> </a:t>
            </a:r>
            <a:r>
              <a:rPr lang="en-US" sz="3600" dirty="0" smtClean="0"/>
              <a:t>Therefore</a:t>
            </a:r>
            <a:r>
              <a:rPr lang="en-US" sz="3600" dirty="0"/>
              <a:t> </a:t>
            </a:r>
            <a:r>
              <a:rPr lang="en-US" sz="3600" b="1" u="sng" dirty="0"/>
              <a:t>do not be ashamed</a:t>
            </a:r>
            <a:r>
              <a:rPr lang="en-US" sz="3600" dirty="0"/>
              <a:t> of the testimony of </a:t>
            </a:r>
            <a:r>
              <a:rPr lang="en-US" sz="3600" dirty="0" smtClean="0"/>
              <a:t>our Lord </a:t>
            </a:r>
            <a:r>
              <a:rPr lang="en-US" sz="3600" dirty="0"/>
              <a:t>or of me His prisoner, but join with me in suffering </a:t>
            </a:r>
            <a:r>
              <a:rPr lang="en-US" sz="3600" dirty="0" smtClean="0"/>
              <a:t>for the  gospel </a:t>
            </a:r>
            <a:r>
              <a:rPr lang="en-US" sz="3600" dirty="0"/>
              <a:t>according to the power of God,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980349" y="2140982"/>
            <a:ext cx="9746791" cy="1268074"/>
          </a:xfrm>
          <a:prstGeom prst="roundRect">
            <a:avLst/>
          </a:prstGeom>
          <a:solidFill>
            <a:srgbClr val="3F7D1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/>
              <a:t>That feeling when </a:t>
            </a:r>
            <a:r>
              <a:rPr lang="en-US" sz="4000" b="1" dirty="0"/>
              <a:t>you are associated </a:t>
            </a:r>
            <a:r>
              <a:rPr lang="en-US" sz="4000" b="1" dirty="0" smtClean="0"/>
              <a:t>with something that has fallen out of favor….</a:t>
            </a:r>
            <a:endParaRPr lang="en-US" sz="40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3591B03D-D654-4EFA-9CCC-AAD4DCB64486}"/>
              </a:ext>
            </a:extLst>
          </p:cNvPr>
          <p:cNvSpPr txBox="1"/>
          <p:nvPr/>
        </p:nvSpPr>
        <p:spPr>
          <a:xfrm>
            <a:off x="81831" y="127861"/>
            <a:ext cx="6977875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 smtClean="0">
                <a:solidFill>
                  <a:schemeClr val="bg1"/>
                </a:solidFill>
              </a:rPr>
              <a:t>Do not be ashamed </a:t>
            </a:r>
            <a:endParaRPr lang="en-US" sz="4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9744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The Worst Albums Ever | Vanilla Ice: To the Extreme Released: August 28,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7650" y="-42051"/>
            <a:ext cx="6900050" cy="6900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9743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" y="4406515"/>
            <a:ext cx="12191999" cy="2451486"/>
          </a:xfrm>
          <a:prstGeom prst="rect">
            <a:avLst/>
          </a:prstGeom>
          <a:solidFill>
            <a:srgbClr val="0327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baseline="30000" dirty="0" smtClean="0">
                <a:solidFill>
                  <a:srgbClr val="72DB2B"/>
                </a:solidFill>
              </a:rPr>
              <a:t>2 Tim 1:8</a:t>
            </a:r>
            <a:r>
              <a:rPr lang="en-US" sz="3600" b="1" baseline="30000" dirty="0"/>
              <a:t> </a:t>
            </a:r>
            <a:r>
              <a:rPr lang="en-US" sz="3600" dirty="0" smtClean="0"/>
              <a:t>Therefore</a:t>
            </a:r>
            <a:r>
              <a:rPr lang="en-US" sz="3600" dirty="0"/>
              <a:t> </a:t>
            </a:r>
            <a:r>
              <a:rPr lang="en-US" sz="3600" b="1" u="sng" dirty="0"/>
              <a:t>do not be ashamed</a:t>
            </a:r>
            <a:r>
              <a:rPr lang="en-US" sz="3600" dirty="0"/>
              <a:t> of the testimony of </a:t>
            </a:r>
            <a:r>
              <a:rPr lang="en-US" sz="3600" dirty="0" smtClean="0"/>
              <a:t>our Lord </a:t>
            </a:r>
            <a:r>
              <a:rPr lang="en-US" sz="3600" dirty="0"/>
              <a:t>or of me His prisoner, but join with me in suffering </a:t>
            </a:r>
            <a:r>
              <a:rPr lang="en-US" sz="3600" dirty="0" smtClean="0"/>
              <a:t>for the  gospel </a:t>
            </a:r>
            <a:r>
              <a:rPr lang="en-US" sz="3600" dirty="0"/>
              <a:t>according to the power of God,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1204809" y="1903119"/>
            <a:ext cx="5714873" cy="760472"/>
          </a:xfrm>
          <a:prstGeom prst="roundRect">
            <a:avLst/>
          </a:prstGeom>
          <a:solidFill>
            <a:srgbClr val="3F7D1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/>
              <a:t>We love to use shame</a:t>
            </a:r>
            <a:endParaRPr lang="en-US" sz="4400" b="1" dirty="0"/>
          </a:p>
        </p:txBody>
      </p:sp>
      <p:sp>
        <p:nvSpPr>
          <p:cNvPr id="9" name="Rounded Rectangle 8"/>
          <p:cNvSpPr/>
          <p:nvPr/>
        </p:nvSpPr>
        <p:spPr>
          <a:xfrm>
            <a:off x="5358440" y="2895079"/>
            <a:ext cx="4627207" cy="751841"/>
          </a:xfrm>
          <a:prstGeom prst="roundRect">
            <a:avLst/>
          </a:prstGeom>
          <a:solidFill>
            <a:srgbClr val="3F7D1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/>
              <a:t>And it’s effective!</a:t>
            </a:r>
            <a:endParaRPr lang="en-US" sz="4400" b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3591B03D-D654-4EFA-9CCC-AAD4DCB64486}"/>
              </a:ext>
            </a:extLst>
          </p:cNvPr>
          <p:cNvSpPr txBox="1"/>
          <p:nvPr/>
        </p:nvSpPr>
        <p:spPr>
          <a:xfrm>
            <a:off x="81831" y="127861"/>
            <a:ext cx="6977875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 smtClean="0">
                <a:solidFill>
                  <a:schemeClr val="bg1"/>
                </a:solidFill>
              </a:rPr>
              <a:t>Do not be ashamed </a:t>
            </a:r>
            <a:endParaRPr lang="en-US" sz="4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3761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" y="4406515"/>
            <a:ext cx="12191999" cy="2451486"/>
          </a:xfrm>
          <a:prstGeom prst="rect">
            <a:avLst/>
          </a:prstGeom>
          <a:solidFill>
            <a:srgbClr val="0327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baseline="30000" dirty="0" smtClean="0">
                <a:solidFill>
                  <a:srgbClr val="72DB2B"/>
                </a:solidFill>
              </a:rPr>
              <a:t>2 Tim 1:8</a:t>
            </a:r>
            <a:r>
              <a:rPr lang="en-US" sz="3600" b="1" baseline="30000" dirty="0"/>
              <a:t> </a:t>
            </a:r>
            <a:r>
              <a:rPr lang="en-US" sz="3600" dirty="0" smtClean="0"/>
              <a:t>Therefore</a:t>
            </a:r>
            <a:r>
              <a:rPr lang="en-US" sz="3600" dirty="0"/>
              <a:t> </a:t>
            </a:r>
            <a:r>
              <a:rPr lang="en-US" sz="3600" b="1" u="sng" dirty="0"/>
              <a:t>do not be ashamed</a:t>
            </a:r>
            <a:r>
              <a:rPr lang="en-US" sz="3600" dirty="0"/>
              <a:t> of the testimony of </a:t>
            </a:r>
            <a:r>
              <a:rPr lang="en-US" sz="3600" dirty="0" smtClean="0"/>
              <a:t>our Lord </a:t>
            </a:r>
            <a:r>
              <a:rPr lang="en-US" sz="3600" dirty="0"/>
              <a:t>or of me His prisoner, but join with me in suffering </a:t>
            </a:r>
            <a:r>
              <a:rPr lang="en-US" sz="3600" dirty="0" smtClean="0"/>
              <a:t>for the  gospel </a:t>
            </a:r>
            <a:r>
              <a:rPr lang="en-US" sz="3600" dirty="0"/>
              <a:t>according to the power of God,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3591B03D-D654-4EFA-9CCC-AAD4DCB64486}"/>
              </a:ext>
            </a:extLst>
          </p:cNvPr>
          <p:cNvSpPr txBox="1"/>
          <p:nvPr/>
        </p:nvSpPr>
        <p:spPr>
          <a:xfrm>
            <a:off x="81831" y="127861"/>
            <a:ext cx="6977875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 smtClean="0">
                <a:solidFill>
                  <a:schemeClr val="bg1"/>
                </a:solidFill>
              </a:rPr>
              <a:t>Do not be ashamed </a:t>
            </a:r>
            <a:endParaRPr lang="en-US" sz="4800" dirty="0">
              <a:solidFill>
                <a:schemeClr val="bg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311151" y="2555896"/>
            <a:ext cx="9569697" cy="1412303"/>
          </a:xfrm>
          <a:prstGeom prst="roundRect">
            <a:avLst/>
          </a:prstGeom>
          <a:solidFill>
            <a:srgbClr val="3F7D1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/>
              <a:t>Why would Timothy be tempted to retreat in shame? 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2451752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" y="4406515"/>
            <a:ext cx="12191999" cy="2451486"/>
          </a:xfrm>
          <a:prstGeom prst="rect">
            <a:avLst/>
          </a:prstGeom>
          <a:solidFill>
            <a:srgbClr val="0327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baseline="30000" dirty="0" smtClean="0">
                <a:solidFill>
                  <a:srgbClr val="72DB2B"/>
                </a:solidFill>
              </a:rPr>
              <a:t>2 Tim 1:8</a:t>
            </a:r>
            <a:r>
              <a:rPr lang="en-US" sz="3600" b="1" baseline="30000" dirty="0"/>
              <a:t> </a:t>
            </a:r>
            <a:r>
              <a:rPr lang="en-US" sz="3600" dirty="0" smtClean="0"/>
              <a:t>Therefore</a:t>
            </a:r>
            <a:r>
              <a:rPr lang="en-US" sz="3600" dirty="0"/>
              <a:t> do not be ashamed </a:t>
            </a:r>
            <a:r>
              <a:rPr lang="en-US" sz="3600" b="1" u="sng" dirty="0"/>
              <a:t>of the testimony of </a:t>
            </a:r>
            <a:r>
              <a:rPr lang="en-US" sz="3600" b="1" u="sng" dirty="0" smtClean="0"/>
              <a:t>our Lord</a:t>
            </a:r>
            <a:r>
              <a:rPr lang="en-US" sz="3600" dirty="0" smtClean="0"/>
              <a:t> </a:t>
            </a:r>
            <a:r>
              <a:rPr lang="en-US" sz="3600" dirty="0"/>
              <a:t>or of me His prisoner, but join with me in suffering </a:t>
            </a:r>
            <a:r>
              <a:rPr lang="en-US" sz="3600" dirty="0" smtClean="0"/>
              <a:t>for the  gospel </a:t>
            </a:r>
            <a:r>
              <a:rPr lang="en-US" sz="3600" dirty="0"/>
              <a:t>according to the power of God,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3591B03D-D654-4EFA-9CCC-AAD4DCB64486}"/>
              </a:ext>
            </a:extLst>
          </p:cNvPr>
          <p:cNvSpPr txBox="1"/>
          <p:nvPr/>
        </p:nvSpPr>
        <p:spPr>
          <a:xfrm>
            <a:off x="81831" y="127861"/>
            <a:ext cx="6977875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 smtClean="0">
                <a:solidFill>
                  <a:schemeClr val="bg1"/>
                </a:solidFill>
              </a:rPr>
              <a:t>Do not be ashamed </a:t>
            </a:r>
            <a:endParaRPr lang="en-US" sz="4800" dirty="0">
              <a:solidFill>
                <a:schemeClr val="bg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7059706" y="4126526"/>
            <a:ext cx="4489337" cy="64186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i="1" dirty="0" smtClean="0"/>
              <a:t>To tell it like you see it </a:t>
            </a:r>
            <a:endParaRPr lang="en-US" sz="3600" b="1" i="1" dirty="0"/>
          </a:p>
        </p:txBody>
      </p:sp>
      <p:sp>
        <p:nvSpPr>
          <p:cNvPr id="7" name="Rounded Rectangle 6"/>
          <p:cNvSpPr/>
          <p:nvPr/>
        </p:nvSpPr>
        <p:spPr>
          <a:xfrm>
            <a:off x="1311151" y="2555896"/>
            <a:ext cx="9569697" cy="1412303"/>
          </a:xfrm>
          <a:prstGeom prst="roundRect">
            <a:avLst/>
          </a:prstGeom>
          <a:solidFill>
            <a:srgbClr val="3F7D1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/>
              <a:t>Why would Timothy be tempted to retreat in shame? </a:t>
            </a:r>
            <a:endParaRPr lang="en-US" sz="4400" b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3591B03D-D654-4EFA-9CCC-AAD4DCB64486}"/>
              </a:ext>
            </a:extLst>
          </p:cNvPr>
          <p:cNvSpPr txBox="1"/>
          <p:nvPr/>
        </p:nvSpPr>
        <p:spPr>
          <a:xfrm>
            <a:off x="914400" y="1083033"/>
            <a:ext cx="6619164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800" b="1" i="1" dirty="0">
                <a:solidFill>
                  <a:schemeClr val="bg1"/>
                </a:solidFill>
              </a:rPr>
              <a:t>o</a:t>
            </a:r>
            <a:r>
              <a:rPr lang="en-US" sz="4800" b="1" i="1" dirty="0" smtClean="0">
                <a:solidFill>
                  <a:schemeClr val="bg1"/>
                </a:solidFill>
              </a:rPr>
              <a:t>f the truth about Christ </a:t>
            </a:r>
            <a:endParaRPr lang="en-US" sz="40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3892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" y="4406515"/>
            <a:ext cx="12191999" cy="2451486"/>
          </a:xfrm>
          <a:prstGeom prst="rect">
            <a:avLst/>
          </a:prstGeom>
          <a:solidFill>
            <a:srgbClr val="0327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baseline="30000" dirty="0" smtClean="0">
                <a:solidFill>
                  <a:srgbClr val="72DB2B"/>
                </a:solidFill>
              </a:rPr>
              <a:t>2 Tim 1:8</a:t>
            </a:r>
            <a:r>
              <a:rPr lang="en-US" sz="3600" b="1" baseline="30000" dirty="0"/>
              <a:t> </a:t>
            </a:r>
            <a:r>
              <a:rPr lang="en-US" sz="3600" dirty="0" smtClean="0"/>
              <a:t>Therefore</a:t>
            </a:r>
            <a:r>
              <a:rPr lang="en-US" sz="3600" dirty="0"/>
              <a:t> do not be ashamed of the testimony of </a:t>
            </a:r>
            <a:r>
              <a:rPr lang="en-US" sz="3600" dirty="0" smtClean="0"/>
              <a:t>our Lord </a:t>
            </a:r>
            <a:r>
              <a:rPr lang="en-US" sz="3600" dirty="0"/>
              <a:t>or </a:t>
            </a:r>
            <a:r>
              <a:rPr lang="en-US" sz="3600" b="1" u="sng" dirty="0"/>
              <a:t>of me His prisoner</a:t>
            </a:r>
            <a:r>
              <a:rPr lang="en-US" sz="3600" dirty="0"/>
              <a:t>, but join with me in suffering </a:t>
            </a:r>
            <a:r>
              <a:rPr lang="en-US" sz="3600" dirty="0" smtClean="0"/>
              <a:t>for the  gospel </a:t>
            </a:r>
            <a:r>
              <a:rPr lang="en-US" sz="3600" dirty="0"/>
              <a:t>according to the power of God,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3591B03D-D654-4EFA-9CCC-AAD4DCB64486}"/>
              </a:ext>
            </a:extLst>
          </p:cNvPr>
          <p:cNvSpPr txBox="1"/>
          <p:nvPr/>
        </p:nvSpPr>
        <p:spPr>
          <a:xfrm>
            <a:off x="81831" y="127861"/>
            <a:ext cx="6977875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 smtClean="0">
                <a:solidFill>
                  <a:schemeClr val="bg1"/>
                </a:solidFill>
              </a:rPr>
              <a:t>Do not be ashamed </a:t>
            </a:r>
            <a:endParaRPr lang="en-US" sz="4800" dirty="0">
              <a:solidFill>
                <a:schemeClr val="bg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32012" y="3104443"/>
            <a:ext cx="11518710" cy="1302072"/>
          </a:xfrm>
          <a:prstGeom prst="rect">
            <a:avLst/>
          </a:prstGeom>
          <a:solidFill>
            <a:srgbClr val="03272D"/>
          </a:solidFill>
          <a:ln w="317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400" b="1" baseline="30000" dirty="0" smtClean="0">
                <a:solidFill>
                  <a:srgbClr val="72DB2B"/>
                </a:solidFill>
              </a:rPr>
              <a:t>2 Tim 1:15</a:t>
            </a:r>
            <a:r>
              <a:rPr lang="en-US" sz="3400" b="1" dirty="0" smtClean="0">
                <a:solidFill>
                  <a:srgbClr val="72DB2B"/>
                </a:solidFill>
              </a:rPr>
              <a:t> </a:t>
            </a:r>
            <a:r>
              <a:rPr lang="en-US" sz="3400" dirty="0" smtClean="0"/>
              <a:t>You </a:t>
            </a:r>
            <a:r>
              <a:rPr lang="en-US" sz="3400" dirty="0"/>
              <a:t>are aware of the fact that all who </a:t>
            </a:r>
            <a:r>
              <a:rPr lang="en-US" sz="3400" dirty="0" smtClean="0"/>
              <a:t>are in Asia  turned </a:t>
            </a:r>
            <a:r>
              <a:rPr lang="en-US" sz="3400" dirty="0"/>
              <a:t>away from me, among whom are </a:t>
            </a:r>
            <a:r>
              <a:rPr lang="en-US" sz="3400" dirty="0" err="1"/>
              <a:t>Phygelus</a:t>
            </a:r>
            <a:r>
              <a:rPr lang="en-US" sz="3400" dirty="0"/>
              <a:t> and </a:t>
            </a:r>
            <a:r>
              <a:rPr lang="en-US" sz="3400" dirty="0" err="1"/>
              <a:t>Hermogenes</a:t>
            </a:r>
            <a:r>
              <a:rPr lang="en-US" sz="3400" dirty="0"/>
              <a:t>. 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3591B03D-D654-4EFA-9CCC-AAD4DCB64486}"/>
              </a:ext>
            </a:extLst>
          </p:cNvPr>
          <p:cNvSpPr txBox="1"/>
          <p:nvPr/>
        </p:nvSpPr>
        <p:spPr>
          <a:xfrm>
            <a:off x="914400" y="1083033"/>
            <a:ext cx="6619164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800" b="1" i="1" dirty="0">
                <a:solidFill>
                  <a:schemeClr val="bg1"/>
                </a:solidFill>
              </a:rPr>
              <a:t>o</a:t>
            </a:r>
            <a:r>
              <a:rPr lang="en-US" sz="4800" b="1" i="1" dirty="0" smtClean="0">
                <a:solidFill>
                  <a:schemeClr val="bg1"/>
                </a:solidFill>
              </a:rPr>
              <a:t>f the truth about Christ </a:t>
            </a:r>
            <a:endParaRPr lang="en-US" sz="4000" i="1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3591B03D-D654-4EFA-9CCC-AAD4DCB64486}"/>
              </a:ext>
            </a:extLst>
          </p:cNvPr>
          <p:cNvSpPr txBox="1"/>
          <p:nvPr/>
        </p:nvSpPr>
        <p:spPr>
          <a:xfrm>
            <a:off x="914400" y="1900382"/>
            <a:ext cx="3075975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800" b="1" i="1" dirty="0">
                <a:solidFill>
                  <a:schemeClr val="bg1"/>
                </a:solidFill>
              </a:rPr>
              <a:t>o</a:t>
            </a:r>
            <a:r>
              <a:rPr lang="en-US" sz="4800" b="1" i="1" dirty="0" smtClean="0">
                <a:solidFill>
                  <a:schemeClr val="bg1"/>
                </a:solidFill>
              </a:rPr>
              <a:t>f Paul</a:t>
            </a:r>
            <a:endParaRPr lang="en-US" sz="40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6704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" y="4406515"/>
            <a:ext cx="12191999" cy="2451486"/>
          </a:xfrm>
          <a:prstGeom prst="rect">
            <a:avLst/>
          </a:prstGeom>
          <a:solidFill>
            <a:srgbClr val="0327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baseline="30000" dirty="0" smtClean="0">
                <a:solidFill>
                  <a:srgbClr val="72DB2B"/>
                </a:solidFill>
              </a:rPr>
              <a:t>2 Tim 1:8</a:t>
            </a:r>
            <a:r>
              <a:rPr lang="en-US" sz="3600" b="1" baseline="30000" dirty="0"/>
              <a:t> </a:t>
            </a:r>
            <a:r>
              <a:rPr lang="en-US" sz="3600" dirty="0" smtClean="0"/>
              <a:t>Therefore</a:t>
            </a:r>
            <a:r>
              <a:rPr lang="en-US" sz="3600" dirty="0"/>
              <a:t> do not be ashamed of the testimony of </a:t>
            </a:r>
            <a:r>
              <a:rPr lang="en-US" sz="3600" dirty="0" smtClean="0"/>
              <a:t>our Lord </a:t>
            </a:r>
            <a:r>
              <a:rPr lang="en-US" sz="3600" dirty="0"/>
              <a:t>or of me His prisoner, but join with me in suffering </a:t>
            </a:r>
            <a:r>
              <a:rPr lang="en-US" sz="3600" b="1" u="sng" dirty="0" smtClean="0"/>
              <a:t>for the  gospel</a:t>
            </a:r>
            <a:r>
              <a:rPr lang="en-US" sz="3600" dirty="0" smtClean="0"/>
              <a:t> </a:t>
            </a:r>
            <a:r>
              <a:rPr lang="en-US" sz="3600" dirty="0"/>
              <a:t>according to the power of God,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3591B03D-D654-4EFA-9CCC-AAD4DCB64486}"/>
              </a:ext>
            </a:extLst>
          </p:cNvPr>
          <p:cNvSpPr txBox="1"/>
          <p:nvPr/>
        </p:nvSpPr>
        <p:spPr>
          <a:xfrm>
            <a:off x="81831" y="127861"/>
            <a:ext cx="6977875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 smtClean="0">
                <a:solidFill>
                  <a:schemeClr val="bg1"/>
                </a:solidFill>
              </a:rPr>
              <a:t>Do not be ashamed </a:t>
            </a:r>
            <a:endParaRPr lang="en-US" sz="4800" dirty="0">
              <a:solidFill>
                <a:schemeClr val="bg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031070" y="2315880"/>
            <a:ext cx="6487641" cy="1803867"/>
          </a:xfrm>
          <a:prstGeom prst="rect">
            <a:avLst/>
          </a:prstGeom>
          <a:solidFill>
            <a:srgbClr val="03272D"/>
          </a:solidFill>
          <a:ln w="317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baseline="30000" dirty="0" smtClean="0">
                <a:solidFill>
                  <a:srgbClr val="72DB2B"/>
                </a:solidFill>
              </a:rPr>
              <a:t>1 </a:t>
            </a:r>
            <a:r>
              <a:rPr lang="en-US" sz="3600" b="1" baseline="30000" dirty="0" err="1" smtClean="0">
                <a:solidFill>
                  <a:srgbClr val="72DB2B"/>
                </a:solidFill>
              </a:rPr>
              <a:t>Cor</a:t>
            </a:r>
            <a:r>
              <a:rPr lang="en-US" sz="3600" b="1" baseline="30000" dirty="0" smtClean="0">
                <a:solidFill>
                  <a:srgbClr val="72DB2B"/>
                </a:solidFill>
              </a:rPr>
              <a:t> 1:23 </a:t>
            </a:r>
            <a:r>
              <a:rPr lang="en-US" sz="3600" dirty="0" smtClean="0"/>
              <a:t>but we preach Christ crucified, to Jews a stumbling block and to Gentiles foolishness </a:t>
            </a:r>
            <a:endParaRPr lang="en-US" sz="3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3591B03D-D654-4EFA-9CCC-AAD4DCB64486}"/>
              </a:ext>
            </a:extLst>
          </p:cNvPr>
          <p:cNvSpPr txBox="1"/>
          <p:nvPr/>
        </p:nvSpPr>
        <p:spPr>
          <a:xfrm>
            <a:off x="914400" y="1083033"/>
            <a:ext cx="6619164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800" b="1" i="1" dirty="0">
                <a:solidFill>
                  <a:schemeClr val="bg1"/>
                </a:solidFill>
              </a:rPr>
              <a:t>o</a:t>
            </a:r>
            <a:r>
              <a:rPr lang="en-US" sz="4800" b="1" i="1" dirty="0" smtClean="0">
                <a:solidFill>
                  <a:schemeClr val="bg1"/>
                </a:solidFill>
              </a:rPr>
              <a:t>f the truth about Christ </a:t>
            </a:r>
            <a:endParaRPr lang="en-US" sz="4000" i="1" dirty="0">
              <a:solidFill>
                <a:schemeClr val="bg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3591B03D-D654-4EFA-9CCC-AAD4DCB64486}"/>
              </a:ext>
            </a:extLst>
          </p:cNvPr>
          <p:cNvSpPr txBox="1"/>
          <p:nvPr/>
        </p:nvSpPr>
        <p:spPr>
          <a:xfrm>
            <a:off x="914400" y="1900382"/>
            <a:ext cx="3075975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800" b="1" i="1" dirty="0">
                <a:solidFill>
                  <a:schemeClr val="bg1"/>
                </a:solidFill>
              </a:rPr>
              <a:t>o</a:t>
            </a:r>
            <a:r>
              <a:rPr lang="en-US" sz="4800" b="1" i="1" dirty="0" smtClean="0">
                <a:solidFill>
                  <a:schemeClr val="bg1"/>
                </a:solidFill>
              </a:rPr>
              <a:t>f Paul</a:t>
            </a:r>
            <a:endParaRPr lang="en-US" sz="4000" i="1" dirty="0">
              <a:solidFill>
                <a:schemeClr val="bg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3591B03D-D654-4EFA-9CCC-AAD4DCB64486}"/>
              </a:ext>
            </a:extLst>
          </p:cNvPr>
          <p:cNvSpPr txBox="1"/>
          <p:nvPr/>
        </p:nvSpPr>
        <p:spPr>
          <a:xfrm>
            <a:off x="914400" y="2744521"/>
            <a:ext cx="4241064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800" b="1" i="1" dirty="0">
                <a:solidFill>
                  <a:schemeClr val="bg1"/>
                </a:solidFill>
              </a:rPr>
              <a:t>o</a:t>
            </a:r>
            <a:r>
              <a:rPr lang="en-US" sz="4800" b="1" i="1" dirty="0" smtClean="0">
                <a:solidFill>
                  <a:schemeClr val="bg1"/>
                </a:solidFill>
              </a:rPr>
              <a:t>f the Gospel</a:t>
            </a:r>
            <a:endParaRPr lang="en-US" sz="40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5848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" y="4406515"/>
            <a:ext cx="12191999" cy="2451486"/>
          </a:xfrm>
          <a:prstGeom prst="rect">
            <a:avLst/>
          </a:prstGeom>
          <a:solidFill>
            <a:srgbClr val="0327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baseline="30000" dirty="0" smtClean="0">
                <a:solidFill>
                  <a:srgbClr val="72DB2B"/>
                </a:solidFill>
              </a:rPr>
              <a:t>2 Tim 1:8</a:t>
            </a:r>
            <a:r>
              <a:rPr lang="en-US" sz="3600" b="1" baseline="30000" dirty="0"/>
              <a:t> </a:t>
            </a:r>
            <a:r>
              <a:rPr lang="en-US" sz="3600" dirty="0" smtClean="0"/>
              <a:t>Therefore</a:t>
            </a:r>
            <a:r>
              <a:rPr lang="en-US" sz="3600" dirty="0"/>
              <a:t> do not be ashamed of the testimony of </a:t>
            </a:r>
            <a:r>
              <a:rPr lang="en-US" sz="3600" dirty="0" smtClean="0"/>
              <a:t>our Lord </a:t>
            </a:r>
            <a:r>
              <a:rPr lang="en-US" sz="3600" dirty="0"/>
              <a:t>or of me His prisoner, but join with me in suffering </a:t>
            </a:r>
            <a:r>
              <a:rPr lang="en-US" sz="3600" b="1" u="sng" dirty="0" smtClean="0"/>
              <a:t>for the  gospel</a:t>
            </a:r>
            <a:r>
              <a:rPr lang="en-US" sz="3600" dirty="0" smtClean="0"/>
              <a:t> </a:t>
            </a:r>
            <a:r>
              <a:rPr lang="en-US" sz="3600" dirty="0"/>
              <a:t>according to the power of God,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3591B03D-D654-4EFA-9CCC-AAD4DCB64486}"/>
              </a:ext>
            </a:extLst>
          </p:cNvPr>
          <p:cNvSpPr txBox="1"/>
          <p:nvPr/>
        </p:nvSpPr>
        <p:spPr>
          <a:xfrm>
            <a:off x="81831" y="127861"/>
            <a:ext cx="6977875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 smtClean="0">
                <a:solidFill>
                  <a:schemeClr val="bg1"/>
                </a:solidFill>
              </a:rPr>
              <a:t>Do not be ashamed </a:t>
            </a:r>
            <a:endParaRPr lang="en-US" sz="4800" dirty="0">
              <a:solidFill>
                <a:schemeClr val="bg1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4728403" y="2886613"/>
            <a:ext cx="7063262" cy="1404093"/>
          </a:xfrm>
          <a:prstGeom prst="roundRect">
            <a:avLst/>
          </a:prstGeom>
          <a:solidFill>
            <a:srgbClr val="3F7D1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/>
              <a:t>These are all reasons Timothy might be tempted to shrink back… </a:t>
            </a:r>
            <a:endParaRPr lang="en-US" sz="3600" b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3591B03D-D654-4EFA-9CCC-AAD4DCB64486}"/>
              </a:ext>
            </a:extLst>
          </p:cNvPr>
          <p:cNvSpPr txBox="1"/>
          <p:nvPr/>
        </p:nvSpPr>
        <p:spPr>
          <a:xfrm>
            <a:off x="914400" y="1083033"/>
            <a:ext cx="6619164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800" b="1" i="1" dirty="0">
                <a:solidFill>
                  <a:schemeClr val="bg1"/>
                </a:solidFill>
              </a:rPr>
              <a:t>o</a:t>
            </a:r>
            <a:r>
              <a:rPr lang="en-US" sz="4800" b="1" i="1" dirty="0" smtClean="0">
                <a:solidFill>
                  <a:schemeClr val="bg1"/>
                </a:solidFill>
              </a:rPr>
              <a:t>f the truth about Christ </a:t>
            </a:r>
            <a:endParaRPr lang="en-US" sz="4000" i="1" dirty="0">
              <a:solidFill>
                <a:schemeClr val="bg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3591B03D-D654-4EFA-9CCC-AAD4DCB64486}"/>
              </a:ext>
            </a:extLst>
          </p:cNvPr>
          <p:cNvSpPr txBox="1"/>
          <p:nvPr/>
        </p:nvSpPr>
        <p:spPr>
          <a:xfrm>
            <a:off x="914400" y="1900382"/>
            <a:ext cx="3075975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800" b="1" i="1" dirty="0">
                <a:solidFill>
                  <a:schemeClr val="bg1"/>
                </a:solidFill>
              </a:rPr>
              <a:t>o</a:t>
            </a:r>
            <a:r>
              <a:rPr lang="en-US" sz="4800" b="1" i="1" dirty="0" smtClean="0">
                <a:solidFill>
                  <a:schemeClr val="bg1"/>
                </a:solidFill>
              </a:rPr>
              <a:t>f Paul</a:t>
            </a:r>
            <a:endParaRPr lang="en-US" sz="4000" i="1" dirty="0">
              <a:solidFill>
                <a:schemeClr val="bg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3591B03D-D654-4EFA-9CCC-AAD4DCB64486}"/>
              </a:ext>
            </a:extLst>
          </p:cNvPr>
          <p:cNvSpPr txBox="1"/>
          <p:nvPr/>
        </p:nvSpPr>
        <p:spPr>
          <a:xfrm>
            <a:off x="914400" y="2744521"/>
            <a:ext cx="4241064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800" b="1" i="1" dirty="0">
                <a:solidFill>
                  <a:schemeClr val="bg1"/>
                </a:solidFill>
              </a:rPr>
              <a:t>o</a:t>
            </a:r>
            <a:r>
              <a:rPr lang="en-US" sz="4800" b="1" i="1" dirty="0" smtClean="0">
                <a:solidFill>
                  <a:schemeClr val="bg1"/>
                </a:solidFill>
              </a:rPr>
              <a:t>f the Gospel</a:t>
            </a:r>
            <a:endParaRPr lang="en-US" sz="40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4757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" y="4406515"/>
            <a:ext cx="12191999" cy="2451486"/>
          </a:xfrm>
          <a:prstGeom prst="rect">
            <a:avLst/>
          </a:prstGeom>
          <a:solidFill>
            <a:srgbClr val="0327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baseline="30000" dirty="0" smtClean="0">
                <a:solidFill>
                  <a:srgbClr val="72DB2B"/>
                </a:solidFill>
              </a:rPr>
              <a:t>2 Tim 1:8</a:t>
            </a:r>
            <a:r>
              <a:rPr lang="en-US" sz="3600" b="1" baseline="30000" dirty="0"/>
              <a:t> </a:t>
            </a:r>
            <a:r>
              <a:rPr lang="en-US" sz="3600" dirty="0" smtClean="0"/>
              <a:t>Therefore</a:t>
            </a:r>
            <a:r>
              <a:rPr lang="en-US" sz="3600" dirty="0"/>
              <a:t> do not be ashamed of the testimony of </a:t>
            </a:r>
            <a:r>
              <a:rPr lang="en-US" sz="3600" dirty="0" smtClean="0"/>
              <a:t>our Lord </a:t>
            </a:r>
            <a:r>
              <a:rPr lang="en-US" sz="3600" dirty="0"/>
              <a:t>or of me His prisoner, but join with me in suffering </a:t>
            </a:r>
            <a:r>
              <a:rPr lang="en-US" sz="3600" b="1" u="sng" dirty="0" smtClean="0"/>
              <a:t>for the  gospel</a:t>
            </a:r>
            <a:r>
              <a:rPr lang="en-US" sz="3600" dirty="0" smtClean="0"/>
              <a:t> </a:t>
            </a:r>
            <a:r>
              <a:rPr lang="en-US" sz="3600" dirty="0"/>
              <a:t>according to the power of God,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6322916" y="3076617"/>
            <a:ext cx="4567997" cy="914400"/>
          </a:xfrm>
          <a:prstGeom prst="roundRect">
            <a:avLst/>
          </a:prstGeom>
          <a:solidFill>
            <a:srgbClr val="3F7D1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/>
              <a:t>How about us? </a:t>
            </a:r>
            <a:endParaRPr lang="en-US" sz="4400" b="1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3591B03D-D654-4EFA-9CCC-AAD4DCB64486}"/>
              </a:ext>
            </a:extLst>
          </p:cNvPr>
          <p:cNvSpPr txBox="1"/>
          <p:nvPr/>
        </p:nvSpPr>
        <p:spPr>
          <a:xfrm>
            <a:off x="81831" y="127861"/>
            <a:ext cx="6977875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 smtClean="0">
                <a:solidFill>
                  <a:schemeClr val="bg1"/>
                </a:solidFill>
              </a:rPr>
              <a:t>Do not be ashamed </a:t>
            </a:r>
            <a:endParaRPr lang="en-US" sz="4800" dirty="0">
              <a:solidFill>
                <a:schemeClr val="bg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3591B03D-D654-4EFA-9CCC-AAD4DCB64486}"/>
              </a:ext>
            </a:extLst>
          </p:cNvPr>
          <p:cNvSpPr txBox="1"/>
          <p:nvPr/>
        </p:nvSpPr>
        <p:spPr>
          <a:xfrm>
            <a:off x="914400" y="1083033"/>
            <a:ext cx="6619164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800" b="1" i="1" dirty="0">
                <a:solidFill>
                  <a:schemeClr val="bg1"/>
                </a:solidFill>
              </a:rPr>
              <a:t>o</a:t>
            </a:r>
            <a:r>
              <a:rPr lang="en-US" sz="4800" b="1" i="1" dirty="0" smtClean="0">
                <a:solidFill>
                  <a:schemeClr val="bg1"/>
                </a:solidFill>
              </a:rPr>
              <a:t>f the truth about Christ </a:t>
            </a:r>
            <a:endParaRPr lang="en-US" sz="4000" i="1" dirty="0">
              <a:solidFill>
                <a:schemeClr val="bg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3591B03D-D654-4EFA-9CCC-AAD4DCB64486}"/>
              </a:ext>
            </a:extLst>
          </p:cNvPr>
          <p:cNvSpPr txBox="1"/>
          <p:nvPr/>
        </p:nvSpPr>
        <p:spPr>
          <a:xfrm>
            <a:off x="914400" y="1900382"/>
            <a:ext cx="3075975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800" b="1" i="1" dirty="0">
                <a:solidFill>
                  <a:schemeClr val="bg1"/>
                </a:solidFill>
              </a:rPr>
              <a:t>o</a:t>
            </a:r>
            <a:r>
              <a:rPr lang="en-US" sz="4800" b="1" i="1" dirty="0" smtClean="0">
                <a:solidFill>
                  <a:schemeClr val="bg1"/>
                </a:solidFill>
              </a:rPr>
              <a:t>f Paul</a:t>
            </a:r>
            <a:endParaRPr lang="en-US" sz="4000" i="1" dirty="0">
              <a:solidFill>
                <a:schemeClr val="bg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3591B03D-D654-4EFA-9CCC-AAD4DCB64486}"/>
              </a:ext>
            </a:extLst>
          </p:cNvPr>
          <p:cNvSpPr txBox="1"/>
          <p:nvPr/>
        </p:nvSpPr>
        <p:spPr>
          <a:xfrm>
            <a:off x="914400" y="2744521"/>
            <a:ext cx="4241064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800" b="1" i="1" dirty="0">
                <a:solidFill>
                  <a:schemeClr val="bg1"/>
                </a:solidFill>
              </a:rPr>
              <a:t>o</a:t>
            </a:r>
            <a:r>
              <a:rPr lang="en-US" sz="4800" b="1" i="1" dirty="0" smtClean="0">
                <a:solidFill>
                  <a:schemeClr val="bg1"/>
                </a:solidFill>
              </a:rPr>
              <a:t>f the Gospel</a:t>
            </a:r>
            <a:endParaRPr lang="en-US" sz="40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969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3591B03D-D654-4EFA-9CCC-AAD4DCB64486}"/>
              </a:ext>
            </a:extLst>
          </p:cNvPr>
          <p:cNvSpPr txBox="1"/>
          <p:nvPr/>
        </p:nvSpPr>
        <p:spPr>
          <a:xfrm>
            <a:off x="81831" y="127861"/>
            <a:ext cx="6977875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 smtClean="0">
                <a:solidFill>
                  <a:schemeClr val="bg1"/>
                </a:solidFill>
              </a:rPr>
              <a:t>Do not be ashamed </a:t>
            </a:r>
            <a:endParaRPr lang="en-US" sz="4800" dirty="0">
              <a:solidFill>
                <a:schemeClr val="bg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" y="4406515"/>
            <a:ext cx="12191999" cy="2451486"/>
          </a:xfrm>
          <a:prstGeom prst="rect">
            <a:avLst/>
          </a:prstGeom>
          <a:solidFill>
            <a:srgbClr val="0327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baseline="30000" dirty="0" smtClean="0">
                <a:solidFill>
                  <a:srgbClr val="72DB2B"/>
                </a:solidFill>
              </a:rPr>
              <a:t>2 Tim 1:8</a:t>
            </a:r>
            <a:r>
              <a:rPr lang="en-US" sz="3600" b="1" baseline="30000" dirty="0"/>
              <a:t> </a:t>
            </a:r>
            <a:r>
              <a:rPr lang="en-US" sz="3600" dirty="0" smtClean="0"/>
              <a:t>Therefore</a:t>
            </a:r>
            <a:r>
              <a:rPr lang="en-US" sz="3600" dirty="0"/>
              <a:t> </a:t>
            </a:r>
            <a:r>
              <a:rPr lang="en-US" sz="3600" b="1" u="sng" dirty="0"/>
              <a:t>do not be ashamed</a:t>
            </a:r>
            <a:r>
              <a:rPr lang="en-US" sz="3600" dirty="0"/>
              <a:t> of the testimony of </a:t>
            </a:r>
            <a:r>
              <a:rPr lang="en-US" sz="3600" dirty="0" smtClean="0"/>
              <a:t>our Lord </a:t>
            </a:r>
            <a:r>
              <a:rPr lang="en-US" sz="3600" dirty="0"/>
              <a:t>or of me His prisoner, but join with me in suffering </a:t>
            </a:r>
            <a:r>
              <a:rPr lang="en-US" sz="3600" dirty="0" smtClean="0"/>
              <a:t>for the  gospel </a:t>
            </a:r>
            <a:r>
              <a:rPr lang="en-US" sz="3600" dirty="0"/>
              <a:t>according to the power of God,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3591B03D-D654-4EFA-9CCC-AAD4DCB64486}"/>
              </a:ext>
            </a:extLst>
          </p:cNvPr>
          <p:cNvSpPr txBox="1"/>
          <p:nvPr/>
        </p:nvSpPr>
        <p:spPr>
          <a:xfrm>
            <a:off x="914400" y="1083033"/>
            <a:ext cx="6619164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800" b="1" i="1" dirty="0">
                <a:solidFill>
                  <a:schemeClr val="bg1"/>
                </a:solidFill>
              </a:rPr>
              <a:t>o</a:t>
            </a:r>
            <a:r>
              <a:rPr lang="en-US" sz="4800" b="1" i="1" dirty="0" smtClean="0">
                <a:solidFill>
                  <a:schemeClr val="bg1"/>
                </a:solidFill>
              </a:rPr>
              <a:t>f the truth about Christ </a:t>
            </a:r>
            <a:endParaRPr lang="en-US" sz="4000" i="1" dirty="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3591B03D-D654-4EFA-9CCC-AAD4DCB64486}"/>
              </a:ext>
            </a:extLst>
          </p:cNvPr>
          <p:cNvSpPr txBox="1"/>
          <p:nvPr/>
        </p:nvSpPr>
        <p:spPr>
          <a:xfrm>
            <a:off x="914400" y="1900382"/>
            <a:ext cx="3075975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800" b="1" i="1" dirty="0">
                <a:solidFill>
                  <a:schemeClr val="bg1"/>
                </a:solidFill>
              </a:rPr>
              <a:t>o</a:t>
            </a:r>
            <a:r>
              <a:rPr lang="en-US" sz="4800" b="1" i="1" dirty="0" smtClean="0">
                <a:solidFill>
                  <a:schemeClr val="bg1"/>
                </a:solidFill>
              </a:rPr>
              <a:t>f Paul</a:t>
            </a:r>
            <a:endParaRPr lang="en-US" sz="4000" i="1" dirty="0">
              <a:solidFill>
                <a:schemeClr val="bg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3591B03D-D654-4EFA-9CCC-AAD4DCB64486}"/>
              </a:ext>
            </a:extLst>
          </p:cNvPr>
          <p:cNvSpPr txBox="1"/>
          <p:nvPr/>
        </p:nvSpPr>
        <p:spPr>
          <a:xfrm>
            <a:off x="914400" y="2744521"/>
            <a:ext cx="4241064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800" b="1" i="1" dirty="0">
                <a:solidFill>
                  <a:schemeClr val="bg1"/>
                </a:solidFill>
              </a:rPr>
              <a:t>o</a:t>
            </a:r>
            <a:r>
              <a:rPr lang="en-US" sz="4800" b="1" i="1" dirty="0" smtClean="0">
                <a:solidFill>
                  <a:schemeClr val="bg1"/>
                </a:solidFill>
              </a:rPr>
              <a:t>f the Gospel</a:t>
            </a:r>
            <a:endParaRPr lang="en-US" sz="40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9595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3591B03D-D654-4EFA-9CCC-AAD4DCB64486}"/>
              </a:ext>
            </a:extLst>
          </p:cNvPr>
          <p:cNvSpPr txBox="1"/>
          <p:nvPr/>
        </p:nvSpPr>
        <p:spPr>
          <a:xfrm>
            <a:off x="0" y="1309847"/>
            <a:ext cx="12192000" cy="280076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8800" b="1" i="1" dirty="0" smtClean="0">
                <a:solidFill>
                  <a:schemeClr val="bg1"/>
                </a:solidFill>
              </a:rPr>
              <a:t>WELCOME TO 10AM </a:t>
            </a:r>
          </a:p>
          <a:p>
            <a:pPr algn="ctr"/>
            <a:r>
              <a:rPr lang="en-US" sz="8800" b="1" i="1" dirty="0" smtClean="0">
                <a:solidFill>
                  <a:schemeClr val="bg1"/>
                </a:solidFill>
              </a:rPr>
              <a:t>Main Campus CT!</a:t>
            </a:r>
            <a:endParaRPr lang="en-US" sz="72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4844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3591B03D-D654-4EFA-9CCC-AAD4DCB64486}"/>
              </a:ext>
            </a:extLst>
          </p:cNvPr>
          <p:cNvSpPr txBox="1"/>
          <p:nvPr/>
        </p:nvSpPr>
        <p:spPr>
          <a:xfrm>
            <a:off x="914400" y="1083033"/>
            <a:ext cx="6619164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800" b="1" i="1" dirty="0">
                <a:solidFill>
                  <a:schemeClr val="bg1"/>
                </a:solidFill>
              </a:rPr>
              <a:t>o</a:t>
            </a:r>
            <a:r>
              <a:rPr lang="en-US" sz="4800" b="1" i="1" dirty="0" smtClean="0">
                <a:solidFill>
                  <a:schemeClr val="bg1"/>
                </a:solidFill>
              </a:rPr>
              <a:t>f the truth about Christ </a:t>
            </a:r>
            <a:endParaRPr lang="en-US" sz="4000" i="1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3591B03D-D654-4EFA-9CCC-AAD4DCB64486}"/>
              </a:ext>
            </a:extLst>
          </p:cNvPr>
          <p:cNvSpPr txBox="1"/>
          <p:nvPr/>
        </p:nvSpPr>
        <p:spPr>
          <a:xfrm>
            <a:off x="914400" y="1900382"/>
            <a:ext cx="3075975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800" b="1" i="1" dirty="0">
                <a:solidFill>
                  <a:schemeClr val="bg1"/>
                </a:solidFill>
              </a:rPr>
              <a:t>o</a:t>
            </a:r>
            <a:r>
              <a:rPr lang="en-US" sz="4800" b="1" i="1" dirty="0" smtClean="0">
                <a:solidFill>
                  <a:schemeClr val="bg1"/>
                </a:solidFill>
              </a:rPr>
              <a:t>f Paul</a:t>
            </a:r>
            <a:endParaRPr lang="en-US" sz="4000" i="1" dirty="0">
              <a:solidFill>
                <a:schemeClr val="bg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3591B03D-D654-4EFA-9CCC-AAD4DCB64486}"/>
              </a:ext>
            </a:extLst>
          </p:cNvPr>
          <p:cNvSpPr txBox="1"/>
          <p:nvPr/>
        </p:nvSpPr>
        <p:spPr>
          <a:xfrm>
            <a:off x="81831" y="127861"/>
            <a:ext cx="6977875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 smtClean="0">
                <a:solidFill>
                  <a:schemeClr val="bg1"/>
                </a:solidFill>
              </a:rPr>
              <a:t>Do not be ashamed </a:t>
            </a:r>
            <a:endParaRPr lang="en-US" sz="4800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3591B03D-D654-4EFA-9CCC-AAD4DCB64486}"/>
              </a:ext>
            </a:extLst>
          </p:cNvPr>
          <p:cNvSpPr txBox="1"/>
          <p:nvPr/>
        </p:nvSpPr>
        <p:spPr>
          <a:xfrm>
            <a:off x="914400" y="2744521"/>
            <a:ext cx="4241064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800" b="1" i="1" dirty="0">
                <a:solidFill>
                  <a:schemeClr val="bg1"/>
                </a:solidFill>
              </a:rPr>
              <a:t>o</a:t>
            </a:r>
            <a:r>
              <a:rPr lang="en-US" sz="4800" b="1" i="1" dirty="0" smtClean="0">
                <a:solidFill>
                  <a:schemeClr val="bg1"/>
                </a:solidFill>
              </a:rPr>
              <a:t>f the Gospel</a:t>
            </a:r>
            <a:endParaRPr lang="en-US" sz="4000" i="1" dirty="0">
              <a:solidFill>
                <a:schemeClr val="bg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" y="4406515"/>
            <a:ext cx="12191999" cy="2451486"/>
          </a:xfrm>
          <a:prstGeom prst="rect">
            <a:avLst/>
          </a:prstGeom>
          <a:solidFill>
            <a:srgbClr val="0327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baseline="30000" dirty="0" smtClean="0">
                <a:solidFill>
                  <a:srgbClr val="72DB2B"/>
                </a:solidFill>
              </a:rPr>
              <a:t>2 Tim 1:8</a:t>
            </a:r>
            <a:r>
              <a:rPr lang="en-US" sz="3600" b="1" baseline="30000" dirty="0"/>
              <a:t> </a:t>
            </a:r>
            <a:r>
              <a:rPr lang="en-US" sz="3600" dirty="0" smtClean="0"/>
              <a:t>Therefore</a:t>
            </a:r>
            <a:r>
              <a:rPr lang="en-US" sz="3600" dirty="0"/>
              <a:t> </a:t>
            </a:r>
            <a:r>
              <a:rPr lang="en-US" sz="3600" b="1" u="sng" dirty="0"/>
              <a:t>do not be ashamed</a:t>
            </a:r>
            <a:r>
              <a:rPr lang="en-US" sz="3600" dirty="0"/>
              <a:t> of the testimony of </a:t>
            </a:r>
            <a:r>
              <a:rPr lang="en-US" sz="3600" dirty="0" smtClean="0"/>
              <a:t>our Lord </a:t>
            </a:r>
            <a:r>
              <a:rPr lang="en-US" sz="3600" dirty="0"/>
              <a:t>or of me His prisoner, </a:t>
            </a:r>
            <a:r>
              <a:rPr lang="en-US" sz="3600" b="1" u="sng" dirty="0"/>
              <a:t>but join with me in suffering</a:t>
            </a:r>
            <a:r>
              <a:rPr lang="en-US" sz="3600" b="1" dirty="0"/>
              <a:t> </a:t>
            </a:r>
            <a:r>
              <a:rPr lang="en-US" sz="3600" dirty="0" smtClean="0"/>
              <a:t>for the  gospel </a:t>
            </a:r>
            <a:r>
              <a:rPr lang="en-US" sz="3600" dirty="0"/>
              <a:t>according to the power of God,</a:t>
            </a:r>
          </a:p>
        </p:txBody>
      </p:sp>
    </p:spTree>
    <p:extLst>
      <p:ext uri="{BB962C8B-B14F-4D97-AF65-F5344CB8AC3E}">
        <p14:creationId xmlns:p14="http://schemas.microsoft.com/office/powerpoint/2010/main" val="828325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3591B03D-D654-4EFA-9CCC-AAD4DCB64486}"/>
              </a:ext>
            </a:extLst>
          </p:cNvPr>
          <p:cNvSpPr txBox="1"/>
          <p:nvPr/>
        </p:nvSpPr>
        <p:spPr>
          <a:xfrm>
            <a:off x="81831" y="127861"/>
            <a:ext cx="8232175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 smtClean="0">
                <a:solidFill>
                  <a:schemeClr val="bg1"/>
                </a:solidFill>
              </a:rPr>
              <a:t>Join with me in suffering</a:t>
            </a:r>
            <a:endParaRPr lang="en-US" sz="4800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" y="4406515"/>
            <a:ext cx="12191999" cy="2451486"/>
          </a:xfrm>
          <a:prstGeom prst="rect">
            <a:avLst/>
          </a:prstGeom>
          <a:solidFill>
            <a:srgbClr val="0327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baseline="30000" dirty="0" smtClean="0">
                <a:solidFill>
                  <a:srgbClr val="72DB2B"/>
                </a:solidFill>
              </a:rPr>
              <a:t>2 Tim 1:8</a:t>
            </a:r>
            <a:r>
              <a:rPr lang="en-US" sz="3600" b="1" baseline="30000" dirty="0"/>
              <a:t> </a:t>
            </a:r>
            <a:r>
              <a:rPr lang="en-US" sz="3600" dirty="0" smtClean="0"/>
              <a:t>Therefore</a:t>
            </a:r>
            <a:r>
              <a:rPr lang="en-US" sz="3600" dirty="0"/>
              <a:t> </a:t>
            </a:r>
            <a:r>
              <a:rPr lang="en-US" sz="3600" b="1" u="sng" dirty="0"/>
              <a:t>do not be ashamed</a:t>
            </a:r>
            <a:r>
              <a:rPr lang="en-US" sz="3600" dirty="0"/>
              <a:t> of the testimony of </a:t>
            </a:r>
            <a:r>
              <a:rPr lang="en-US" sz="3600" dirty="0" smtClean="0"/>
              <a:t>our Lord </a:t>
            </a:r>
            <a:r>
              <a:rPr lang="en-US" sz="3600" dirty="0"/>
              <a:t>or of me His prisoner, </a:t>
            </a:r>
            <a:r>
              <a:rPr lang="en-US" sz="3600" b="1" u="sng" dirty="0"/>
              <a:t>but join with me in suffering</a:t>
            </a:r>
            <a:r>
              <a:rPr lang="en-US" sz="3600" dirty="0"/>
              <a:t> </a:t>
            </a:r>
            <a:r>
              <a:rPr lang="en-US" sz="3600" dirty="0" smtClean="0"/>
              <a:t>for the  gospel </a:t>
            </a:r>
            <a:r>
              <a:rPr lang="en-US" sz="3600" dirty="0"/>
              <a:t>according to the power of God,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3591B03D-D654-4EFA-9CCC-AAD4DCB64486}"/>
              </a:ext>
            </a:extLst>
          </p:cNvPr>
          <p:cNvSpPr txBox="1"/>
          <p:nvPr/>
        </p:nvSpPr>
        <p:spPr>
          <a:xfrm>
            <a:off x="81831" y="2990743"/>
            <a:ext cx="12028338" cy="141577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300" b="1" i="1" dirty="0" smtClean="0">
                <a:solidFill>
                  <a:schemeClr val="bg1"/>
                </a:solidFill>
              </a:rPr>
              <a:t>“Move forward willingly into what others will find shameful”</a:t>
            </a:r>
            <a:endParaRPr lang="en-US" sz="4300" i="1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3591B03D-D654-4EFA-9CCC-AAD4DCB64486}"/>
              </a:ext>
            </a:extLst>
          </p:cNvPr>
          <p:cNvSpPr txBox="1"/>
          <p:nvPr/>
        </p:nvSpPr>
        <p:spPr>
          <a:xfrm>
            <a:off x="81831" y="1686865"/>
            <a:ext cx="12110169" cy="75405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300" b="1" i="1" dirty="0" smtClean="0">
                <a:solidFill>
                  <a:schemeClr val="bg1"/>
                </a:solidFill>
              </a:rPr>
              <a:t>“Don’t shrink back in shame… but stand with me” </a:t>
            </a:r>
            <a:endParaRPr lang="en-US" sz="43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6799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3591B03D-D654-4EFA-9CCC-AAD4DCB64486}"/>
              </a:ext>
            </a:extLst>
          </p:cNvPr>
          <p:cNvSpPr txBox="1"/>
          <p:nvPr/>
        </p:nvSpPr>
        <p:spPr>
          <a:xfrm>
            <a:off x="81831" y="127861"/>
            <a:ext cx="8232175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 smtClean="0">
                <a:solidFill>
                  <a:schemeClr val="bg1"/>
                </a:solidFill>
              </a:rPr>
              <a:t>Join with me in suffering</a:t>
            </a:r>
            <a:endParaRPr lang="en-US" sz="4800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" y="4406515"/>
            <a:ext cx="12191999" cy="2451486"/>
          </a:xfrm>
          <a:prstGeom prst="rect">
            <a:avLst/>
          </a:prstGeom>
          <a:solidFill>
            <a:srgbClr val="0327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baseline="30000" dirty="0" smtClean="0">
                <a:solidFill>
                  <a:srgbClr val="72DB2B"/>
                </a:solidFill>
              </a:rPr>
              <a:t>2 Tim 1:8</a:t>
            </a:r>
            <a:r>
              <a:rPr lang="en-US" sz="3600" b="1" baseline="30000" dirty="0"/>
              <a:t> </a:t>
            </a:r>
            <a:r>
              <a:rPr lang="en-US" sz="3600" dirty="0" smtClean="0"/>
              <a:t>Therefore</a:t>
            </a:r>
            <a:r>
              <a:rPr lang="en-US" sz="3600" dirty="0"/>
              <a:t> </a:t>
            </a:r>
            <a:r>
              <a:rPr lang="en-US" sz="3600" b="1" u="sng" dirty="0"/>
              <a:t>do not be ashamed</a:t>
            </a:r>
            <a:r>
              <a:rPr lang="en-US" sz="3600" dirty="0"/>
              <a:t> of the testimony of </a:t>
            </a:r>
            <a:r>
              <a:rPr lang="en-US" sz="3600" dirty="0" smtClean="0"/>
              <a:t>our Lord </a:t>
            </a:r>
            <a:r>
              <a:rPr lang="en-US" sz="3600" dirty="0"/>
              <a:t>or of me His prisoner, </a:t>
            </a:r>
            <a:r>
              <a:rPr lang="en-US" sz="3600" b="1" u="sng" dirty="0"/>
              <a:t>but join with me in suffering</a:t>
            </a:r>
            <a:r>
              <a:rPr lang="en-US" sz="3600" dirty="0"/>
              <a:t> </a:t>
            </a:r>
            <a:r>
              <a:rPr lang="en-US" sz="3600" dirty="0" smtClean="0"/>
              <a:t>for the  gospel </a:t>
            </a:r>
            <a:r>
              <a:rPr lang="en-US" sz="3600" dirty="0"/>
              <a:t>according to the power of God,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591B03D-D654-4EFA-9CCC-AAD4DCB64486}"/>
              </a:ext>
            </a:extLst>
          </p:cNvPr>
          <p:cNvSpPr txBox="1"/>
          <p:nvPr/>
        </p:nvSpPr>
        <p:spPr>
          <a:xfrm>
            <a:off x="8570259" y="92003"/>
            <a:ext cx="3191436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7200" b="1" i="1" dirty="0" smtClean="0">
                <a:solidFill>
                  <a:schemeClr val="bg1"/>
                </a:solidFill>
              </a:rPr>
              <a:t>Why? </a:t>
            </a:r>
            <a:endParaRPr lang="en-US" sz="7200" i="1" dirty="0">
              <a:solidFill>
                <a:schemeClr val="bg1"/>
              </a:solidFill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558249" y="1292332"/>
            <a:ext cx="11364812" cy="3262991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AutoNum type="arabicParenR"/>
            </a:pPr>
            <a:r>
              <a:rPr lang="en-US" sz="5400" b="1" dirty="0" smtClean="0">
                <a:solidFill>
                  <a:schemeClr val="tx1"/>
                </a:solidFill>
              </a:rPr>
              <a:t> What we suffer </a:t>
            </a:r>
            <a:r>
              <a:rPr lang="en-US" sz="5400" b="1" i="1" dirty="0" smtClean="0">
                <a:solidFill>
                  <a:schemeClr val="tx1"/>
                </a:solidFill>
              </a:rPr>
              <a:t>FOR</a:t>
            </a:r>
          </a:p>
          <a:p>
            <a:pPr marL="342900" indent="-342900">
              <a:buAutoNum type="arabicParenR"/>
            </a:pPr>
            <a:endParaRPr lang="en-US" sz="1400" b="1" i="1" dirty="0" smtClean="0">
              <a:solidFill>
                <a:schemeClr val="tx1"/>
              </a:solidFill>
            </a:endParaRPr>
          </a:p>
          <a:p>
            <a:pPr marL="342900" indent="-342900">
              <a:buAutoNum type="arabicParenR"/>
            </a:pPr>
            <a:r>
              <a:rPr lang="en-US" sz="5400" b="1" dirty="0" smtClean="0">
                <a:solidFill>
                  <a:schemeClr val="tx1"/>
                </a:solidFill>
              </a:rPr>
              <a:t> Who we suffer </a:t>
            </a:r>
            <a:r>
              <a:rPr lang="en-US" sz="5400" b="1" i="1" dirty="0" smtClean="0">
                <a:solidFill>
                  <a:schemeClr val="tx1"/>
                </a:solidFill>
              </a:rPr>
              <a:t>WITH</a:t>
            </a:r>
          </a:p>
          <a:p>
            <a:pPr marL="342900" indent="-342900">
              <a:buAutoNum type="arabicParenR"/>
            </a:pPr>
            <a:endParaRPr lang="en-US" sz="1600" b="1" i="1" dirty="0" smtClean="0">
              <a:solidFill>
                <a:schemeClr val="tx1"/>
              </a:solidFill>
            </a:endParaRPr>
          </a:p>
          <a:p>
            <a:pPr marL="342900" indent="-342900">
              <a:buAutoNum type="arabicParenR"/>
            </a:pPr>
            <a:r>
              <a:rPr lang="en-US" sz="5400" b="1" dirty="0" smtClean="0">
                <a:solidFill>
                  <a:schemeClr val="tx1"/>
                </a:solidFill>
              </a:rPr>
              <a:t> The </a:t>
            </a:r>
            <a:r>
              <a:rPr lang="en-US" sz="5400" b="1" i="1" dirty="0" smtClean="0">
                <a:solidFill>
                  <a:schemeClr val="tx1"/>
                </a:solidFill>
              </a:rPr>
              <a:t>POWER</a:t>
            </a:r>
            <a:r>
              <a:rPr lang="en-US" sz="5400" b="1" dirty="0" smtClean="0">
                <a:solidFill>
                  <a:schemeClr val="tx1"/>
                </a:solidFill>
              </a:rPr>
              <a:t> with which we face it</a:t>
            </a:r>
            <a:endParaRPr lang="en-US" sz="5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8281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" y="4406515"/>
            <a:ext cx="12191999" cy="2451486"/>
          </a:xfrm>
          <a:prstGeom prst="rect">
            <a:avLst/>
          </a:prstGeom>
          <a:solidFill>
            <a:srgbClr val="0327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baseline="30000" dirty="0" smtClean="0">
                <a:solidFill>
                  <a:srgbClr val="72DB2B"/>
                </a:solidFill>
              </a:rPr>
              <a:t>2 Tim 1:8</a:t>
            </a:r>
            <a:r>
              <a:rPr lang="en-US" sz="3600" b="1" baseline="30000" dirty="0"/>
              <a:t> </a:t>
            </a:r>
            <a:r>
              <a:rPr lang="en-US" sz="3600" dirty="0" smtClean="0"/>
              <a:t>Therefore</a:t>
            </a:r>
            <a:r>
              <a:rPr lang="en-US" sz="3600" dirty="0"/>
              <a:t> </a:t>
            </a:r>
            <a:r>
              <a:rPr lang="en-US" sz="3600" b="1" u="sng" dirty="0"/>
              <a:t>do not be ashamed</a:t>
            </a:r>
            <a:r>
              <a:rPr lang="en-US" sz="3600" dirty="0"/>
              <a:t> of the testimony of </a:t>
            </a:r>
            <a:r>
              <a:rPr lang="en-US" sz="3600" dirty="0" smtClean="0"/>
              <a:t>our Lord </a:t>
            </a:r>
            <a:r>
              <a:rPr lang="en-US" sz="3600" dirty="0"/>
              <a:t>or of me His prisoner, </a:t>
            </a:r>
            <a:r>
              <a:rPr lang="en-US" sz="3600" b="1" u="sng" dirty="0"/>
              <a:t>but join with me in suffering</a:t>
            </a:r>
            <a:r>
              <a:rPr lang="en-US" sz="3600" dirty="0"/>
              <a:t> </a:t>
            </a:r>
            <a:r>
              <a:rPr lang="en-US" sz="3600" dirty="0" smtClean="0"/>
              <a:t>for the  gospel </a:t>
            </a:r>
            <a:r>
              <a:rPr lang="en-US" sz="3600" dirty="0"/>
              <a:t>according to the power of God,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555811" y="2510117"/>
            <a:ext cx="10775577" cy="982078"/>
          </a:xfrm>
          <a:prstGeom prst="roundRect">
            <a:avLst/>
          </a:prstGeom>
          <a:solidFill>
            <a:srgbClr val="3F7D1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/>
              <a:t>What would be worth enduring shame for? </a:t>
            </a:r>
            <a:endParaRPr lang="en-US" sz="44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591B03D-D654-4EFA-9CCC-AAD4DCB64486}"/>
              </a:ext>
            </a:extLst>
          </p:cNvPr>
          <p:cNvSpPr txBox="1"/>
          <p:nvPr/>
        </p:nvSpPr>
        <p:spPr>
          <a:xfrm>
            <a:off x="81832" y="127861"/>
            <a:ext cx="7699534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 smtClean="0">
                <a:solidFill>
                  <a:schemeClr val="bg1"/>
                </a:solidFill>
              </a:rPr>
              <a:t>1) What we suffer </a:t>
            </a:r>
            <a:r>
              <a:rPr lang="en-US" sz="6000" b="1" i="1" dirty="0" smtClean="0">
                <a:solidFill>
                  <a:schemeClr val="bg1"/>
                </a:solidFill>
              </a:rPr>
              <a:t>FOR:</a:t>
            </a:r>
            <a:endParaRPr lang="en-US" sz="48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5021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3591B03D-D654-4EFA-9CCC-AAD4DCB64486}"/>
              </a:ext>
            </a:extLst>
          </p:cNvPr>
          <p:cNvSpPr txBox="1"/>
          <p:nvPr/>
        </p:nvSpPr>
        <p:spPr>
          <a:xfrm>
            <a:off x="81832" y="127861"/>
            <a:ext cx="7699534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 smtClean="0">
                <a:solidFill>
                  <a:schemeClr val="bg1"/>
                </a:solidFill>
              </a:rPr>
              <a:t>1) What we suffer </a:t>
            </a:r>
            <a:r>
              <a:rPr lang="en-US" sz="6000" b="1" i="1" dirty="0" smtClean="0">
                <a:solidFill>
                  <a:schemeClr val="bg1"/>
                </a:solidFill>
              </a:rPr>
              <a:t>FOR</a:t>
            </a:r>
            <a:endParaRPr lang="en-US" sz="4800" i="1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" y="4406515"/>
            <a:ext cx="12191999" cy="2451486"/>
          </a:xfrm>
          <a:prstGeom prst="rect">
            <a:avLst/>
          </a:prstGeom>
          <a:solidFill>
            <a:srgbClr val="0327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baseline="30000" dirty="0" smtClean="0">
                <a:solidFill>
                  <a:srgbClr val="72DB2B"/>
                </a:solidFill>
              </a:rPr>
              <a:t>2 Tim 1:8</a:t>
            </a:r>
            <a:r>
              <a:rPr lang="en-US" sz="3600" b="1" baseline="30000" dirty="0"/>
              <a:t> </a:t>
            </a:r>
            <a:r>
              <a:rPr lang="en-US" sz="3600" dirty="0" smtClean="0"/>
              <a:t>Therefore</a:t>
            </a:r>
            <a:r>
              <a:rPr lang="en-US" sz="3600" dirty="0"/>
              <a:t> </a:t>
            </a:r>
            <a:r>
              <a:rPr lang="en-US" sz="3600" b="1" u="sng" dirty="0"/>
              <a:t>do not be ashamed</a:t>
            </a:r>
            <a:r>
              <a:rPr lang="en-US" sz="3600" dirty="0"/>
              <a:t> of the testimony of </a:t>
            </a:r>
            <a:r>
              <a:rPr lang="en-US" sz="3600" dirty="0" smtClean="0"/>
              <a:t>our Lord </a:t>
            </a:r>
            <a:r>
              <a:rPr lang="en-US" sz="3600" dirty="0"/>
              <a:t>or of me His prisoner, </a:t>
            </a:r>
            <a:r>
              <a:rPr lang="en-US" sz="3600" b="1" u="sng" dirty="0"/>
              <a:t>but join with me in suffering</a:t>
            </a:r>
            <a:r>
              <a:rPr lang="en-US" sz="3600" dirty="0"/>
              <a:t> </a:t>
            </a:r>
            <a:r>
              <a:rPr lang="en-US" sz="3600" dirty="0" smtClean="0"/>
              <a:t>for the  gospel </a:t>
            </a:r>
            <a:r>
              <a:rPr lang="en-US" sz="3600" dirty="0"/>
              <a:t>according to the power of God,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233082" y="2671482"/>
            <a:ext cx="11725835" cy="982078"/>
          </a:xfrm>
          <a:prstGeom prst="roundRect">
            <a:avLst/>
          </a:prstGeom>
          <a:solidFill>
            <a:srgbClr val="3F7D1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/>
              <a:t>What would be worth joining in suffering for? </a:t>
            </a:r>
            <a:endParaRPr lang="en-US" sz="44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696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" y="4406515"/>
            <a:ext cx="12191999" cy="2451486"/>
          </a:xfrm>
          <a:prstGeom prst="rect">
            <a:avLst/>
          </a:prstGeom>
          <a:solidFill>
            <a:srgbClr val="0327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baseline="30000" dirty="0" smtClean="0">
                <a:solidFill>
                  <a:srgbClr val="72DB2B"/>
                </a:solidFill>
              </a:rPr>
              <a:t>2 Tim 1:8</a:t>
            </a:r>
            <a:r>
              <a:rPr lang="en-US" sz="3600" b="1" baseline="30000" dirty="0"/>
              <a:t> </a:t>
            </a:r>
            <a:r>
              <a:rPr lang="en-US" sz="3600" dirty="0" smtClean="0"/>
              <a:t>Therefore</a:t>
            </a:r>
            <a:r>
              <a:rPr lang="en-US" sz="3600" dirty="0"/>
              <a:t> do not be ashamed </a:t>
            </a:r>
            <a:r>
              <a:rPr lang="en-US" sz="3600" b="1" u="sng" dirty="0"/>
              <a:t>of the testimony of </a:t>
            </a:r>
            <a:r>
              <a:rPr lang="en-US" sz="3600" b="1" u="sng" dirty="0" smtClean="0"/>
              <a:t>our Lord</a:t>
            </a:r>
            <a:r>
              <a:rPr lang="en-US" sz="3600" dirty="0" smtClean="0"/>
              <a:t> </a:t>
            </a:r>
            <a:r>
              <a:rPr lang="en-US" sz="3600" dirty="0"/>
              <a:t>or of me His prisoner, but join with me in suffering </a:t>
            </a:r>
            <a:r>
              <a:rPr lang="en-US" sz="3600" dirty="0" smtClean="0"/>
              <a:t>for the  gospel </a:t>
            </a:r>
            <a:r>
              <a:rPr lang="en-US" sz="3600" dirty="0"/>
              <a:t>according to the power of God,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555811" y="2510117"/>
            <a:ext cx="10775577" cy="982078"/>
          </a:xfrm>
          <a:prstGeom prst="roundRect">
            <a:avLst/>
          </a:prstGeom>
          <a:solidFill>
            <a:srgbClr val="3F7D1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/>
              <a:t>What would be worth enduring shame for? </a:t>
            </a:r>
            <a:endParaRPr lang="en-US" sz="44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591B03D-D654-4EFA-9CCC-AAD4DCB64486}"/>
              </a:ext>
            </a:extLst>
          </p:cNvPr>
          <p:cNvSpPr txBox="1"/>
          <p:nvPr/>
        </p:nvSpPr>
        <p:spPr>
          <a:xfrm>
            <a:off x="81832" y="127861"/>
            <a:ext cx="7699534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 smtClean="0">
                <a:solidFill>
                  <a:schemeClr val="bg1"/>
                </a:solidFill>
              </a:rPr>
              <a:t>1) What we suffer </a:t>
            </a:r>
            <a:r>
              <a:rPr lang="en-US" sz="6000" b="1" i="1" dirty="0" smtClean="0">
                <a:solidFill>
                  <a:schemeClr val="bg1"/>
                </a:solidFill>
              </a:rPr>
              <a:t>FOR:</a:t>
            </a:r>
            <a:endParaRPr lang="en-US" sz="48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9966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" y="4406515"/>
            <a:ext cx="12191999" cy="2451486"/>
          </a:xfrm>
          <a:prstGeom prst="rect">
            <a:avLst/>
          </a:prstGeom>
          <a:solidFill>
            <a:srgbClr val="0327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baseline="30000" dirty="0" smtClean="0">
                <a:solidFill>
                  <a:srgbClr val="72DB2B"/>
                </a:solidFill>
              </a:rPr>
              <a:t>2 Tim 1:8</a:t>
            </a:r>
            <a:r>
              <a:rPr lang="en-US" sz="3600" b="1" baseline="30000" dirty="0"/>
              <a:t> </a:t>
            </a:r>
            <a:r>
              <a:rPr lang="en-US" sz="3600" dirty="0" smtClean="0"/>
              <a:t>Therefore</a:t>
            </a:r>
            <a:r>
              <a:rPr lang="en-US" sz="3600" dirty="0"/>
              <a:t> do not be ashamed of the testimony of </a:t>
            </a:r>
            <a:r>
              <a:rPr lang="en-US" sz="3600" dirty="0" smtClean="0"/>
              <a:t>our Lord </a:t>
            </a:r>
            <a:r>
              <a:rPr lang="en-US" sz="3600" dirty="0"/>
              <a:t>or of me His prisoner, but join with me in </a:t>
            </a:r>
            <a:r>
              <a:rPr lang="en-US" sz="3600" b="1" u="sng" dirty="0"/>
              <a:t>suffering </a:t>
            </a:r>
            <a:r>
              <a:rPr lang="en-US" sz="3600" b="1" u="sng" dirty="0" smtClean="0"/>
              <a:t>for the  gospel</a:t>
            </a:r>
            <a:r>
              <a:rPr lang="en-US" sz="3600" dirty="0" smtClean="0"/>
              <a:t> </a:t>
            </a:r>
            <a:r>
              <a:rPr lang="en-US" sz="3600" dirty="0"/>
              <a:t>according to the power of God,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555811" y="2510117"/>
            <a:ext cx="10775577" cy="982078"/>
          </a:xfrm>
          <a:prstGeom prst="roundRect">
            <a:avLst/>
          </a:prstGeom>
          <a:solidFill>
            <a:srgbClr val="3F7D1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/>
              <a:t>What would be worth enduring shame for? </a:t>
            </a:r>
            <a:endParaRPr lang="en-US" sz="44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591B03D-D654-4EFA-9CCC-AAD4DCB64486}"/>
              </a:ext>
            </a:extLst>
          </p:cNvPr>
          <p:cNvSpPr txBox="1"/>
          <p:nvPr/>
        </p:nvSpPr>
        <p:spPr>
          <a:xfrm>
            <a:off x="81832" y="127861"/>
            <a:ext cx="7699534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 smtClean="0">
                <a:solidFill>
                  <a:schemeClr val="bg1"/>
                </a:solidFill>
              </a:rPr>
              <a:t>1) What we suffer </a:t>
            </a:r>
            <a:r>
              <a:rPr lang="en-US" sz="6000" b="1" i="1" dirty="0" smtClean="0">
                <a:solidFill>
                  <a:schemeClr val="bg1"/>
                </a:solidFill>
              </a:rPr>
              <a:t>FOR:</a:t>
            </a:r>
            <a:endParaRPr lang="en-US" sz="48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950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" y="4406515"/>
            <a:ext cx="12191999" cy="2451486"/>
          </a:xfrm>
          <a:prstGeom prst="rect">
            <a:avLst/>
          </a:prstGeom>
          <a:solidFill>
            <a:srgbClr val="0327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baseline="30000" dirty="0" smtClean="0">
                <a:solidFill>
                  <a:srgbClr val="72DB2B"/>
                </a:solidFill>
              </a:rPr>
              <a:t>2 Tim 1:8</a:t>
            </a:r>
            <a:r>
              <a:rPr lang="en-US" sz="3600" b="1" baseline="30000" dirty="0"/>
              <a:t> </a:t>
            </a:r>
            <a:r>
              <a:rPr lang="en-US" sz="3600" dirty="0" smtClean="0"/>
              <a:t>Therefore</a:t>
            </a:r>
            <a:r>
              <a:rPr lang="en-US" sz="3600" dirty="0"/>
              <a:t> do not be ashamed of the testimony of </a:t>
            </a:r>
            <a:r>
              <a:rPr lang="en-US" sz="3600" dirty="0" smtClean="0"/>
              <a:t>our Lord </a:t>
            </a:r>
            <a:r>
              <a:rPr lang="en-US" sz="3600" dirty="0"/>
              <a:t>or of me His prisoner, but join with me in </a:t>
            </a:r>
            <a:r>
              <a:rPr lang="en-US" sz="3600" b="1" u="sng" dirty="0"/>
              <a:t>suffering </a:t>
            </a:r>
            <a:r>
              <a:rPr lang="en-US" sz="3600" b="1" u="sng" dirty="0" smtClean="0"/>
              <a:t>for the  gospel</a:t>
            </a:r>
            <a:r>
              <a:rPr lang="en-US" sz="3600" dirty="0" smtClean="0"/>
              <a:t> </a:t>
            </a:r>
            <a:r>
              <a:rPr lang="en-US" sz="3600" dirty="0"/>
              <a:t>according to the power of God,</a:t>
            </a:r>
          </a:p>
        </p:txBody>
      </p:sp>
      <p:sp>
        <p:nvSpPr>
          <p:cNvPr id="5" name="Rounded Rectangular Callout 4"/>
          <p:cNvSpPr/>
          <p:nvPr/>
        </p:nvSpPr>
        <p:spPr>
          <a:xfrm>
            <a:off x="1145719" y="3708922"/>
            <a:ext cx="5255081" cy="876887"/>
          </a:xfrm>
          <a:prstGeom prst="wedgeRoundRectCallout">
            <a:avLst>
              <a:gd name="adj1" fmla="val -53657"/>
              <a:gd name="adj2" fmla="val 213806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i="1" dirty="0" err="1" smtClean="0">
                <a:solidFill>
                  <a:schemeClr val="tx1"/>
                </a:solidFill>
              </a:rPr>
              <a:t>euaggelion</a:t>
            </a:r>
            <a:r>
              <a:rPr lang="en-US" sz="3600" dirty="0" smtClean="0">
                <a:solidFill>
                  <a:schemeClr val="tx1"/>
                </a:solidFill>
              </a:rPr>
              <a:t>: “good news”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591B03D-D654-4EFA-9CCC-AAD4DCB64486}"/>
              </a:ext>
            </a:extLst>
          </p:cNvPr>
          <p:cNvSpPr txBox="1"/>
          <p:nvPr/>
        </p:nvSpPr>
        <p:spPr>
          <a:xfrm>
            <a:off x="81832" y="127861"/>
            <a:ext cx="7699534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 smtClean="0">
                <a:solidFill>
                  <a:schemeClr val="bg1"/>
                </a:solidFill>
              </a:rPr>
              <a:t>1) What we suffer </a:t>
            </a:r>
            <a:r>
              <a:rPr lang="en-US" sz="6000" b="1" i="1" dirty="0" smtClean="0">
                <a:solidFill>
                  <a:schemeClr val="bg1"/>
                </a:solidFill>
              </a:rPr>
              <a:t>FOR:</a:t>
            </a:r>
            <a:endParaRPr lang="en-US" sz="48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6377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3591B03D-D654-4EFA-9CCC-AAD4DCB64486}"/>
              </a:ext>
            </a:extLst>
          </p:cNvPr>
          <p:cNvSpPr txBox="1"/>
          <p:nvPr/>
        </p:nvSpPr>
        <p:spPr>
          <a:xfrm>
            <a:off x="81832" y="127861"/>
            <a:ext cx="7699534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 smtClean="0">
                <a:solidFill>
                  <a:schemeClr val="bg1"/>
                </a:solidFill>
              </a:rPr>
              <a:t>1) What we suffer </a:t>
            </a:r>
            <a:r>
              <a:rPr lang="en-US" sz="6000" b="1" i="1" dirty="0" smtClean="0">
                <a:solidFill>
                  <a:schemeClr val="bg1"/>
                </a:solidFill>
              </a:rPr>
              <a:t>FOR:</a:t>
            </a:r>
            <a:endParaRPr lang="en-US" sz="4800" i="1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" y="4406515"/>
            <a:ext cx="12191999" cy="2451486"/>
          </a:xfrm>
          <a:prstGeom prst="rect">
            <a:avLst/>
          </a:prstGeom>
          <a:solidFill>
            <a:srgbClr val="0327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baseline="30000" dirty="0" smtClean="0">
                <a:solidFill>
                  <a:srgbClr val="72DB2B"/>
                </a:solidFill>
              </a:rPr>
              <a:t>2 Tim 1:8</a:t>
            </a:r>
            <a:r>
              <a:rPr lang="en-US" sz="3600" b="1" baseline="30000" dirty="0"/>
              <a:t> </a:t>
            </a:r>
            <a:r>
              <a:rPr lang="en-US" sz="3600" dirty="0" smtClean="0"/>
              <a:t>Therefore</a:t>
            </a:r>
            <a:r>
              <a:rPr lang="en-US" sz="3600" dirty="0"/>
              <a:t> do not be ashamed of the testimony of </a:t>
            </a:r>
            <a:r>
              <a:rPr lang="en-US" sz="3600" dirty="0" smtClean="0"/>
              <a:t>our Lord </a:t>
            </a:r>
            <a:r>
              <a:rPr lang="en-US" sz="3600" dirty="0"/>
              <a:t>or of me His prisoner, but join with me in </a:t>
            </a:r>
            <a:r>
              <a:rPr lang="en-US" sz="3600" b="1" u="sng" dirty="0"/>
              <a:t>suffering </a:t>
            </a:r>
            <a:r>
              <a:rPr lang="en-US" sz="3600" b="1" u="sng" dirty="0" smtClean="0"/>
              <a:t>for the  gospel</a:t>
            </a:r>
            <a:r>
              <a:rPr lang="en-US" sz="3600" dirty="0" smtClean="0"/>
              <a:t> </a:t>
            </a:r>
            <a:r>
              <a:rPr lang="en-US" sz="3600" dirty="0"/>
              <a:t>according to the power of God,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1586752" y="1721224"/>
            <a:ext cx="9018495" cy="89647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/>
              <a:t>“Join me as a shameless messenger of the news that saves”</a:t>
            </a:r>
            <a:endParaRPr lang="en-US" sz="4400" b="1" dirty="0"/>
          </a:p>
        </p:txBody>
      </p:sp>
      <p:sp>
        <p:nvSpPr>
          <p:cNvPr id="7" name="Rounded Rectangle 6"/>
          <p:cNvSpPr/>
          <p:nvPr/>
        </p:nvSpPr>
        <p:spPr>
          <a:xfrm>
            <a:off x="7386920" y="151598"/>
            <a:ext cx="4625787" cy="95606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i="1" dirty="0" smtClean="0"/>
              <a:t>The Gospel</a:t>
            </a:r>
            <a:endParaRPr lang="en-US" sz="6000" b="1" i="1" dirty="0"/>
          </a:p>
        </p:txBody>
      </p:sp>
      <p:sp>
        <p:nvSpPr>
          <p:cNvPr id="8" name="Rectangle 7"/>
          <p:cNvSpPr/>
          <p:nvPr/>
        </p:nvSpPr>
        <p:spPr>
          <a:xfrm>
            <a:off x="263653" y="3080513"/>
            <a:ext cx="11664692" cy="1276173"/>
          </a:xfrm>
          <a:prstGeom prst="rect">
            <a:avLst/>
          </a:prstGeom>
          <a:solidFill>
            <a:srgbClr val="03272D"/>
          </a:solidFill>
          <a:ln w="317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baseline="30000" dirty="0" smtClean="0">
                <a:solidFill>
                  <a:srgbClr val="72DB2B"/>
                </a:solidFill>
              </a:rPr>
              <a:t>Rom 1:16 </a:t>
            </a:r>
            <a:r>
              <a:rPr lang="en-US" sz="3600" dirty="0" smtClean="0"/>
              <a:t>For </a:t>
            </a:r>
            <a:r>
              <a:rPr lang="en-US" sz="3600" dirty="0"/>
              <a:t>I am not ashamed of the gospel, for it is the power of God for salvation to everyone who believes</a:t>
            </a:r>
            <a:endParaRPr lang="en-US" sz="36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818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3591B03D-D654-4EFA-9CCC-AAD4DCB64486}"/>
              </a:ext>
            </a:extLst>
          </p:cNvPr>
          <p:cNvSpPr txBox="1"/>
          <p:nvPr/>
        </p:nvSpPr>
        <p:spPr>
          <a:xfrm>
            <a:off x="81832" y="127861"/>
            <a:ext cx="7699534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 smtClean="0">
                <a:solidFill>
                  <a:schemeClr val="bg1"/>
                </a:solidFill>
              </a:rPr>
              <a:t>1) What we suffer </a:t>
            </a:r>
            <a:r>
              <a:rPr lang="en-US" sz="6000" b="1" i="1" dirty="0" smtClean="0">
                <a:solidFill>
                  <a:schemeClr val="bg1"/>
                </a:solidFill>
              </a:rPr>
              <a:t>FOR:</a:t>
            </a:r>
            <a:endParaRPr lang="en-US" sz="4800" i="1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" y="4406515"/>
            <a:ext cx="12191999" cy="2451486"/>
          </a:xfrm>
          <a:prstGeom prst="rect">
            <a:avLst/>
          </a:prstGeom>
          <a:solidFill>
            <a:srgbClr val="0327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baseline="30000" dirty="0" smtClean="0">
                <a:solidFill>
                  <a:srgbClr val="72DB2B"/>
                </a:solidFill>
              </a:rPr>
              <a:t>2 Tim 1:8</a:t>
            </a:r>
            <a:r>
              <a:rPr lang="en-US" sz="3600" b="1" baseline="30000" dirty="0"/>
              <a:t> </a:t>
            </a:r>
            <a:r>
              <a:rPr lang="en-US" sz="3600" dirty="0" smtClean="0"/>
              <a:t>Therefore</a:t>
            </a:r>
            <a:r>
              <a:rPr lang="en-US" sz="3600" dirty="0"/>
              <a:t> do not be ashamed of the testimony of </a:t>
            </a:r>
            <a:r>
              <a:rPr lang="en-US" sz="3600" dirty="0" smtClean="0"/>
              <a:t>our Lord </a:t>
            </a:r>
            <a:r>
              <a:rPr lang="en-US" sz="3600" dirty="0"/>
              <a:t>or of me His prisoner, but join with me in </a:t>
            </a:r>
            <a:r>
              <a:rPr lang="en-US" sz="3600" b="1" u="sng" dirty="0"/>
              <a:t>suffering </a:t>
            </a:r>
            <a:r>
              <a:rPr lang="en-US" sz="3600" b="1" u="sng" dirty="0" smtClean="0"/>
              <a:t>for the  gospel</a:t>
            </a:r>
            <a:r>
              <a:rPr lang="en-US" sz="3600" dirty="0" smtClean="0"/>
              <a:t> </a:t>
            </a:r>
            <a:r>
              <a:rPr lang="en-US" sz="3600" dirty="0"/>
              <a:t>according to the power of God,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1586752" y="1721224"/>
            <a:ext cx="9018495" cy="89647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/>
              <a:t>“Join me as a shameless messenger of the news that saves”</a:t>
            </a:r>
            <a:endParaRPr lang="en-US" sz="4400" b="1" dirty="0"/>
          </a:p>
        </p:txBody>
      </p:sp>
      <p:sp>
        <p:nvSpPr>
          <p:cNvPr id="7" name="Rounded Rectangle 6"/>
          <p:cNvSpPr/>
          <p:nvPr/>
        </p:nvSpPr>
        <p:spPr>
          <a:xfrm>
            <a:off x="7386920" y="151598"/>
            <a:ext cx="4625787" cy="95606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i="1" dirty="0" smtClean="0"/>
              <a:t>The Gospel</a:t>
            </a:r>
            <a:endParaRPr lang="en-US" sz="6000" b="1" i="1" dirty="0"/>
          </a:p>
        </p:txBody>
      </p:sp>
      <p:sp>
        <p:nvSpPr>
          <p:cNvPr id="8" name="Rectangle 7"/>
          <p:cNvSpPr/>
          <p:nvPr/>
        </p:nvSpPr>
        <p:spPr>
          <a:xfrm>
            <a:off x="263653" y="1538148"/>
            <a:ext cx="11664692" cy="2567687"/>
          </a:xfrm>
          <a:prstGeom prst="rect">
            <a:avLst/>
          </a:prstGeom>
          <a:solidFill>
            <a:srgbClr val="03272D"/>
          </a:solidFill>
          <a:ln w="317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baseline="30000" dirty="0" smtClean="0">
                <a:solidFill>
                  <a:srgbClr val="72DB2B"/>
                </a:solidFill>
              </a:rPr>
              <a:t>1 </a:t>
            </a:r>
            <a:r>
              <a:rPr lang="en-US" sz="3600" b="1" baseline="30000" dirty="0" err="1" smtClean="0">
                <a:solidFill>
                  <a:srgbClr val="72DB2B"/>
                </a:solidFill>
              </a:rPr>
              <a:t>Cor</a:t>
            </a:r>
            <a:r>
              <a:rPr lang="en-US" sz="3600" b="1" baseline="30000" dirty="0" smtClean="0">
                <a:solidFill>
                  <a:srgbClr val="72DB2B"/>
                </a:solidFill>
              </a:rPr>
              <a:t> 1:23 </a:t>
            </a:r>
            <a:r>
              <a:rPr lang="en-US" sz="3600" dirty="0" smtClean="0"/>
              <a:t>but we preach Christ crucified, to Jews a stumbling block and to Gentiles foolishness, </a:t>
            </a:r>
            <a:r>
              <a:rPr lang="en-US" sz="3600" b="1" baseline="30000" dirty="0" smtClean="0">
                <a:solidFill>
                  <a:srgbClr val="03272D"/>
                </a:solidFill>
              </a:rPr>
              <a:t>24</a:t>
            </a:r>
            <a:r>
              <a:rPr lang="en-US" sz="3600" dirty="0" smtClean="0">
                <a:solidFill>
                  <a:srgbClr val="03272D"/>
                </a:solidFill>
              </a:rPr>
              <a:t> but to those who are the called, both Jews and Greeks, Christ the power of God and the wisdom of God.  </a:t>
            </a:r>
            <a:endParaRPr lang="en-US" sz="3600" dirty="0">
              <a:solidFill>
                <a:srgbClr val="03272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4546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foustb\Desktop\mediterraneannasa.jpg"/>
          <p:cNvPicPr>
            <a:picLocks noChangeAspect="1" noChangeArrowheads="1"/>
          </p:cNvPicPr>
          <p:nvPr/>
        </p:nvPicPr>
        <p:blipFill rotWithShape="1">
          <a:blip r:embed="rId2" cstate="print"/>
          <a:srcRect t="12168" b="1864"/>
          <a:stretch/>
        </p:blipFill>
        <p:spPr bwMode="auto">
          <a:xfrm>
            <a:off x="497305" y="-16041"/>
            <a:ext cx="11197389" cy="5463462"/>
          </a:xfrm>
          <a:prstGeom prst="rect">
            <a:avLst/>
          </a:prstGeom>
          <a:noFill/>
        </p:spPr>
      </p:pic>
      <p:sp>
        <p:nvSpPr>
          <p:cNvPr id="8" name="Line Callout 1 7"/>
          <p:cNvSpPr/>
          <p:nvPr/>
        </p:nvSpPr>
        <p:spPr>
          <a:xfrm>
            <a:off x="4963027" y="428426"/>
            <a:ext cx="2299447" cy="511823"/>
          </a:xfrm>
          <a:prstGeom prst="borderCallout1">
            <a:avLst>
              <a:gd name="adj1" fmla="val 167152"/>
              <a:gd name="adj2" fmla="val 3389"/>
              <a:gd name="adj3" fmla="val 103244"/>
              <a:gd name="adj4" fmla="val 25648"/>
            </a:avLst>
          </a:prstGeom>
          <a:solidFill>
            <a:schemeClr val="bg1"/>
          </a:solidFill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Paul (Rome) 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4772527" y="1192170"/>
            <a:ext cx="381000" cy="381000"/>
          </a:xfrm>
          <a:prstGeom prst="ellipse">
            <a:avLst/>
          </a:prstGeom>
          <a:solidFill>
            <a:srgbClr val="008A3E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3591B03D-D654-4EFA-9CCC-AAD4DCB64486}"/>
              </a:ext>
            </a:extLst>
          </p:cNvPr>
          <p:cNvSpPr txBox="1"/>
          <p:nvPr/>
        </p:nvSpPr>
        <p:spPr>
          <a:xfrm>
            <a:off x="-152554" y="95375"/>
            <a:ext cx="5765441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i="1" dirty="0" smtClean="0">
                <a:solidFill>
                  <a:schemeClr val="bg1"/>
                </a:solidFill>
              </a:rPr>
              <a:t>2 Timothy </a:t>
            </a:r>
            <a:endParaRPr lang="en-US" sz="4800" i="1" dirty="0">
              <a:solidFill>
                <a:schemeClr val="bg1"/>
              </a:solidFill>
            </a:endParaRPr>
          </a:p>
        </p:txBody>
      </p:sp>
      <p:sp>
        <p:nvSpPr>
          <p:cNvPr id="7" name="Line Callout 1 6"/>
          <p:cNvSpPr/>
          <p:nvPr/>
        </p:nvSpPr>
        <p:spPr>
          <a:xfrm>
            <a:off x="8145380" y="1278392"/>
            <a:ext cx="3320361" cy="589555"/>
          </a:xfrm>
          <a:prstGeom prst="borderCallout1">
            <a:avLst>
              <a:gd name="adj1" fmla="val 203425"/>
              <a:gd name="adj2" fmla="val 3896"/>
              <a:gd name="adj3" fmla="val 94446"/>
              <a:gd name="adj4" fmla="val 48727"/>
            </a:avLst>
          </a:prstGeom>
          <a:solidFill>
            <a:schemeClr val="bg1"/>
          </a:solidFill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Timothy (Ephesus)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8145380" y="2303089"/>
            <a:ext cx="381000" cy="381000"/>
          </a:xfrm>
          <a:prstGeom prst="ellipse">
            <a:avLst/>
          </a:prstGeom>
          <a:solidFill>
            <a:srgbClr val="008A3E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" y="4406515"/>
            <a:ext cx="12191999" cy="2451486"/>
          </a:xfrm>
          <a:prstGeom prst="rect">
            <a:avLst/>
          </a:prstGeom>
          <a:solidFill>
            <a:srgbClr val="0327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baseline="30000" dirty="0" smtClean="0">
                <a:solidFill>
                  <a:srgbClr val="72DB2B"/>
                </a:solidFill>
              </a:rPr>
              <a:t>2 Tim 1:6</a:t>
            </a:r>
            <a:r>
              <a:rPr lang="en-US" sz="3600" b="1" baseline="30000" dirty="0"/>
              <a:t> </a:t>
            </a:r>
            <a:r>
              <a:rPr lang="en-US" sz="3600" dirty="0"/>
              <a:t>For this reason I remind you to kindle afresh the gift of God which is in you through the laying on of my hands. </a:t>
            </a:r>
            <a:r>
              <a:rPr lang="en-US" sz="3600" b="1" baseline="30000" dirty="0"/>
              <a:t>7 </a:t>
            </a:r>
            <a:r>
              <a:rPr lang="en-US" sz="3600" dirty="0"/>
              <a:t>For God has not given us a spirit </a:t>
            </a:r>
            <a:r>
              <a:rPr lang="en-US" sz="3600" dirty="0" smtClean="0"/>
              <a:t>of timidity</a:t>
            </a:r>
            <a:r>
              <a:rPr lang="en-US" sz="3600" dirty="0"/>
              <a:t>, but of power and love </a:t>
            </a:r>
            <a:r>
              <a:rPr lang="en-US" sz="3600" dirty="0" smtClean="0"/>
              <a:t>and discipline</a:t>
            </a:r>
            <a:r>
              <a:rPr lang="en-US" sz="3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47755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7" grpId="0" animBg="1"/>
      <p:bldP spid="10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3591B03D-D654-4EFA-9CCC-AAD4DCB64486}"/>
              </a:ext>
            </a:extLst>
          </p:cNvPr>
          <p:cNvSpPr txBox="1"/>
          <p:nvPr/>
        </p:nvSpPr>
        <p:spPr>
          <a:xfrm>
            <a:off x="81832" y="127861"/>
            <a:ext cx="7699534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 smtClean="0">
                <a:solidFill>
                  <a:schemeClr val="bg1"/>
                </a:solidFill>
              </a:rPr>
              <a:t>1) What we suffer </a:t>
            </a:r>
            <a:r>
              <a:rPr lang="en-US" sz="6000" b="1" i="1" dirty="0" smtClean="0">
                <a:solidFill>
                  <a:schemeClr val="bg1"/>
                </a:solidFill>
              </a:rPr>
              <a:t>FOR:</a:t>
            </a:r>
            <a:endParaRPr lang="en-US" sz="4800" i="1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" y="4406515"/>
            <a:ext cx="12191999" cy="2451486"/>
          </a:xfrm>
          <a:prstGeom prst="rect">
            <a:avLst/>
          </a:prstGeom>
          <a:solidFill>
            <a:srgbClr val="0327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baseline="30000" dirty="0" smtClean="0">
                <a:solidFill>
                  <a:srgbClr val="72DB2B"/>
                </a:solidFill>
              </a:rPr>
              <a:t>2 Tim 1:8</a:t>
            </a:r>
            <a:r>
              <a:rPr lang="en-US" sz="3600" b="1" baseline="30000" dirty="0"/>
              <a:t> </a:t>
            </a:r>
            <a:r>
              <a:rPr lang="en-US" sz="3600" dirty="0" smtClean="0"/>
              <a:t>Therefore</a:t>
            </a:r>
            <a:r>
              <a:rPr lang="en-US" sz="3600" dirty="0"/>
              <a:t> do not be ashamed of the testimony of </a:t>
            </a:r>
            <a:r>
              <a:rPr lang="en-US" sz="3600" dirty="0" smtClean="0"/>
              <a:t>our Lord </a:t>
            </a:r>
            <a:r>
              <a:rPr lang="en-US" sz="3600" dirty="0"/>
              <a:t>or of me His prisoner, but join with me in </a:t>
            </a:r>
            <a:r>
              <a:rPr lang="en-US" sz="3600" b="1" u="sng" dirty="0"/>
              <a:t>suffering </a:t>
            </a:r>
            <a:r>
              <a:rPr lang="en-US" sz="3600" b="1" u="sng" dirty="0" smtClean="0"/>
              <a:t>for the  gospel</a:t>
            </a:r>
            <a:r>
              <a:rPr lang="en-US" sz="3600" dirty="0" smtClean="0"/>
              <a:t> </a:t>
            </a:r>
            <a:r>
              <a:rPr lang="en-US" sz="3600" dirty="0"/>
              <a:t>according to the power of God,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1586752" y="1721224"/>
            <a:ext cx="9018495" cy="89647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/>
              <a:t>“Join me as a shameless messenger of the news that saves”</a:t>
            </a:r>
            <a:endParaRPr lang="en-US" sz="4400" b="1" dirty="0"/>
          </a:p>
        </p:txBody>
      </p:sp>
      <p:sp>
        <p:nvSpPr>
          <p:cNvPr id="7" name="Rounded Rectangle 6"/>
          <p:cNvSpPr/>
          <p:nvPr/>
        </p:nvSpPr>
        <p:spPr>
          <a:xfrm>
            <a:off x="7386920" y="151598"/>
            <a:ext cx="4625787" cy="95606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i="1" dirty="0" smtClean="0"/>
              <a:t>The Gospel</a:t>
            </a:r>
            <a:endParaRPr lang="en-US" sz="6000" b="1" i="1" dirty="0"/>
          </a:p>
        </p:txBody>
      </p:sp>
      <p:sp>
        <p:nvSpPr>
          <p:cNvPr id="8" name="Rectangle 7"/>
          <p:cNvSpPr/>
          <p:nvPr/>
        </p:nvSpPr>
        <p:spPr>
          <a:xfrm>
            <a:off x="263653" y="1538148"/>
            <a:ext cx="11664692" cy="2567687"/>
          </a:xfrm>
          <a:prstGeom prst="rect">
            <a:avLst/>
          </a:prstGeom>
          <a:solidFill>
            <a:srgbClr val="03272D"/>
          </a:solidFill>
          <a:ln w="317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baseline="30000" dirty="0" smtClean="0">
                <a:solidFill>
                  <a:srgbClr val="72DB2B"/>
                </a:solidFill>
              </a:rPr>
              <a:t>1 </a:t>
            </a:r>
            <a:r>
              <a:rPr lang="en-US" sz="3600" b="1" baseline="30000" dirty="0" err="1" smtClean="0">
                <a:solidFill>
                  <a:srgbClr val="72DB2B"/>
                </a:solidFill>
              </a:rPr>
              <a:t>Cor</a:t>
            </a:r>
            <a:r>
              <a:rPr lang="en-US" sz="3600" b="1" baseline="30000" dirty="0" smtClean="0">
                <a:solidFill>
                  <a:srgbClr val="72DB2B"/>
                </a:solidFill>
              </a:rPr>
              <a:t> 1:23 </a:t>
            </a:r>
            <a:r>
              <a:rPr lang="en-US" sz="3600" dirty="0" smtClean="0"/>
              <a:t>but we preach Christ crucified, to Jews a stumbling block and to Gentiles foolishness, </a:t>
            </a:r>
            <a:r>
              <a:rPr lang="en-US" sz="3600" b="1" baseline="30000" dirty="0" smtClean="0">
                <a:solidFill>
                  <a:schemeClr val="bg1"/>
                </a:solidFill>
              </a:rPr>
              <a:t>24</a:t>
            </a:r>
            <a:r>
              <a:rPr lang="en-US" sz="3600" dirty="0" smtClean="0">
                <a:solidFill>
                  <a:schemeClr val="bg1"/>
                </a:solidFill>
              </a:rPr>
              <a:t> but to those who are the called, both Jews and Greeks, Christ the power of God and the wisdom of God.  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8149131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" y="3137647"/>
            <a:ext cx="12191999" cy="3720354"/>
          </a:xfrm>
          <a:prstGeom prst="rect">
            <a:avLst/>
          </a:prstGeom>
          <a:solidFill>
            <a:srgbClr val="0327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baseline="30000" dirty="0" smtClean="0">
                <a:solidFill>
                  <a:srgbClr val="72DB2B"/>
                </a:solidFill>
              </a:rPr>
              <a:t>2 Tim 1:9</a:t>
            </a:r>
            <a:r>
              <a:rPr lang="en-US" sz="3600" b="1" baseline="30000" dirty="0"/>
              <a:t> </a:t>
            </a:r>
            <a:r>
              <a:rPr lang="en-US" sz="3600" dirty="0"/>
              <a:t> </a:t>
            </a:r>
            <a:r>
              <a:rPr lang="en-US" sz="3600" dirty="0" smtClean="0"/>
              <a:t>who</a:t>
            </a:r>
            <a:r>
              <a:rPr lang="en-US" sz="3600" dirty="0"/>
              <a:t> saved us and called us with a </a:t>
            </a:r>
            <a:r>
              <a:rPr lang="en-US" sz="3600" dirty="0" smtClean="0"/>
              <a:t>holy calling, not </a:t>
            </a:r>
            <a:r>
              <a:rPr lang="en-US" sz="3600" dirty="0"/>
              <a:t>according to our works, but according to His own purpose and grace, which was granted to us in Christ Jesus from all </a:t>
            </a:r>
            <a:r>
              <a:rPr lang="en-US" sz="3600" dirty="0" smtClean="0"/>
              <a:t>eternity, </a:t>
            </a:r>
            <a:r>
              <a:rPr lang="en-US" sz="3600" b="1" baseline="30000" dirty="0" smtClean="0"/>
              <a:t>10</a:t>
            </a:r>
            <a:r>
              <a:rPr lang="en-US" sz="3600" b="1" baseline="30000" dirty="0"/>
              <a:t> </a:t>
            </a:r>
            <a:r>
              <a:rPr lang="en-US" sz="3600" dirty="0"/>
              <a:t>but has now been revealed by the appearing of our </a:t>
            </a:r>
            <a:r>
              <a:rPr lang="en-US" sz="3600" dirty="0" smtClean="0"/>
              <a:t>Savior Christ </a:t>
            </a:r>
            <a:r>
              <a:rPr lang="en-US" sz="3600" dirty="0"/>
              <a:t>Jesus, who abolished death and brought life and immortality to light through the gospel,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591B03D-D654-4EFA-9CCC-AAD4DCB64486}"/>
              </a:ext>
            </a:extLst>
          </p:cNvPr>
          <p:cNvSpPr txBox="1"/>
          <p:nvPr/>
        </p:nvSpPr>
        <p:spPr>
          <a:xfrm>
            <a:off x="81832" y="127861"/>
            <a:ext cx="7699534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 smtClean="0">
                <a:solidFill>
                  <a:schemeClr val="bg1"/>
                </a:solidFill>
              </a:rPr>
              <a:t>1) What we suffer </a:t>
            </a:r>
            <a:r>
              <a:rPr lang="en-US" sz="6000" b="1" i="1" dirty="0" smtClean="0">
                <a:solidFill>
                  <a:schemeClr val="bg1"/>
                </a:solidFill>
              </a:rPr>
              <a:t>FOR:</a:t>
            </a:r>
            <a:endParaRPr lang="en-US" sz="4800" i="1" dirty="0">
              <a:solidFill>
                <a:schemeClr val="bg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7386920" y="151598"/>
            <a:ext cx="4625787" cy="95606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i="1" dirty="0" smtClean="0"/>
              <a:t>The Gospel</a:t>
            </a:r>
            <a:endParaRPr lang="en-US" sz="6000" b="1" i="1" dirty="0"/>
          </a:p>
        </p:txBody>
      </p:sp>
    </p:spTree>
    <p:extLst>
      <p:ext uri="{BB962C8B-B14F-4D97-AF65-F5344CB8AC3E}">
        <p14:creationId xmlns:p14="http://schemas.microsoft.com/office/powerpoint/2010/main" val="912317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" y="3137647"/>
            <a:ext cx="12191999" cy="3720354"/>
          </a:xfrm>
          <a:prstGeom prst="rect">
            <a:avLst/>
          </a:prstGeom>
          <a:solidFill>
            <a:srgbClr val="0327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baseline="30000" dirty="0" smtClean="0">
                <a:solidFill>
                  <a:srgbClr val="72DB2B"/>
                </a:solidFill>
              </a:rPr>
              <a:t>2 Tim 1:9</a:t>
            </a:r>
            <a:r>
              <a:rPr lang="en-US" sz="3600" b="1" baseline="30000" dirty="0" smtClean="0"/>
              <a:t> </a:t>
            </a:r>
            <a:r>
              <a:rPr lang="en-US" sz="3600" dirty="0" smtClean="0"/>
              <a:t> </a:t>
            </a:r>
            <a:r>
              <a:rPr lang="en-US" sz="3600" b="1" u="sng" dirty="0" smtClean="0"/>
              <a:t>who saved us</a:t>
            </a:r>
            <a:r>
              <a:rPr lang="en-US" sz="3600" b="1" dirty="0" smtClean="0"/>
              <a:t> </a:t>
            </a:r>
            <a:r>
              <a:rPr lang="en-US" sz="3600" dirty="0" smtClean="0"/>
              <a:t>and called us with a holy calling,</a:t>
            </a:r>
            <a:r>
              <a:rPr lang="en-US" sz="3600" dirty="0"/>
              <a:t> not according to our works, but according to His own purpose and grace, which was granted to us in Christ Jesus from all </a:t>
            </a:r>
            <a:r>
              <a:rPr lang="en-US" sz="3600" dirty="0" smtClean="0"/>
              <a:t>eternity, </a:t>
            </a:r>
            <a:r>
              <a:rPr lang="en-US" sz="3600" b="1" baseline="30000" dirty="0" smtClean="0"/>
              <a:t>10</a:t>
            </a:r>
            <a:r>
              <a:rPr lang="en-US" sz="3600" b="1" baseline="30000" dirty="0"/>
              <a:t> </a:t>
            </a:r>
            <a:r>
              <a:rPr lang="en-US" sz="3600" dirty="0"/>
              <a:t>but has now been revealed by the appearing of our </a:t>
            </a:r>
            <a:r>
              <a:rPr lang="en-US" sz="3600" dirty="0" smtClean="0"/>
              <a:t>Savior Christ </a:t>
            </a:r>
            <a:r>
              <a:rPr lang="en-US" sz="3600" dirty="0"/>
              <a:t>Jesus, who abolished death and brought life and immortality to light through the gospel,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591B03D-D654-4EFA-9CCC-AAD4DCB64486}"/>
              </a:ext>
            </a:extLst>
          </p:cNvPr>
          <p:cNvSpPr txBox="1"/>
          <p:nvPr/>
        </p:nvSpPr>
        <p:spPr>
          <a:xfrm>
            <a:off x="81832" y="127861"/>
            <a:ext cx="7699534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 smtClean="0">
                <a:solidFill>
                  <a:schemeClr val="bg1"/>
                </a:solidFill>
              </a:rPr>
              <a:t>1) What we suffer </a:t>
            </a:r>
            <a:r>
              <a:rPr lang="en-US" sz="6000" b="1" i="1" dirty="0" smtClean="0">
                <a:solidFill>
                  <a:schemeClr val="bg1"/>
                </a:solidFill>
              </a:rPr>
              <a:t>FOR:</a:t>
            </a:r>
            <a:endParaRPr lang="en-US" sz="4800" i="1" dirty="0">
              <a:solidFill>
                <a:schemeClr val="bg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7386920" y="151598"/>
            <a:ext cx="4625787" cy="95606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i="1" dirty="0" smtClean="0"/>
              <a:t>The Gospel</a:t>
            </a:r>
            <a:endParaRPr lang="en-US" sz="6000" b="1" i="1" dirty="0"/>
          </a:p>
        </p:txBody>
      </p:sp>
    </p:spTree>
    <p:extLst>
      <p:ext uri="{BB962C8B-B14F-4D97-AF65-F5344CB8AC3E}">
        <p14:creationId xmlns:p14="http://schemas.microsoft.com/office/powerpoint/2010/main" val="718206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" y="3137647"/>
            <a:ext cx="12191999" cy="3720354"/>
          </a:xfrm>
          <a:prstGeom prst="rect">
            <a:avLst/>
          </a:prstGeom>
          <a:solidFill>
            <a:srgbClr val="0327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baseline="30000" dirty="0" smtClean="0">
                <a:solidFill>
                  <a:srgbClr val="72DB2B"/>
                </a:solidFill>
              </a:rPr>
              <a:t>2 Tim 1:9</a:t>
            </a:r>
            <a:r>
              <a:rPr lang="en-US" sz="3600" b="1" baseline="30000" dirty="0"/>
              <a:t> </a:t>
            </a:r>
            <a:r>
              <a:rPr lang="en-US" sz="3600" dirty="0"/>
              <a:t> </a:t>
            </a:r>
            <a:r>
              <a:rPr lang="en-US" sz="3600" dirty="0" smtClean="0"/>
              <a:t>who</a:t>
            </a:r>
            <a:r>
              <a:rPr lang="en-US" sz="3600" dirty="0"/>
              <a:t> saved us </a:t>
            </a:r>
            <a:r>
              <a:rPr lang="en-US" sz="3600" b="1" u="sng" dirty="0"/>
              <a:t>and called us with a holy calling</a:t>
            </a:r>
            <a:r>
              <a:rPr lang="en-US" sz="3600" dirty="0"/>
              <a:t>, not according to our works, but according to His own purpose and grace, which was granted to us in Christ Jesus from all </a:t>
            </a:r>
            <a:r>
              <a:rPr lang="en-US" sz="3600" dirty="0" smtClean="0"/>
              <a:t>eternity, </a:t>
            </a:r>
            <a:r>
              <a:rPr lang="en-US" sz="3600" b="1" baseline="30000" dirty="0" smtClean="0"/>
              <a:t>10</a:t>
            </a:r>
            <a:r>
              <a:rPr lang="en-US" sz="3600" b="1" baseline="30000" dirty="0"/>
              <a:t> </a:t>
            </a:r>
            <a:r>
              <a:rPr lang="en-US" sz="3600" dirty="0"/>
              <a:t>but has now been revealed by the appearing of our </a:t>
            </a:r>
            <a:r>
              <a:rPr lang="en-US" sz="3600" dirty="0" smtClean="0"/>
              <a:t>Savior Christ </a:t>
            </a:r>
            <a:r>
              <a:rPr lang="en-US" sz="3600" dirty="0"/>
              <a:t>Jesus, who abolished death and brought life and immortality to light through the gospel,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591B03D-D654-4EFA-9CCC-AAD4DCB64486}"/>
              </a:ext>
            </a:extLst>
          </p:cNvPr>
          <p:cNvSpPr txBox="1"/>
          <p:nvPr/>
        </p:nvSpPr>
        <p:spPr>
          <a:xfrm>
            <a:off x="81832" y="127861"/>
            <a:ext cx="7699534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 smtClean="0">
                <a:solidFill>
                  <a:schemeClr val="bg1"/>
                </a:solidFill>
              </a:rPr>
              <a:t>1) What we suffer </a:t>
            </a:r>
            <a:r>
              <a:rPr lang="en-US" sz="6000" b="1" i="1" dirty="0" smtClean="0">
                <a:solidFill>
                  <a:schemeClr val="bg1"/>
                </a:solidFill>
              </a:rPr>
              <a:t>FOR:</a:t>
            </a:r>
            <a:endParaRPr lang="en-US" sz="4800" i="1" dirty="0">
              <a:solidFill>
                <a:schemeClr val="bg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7386920" y="151598"/>
            <a:ext cx="4625787" cy="95606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i="1" dirty="0" smtClean="0"/>
              <a:t>The Gospel</a:t>
            </a:r>
            <a:endParaRPr lang="en-US" sz="6000" b="1" i="1" dirty="0"/>
          </a:p>
        </p:txBody>
      </p:sp>
    </p:spTree>
    <p:extLst>
      <p:ext uri="{BB962C8B-B14F-4D97-AF65-F5344CB8AC3E}">
        <p14:creationId xmlns:p14="http://schemas.microsoft.com/office/powerpoint/2010/main" val="1522804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" y="3137647"/>
            <a:ext cx="12191999" cy="3720354"/>
          </a:xfrm>
          <a:prstGeom prst="rect">
            <a:avLst/>
          </a:prstGeom>
          <a:solidFill>
            <a:srgbClr val="0327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baseline="30000" dirty="0" smtClean="0">
                <a:solidFill>
                  <a:srgbClr val="72DB2B"/>
                </a:solidFill>
              </a:rPr>
              <a:t>2 Tim 1:9</a:t>
            </a:r>
            <a:r>
              <a:rPr lang="en-US" sz="3600" b="1" baseline="30000" dirty="0"/>
              <a:t> </a:t>
            </a:r>
            <a:r>
              <a:rPr lang="en-US" sz="3600" dirty="0"/>
              <a:t> </a:t>
            </a:r>
            <a:r>
              <a:rPr lang="en-US" sz="3600" dirty="0" smtClean="0"/>
              <a:t>who</a:t>
            </a:r>
            <a:r>
              <a:rPr lang="en-US" sz="3600" dirty="0"/>
              <a:t> saved us and called us with a holy calling, </a:t>
            </a:r>
            <a:r>
              <a:rPr lang="en-US" sz="3600" b="1" u="sng" dirty="0"/>
              <a:t>not according to our works, but according to His own purpose and grace</a:t>
            </a:r>
            <a:r>
              <a:rPr lang="en-US" sz="3600" dirty="0"/>
              <a:t>, which was granted to us in Christ Jesus from all </a:t>
            </a:r>
            <a:r>
              <a:rPr lang="en-US" sz="3600" dirty="0" smtClean="0"/>
              <a:t>eternity, </a:t>
            </a:r>
            <a:r>
              <a:rPr lang="en-US" sz="3600" b="1" baseline="30000" dirty="0" smtClean="0"/>
              <a:t>10</a:t>
            </a:r>
            <a:r>
              <a:rPr lang="en-US" sz="3600" b="1" baseline="30000" dirty="0"/>
              <a:t> </a:t>
            </a:r>
            <a:r>
              <a:rPr lang="en-US" sz="3600" dirty="0"/>
              <a:t>but has now been revealed by the appearing of our </a:t>
            </a:r>
            <a:r>
              <a:rPr lang="en-US" sz="3600" dirty="0" smtClean="0"/>
              <a:t>Savior Christ </a:t>
            </a:r>
            <a:r>
              <a:rPr lang="en-US" sz="3600" dirty="0"/>
              <a:t>Jesus, who abolished death and brought life and immortality to light through the gospel,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3591B03D-D654-4EFA-9CCC-AAD4DCB64486}"/>
              </a:ext>
            </a:extLst>
          </p:cNvPr>
          <p:cNvSpPr txBox="1"/>
          <p:nvPr/>
        </p:nvSpPr>
        <p:spPr>
          <a:xfrm>
            <a:off x="81832" y="127861"/>
            <a:ext cx="7699534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 smtClean="0">
                <a:solidFill>
                  <a:schemeClr val="bg1"/>
                </a:solidFill>
              </a:rPr>
              <a:t>1) What we suffer </a:t>
            </a:r>
            <a:r>
              <a:rPr lang="en-US" sz="6000" b="1" i="1" dirty="0" smtClean="0">
                <a:solidFill>
                  <a:schemeClr val="bg1"/>
                </a:solidFill>
              </a:rPr>
              <a:t>FOR:</a:t>
            </a:r>
            <a:endParaRPr lang="en-US" sz="4800" i="1" dirty="0">
              <a:solidFill>
                <a:schemeClr val="bg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7386920" y="151598"/>
            <a:ext cx="4625787" cy="95606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i="1" dirty="0" smtClean="0"/>
              <a:t>The Gospel</a:t>
            </a:r>
            <a:endParaRPr lang="en-US" sz="6000" b="1" i="1" dirty="0"/>
          </a:p>
        </p:txBody>
      </p:sp>
    </p:spTree>
    <p:extLst>
      <p:ext uri="{BB962C8B-B14F-4D97-AF65-F5344CB8AC3E}">
        <p14:creationId xmlns:p14="http://schemas.microsoft.com/office/powerpoint/2010/main" val="2291405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" y="3137647"/>
            <a:ext cx="12191999" cy="3720354"/>
          </a:xfrm>
          <a:prstGeom prst="rect">
            <a:avLst/>
          </a:prstGeom>
          <a:solidFill>
            <a:srgbClr val="0327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baseline="30000" dirty="0" smtClean="0">
                <a:solidFill>
                  <a:srgbClr val="72DB2B"/>
                </a:solidFill>
              </a:rPr>
              <a:t>2 Tim 1:9</a:t>
            </a:r>
            <a:r>
              <a:rPr lang="en-US" sz="3600" b="1" baseline="30000" dirty="0"/>
              <a:t> </a:t>
            </a:r>
            <a:r>
              <a:rPr lang="en-US" sz="3600" dirty="0"/>
              <a:t> </a:t>
            </a:r>
            <a:r>
              <a:rPr lang="en-US" sz="3600" dirty="0" smtClean="0"/>
              <a:t>who</a:t>
            </a:r>
            <a:r>
              <a:rPr lang="en-US" sz="3600" dirty="0"/>
              <a:t> saved us and called us with a holy calling, not according to our works, but according to His own purpose and grace, </a:t>
            </a:r>
            <a:r>
              <a:rPr lang="en-US" sz="3600" b="1" u="sng" dirty="0"/>
              <a:t>which was granted to us in Christ Jesus from all </a:t>
            </a:r>
            <a:r>
              <a:rPr lang="en-US" sz="3600" b="1" u="sng" dirty="0" smtClean="0"/>
              <a:t>eternity, </a:t>
            </a:r>
            <a:r>
              <a:rPr lang="en-US" sz="3600" b="1" u="sng" baseline="30000" dirty="0" smtClean="0"/>
              <a:t>10</a:t>
            </a:r>
            <a:r>
              <a:rPr lang="en-US" sz="3600" b="1" u="sng" baseline="30000" dirty="0"/>
              <a:t> </a:t>
            </a:r>
            <a:r>
              <a:rPr lang="en-US" sz="3600" b="1" u="sng" dirty="0"/>
              <a:t>but has now been revealed by the appearing of our </a:t>
            </a:r>
            <a:r>
              <a:rPr lang="en-US" sz="3600" b="1" u="sng" dirty="0" smtClean="0"/>
              <a:t>Savior Christ </a:t>
            </a:r>
            <a:r>
              <a:rPr lang="en-US" sz="3600" b="1" u="sng" dirty="0"/>
              <a:t>Jesus</a:t>
            </a:r>
            <a:r>
              <a:rPr lang="en-US" sz="3600" dirty="0"/>
              <a:t>, who abolished death and brought life and immortality to light through the gospel,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3591B03D-D654-4EFA-9CCC-AAD4DCB64486}"/>
              </a:ext>
            </a:extLst>
          </p:cNvPr>
          <p:cNvSpPr txBox="1"/>
          <p:nvPr/>
        </p:nvSpPr>
        <p:spPr>
          <a:xfrm>
            <a:off x="81832" y="127861"/>
            <a:ext cx="7699534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 smtClean="0">
                <a:solidFill>
                  <a:schemeClr val="bg1"/>
                </a:solidFill>
              </a:rPr>
              <a:t>1) What we suffer </a:t>
            </a:r>
            <a:r>
              <a:rPr lang="en-US" sz="6000" b="1" i="1" dirty="0" smtClean="0">
                <a:solidFill>
                  <a:schemeClr val="bg1"/>
                </a:solidFill>
              </a:rPr>
              <a:t>FOR:</a:t>
            </a:r>
            <a:endParaRPr lang="en-US" sz="4800" i="1" dirty="0">
              <a:solidFill>
                <a:schemeClr val="bg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7386920" y="151598"/>
            <a:ext cx="4625787" cy="95606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i="1" dirty="0" smtClean="0"/>
              <a:t>The Gospel</a:t>
            </a:r>
            <a:endParaRPr lang="en-US" sz="6000" b="1" i="1" dirty="0"/>
          </a:p>
        </p:txBody>
      </p:sp>
    </p:spTree>
    <p:extLst>
      <p:ext uri="{BB962C8B-B14F-4D97-AF65-F5344CB8AC3E}">
        <p14:creationId xmlns:p14="http://schemas.microsoft.com/office/powerpoint/2010/main" val="1843874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" y="3137647"/>
            <a:ext cx="12191999" cy="3720354"/>
          </a:xfrm>
          <a:prstGeom prst="rect">
            <a:avLst/>
          </a:prstGeom>
          <a:solidFill>
            <a:srgbClr val="0327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baseline="30000" dirty="0" smtClean="0">
                <a:solidFill>
                  <a:srgbClr val="72DB2B"/>
                </a:solidFill>
              </a:rPr>
              <a:t>2 Tim 1:9</a:t>
            </a:r>
            <a:r>
              <a:rPr lang="en-US" sz="3600" b="1" baseline="30000" dirty="0"/>
              <a:t> </a:t>
            </a:r>
            <a:r>
              <a:rPr lang="en-US" sz="3600" dirty="0"/>
              <a:t> </a:t>
            </a:r>
            <a:r>
              <a:rPr lang="en-US" sz="3600" dirty="0" smtClean="0"/>
              <a:t>who</a:t>
            </a:r>
            <a:r>
              <a:rPr lang="en-US" sz="3600" dirty="0"/>
              <a:t> saved us and called us with a holy calling, not according to our works, but according to His own purpose and grace, which was granted to us in Christ Jesus from all </a:t>
            </a:r>
            <a:r>
              <a:rPr lang="en-US" sz="3600" dirty="0" smtClean="0"/>
              <a:t>eternity, </a:t>
            </a:r>
            <a:r>
              <a:rPr lang="en-US" sz="3600" b="1" baseline="30000" dirty="0" smtClean="0"/>
              <a:t>10</a:t>
            </a:r>
            <a:r>
              <a:rPr lang="en-US" sz="3600" b="1" baseline="30000" dirty="0"/>
              <a:t> </a:t>
            </a:r>
            <a:r>
              <a:rPr lang="en-US" sz="3600" dirty="0"/>
              <a:t>but has now been revealed by the appearing of our </a:t>
            </a:r>
            <a:r>
              <a:rPr lang="en-US" sz="3600" dirty="0" smtClean="0"/>
              <a:t>Savior Christ </a:t>
            </a:r>
            <a:r>
              <a:rPr lang="en-US" sz="3600" dirty="0"/>
              <a:t>Jesus, </a:t>
            </a:r>
            <a:r>
              <a:rPr lang="en-US" sz="3600" b="1" u="sng" dirty="0"/>
              <a:t>who abolished death and brought life and immortality to light through the gospel</a:t>
            </a:r>
            <a:r>
              <a:rPr lang="en-US" sz="3600" dirty="0"/>
              <a:t>,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3591B03D-D654-4EFA-9CCC-AAD4DCB64486}"/>
              </a:ext>
            </a:extLst>
          </p:cNvPr>
          <p:cNvSpPr txBox="1"/>
          <p:nvPr/>
        </p:nvSpPr>
        <p:spPr>
          <a:xfrm>
            <a:off x="81832" y="127861"/>
            <a:ext cx="7699534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 smtClean="0">
                <a:solidFill>
                  <a:schemeClr val="bg1"/>
                </a:solidFill>
              </a:rPr>
              <a:t>1) What we suffer </a:t>
            </a:r>
            <a:r>
              <a:rPr lang="en-US" sz="6000" b="1" i="1" dirty="0" smtClean="0">
                <a:solidFill>
                  <a:schemeClr val="bg1"/>
                </a:solidFill>
              </a:rPr>
              <a:t>FOR:</a:t>
            </a:r>
            <a:endParaRPr lang="en-US" sz="4800" i="1" dirty="0">
              <a:solidFill>
                <a:schemeClr val="bg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7386920" y="151598"/>
            <a:ext cx="4625787" cy="95606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i="1" dirty="0" smtClean="0"/>
              <a:t>The Gospel</a:t>
            </a:r>
            <a:endParaRPr lang="en-US" sz="6000" b="1" i="1" dirty="0"/>
          </a:p>
        </p:txBody>
      </p:sp>
    </p:spTree>
    <p:extLst>
      <p:ext uri="{BB962C8B-B14F-4D97-AF65-F5344CB8AC3E}">
        <p14:creationId xmlns:p14="http://schemas.microsoft.com/office/powerpoint/2010/main" val="2024139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" y="4876799"/>
            <a:ext cx="12191999" cy="1981201"/>
          </a:xfrm>
          <a:prstGeom prst="rect">
            <a:avLst/>
          </a:prstGeom>
          <a:solidFill>
            <a:srgbClr val="0327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baseline="30000" dirty="0" smtClean="0">
                <a:solidFill>
                  <a:srgbClr val="72DB2B"/>
                </a:solidFill>
              </a:rPr>
              <a:t>2 Tim 1:10</a:t>
            </a:r>
            <a:r>
              <a:rPr lang="en-US" sz="3600" b="1" baseline="30000" dirty="0"/>
              <a:t> </a:t>
            </a:r>
            <a:r>
              <a:rPr lang="en-US" sz="3600" dirty="0"/>
              <a:t> </a:t>
            </a:r>
            <a:r>
              <a:rPr lang="en-US" sz="3600" dirty="0" smtClean="0"/>
              <a:t>the gospel</a:t>
            </a:r>
            <a:r>
              <a:rPr lang="en-US" sz="3600" dirty="0"/>
              <a:t> </a:t>
            </a:r>
            <a:r>
              <a:rPr lang="en-US" sz="3600" dirty="0" smtClean="0"/>
              <a:t>… </a:t>
            </a:r>
            <a:r>
              <a:rPr lang="en-US" sz="3600" b="1" baseline="30000" dirty="0"/>
              <a:t>11 </a:t>
            </a:r>
            <a:r>
              <a:rPr lang="en-US" sz="3600" b="1" u="sng" dirty="0"/>
              <a:t>for which I was appointed a preacher, an apostle, and a teacher.</a:t>
            </a:r>
            <a:r>
              <a:rPr lang="en-US" sz="3600" dirty="0"/>
              <a:t> </a:t>
            </a:r>
            <a:r>
              <a:rPr lang="en-US" sz="3600" b="1" baseline="30000" dirty="0"/>
              <a:t>12 </a:t>
            </a:r>
            <a:r>
              <a:rPr lang="en-US" sz="3600" dirty="0"/>
              <a:t>For this reason I also suffer these things; but I am not ashamed, for I know whom I have believed, and I am convinced that He is able to protect what I have entrusted to Him until that day. </a:t>
            </a:r>
          </a:p>
          <a:p>
            <a:endParaRPr lang="en-US" sz="3600" dirty="0"/>
          </a:p>
          <a:p>
            <a:r>
              <a:rPr lang="en-US" sz="3600" dirty="0" smtClean="0"/>
              <a:t> </a:t>
            </a:r>
            <a:endParaRPr lang="en-US" sz="36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3591B03D-D654-4EFA-9CCC-AAD4DCB64486}"/>
              </a:ext>
            </a:extLst>
          </p:cNvPr>
          <p:cNvSpPr txBox="1"/>
          <p:nvPr/>
        </p:nvSpPr>
        <p:spPr>
          <a:xfrm>
            <a:off x="81832" y="127861"/>
            <a:ext cx="7699534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 smtClean="0">
                <a:solidFill>
                  <a:schemeClr val="bg1"/>
                </a:solidFill>
              </a:rPr>
              <a:t>1) What we suffer </a:t>
            </a:r>
            <a:r>
              <a:rPr lang="en-US" sz="6000" b="1" i="1" dirty="0" smtClean="0">
                <a:solidFill>
                  <a:schemeClr val="bg1"/>
                </a:solidFill>
              </a:rPr>
              <a:t>FOR:</a:t>
            </a:r>
            <a:endParaRPr lang="en-US" sz="4800" i="1" dirty="0">
              <a:solidFill>
                <a:schemeClr val="bg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7386920" y="151598"/>
            <a:ext cx="4625787" cy="95606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i="1" dirty="0" smtClean="0"/>
              <a:t>The Gospel</a:t>
            </a:r>
            <a:endParaRPr lang="en-US" sz="6000" b="1" i="1" dirty="0"/>
          </a:p>
        </p:txBody>
      </p:sp>
    </p:spTree>
    <p:extLst>
      <p:ext uri="{BB962C8B-B14F-4D97-AF65-F5344CB8AC3E}">
        <p14:creationId xmlns:p14="http://schemas.microsoft.com/office/powerpoint/2010/main" val="2298790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" y="4876799"/>
            <a:ext cx="12191999" cy="1981201"/>
          </a:xfrm>
          <a:prstGeom prst="rect">
            <a:avLst/>
          </a:prstGeom>
          <a:solidFill>
            <a:srgbClr val="0327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baseline="30000" dirty="0" smtClean="0">
                <a:solidFill>
                  <a:srgbClr val="72DB2B"/>
                </a:solidFill>
              </a:rPr>
              <a:t>2 Tim 1:10</a:t>
            </a:r>
            <a:r>
              <a:rPr lang="en-US" sz="3600" b="1" baseline="30000" dirty="0"/>
              <a:t> </a:t>
            </a:r>
            <a:r>
              <a:rPr lang="en-US" sz="3600" dirty="0"/>
              <a:t> </a:t>
            </a:r>
            <a:r>
              <a:rPr lang="en-US" sz="3600" dirty="0" smtClean="0"/>
              <a:t>the gospel</a:t>
            </a:r>
            <a:r>
              <a:rPr lang="en-US" sz="3600" dirty="0"/>
              <a:t> </a:t>
            </a:r>
            <a:r>
              <a:rPr lang="en-US" sz="3600" dirty="0" smtClean="0"/>
              <a:t>… </a:t>
            </a:r>
            <a:r>
              <a:rPr lang="en-US" sz="3600" b="1" baseline="30000" dirty="0"/>
              <a:t>11 </a:t>
            </a:r>
            <a:r>
              <a:rPr lang="en-US" sz="3600" dirty="0"/>
              <a:t>for which I was appointed a preacher, an apostle, and a teacher. </a:t>
            </a:r>
            <a:r>
              <a:rPr lang="en-US" sz="3600" b="1" baseline="30000" dirty="0"/>
              <a:t>12 </a:t>
            </a:r>
            <a:r>
              <a:rPr lang="en-US" sz="3600" b="1" u="sng" dirty="0"/>
              <a:t>For this reason I also suffer these things</a:t>
            </a:r>
            <a:r>
              <a:rPr lang="en-US" sz="3600" dirty="0"/>
              <a:t>; but I am not ashamed, for I know whom I have believed, and I am convinced that He is able to protect what I have entrusted to Him until that day. </a:t>
            </a:r>
          </a:p>
          <a:p>
            <a:endParaRPr lang="en-US" sz="3600" dirty="0"/>
          </a:p>
          <a:p>
            <a:r>
              <a:rPr lang="en-US" sz="3600" dirty="0" smtClean="0"/>
              <a:t> </a:t>
            </a:r>
            <a:endParaRPr lang="en-US" sz="36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591B03D-D654-4EFA-9CCC-AAD4DCB64486}"/>
              </a:ext>
            </a:extLst>
          </p:cNvPr>
          <p:cNvSpPr txBox="1"/>
          <p:nvPr/>
        </p:nvSpPr>
        <p:spPr>
          <a:xfrm>
            <a:off x="81832" y="127861"/>
            <a:ext cx="7699534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 smtClean="0">
                <a:solidFill>
                  <a:schemeClr val="bg1"/>
                </a:solidFill>
              </a:rPr>
              <a:t>1) What we suffer </a:t>
            </a:r>
            <a:r>
              <a:rPr lang="en-US" sz="6000" b="1" i="1" dirty="0" smtClean="0">
                <a:solidFill>
                  <a:schemeClr val="bg1"/>
                </a:solidFill>
              </a:rPr>
              <a:t>FOR:</a:t>
            </a:r>
            <a:endParaRPr lang="en-US" sz="4800" i="1" dirty="0">
              <a:solidFill>
                <a:schemeClr val="bg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7386920" y="151598"/>
            <a:ext cx="4625787" cy="95606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i="1" dirty="0" smtClean="0"/>
              <a:t>The Gospel</a:t>
            </a:r>
            <a:endParaRPr lang="en-US" sz="6000" b="1" i="1" dirty="0"/>
          </a:p>
        </p:txBody>
      </p:sp>
    </p:spTree>
    <p:extLst>
      <p:ext uri="{BB962C8B-B14F-4D97-AF65-F5344CB8AC3E}">
        <p14:creationId xmlns:p14="http://schemas.microsoft.com/office/powerpoint/2010/main" val="2753437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" y="4876799"/>
            <a:ext cx="12191999" cy="1981201"/>
          </a:xfrm>
          <a:prstGeom prst="rect">
            <a:avLst/>
          </a:prstGeom>
          <a:solidFill>
            <a:srgbClr val="0327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baseline="30000" dirty="0" smtClean="0">
                <a:solidFill>
                  <a:srgbClr val="72DB2B"/>
                </a:solidFill>
              </a:rPr>
              <a:t>2 Tim 1:10</a:t>
            </a:r>
            <a:r>
              <a:rPr lang="en-US" sz="3600" b="1" baseline="30000" dirty="0"/>
              <a:t> </a:t>
            </a:r>
            <a:r>
              <a:rPr lang="en-US" sz="3600" dirty="0"/>
              <a:t> </a:t>
            </a:r>
            <a:r>
              <a:rPr lang="en-US" sz="3600" dirty="0" smtClean="0"/>
              <a:t>the gospel</a:t>
            </a:r>
            <a:r>
              <a:rPr lang="en-US" sz="3600" dirty="0"/>
              <a:t> </a:t>
            </a:r>
            <a:r>
              <a:rPr lang="en-US" sz="3600" dirty="0" smtClean="0"/>
              <a:t>… </a:t>
            </a:r>
            <a:r>
              <a:rPr lang="en-US" sz="3600" b="1" baseline="30000" dirty="0"/>
              <a:t>11 </a:t>
            </a:r>
            <a:r>
              <a:rPr lang="en-US" sz="3600" dirty="0"/>
              <a:t>for which I was appointed a preacher, an apostle, and a teacher. </a:t>
            </a:r>
            <a:r>
              <a:rPr lang="en-US" sz="3600" b="1" baseline="30000" dirty="0"/>
              <a:t>12 </a:t>
            </a:r>
            <a:r>
              <a:rPr lang="en-US" sz="3600" dirty="0"/>
              <a:t>For this reason I also suffer these things; </a:t>
            </a:r>
            <a:r>
              <a:rPr lang="en-US" sz="3600" b="1" u="sng" dirty="0"/>
              <a:t>but I am not ashamed</a:t>
            </a:r>
            <a:r>
              <a:rPr lang="en-US" sz="3600" dirty="0"/>
              <a:t>, for I know whom I have believed, and I am convinced that He is able to protect what I have entrusted to Him until that day. </a:t>
            </a:r>
          </a:p>
          <a:p>
            <a:endParaRPr lang="en-US" sz="3600" dirty="0"/>
          </a:p>
          <a:p>
            <a:r>
              <a:rPr lang="en-US" sz="3600" dirty="0" smtClean="0"/>
              <a:t> </a:t>
            </a:r>
            <a:endParaRPr lang="en-US" sz="36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591B03D-D654-4EFA-9CCC-AAD4DCB64486}"/>
              </a:ext>
            </a:extLst>
          </p:cNvPr>
          <p:cNvSpPr txBox="1"/>
          <p:nvPr/>
        </p:nvSpPr>
        <p:spPr>
          <a:xfrm>
            <a:off x="81832" y="127861"/>
            <a:ext cx="7699534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 smtClean="0">
                <a:solidFill>
                  <a:schemeClr val="bg1"/>
                </a:solidFill>
              </a:rPr>
              <a:t>1) What we suffer </a:t>
            </a:r>
            <a:r>
              <a:rPr lang="en-US" sz="6000" b="1" i="1" dirty="0" smtClean="0">
                <a:solidFill>
                  <a:schemeClr val="bg1"/>
                </a:solidFill>
              </a:rPr>
              <a:t>FOR:</a:t>
            </a:r>
            <a:endParaRPr lang="en-US" sz="4800" i="1" dirty="0">
              <a:solidFill>
                <a:schemeClr val="bg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7386920" y="151598"/>
            <a:ext cx="4625787" cy="95606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i="1" dirty="0" smtClean="0"/>
              <a:t>The Gospel</a:t>
            </a:r>
            <a:endParaRPr lang="en-US" sz="6000" b="1" i="1" dirty="0"/>
          </a:p>
        </p:txBody>
      </p:sp>
    </p:spTree>
    <p:extLst>
      <p:ext uri="{BB962C8B-B14F-4D97-AF65-F5344CB8AC3E}">
        <p14:creationId xmlns:p14="http://schemas.microsoft.com/office/powerpoint/2010/main" val="468307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foustb\Desktop\mediterraneannasa.jpg"/>
          <p:cNvPicPr>
            <a:picLocks noChangeAspect="1" noChangeArrowheads="1"/>
          </p:cNvPicPr>
          <p:nvPr/>
        </p:nvPicPr>
        <p:blipFill rotWithShape="1">
          <a:blip r:embed="rId2" cstate="print"/>
          <a:srcRect t="12168" b="1864"/>
          <a:stretch/>
        </p:blipFill>
        <p:spPr bwMode="auto">
          <a:xfrm>
            <a:off x="497305" y="-16041"/>
            <a:ext cx="11197389" cy="5463462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/>
        </p:nvSpPr>
        <p:spPr>
          <a:xfrm>
            <a:off x="1" y="4406515"/>
            <a:ext cx="12191999" cy="2451486"/>
          </a:xfrm>
          <a:prstGeom prst="rect">
            <a:avLst/>
          </a:prstGeom>
          <a:solidFill>
            <a:srgbClr val="0327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baseline="30000" dirty="0" smtClean="0">
                <a:solidFill>
                  <a:srgbClr val="72DB2B"/>
                </a:solidFill>
              </a:rPr>
              <a:t>2 Tim 1:8</a:t>
            </a:r>
            <a:r>
              <a:rPr lang="en-US" sz="3600" b="1" baseline="30000" dirty="0"/>
              <a:t> </a:t>
            </a:r>
            <a:r>
              <a:rPr lang="en-US" sz="3600" dirty="0" smtClean="0"/>
              <a:t>Therefore</a:t>
            </a:r>
            <a:r>
              <a:rPr lang="en-US" sz="3600" dirty="0"/>
              <a:t> do not be ashamed of the testimony of </a:t>
            </a:r>
            <a:r>
              <a:rPr lang="en-US" sz="3600" dirty="0" smtClean="0"/>
              <a:t>our Lord </a:t>
            </a:r>
            <a:r>
              <a:rPr lang="en-US" sz="3600" dirty="0"/>
              <a:t>or of me His prisoner, but join with me in suffering </a:t>
            </a:r>
            <a:r>
              <a:rPr lang="en-US" sz="3600" dirty="0" smtClean="0"/>
              <a:t>for the  gospel </a:t>
            </a:r>
            <a:r>
              <a:rPr lang="en-US" sz="3600" dirty="0"/>
              <a:t>according to the power of God,</a:t>
            </a:r>
          </a:p>
        </p:txBody>
      </p:sp>
      <p:sp>
        <p:nvSpPr>
          <p:cNvPr id="13" name="Line Callout 1 12"/>
          <p:cNvSpPr/>
          <p:nvPr/>
        </p:nvSpPr>
        <p:spPr>
          <a:xfrm>
            <a:off x="4963027" y="428426"/>
            <a:ext cx="2299447" cy="511823"/>
          </a:xfrm>
          <a:prstGeom prst="borderCallout1">
            <a:avLst>
              <a:gd name="adj1" fmla="val 167152"/>
              <a:gd name="adj2" fmla="val 3389"/>
              <a:gd name="adj3" fmla="val 103244"/>
              <a:gd name="adj4" fmla="val 25648"/>
            </a:avLst>
          </a:prstGeom>
          <a:solidFill>
            <a:schemeClr val="bg1"/>
          </a:solidFill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Paul (Rome) 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3591B03D-D654-4EFA-9CCC-AAD4DCB64486}"/>
              </a:ext>
            </a:extLst>
          </p:cNvPr>
          <p:cNvSpPr txBox="1"/>
          <p:nvPr/>
        </p:nvSpPr>
        <p:spPr>
          <a:xfrm>
            <a:off x="-152554" y="95375"/>
            <a:ext cx="5765441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i="1" dirty="0" smtClean="0">
                <a:solidFill>
                  <a:schemeClr val="bg1"/>
                </a:solidFill>
              </a:rPr>
              <a:t>2 Timothy </a:t>
            </a:r>
            <a:endParaRPr lang="en-US" sz="4800" i="1" dirty="0">
              <a:solidFill>
                <a:schemeClr val="bg1"/>
              </a:solidFill>
            </a:endParaRPr>
          </a:p>
        </p:txBody>
      </p:sp>
      <p:sp>
        <p:nvSpPr>
          <p:cNvPr id="15" name="Line Callout 1 14"/>
          <p:cNvSpPr/>
          <p:nvPr/>
        </p:nvSpPr>
        <p:spPr>
          <a:xfrm>
            <a:off x="8145380" y="1278392"/>
            <a:ext cx="3320361" cy="589555"/>
          </a:xfrm>
          <a:prstGeom prst="borderCallout1">
            <a:avLst>
              <a:gd name="adj1" fmla="val 203425"/>
              <a:gd name="adj2" fmla="val 3896"/>
              <a:gd name="adj3" fmla="val 94446"/>
              <a:gd name="adj4" fmla="val 48727"/>
            </a:avLst>
          </a:prstGeom>
          <a:solidFill>
            <a:schemeClr val="bg1"/>
          </a:solidFill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Timothy (Ephesus)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4772527" y="1192170"/>
            <a:ext cx="381000" cy="381000"/>
          </a:xfrm>
          <a:prstGeom prst="ellipse">
            <a:avLst/>
          </a:prstGeom>
          <a:solidFill>
            <a:srgbClr val="008A3E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8145380" y="2303089"/>
            <a:ext cx="381000" cy="381000"/>
          </a:xfrm>
          <a:prstGeom prst="ellipse">
            <a:avLst/>
          </a:prstGeom>
          <a:solidFill>
            <a:srgbClr val="008A3E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80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" y="4876799"/>
            <a:ext cx="12191999" cy="1981201"/>
          </a:xfrm>
          <a:prstGeom prst="rect">
            <a:avLst/>
          </a:prstGeom>
          <a:solidFill>
            <a:srgbClr val="0327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baseline="30000" dirty="0" smtClean="0">
                <a:solidFill>
                  <a:srgbClr val="72DB2B"/>
                </a:solidFill>
              </a:rPr>
              <a:t>2 Tim 1:10</a:t>
            </a:r>
            <a:r>
              <a:rPr lang="en-US" sz="3600" b="1" baseline="30000" dirty="0"/>
              <a:t> </a:t>
            </a:r>
            <a:r>
              <a:rPr lang="en-US" sz="3600" dirty="0"/>
              <a:t> </a:t>
            </a:r>
            <a:r>
              <a:rPr lang="en-US" sz="3600" dirty="0" smtClean="0"/>
              <a:t>the gospel</a:t>
            </a:r>
            <a:r>
              <a:rPr lang="en-US" sz="3600" dirty="0"/>
              <a:t> </a:t>
            </a:r>
            <a:r>
              <a:rPr lang="en-US" sz="3600" dirty="0" smtClean="0"/>
              <a:t>… </a:t>
            </a:r>
            <a:r>
              <a:rPr lang="en-US" sz="3600" b="1" baseline="30000" dirty="0"/>
              <a:t>11 </a:t>
            </a:r>
            <a:r>
              <a:rPr lang="en-US" sz="3600" dirty="0"/>
              <a:t>for which I was appointed a preacher, an apostle, and a teacher. </a:t>
            </a:r>
            <a:r>
              <a:rPr lang="en-US" sz="3600" b="1" baseline="30000" dirty="0"/>
              <a:t>12 </a:t>
            </a:r>
            <a:r>
              <a:rPr lang="en-US" sz="3600" dirty="0"/>
              <a:t>For this reason I also suffer these things; but I am not ashamed, </a:t>
            </a:r>
            <a:r>
              <a:rPr lang="en-US" sz="3600" b="1" u="sng" dirty="0"/>
              <a:t>for I know whom I have believed</a:t>
            </a:r>
            <a:r>
              <a:rPr lang="en-US" sz="3600" dirty="0"/>
              <a:t>, and I am convinced that He is able to protect what I have entrusted to Him until that day. </a:t>
            </a:r>
          </a:p>
          <a:p>
            <a:endParaRPr lang="en-US" sz="3600" dirty="0"/>
          </a:p>
          <a:p>
            <a:r>
              <a:rPr lang="en-US" sz="3600" dirty="0" smtClean="0"/>
              <a:t> </a:t>
            </a:r>
            <a:endParaRPr lang="en-US" sz="36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591B03D-D654-4EFA-9CCC-AAD4DCB64486}"/>
              </a:ext>
            </a:extLst>
          </p:cNvPr>
          <p:cNvSpPr txBox="1"/>
          <p:nvPr/>
        </p:nvSpPr>
        <p:spPr>
          <a:xfrm>
            <a:off x="81832" y="127861"/>
            <a:ext cx="7699534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 smtClean="0">
                <a:solidFill>
                  <a:schemeClr val="bg1"/>
                </a:solidFill>
              </a:rPr>
              <a:t>1) What we suffer </a:t>
            </a:r>
            <a:r>
              <a:rPr lang="en-US" sz="6000" b="1" i="1" dirty="0" smtClean="0">
                <a:solidFill>
                  <a:schemeClr val="bg1"/>
                </a:solidFill>
              </a:rPr>
              <a:t>FOR:</a:t>
            </a:r>
            <a:endParaRPr lang="en-US" sz="4800" i="1" dirty="0">
              <a:solidFill>
                <a:schemeClr val="bg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7386920" y="151598"/>
            <a:ext cx="4625787" cy="95606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i="1" dirty="0" smtClean="0"/>
              <a:t>The Gospel</a:t>
            </a:r>
            <a:endParaRPr lang="en-US" sz="6000" b="1" i="1" dirty="0"/>
          </a:p>
        </p:txBody>
      </p:sp>
    </p:spTree>
    <p:extLst>
      <p:ext uri="{BB962C8B-B14F-4D97-AF65-F5344CB8AC3E}">
        <p14:creationId xmlns:p14="http://schemas.microsoft.com/office/powerpoint/2010/main" val="2491392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" y="4876799"/>
            <a:ext cx="12191999" cy="1981201"/>
          </a:xfrm>
          <a:prstGeom prst="rect">
            <a:avLst/>
          </a:prstGeom>
          <a:solidFill>
            <a:srgbClr val="0327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baseline="30000" dirty="0" smtClean="0">
                <a:solidFill>
                  <a:srgbClr val="72DB2B"/>
                </a:solidFill>
              </a:rPr>
              <a:t>2 Tim 1:10</a:t>
            </a:r>
            <a:r>
              <a:rPr lang="en-US" sz="3600" b="1" baseline="30000" dirty="0"/>
              <a:t> </a:t>
            </a:r>
            <a:r>
              <a:rPr lang="en-US" sz="3600" dirty="0"/>
              <a:t> </a:t>
            </a:r>
            <a:r>
              <a:rPr lang="en-US" sz="3600" dirty="0" smtClean="0"/>
              <a:t>the gospel</a:t>
            </a:r>
            <a:r>
              <a:rPr lang="en-US" sz="3600" dirty="0"/>
              <a:t> </a:t>
            </a:r>
            <a:r>
              <a:rPr lang="en-US" sz="3600" dirty="0" smtClean="0"/>
              <a:t>… </a:t>
            </a:r>
            <a:r>
              <a:rPr lang="en-US" sz="3600" b="1" baseline="30000" dirty="0"/>
              <a:t>11 </a:t>
            </a:r>
            <a:r>
              <a:rPr lang="en-US" sz="3600" dirty="0"/>
              <a:t>for which I was appointed a preacher, an apostle, and a teacher. </a:t>
            </a:r>
            <a:r>
              <a:rPr lang="en-US" sz="3600" b="1" baseline="30000" dirty="0"/>
              <a:t>12 </a:t>
            </a:r>
            <a:r>
              <a:rPr lang="en-US" sz="3600" dirty="0"/>
              <a:t>For this reason I also suffer these things; but I am not ashamed, </a:t>
            </a:r>
            <a:r>
              <a:rPr lang="en-US" sz="3600" b="1" u="sng" dirty="0"/>
              <a:t>for I know whom I have believed</a:t>
            </a:r>
            <a:r>
              <a:rPr lang="en-US" sz="3600" dirty="0"/>
              <a:t>, and I am convinced that He is able to protect what I have entrusted to Him until that day. </a:t>
            </a:r>
          </a:p>
          <a:p>
            <a:endParaRPr lang="en-US" sz="3600" dirty="0"/>
          </a:p>
          <a:p>
            <a:r>
              <a:rPr lang="en-US" sz="3600" dirty="0" smtClean="0"/>
              <a:t> </a:t>
            </a:r>
            <a:endParaRPr lang="en-US" sz="36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3591B03D-D654-4EFA-9CCC-AAD4DCB64486}"/>
              </a:ext>
            </a:extLst>
          </p:cNvPr>
          <p:cNvSpPr txBox="1"/>
          <p:nvPr/>
        </p:nvSpPr>
        <p:spPr>
          <a:xfrm>
            <a:off x="81831" y="127861"/>
            <a:ext cx="7878827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</a:rPr>
              <a:t>2</a:t>
            </a:r>
            <a:r>
              <a:rPr lang="en-US" sz="6000" b="1" dirty="0" smtClean="0">
                <a:solidFill>
                  <a:schemeClr val="bg1"/>
                </a:solidFill>
              </a:rPr>
              <a:t>) Who we suffer </a:t>
            </a:r>
            <a:r>
              <a:rPr lang="en-US" sz="6000" b="1" i="1" dirty="0" smtClean="0">
                <a:solidFill>
                  <a:schemeClr val="bg1"/>
                </a:solidFill>
              </a:rPr>
              <a:t>WITH:</a:t>
            </a:r>
            <a:endParaRPr lang="en-US" sz="4800" i="1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3591B03D-D654-4EFA-9CCC-AAD4DCB64486}"/>
              </a:ext>
            </a:extLst>
          </p:cNvPr>
          <p:cNvSpPr txBox="1"/>
          <p:nvPr/>
        </p:nvSpPr>
        <p:spPr>
          <a:xfrm>
            <a:off x="422032" y="1486667"/>
            <a:ext cx="11296356" cy="15696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800" b="1" i="1" dirty="0" smtClean="0">
                <a:solidFill>
                  <a:schemeClr val="bg1"/>
                </a:solidFill>
              </a:rPr>
              <a:t>Accompany me in suffering … as I am accompanying Christ </a:t>
            </a:r>
            <a:endParaRPr lang="en-US" sz="40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646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" y="4876799"/>
            <a:ext cx="12191999" cy="1981201"/>
          </a:xfrm>
          <a:prstGeom prst="rect">
            <a:avLst/>
          </a:prstGeom>
          <a:solidFill>
            <a:srgbClr val="0327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baseline="30000" dirty="0" smtClean="0">
                <a:solidFill>
                  <a:srgbClr val="72DB2B"/>
                </a:solidFill>
              </a:rPr>
              <a:t>2 Tim 1:10</a:t>
            </a:r>
            <a:r>
              <a:rPr lang="en-US" sz="3600" b="1" baseline="30000" dirty="0"/>
              <a:t> </a:t>
            </a:r>
            <a:r>
              <a:rPr lang="en-US" sz="3600" dirty="0"/>
              <a:t> </a:t>
            </a:r>
            <a:r>
              <a:rPr lang="en-US" sz="3600" dirty="0" smtClean="0"/>
              <a:t>the gospel</a:t>
            </a:r>
            <a:r>
              <a:rPr lang="en-US" sz="3600" dirty="0"/>
              <a:t> </a:t>
            </a:r>
            <a:r>
              <a:rPr lang="en-US" sz="3600" dirty="0" smtClean="0"/>
              <a:t>… </a:t>
            </a:r>
            <a:r>
              <a:rPr lang="en-US" sz="3600" b="1" baseline="30000" dirty="0"/>
              <a:t>11 </a:t>
            </a:r>
            <a:r>
              <a:rPr lang="en-US" sz="3600" dirty="0"/>
              <a:t>for which I was appointed a preacher, an apostle, and a teacher. </a:t>
            </a:r>
            <a:r>
              <a:rPr lang="en-US" sz="3600" b="1" baseline="30000" dirty="0"/>
              <a:t>12 </a:t>
            </a:r>
            <a:r>
              <a:rPr lang="en-US" sz="3600" dirty="0"/>
              <a:t>For this reason I also suffer these things; but I am not ashamed, </a:t>
            </a:r>
            <a:r>
              <a:rPr lang="en-US" sz="3600" b="1" u="sng" dirty="0"/>
              <a:t>for I know whom I have believed</a:t>
            </a:r>
            <a:r>
              <a:rPr lang="en-US" sz="3600" dirty="0"/>
              <a:t>, and I am convinced that He is able to protect what I have entrusted to Him until that day. </a:t>
            </a:r>
          </a:p>
          <a:p>
            <a:endParaRPr lang="en-US" sz="3600" dirty="0"/>
          </a:p>
          <a:p>
            <a:r>
              <a:rPr lang="en-US" sz="3600" dirty="0" smtClean="0"/>
              <a:t> </a:t>
            </a:r>
            <a:endParaRPr lang="en-US" sz="36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3591B03D-D654-4EFA-9CCC-AAD4DCB64486}"/>
              </a:ext>
            </a:extLst>
          </p:cNvPr>
          <p:cNvSpPr txBox="1"/>
          <p:nvPr/>
        </p:nvSpPr>
        <p:spPr>
          <a:xfrm>
            <a:off x="81831" y="127861"/>
            <a:ext cx="7878827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</a:rPr>
              <a:t>2</a:t>
            </a:r>
            <a:r>
              <a:rPr lang="en-US" sz="6000" b="1" dirty="0" smtClean="0">
                <a:solidFill>
                  <a:schemeClr val="bg1"/>
                </a:solidFill>
              </a:rPr>
              <a:t>) Who we suffer </a:t>
            </a:r>
            <a:r>
              <a:rPr lang="en-US" sz="6000" b="1" i="1" dirty="0" smtClean="0">
                <a:solidFill>
                  <a:schemeClr val="bg1"/>
                </a:solidFill>
              </a:rPr>
              <a:t>WITH:</a:t>
            </a:r>
            <a:endParaRPr lang="en-US" sz="4800" i="1" dirty="0">
              <a:solidFill>
                <a:schemeClr val="bg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541742" y="1454026"/>
            <a:ext cx="10775577" cy="1414769"/>
          </a:xfrm>
          <a:prstGeom prst="roundRect">
            <a:avLst/>
          </a:prstGeom>
          <a:solidFill>
            <a:srgbClr val="3F7D1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/>
              <a:t>When you align with Christ, you align with him against the grain</a:t>
            </a:r>
            <a:endParaRPr lang="en-US" sz="4400" b="1" dirty="0"/>
          </a:p>
        </p:txBody>
      </p:sp>
      <p:sp>
        <p:nvSpPr>
          <p:cNvPr id="6" name="Rounded Rectangle 5"/>
          <p:cNvSpPr/>
          <p:nvPr/>
        </p:nvSpPr>
        <p:spPr>
          <a:xfrm>
            <a:off x="1533378" y="3010486"/>
            <a:ext cx="10513117" cy="715105"/>
          </a:xfrm>
          <a:prstGeom prst="roundRect">
            <a:avLst/>
          </a:prstGeom>
          <a:solidFill>
            <a:srgbClr val="3F7D1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/>
              <a:t>You can expect rejection, and indeed </a:t>
            </a:r>
            <a:r>
              <a:rPr lang="en-US" sz="4400" b="1" i="1" dirty="0" smtClean="0"/>
              <a:t>shame</a:t>
            </a:r>
            <a:endParaRPr lang="en-US" sz="4400" b="1" i="1" dirty="0"/>
          </a:p>
        </p:txBody>
      </p:sp>
    </p:spTree>
    <p:extLst>
      <p:ext uri="{BB962C8B-B14F-4D97-AF65-F5344CB8AC3E}">
        <p14:creationId xmlns:p14="http://schemas.microsoft.com/office/powerpoint/2010/main" val="1617275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" y="4876799"/>
            <a:ext cx="12191999" cy="1981201"/>
          </a:xfrm>
          <a:prstGeom prst="rect">
            <a:avLst/>
          </a:prstGeom>
          <a:solidFill>
            <a:srgbClr val="0327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baseline="30000" dirty="0" smtClean="0">
                <a:solidFill>
                  <a:srgbClr val="72DB2B"/>
                </a:solidFill>
              </a:rPr>
              <a:t>2 Tim 1:10</a:t>
            </a:r>
            <a:r>
              <a:rPr lang="en-US" sz="3600" b="1" baseline="30000" dirty="0"/>
              <a:t> </a:t>
            </a:r>
            <a:r>
              <a:rPr lang="en-US" sz="3600" dirty="0"/>
              <a:t> </a:t>
            </a:r>
            <a:r>
              <a:rPr lang="en-US" sz="3600" dirty="0" smtClean="0"/>
              <a:t>the gospel</a:t>
            </a:r>
            <a:r>
              <a:rPr lang="en-US" sz="3600" dirty="0"/>
              <a:t> </a:t>
            </a:r>
            <a:r>
              <a:rPr lang="en-US" sz="3600" dirty="0" smtClean="0"/>
              <a:t>… </a:t>
            </a:r>
            <a:r>
              <a:rPr lang="en-US" sz="3600" b="1" baseline="30000" dirty="0"/>
              <a:t>11 </a:t>
            </a:r>
            <a:r>
              <a:rPr lang="en-US" sz="3600" dirty="0"/>
              <a:t>for which I was appointed a preacher, an apostle, and a teacher. </a:t>
            </a:r>
            <a:r>
              <a:rPr lang="en-US" sz="3600" b="1" baseline="30000" dirty="0"/>
              <a:t>12 </a:t>
            </a:r>
            <a:r>
              <a:rPr lang="en-US" sz="3600" dirty="0"/>
              <a:t>For this reason I also suffer these things; but I am not ashamed, </a:t>
            </a:r>
            <a:r>
              <a:rPr lang="en-US" sz="3600" b="1" u="sng" dirty="0"/>
              <a:t>for I know whom I have believed</a:t>
            </a:r>
            <a:r>
              <a:rPr lang="en-US" sz="3600" dirty="0"/>
              <a:t>, and I am convinced that He is able to protect what I have entrusted to Him until that day. </a:t>
            </a:r>
          </a:p>
          <a:p>
            <a:endParaRPr lang="en-US" sz="3600" dirty="0"/>
          </a:p>
          <a:p>
            <a:r>
              <a:rPr lang="en-US" sz="3600" dirty="0" smtClean="0"/>
              <a:t> </a:t>
            </a:r>
            <a:endParaRPr lang="en-US" sz="36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3591B03D-D654-4EFA-9CCC-AAD4DCB64486}"/>
              </a:ext>
            </a:extLst>
          </p:cNvPr>
          <p:cNvSpPr txBox="1"/>
          <p:nvPr/>
        </p:nvSpPr>
        <p:spPr>
          <a:xfrm>
            <a:off x="81831" y="127861"/>
            <a:ext cx="7878827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</a:rPr>
              <a:t>2</a:t>
            </a:r>
            <a:r>
              <a:rPr lang="en-US" sz="6000" b="1" dirty="0" smtClean="0">
                <a:solidFill>
                  <a:schemeClr val="bg1"/>
                </a:solidFill>
              </a:rPr>
              <a:t>) Who we suffer </a:t>
            </a:r>
            <a:r>
              <a:rPr lang="en-US" sz="6000" b="1" i="1" dirty="0" smtClean="0">
                <a:solidFill>
                  <a:schemeClr val="bg1"/>
                </a:solidFill>
              </a:rPr>
              <a:t>WITH:</a:t>
            </a:r>
            <a:endParaRPr lang="en-US" sz="4800" i="1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1473" y="1520221"/>
            <a:ext cx="11749053" cy="1904297"/>
          </a:xfrm>
          <a:prstGeom prst="rect">
            <a:avLst/>
          </a:prstGeom>
          <a:solidFill>
            <a:srgbClr val="03272D"/>
          </a:solidFill>
          <a:ln w="317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baseline="30000" dirty="0" err="1" smtClean="0">
                <a:solidFill>
                  <a:srgbClr val="72DB2B"/>
                </a:solidFill>
              </a:rPr>
              <a:t>Heb</a:t>
            </a:r>
            <a:r>
              <a:rPr lang="en-US" sz="3600" b="1" baseline="30000" dirty="0" smtClean="0">
                <a:solidFill>
                  <a:srgbClr val="72DB2B"/>
                </a:solidFill>
              </a:rPr>
              <a:t> 12:2  </a:t>
            </a:r>
            <a:r>
              <a:rPr lang="en-US" sz="3600" dirty="0"/>
              <a:t>Because of the </a:t>
            </a:r>
            <a:r>
              <a:rPr lang="en-US" sz="3600" dirty="0" smtClean="0"/>
              <a:t>joy</a:t>
            </a:r>
            <a:r>
              <a:rPr lang="en-US" sz="3600" baseline="30000" dirty="0"/>
              <a:t> </a:t>
            </a:r>
            <a:r>
              <a:rPr lang="en-US" sz="3600" dirty="0" smtClean="0"/>
              <a:t>awaiting </a:t>
            </a:r>
            <a:r>
              <a:rPr lang="en-US" sz="3600" dirty="0"/>
              <a:t>him, he endured the cross, disregarding its shame. Now he is seated in the place of honor beside God’s throne.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1334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" y="4876799"/>
            <a:ext cx="12191999" cy="1981201"/>
          </a:xfrm>
          <a:prstGeom prst="rect">
            <a:avLst/>
          </a:prstGeom>
          <a:solidFill>
            <a:srgbClr val="0327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baseline="30000" dirty="0" smtClean="0">
                <a:solidFill>
                  <a:srgbClr val="72DB2B"/>
                </a:solidFill>
              </a:rPr>
              <a:t>2 Tim 1:10</a:t>
            </a:r>
            <a:r>
              <a:rPr lang="en-US" sz="3600" b="1" baseline="30000" dirty="0"/>
              <a:t> </a:t>
            </a:r>
            <a:r>
              <a:rPr lang="en-US" sz="3600" dirty="0"/>
              <a:t> </a:t>
            </a:r>
            <a:r>
              <a:rPr lang="en-US" sz="3600" dirty="0" smtClean="0"/>
              <a:t>the gospel</a:t>
            </a:r>
            <a:r>
              <a:rPr lang="en-US" sz="3600" dirty="0"/>
              <a:t> </a:t>
            </a:r>
            <a:r>
              <a:rPr lang="en-US" sz="3600" dirty="0" smtClean="0"/>
              <a:t>… </a:t>
            </a:r>
            <a:r>
              <a:rPr lang="en-US" sz="3600" b="1" baseline="30000" dirty="0"/>
              <a:t>11 </a:t>
            </a:r>
            <a:r>
              <a:rPr lang="en-US" sz="3600" dirty="0"/>
              <a:t>for which I was appointed a preacher, an apostle, and a teacher. </a:t>
            </a:r>
            <a:r>
              <a:rPr lang="en-US" sz="3600" b="1" baseline="30000" dirty="0"/>
              <a:t>12 </a:t>
            </a:r>
            <a:r>
              <a:rPr lang="en-US" sz="3600" dirty="0"/>
              <a:t>For this reason I also suffer these things; but I am not ashamed, for I know whom I have believed, </a:t>
            </a:r>
            <a:r>
              <a:rPr lang="en-US" sz="3600" b="1" u="sng" dirty="0"/>
              <a:t>and I am convinced that He is able to protect what I have entrusted to Him until that day</a:t>
            </a:r>
            <a:r>
              <a:rPr lang="en-US" sz="3600" dirty="0"/>
              <a:t>. </a:t>
            </a:r>
          </a:p>
          <a:p>
            <a:endParaRPr lang="en-US" sz="3600" dirty="0"/>
          </a:p>
          <a:p>
            <a:r>
              <a:rPr lang="en-US" sz="3600" dirty="0" smtClean="0"/>
              <a:t> </a:t>
            </a:r>
            <a:endParaRPr lang="en-US" sz="36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3591B03D-D654-4EFA-9CCC-AAD4DCB64486}"/>
              </a:ext>
            </a:extLst>
          </p:cNvPr>
          <p:cNvSpPr txBox="1"/>
          <p:nvPr/>
        </p:nvSpPr>
        <p:spPr>
          <a:xfrm>
            <a:off x="81831" y="127861"/>
            <a:ext cx="7878827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</a:rPr>
              <a:t>2</a:t>
            </a:r>
            <a:r>
              <a:rPr lang="en-US" sz="6000" b="1" dirty="0" smtClean="0">
                <a:solidFill>
                  <a:schemeClr val="bg1"/>
                </a:solidFill>
              </a:rPr>
              <a:t>) Who we suffer </a:t>
            </a:r>
            <a:r>
              <a:rPr lang="en-US" sz="6000" b="1" i="1" dirty="0" smtClean="0">
                <a:solidFill>
                  <a:schemeClr val="bg1"/>
                </a:solidFill>
              </a:rPr>
              <a:t>WITH:</a:t>
            </a:r>
            <a:endParaRPr lang="en-US" sz="48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5798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3591B03D-D654-4EFA-9CCC-AAD4DCB64486}"/>
              </a:ext>
            </a:extLst>
          </p:cNvPr>
          <p:cNvSpPr txBox="1"/>
          <p:nvPr/>
        </p:nvSpPr>
        <p:spPr>
          <a:xfrm>
            <a:off x="81831" y="127861"/>
            <a:ext cx="11948804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 smtClean="0">
                <a:solidFill>
                  <a:schemeClr val="bg1"/>
                </a:solidFill>
              </a:rPr>
              <a:t>3) The POWER with which we face it</a:t>
            </a:r>
            <a:r>
              <a:rPr lang="en-US" sz="6000" b="1" i="1" dirty="0" smtClean="0">
                <a:solidFill>
                  <a:schemeClr val="bg1"/>
                </a:solidFill>
              </a:rPr>
              <a:t>:</a:t>
            </a:r>
            <a:endParaRPr lang="en-US" sz="4800" i="1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" y="4406515"/>
            <a:ext cx="12191999" cy="2451486"/>
          </a:xfrm>
          <a:prstGeom prst="rect">
            <a:avLst/>
          </a:prstGeom>
          <a:solidFill>
            <a:srgbClr val="0327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baseline="30000" dirty="0" smtClean="0">
                <a:solidFill>
                  <a:srgbClr val="72DB2B"/>
                </a:solidFill>
              </a:rPr>
              <a:t>2 Tim 1:8</a:t>
            </a:r>
            <a:r>
              <a:rPr lang="en-US" sz="3600" b="1" baseline="30000" dirty="0"/>
              <a:t> </a:t>
            </a:r>
            <a:r>
              <a:rPr lang="en-US" sz="3600" dirty="0" smtClean="0"/>
              <a:t>Therefore</a:t>
            </a:r>
            <a:r>
              <a:rPr lang="en-US" sz="3600" dirty="0"/>
              <a:t> do not be ashamed of the testimony of </a:t>
            </a:r>
            <a:r>
              <a:rPr lang="en-US" sz="3600" dirty="0" smtClean="0"/>
              <a:t>our Lord </a:t>
            </a:r>
            <a:r>
              <a:rPr lang="en-US" sz="3600" dirty="0"/>
              <a:t>or of me His prisoner, but join with me in suffering </a:t>
            </a:r>
            <a:r>
              <a:rPr lang="en-US" sz="3600" dirty="0" smtClean="0"/>
              <a:t>for the  gospel </a:t>
            </a:r>
            <a:r>
              <a:rPr lang="en-US" sz="3600" b="1" u="sng" dirty="0"/>
              <a:t>according to the power of God</a:t>
            </a:r>
            <a:r>
              <a:rPr lang="en-US" sz="3600" dirty="0"/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17467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3591B03D-D654-4EFA-9CCC-AAD4DCB64486}"/>
              </a:ext>
            </a:extLst>
          </p:cNvPr>
          <p:cNvSpPr txBox="1"/>
          <p:nvPr/>
        </p:nvSpPr>
        <p:spPr>
          <a:xfrm>
            <a:off x="81831" y="127861"/>
            <a:ext cx="11948804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 smtClean="0">
                <a:solidFill>
                  <a:schemeClr val="bg1"/>
                </a:solidFill>
              </a:rPr>
              <a:t>3) The POWER with which we face it</a:t>
            </a:r>
            <a:r>
              <a:rPr lang="en-US" sz="6000" b="1" i="1" dirty="0" smtClean="0">
                <a:solidFill>
                  <a:schemeClr val="bg1"/>
                </a:solidFill>
              </a:rPr>
              <a:t>:</a:t>
            </a:r>
            <a:endParaRPr lang="en-US" sz="4800" i="1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" y="4406515"/>
            <a:ext cx="12191999" cy="2451486"/>
          </a:xfrm>
          <a:prstGeom prst="rect">
            <a:avLst/>
          </a:prstGeom>
          <a:solidFill>
            <a:srgbClr val="0327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baseline="30000" dirty="0" smtClean="0">
                <a:solidFill>
                  <a:srgbClr val="72DB2B"/>
                </a:solidFill>
              </a:rPr>
              <a:t>2 Tim 1:8</a:t>
            </a:r>
            <a:r>
              <a:rPr lang="en-US" sz="3600" b="1" baseline="30000" dirty="0"/>
              <a:t> </a:t>
            </a:r>
            <a:r>
              <a:rPr lang="en-US" sz="3600" b="1" u="sng" dirty="0" smtClean="0"/>
              <a:t>Therefore</a:t>
            </a:r>
            <a:r>
              <a:rPr lang="en-US" sz="3600" dirty="0"/>
              <a:t> do not be ashamed of the testimony of </a:t>
            </a:r>
            <a:r>
              <a:rPr lang="en-US" sz="3600" dirty="0" smtClean="0"/>
              <a:t>our Lord </a:t>
            </a:r>
            <a:r>
              <a:rPr lang="en-US" sz="3600" dirty="0"/>
              <a:t>or of me His prisoner, but join with me in suffering </a:t>
            </a:r>
            <a:r>
              <a:rPr lang="en-US" sz="3600" dirty="0" smtClean="0"/>
              <a:t>for the  gospel </a:t>
            </a:r>
            <a:r>
              <a:rPr lang="en-US" sz="3600" b="1" u="sng" dirty="0"/>
              <a:t>according to the power of God</a:t>
            </a:r>
            <a:r>
              <a:rPr lang="en-US" sz="3600" dirty="0"/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4248281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3591B03D-D654-4EFA-9CCC-AAD4DCB64486}"/>
              </a:ext>
            </a:extLst>
          </p:cNvPr>
          <p:cNvSpPr txBox="1"/>
          <p:nvPr/>
        </p:nvSpPr>
        <p:spPr>
          <a:xfrm>
            <a:off x="81831" y="127861"/>
            <a:ext cx="11948804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 smtClean="0">
                <a:solidFill>
                  <a:schemeClr val="bg1"/>
                </a:solidFill>
              </a:rPr>
              <a:t>3) The POWER with which we face it</a:t>
            </a:r>
            <a:r>
              <a:rPr lang="en-US" sz="6000" b="1" i="1" dirty="0" smtClean="0">
                <a:solidFill>
                  <a:schemeClr val="bg1"/>
                </a:solidFill>
              </a:rPr>
              <a:t>:</a:t>
            </a:r>
            <a:endParaRPr lang="en-US" sz="4800" i="1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" y="5056093"/>
            <a:ext cx="12191999" cy="1801907"/>
          </a:xfrm>
          <a:prstGeom prst="rect">
            <a:avLst/>
          </a:prstGeom>
          <a:solidFill>
            <a:srgbClr val="0327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baseline="30000" dirty="0" smtClean="0">
                <a:solidFill>
                  <a:srgbClr val="72DB2B"/>
                </a:solidFill>
              </a:rPr>
              <a:t>2 Tim 1:7</a:t>
            </a:r>
            <a:r>
              <a:rPr lang="en-US" sz="4000" b="1" baseline="30000" dirty="0"/>
              <a:t> </a:t>
            </a:r>
            <a:r>
              <a:rPr lang="en-US" sz="4000" dirty="0"/>
              <a:t>For God has not given us a spirit of timidity, but of power and love and discipline.</a:t>
            </a:r>
          </a:p>
        </p:txBody>
      </p:sp>
    </p:spTree>
    <p:extLst>
      <p:ext uri="{BB962C8B-B14F-4D97-AF65-F5344CB8AC3E}">
        <p14:creationId xmlns:p14="http://schemas.microsoft.com/office/powerpoint/2010/main" val="1848140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3591B03D-D654-4EFA-9CCC-AAD4DCB64486}"/>
              </a:ext>
            </a:extLst>
          </p:cNvPr>
          <p:cNvSpPr txBox="1"/>
          <p:nvPr/>
        </p:nvSpPr>
        <p:spPr>
          <a:xfrm>
            <a:off x="81831" y="127861"/>
            <a:ext cx="11948804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 smtClean="0">
                <a:solidFill>
                  <a:schemeClr val="bg1"/>
                </a:solidFill>
              </a:rPr>
              <a:t>3) The POWER with which we face it</a:t>
            </a:r>
            <a:r>
              <a:rPr lang="en-US" sz="6000" b="1" i="1" dirty="0" smtClean="0">
                <a:solidFill>
                  <a:schemeClr val="bg1"/>
                </a:solidFill>
              </a:rPr>
              <a:t>:</a:t>
            </a:r>
            <a:endParaRPr lang="en-US" sz="4800" i="1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" y="5056093"/>
            <a:ext cx="12191999" cy="1801907"/>
          </a:xfrm>
          <a:prstGeom prst="rect">
            <a:avLst/>
          </a:prstGeom>
          <a:solidFill>
            <a:srgbClr val="0327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baseline="30000" dirty="0" smtClean="0">
                <a:solidFill>
                  <a:srgbClr val="72DB2B"/>
                </a:solidFill>
              </a:rPr>
              <a:t>2 Tim 1:7</a:t>
            </a:r>
            <a:r>
              <a:rPr lang="en-US" sz="4000" b="1" baseline="30000" dirty="0"/>
              <a:t> </a:t>
            </a:r>
            <a:r>
              <a:rPr lang="en-US" sz="4000" dirty="0"/>
              <a:t>For God has not </a:t>
            </a:r>
            <a:r>
              <a:rPr lang="en-US" sz="4000" b="1" u="sng" dirty="0"/>
              <a:t>given us a spirit</a:t>
            </a:r>
            <a:r>
              <a:rPr lang="en-US" sz="4000" b="1" dirty="0"/>
              <a:t> </a:t>
            </a:r>
            <a:r>
              <a:rPr lang="en-US" sz="4000" dirty="0"/>
              <a:t>of timidity, but of power and love and discipline.</a:t>
            </a:r>
          </a:p>
        </p:txBody>
      </p:sp>
    </p:spTree>
    <p:extLst>
      <p:ext uri="{BB962C8B-B14F-4D97-AF65-F5344CB8AC3E}">
        <p14:creationId xmlns:p14="http://schemas.microsoft.com/office/powerpoint/2010/main" val="2145915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3591B03D-D654-4EFA-9CCC-AAD4DCB64486}"/>
              </a:ext>
            </a:extLst>
          </p:cNvPr>
          <p:cNvSpPr txBox="1"/>
          <p:nvPr/>
        </p:nvSpPr>
        <p:spPr>
          <a:xfrm>
            <a:off x="81831" y="127861"/>
            <a:ext cx="11948804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 smtClean="0">
                <a:solidFill>
                  <a:schemeClr val="bg1"/>
                </a:solidFill>
              </a:rPr>
              <a:t>3) The POWER with which we face it</a:t>
            </a:r>
            <a:r>
              <a:rPr lang="en-US" sz="6000" b="1" i="1" dirty="0" smtClean="0">
                <a:solidFill>
                  <a:schemeClr val="bg1"/>
                </a:solidFill>
              </a:rPr>
              <a:t>:</a:t>
            </a:r>
            <a:endParaRPr lang="en-US" sz="4800" i="1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" y="5056093"/>
            <a:ext cx="12191999" cy="1801907"/>
          </a:xfrm>
          <a:prstGeom prst="rect">
            <a:avLst/>
          </a:prstGeom>
          <a:solidFill>
            <a:srgbClr val="0327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baseline="30000" dirty="0" smtClean="0">
                <a:solidFill>
                  <a:srgbClr val="72DB2B"/>
                </a:solidFill>
              </a:rPr>
              <a:t>2 Tim 1:7</a:t>
            </a:r>
            <a:r>
              <a:rPr lang="en-US" sz="4000" b="1" baseline="30000" dirty="0"/>
              <a:t> </a:t>
            </a:r>
            <a:r>
              <a:rPr lang="en-US" sz="4000" dirty="0"/>
              <a:t>For God has </a:t>
            </a:r>
            <a:r>
              <a:rPr lang="en-US" sz="4000" b="1" u="sng" dirty="0"/>
              <a:t>not given us a spirit of timidity</a:t>
            </a:r>
            <a:r>
              <a:rPr lang="en-US" sz="4000" dirty="0"/>
              <a:t>, but of power and love and discipline.</a:t>
            </a:r>
          </a:p>
        </p:txBody>
      </p:sp>
    </p:spTree>
    <p:extLst>
      <p:ext uri="{BB962C8B-B14F-4D97-AF65-F5344CB8AC3E}">
        <p14:creationId xmlns:p14="http://schemas.microsoft.com/office/powerpoint/2010/main" val="65882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foustb\Desktop\mediterraneannasa.jpg"/>
          <p:cNvPicPr>
            <a:picLocks noChangeAspect="1" noChangeArrowheads="1"/>
          </p:cNvPicPr>
          <p:nvPr/>
        </p:nvPicPr>
        <p:blipFill rotWithShape="1">
          <a:blip r:embed="rId2" cstate="print"/>
          <a:srcRect t="12168" b="1864"/>
          <a:stretch/>
        </p:blipFill>
        <p:spPr bwMode="auto">
          <a:xfrm>
            <a:off x="497305" y="-16041"/>
            <a:ext cx="11197389" cy="5463462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/>
        </p:nvSpPr>
        <p:spPr>
          <a:xfrm>
            <a:off x="1" y="4406515"/>
            <a:ext cx="12191999" cy="2451486"/>
          </a:xfrm>
          <a:prstGeom prst="rect">
            <a:avLst/>
          </a:prstGeom>
          <a:solidFill>
            <a:srgbClr val="0327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baseline="30000" dirty="0" smtClean="0">
                <a:solidFill>
                  <a:srgbClr val="72DB2B"/>
                </a:solidFill>
              </a:rPr>
              <a:t>2 Tim 1:8</a:t>
            </a:r>
            <a:r>
              <a:rPr lang="en-US" sz="3600" b="1" baseline="30000" dirty="0"/>
              <a:t> </a:t>
            </a:r>
            <a:r>
              <a:rPr lang="en-US" sz="3600" dirty="0" smtClean="0"/>
              <a:t>Therefore</a:t>
            </a:r>
            <a:r>
              <a:rPr lang="en-US" sz="3600" dirty="0"/>
              <a:t> </a:t>
            </a:r>
            <a:r>
              <a:rPr lang="en-US" sz="3600" b="1" u="sng" dirty="0"/>
              <a:t>do not</a:t>
            </a:r>
            <a:r>
              <a:rPr lang="en-US" sz="3600" b="1" dirty="0"/>
              <a:t> </a:t>
            </a:r>
            <a:r>
              <a:rPr lang="en-US" sz="3600" dirty="0"/>
              <a:t>be ashamed of the testimony of </a:t>
            </a:r>
            <a:r>
              <a:rPr lang="en-US" sz="3600" dirty="0" smtClean="0"/>
              <a:t>our Lord </a:t>
            </a:r>
            <a:r>
              <a:rPr lang="en-US" sz="3600" dirty="0"/>
              <a:t>or of me His prisoner, </a:t>
            </a:r>
            <a:r>
              <a:rPr lang="en-US" sz="3600" b="1" u="sng" dirty="0"/>
              <a:t>but</a:t>
            </a:r>
            <a:r>
              <a:rPr lang="en-US" sz="3600" dirty="0"/>
              <a:t> join with me in suffering </a:t>
            </a:r>
            <a:r>
              <a:rPr lang="en-US" sz="3600" dirty="0" smtClean="0"/>
              <a:t>for the  gospel </a:t>
            </a:r>
            <a:r>
              <a:rPr lang="en-US" sz="3600" dirty="0"/>
              <a:t>according to the power of God,</a:t>
            </a:r>
          </a:p>
        </p:txBody>
      </p:sp>
      <p:sp>
        <p:nvSpPr>
          <p:cNvPr id="13" name="Line Callout 1 12"/>
          <p:cNvSpPr/>
          <p:nvPr/>
        </p:nvSpPr>
        <p:spPr>
          <a:xfrm>
            <a:off x="4963027" y="428426"/>
            <a:ext cx="2299447" cy="511823"/>
          </a:xfrm>
          <a:prstGeom prst="borderCallout1">
            <a:avLst>
              <a:gd name="adj1" fmla="val 167152"/>
              <a:gd name="adj2" fmla="val 3389"/>
              <a:gd name="adj3" fmla="val 103244"/>
              <a:gd name="adj4" fmla="val 25648"/>
            </a:avLst>
          </a:prstGeom>
          <a:solidFill>
            <a:schemeClr val="bg1"/>
          </a:solidFill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Paul (Rome) 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3591B03D-D654-4EFA-9CCC-AAD4DCB64486}"/>
              </a:ext>
            </a:extLst>
          </p:cNvPr>
          <p:cNvSpPr txBox="1"/>
          <p:nvPr/>
        </p:nvSpPr>
        <p:spPr>
          <a:xfrm>
            <a:off x="-152554" y="95375"/>
            <a:ext cx="5765441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i="1" dirty="0" smtClean="0">
                <a:solidFill>
                  <a:schemeClr val="bg1"/>
                </a:solidFill>
              </a:rPr>
              <a:t>2 Timothy </a:t>
            </a:r>
            <a:endParaRPr lang="en-US" sz="4800" i="1" dirty="0">
              <a:solidFill>
                <a:schemeClr val="bg1"/>
              </a:solidFill>
            </a:endParaRPr>
          </a:p>
        </p:txBody>
      </p:sp>
      <p:sp>
        <p:nvSpPr>
          <p:cNvPr id="15" name="Line Callout 1 14"/>
          <p:cNvSpPr/>
          <p:nvPr/>
        </p:nvSpPr>
        <p:spPr>
          <a:xfrm>
            <a:off x="8145380" y="1278392"/>
            <a:ext cx="3320361" cy="589555"/>
          </a:xfrm>
          <a:prstGeom prst="borderCallout1">
            <a:avLst>
              <a:gd name="adj1" fmla="val 203425"/>
              <a:gd name="adj2" fmla="val 3896"/>
              <a:gd name="adj3" fmla="val 94446"/>
              <a:gd name="adj4" fmla="val 48727"/>
            </a:avLst>
          </a:prstGeom>
          <a:solidFill>
            <a:schemeClr val="bg1"/>
          </a:solidFill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Timothy (Ephesus)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4772527" y="1192170"/>
            <a:ext cx="381000" cy="381000"/>
          </a:xfrm>
          <a:prstGeom prst="ellipse">
            <a:avLst/>
          </a:prstGeom>
          <a:solidFill>
            <a:srgbClr val="008A3E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8145380" y="2303089"/>
            <a:ext cx="381000" cy="381000"/>
          </a:xfrm>
          <a:prstGeom prst="ellipse">
            <a:avLst/>
          </a:prstGeom>
          <a:solidFill>
            <a:srgbClr val="008A3E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685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3591B03D-D654-4EFA-9CCC-AAD4DCB64486}"/>
              </a:ext>
            </a:extLst>
          </p:cNvPr>
          <p:cNvSpPr txBox="1"/>
          <p:nvPr/>
        </p:nvSpPr>
        <p:spPr>
          <a:xfrm>
            <a:off x="81831" y="127861"/>
            <a:ext cx="11948804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 smtClean="0">
                <a:solidFill>
                  <a:schemeClr val="bg1"/>
                </a:solidFill>
              </a:rPr>
              <a:t>3) The POWER with which we face it</a:t>
            </a:r>
            <a:r>
              <a:rPr lang="en-US" sz="6000" b="1" i="1" dirty="0" smtClean="0">
                <a:solidFill>
                  <a:schemeClr val="bg1"/>
                </a:solidFill>
              </a:rPr>
              <a:t>:</a:t>
            </a:r>
            <a:endParaRPr lang="en-US" sz="4800" i="1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" y="5056093"/>
            <a:ext cx="12191999" cy="1801907"/>
          </a:xfrm>
          <a:prstGeom prst="rect">
            <a:avLst/>
          </a:prstGeom>
          <a:solidFill>
            <a:srgbClr val="0327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baseline="30000" dirty="0" smtClean="0">
                <a:solidFill>
                  <a:srgbClr val="72DB2B"/>
                </a:solidFill>
              </a:rPr>
              <a:t>2 Tim 1:7</a:t>
            </a:r>
            <a:r>
              <a:rPr lang="en-US" sz="4000" b="1" baseline="30000" dirty="0"/>
              <a:t> </a:t>
            </a:r>
            <a:r>
              <a:rPr lang="en-US" sz="4000" dirty="0"/>
              <a:t>For God has not given us a spirit of timidity, but of </a:t>
            </a:r>
            <a:r>
              <a:rPr lang="en-US" sz="4000" b="1" u="sng" dirty="0"/>
              <a:t>power</a:t>
            </a:r>
            <a:r>
              <a:rPr lang="en-US" sz="4000" dirty="0"/>
              <a:t> and love and discipline.</a:t>
            </a:r>
          </a:p>
        </p:txBody>
      </p:sp>
    </p:spTree>
    <p:extLst>
      <p:ext uri="{BB962C8B-B14F-4D97-AF65-F5344CB8AC3E}">
        <p14:creationId xmlns:p14="http://schemas.microsoft.com/office/powerpoint/2010/main" val="3216104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3591B03D-D654-4EFA-9CCC-AAD4DCB64486}"/>
              </a:ext>
            </a:extLst>
          </p:cNvPr>
          <p:cNvSpPr txBox="1"/>
          <p:nvPr/>
        </p:nvSpPr>
        <p:spPr>
          <a:xfrm>
            <a:off x="81831" y="127861"/>
            <a:ext cx="11948804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 smtClean="0">
                <a:solidFill>
                  <a:schemeClr val="bg1"/>
                </a:solidFill>
              </a:rPr>
              <a:t>3) The POWER with which we face it</a:t>
            </a:r>
            <a:r>
              <a:rPr lang="en-US" sz="6000" b="1" i="1" dirty="0" smtClean="0">
                <a:solidFill>
                  <a:schemeClr val="bg1"/>
                </a:solidFill>
              </a:rPr>
              <a:t>:</a:t>
            </a:r>
            <a:endParaRPr lang="en-US" sz="4800" i="1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" y="5056093"/>
            <a:ext cx="12191999" cy="1801907"/>
          </a:xfrm>
          <a:prstGeom prst="rect">
            <a:avLst/>
          </a:prstGeom>
          <a:solidFill>
            <a:srgbClr val="0327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baseline="30000" dirty="0" smtClean="0">
                <a:solidFill>
                  <a:srgbClr val="72DB2B"/>
                </a:solidFill>
              </a:rPr>
              <a:t>2 Tim 1:7</a:t>
            </a:r>
            <a:r>
              <a:rPr lang="en-US" sz="4000" b="1" baseline="30000" dirty="0"/>
              <a:t> </a:t>
            </a:r>
            <a:r>
              <a:rPr lang="en-US" sz="4000" dirty="0"/>
              <a:t>For God has not given us a spirit of timidity, but of power and </a:t>
            </a:r>
            <a:r>
              <a:rPr lang="en-US" sz="4000" b="1" u="sng" dirty="0"/>
              <a:t>love</a:t>
            </a:r>
            <a:r>
              <a:rPr lang="en-US" sz="4000" dirty="0"/>
              <a:t> and discipline.</a:t>
            </a:r>
          </a:p>
        </p:txBody>
      </p:sp>
    </p:spTree>
    <p:extLst>
      <p:ext uri="{BB962C8B-B14F-4D97-AF65-F5344CB8AC3E}">
        <p14:creationId xmlns:p14="http://schemas.microsoft.com/office/powerpoint/2010/main" val="2128012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3591B03D-D654-4EFA-9CCC-AAD4DCB64486}"/>
              </a:ext>
            </a:extLst>
          </p:cNvPr>
          <p:cNvSpPr txBox="1"/>
          <p:nvPr/>
        </p:nvSpPr>
        <p:spPr>
          <a:xfrm>
            <a:off x="81831" y="127861"/>
            <a:ext cx="11948804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 smtClean="0">
                <a:solidFill>
                  <a:schemeClr val="bg1"/>
                </a:solidFill>
              </a:rPr>
              <a:t>3) The POWER with which we face it</a:t>
            </a:r>
            <a:r>
              <a:rPr lang="en-US" sz="6000" b="1" i="1" dirty="0" smtClean="0">
                <a:solidFill>
                  <a:schemeClr val="bg1"/>
                </a:solidFill>
              </a:rPr>
              <a:t>:</a:t>
            </a:r>
            <a:endParaRPr lang="en-US" sz="4800" i="1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" y="5056093"/>
            <a:ext cx="12191999" cy="1801907"/>
          </a:xfrm>
          <a:prstGeom prst="rect">
            <a:avLst/>
          </a:prstGeom>
          <a:solidFill>
            <a:srgbClr val="0327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baseline="30000" dirty="0" smtClean="0">
                <a:solidFill>
                  <a:srgbClr val="72DB2B"/>
                </a:solidFill>
              </a:rPr>
              <a:t>2 Tim 1:7</a:t>
            </a:r>
            <a:r>
              <a:rPr lang="en-US" sz="4000" b="1" baseline="30000" dirty="0"/>
              <a:t> </a:t>
            </a:r>
            <a:r>
              <a:rPr lang="en-US" sz="4000" dirty="0"/>
              <a:t>For God has not given us a spirit of timidity, but of power and love and </a:t>
            </a:r>
            <a:r>
              <a:rPr lang="en-US" sz="4000" b="1" u="sng" dirty="0"/>
              <a:t>discipline</a:t>
            </a:r>
            <a:r>
              <a:rPr lang="en-US" sz="4000" dirty="0"/>
              <a:t>.</a:t>
            </a:r>
          </a:p>
        </p:txBody>
      </p:sp>
      <p:sp>
        <p:nvSpPr>
          <p:cNvPr id="5" name="Rounded Rectangular Callout 4"/>
          <p:cNvSpPr/>
          <p:nvPr/>
        </p:nvSpPr>
        <p:spPr>
          <a:xfrm>
            <a:off x="3539323" y="4428565"/>
            <a:ext cx="8428585" cy="803712"/>
          </a:xfrm>
          <a:prstGeom prst="wedgeRoundRectCallout">
            <a:avLst>
              <a:gd name="adj1" fmla="val -35029"/>
              <a:gd name="adj2" fmla="val 148190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 err="1">
                <a:solidFill>
                  <a:schemeClr val="tx1"/>
                </a:solidFill>
              </a:rPr>
              <a:t>Sophronismos</a:t>
            </a:r>
            <a:r>
              <a:rPr lang="en-US" sz="3600" b="1" dirty="0" smtClean="0">
                <a:solidFill>
                  <a:schemeClr val="tx1"/>
                </a:solidFill>
              </a:rPr>
              <a:t>: “</a:t>
            </a:r>
            <a:r>
              <a:rPr lang="en-US" sz="3600" dirty="0" smtClean="0">
                <a:solidFill>
                  <a:schemeClr val="tx1"/>
                </a:solidFill>
              </a:rPr>
              <a:t>to recall one to his senses”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55048" y="1505581"/>
            <a:ext cx="9081903" cy="2343748"/>
          </a:xfrm>
          <a:prstGeom prst="rect">
            <a:avLst/>
          </a:prstGeom>
          <a:solidFill>
            <a:srgbClr val="03272D"/>
          </a:solidFill>
          <a:ln w="317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baseline="30000" dirty="0" smtClean="0">
                <a:solidFill>
                  <a:srgbClr val="72DB2B"/>
                </a:solidFill>
              </a:rPr>
              <a:t>Mark 5:15 </a:t>
            </a:r>
            <a:r>
              <a:rPr lang="en-US" sz="3600" dirty="0" smtClean="0">
                <a:solidFill>
                  <a:schemeClr val="bg1"/>
                </a:solidFill>
              </a:rPr>
              <a:t>“In his right mind” </a:t>
            </a:r>
          </a:p>
          <a:p>
            <a:r>
              <a:rPr lang="en-US" sz="3600" b="1" baseline="30000" dirty="0" smtClean="0">
                <a:solidFill>
                  <a:srgbClr val="72DB2B"/>
                </a:solidFill>
              </a:rPr>
              <a:t>2</a:t>
            </a:r>
            <a:r>
              <a:rPr lang="en-US" sz="3600" b="1" dirty="0" smtClean="0">
                <a:solidFill>
                  <a:srgbClr val="72DB2B"/>
                </a:solidFill>
              </a:rPr>
              <a:t> </a:t>
            </a:r>
            <a:r>
              <a:rPr lang="en-US" sz="3600" b="1" baseline="30000" dirty="0" err="1" smtClean="0">
                <a:solidFill>
                  <a:srgbClr val="72DB2B"/>
                </a:solidFill>
              </a:rPr>
              <a:t>Cor</a:t>
            </a:r>
            <a:r>
              <a:rPr lang="en-US" sz="3600" b="1" baseline="30000" dirty="0" smtClean="0">
                <a:solidFill>
                  <a:srgbClr val="72DB2B"/>
                </a:solidFill>
              </a:rPr>
              <a:t> 5:13</a:t>
            </a:r>
            <a:r>
              <a:rPr lang="en-US" sz="3600" b="1" dirty="0" smtClean="0">
                <a:solidFill>
                  <a:srgbClr val="72DB2B"/>
                </a:solidFill>
              </a:rPr>
              <a:t> </a:t>
            </a:r>
            <a:r>
              <a:rPr lang="en-US" sz="3600" dirty="0" smtClean="0">
                <a:solidFill>
                  <a:schemeClr val="bg1"/>
                </a:solidFill>
              </a:rPr>
              <a:t>“sound mind”</a:t>
            </a:r>
          </a:p>
          <a:p>
            <a:r>
              <a:rPr lang="en-US" sz="3600" b="1" baseline="30000" dirty="0" smtClean="0">
                <a:solidFill>
                  <a:srgbClr val="72DB2B"/>
                </a:solidFill>
              </a:rPr>
              <a:t>Romans 12:3 </a:t>
            </a:r>
            <a:r>
              <a:rPr lang="en-US" sz="3600" dirty="0" smtClean="0">
                <a:solidFill>
                  <a:schemeClr val="bg1"/>
                </a:solidFill>
              </a:rPr>
              <a:t>“think so as to have sound judgement” </a:t>
            </a:r>
          </a:p>
          <a:p>
            <a:r>
              <a:rPr lang="en-US" sz="3600" b="1" baseline="30000" dirty="0" smtClean="0">
                <a:solidFill>
                  <a:srgbClr val="72DB2B"/>
                </a:solidFill>
              </a:rPr>
              <a:t>Titus 2:6 </a:t>
            </a:r>
            <a:r>
              <a:rPr lang="en-US" sz="3600" dirty="0" smtClean="0">
                <a:solidFill>
                  <a:schemeClr val="bg1"/>
                </a:solidFill>
              </a:rPr>
              <a:t>“sensible”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424607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3591B03D-D654-4EFA-9CCC-AAD4DCB64486}"/>
              </a:ext>
            </a:extLst>
          </p:cNvPr>
          <p:cNvSpPr txBox="1"/>
          <p:nvPr/>
        </p:nvSpPr>
        <p:spPr>
          <a:xfrm>
            <a:off x="81831" y="127861"/>
            <a:ext cx="11948804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 smtClean="0">
                <a:solidFill>
                  <a:schemeClr val="bg1"/>
                </a:solidFill>
              </a:rPr>
              <a:t>3) The POWER with which we face it</a:t>
            </a:r>
            <a:r>
              <a:rPr lang="en-US" sz="6000" b="1" i="1" dirty="0" smtClean="0">
                <a:solidFill>
                  <a:schemeClr val="bg1"/>
                </a:solidFill>
              </a:rPr>
              <a:t>:</a:t>
            </a:r>
            <a:endParaRPr lang="en-US" sz="4800" i="1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" y="5056093"/>
            <a:ext cx="12191999" cy="1801907"/>
          </a:xfrm>
          <a:prstGeom prst="rect">
            <a:avLst/>
          </a:prstGeom>
          <a:solidFill>
            <a:srgbClr val="0327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baseline="30000" dirty="0" smtClean="0">
                <a:solidFill>
                  <a:srgbClr val="72DB2B"/>
                </a:solidFill>
              </a:rPr>
              <a:t>2 Tim 1:7</a:t>
            </a:r>
            <a:r>
              <a:rPr lang="en-US" sz="4000" b="1" baseline="30000" dirty="0"/>
              <a:t> </a:t>
            </a:r>
            <a:r>
              <a:rPr lang="en-US" sz="4000" dirty="0"/>
              <a:t>For God has not given us a spirit of timidity, but of power and love and </a:t>
            </a:r>
            <a:r>
              <a:rPr lang="en-US" sz="4000" b="1" u="sng" dirty="0"/>
              <a:t>discipline</a:t>
            </a:r>
            <a:r>
              <a:rPr lang="en-US" sz="4000" dirty="0"/>
              <a:t>.</a:t>
            </a:r>
          </a:p>
        </p:txBody>
      </p:sp>
      <p:sp>
        <p:nvSpPr>
          <p:cNvPr id="9" name="Rectangle 8"/>
          <p:cNvSpPr/>
          <p:nvPr/>
        </p:nvSpPr>
        <p:spPr>
          <a:xfrm>
            <a:off x="6670490" y="5903259"/>
            <a:ext cx="6005604" cy="694327"/>
          </a:xfrm>
          <a:prstGeom prst="rect">
            <a:avLst/>
          </a:prstGeom>
          <a:solidFill>
            <a:srgbClr val="03272D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i="1" dirty="0"/>
              <a:t>r</a:t>
            </a:r>
            <a:r>
              <a:rPr lang="en-US" sz="4000" b="1" i="1" dirty="0" smtClean="0"/>
              <a:t>enewed thinking</a:t>
            </a:r>
            <a:endParaRPr lang="en-US" sz="4000" b="1" i="1" dirty="0"/>
          </a:p>
        </p:txBody>
      </p:sp>
    </p:spTree>
    <p:extLst>
      <p:ext uri="{BB962C8B-B14F-4D97-AF65-F5344CB8AC3E}">
        <p14:creationId xmlns:p14="http://schemas.microsoft.com/office/powerpoint/2010/main" val="1025070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3591B03D-D654-4EFA-9CCC-AAD4DCB64486}"/>
              </a:ext>
            </a:extLst>
          </p:cNvPr>
          <p:cNvSpPr txBox="1"/>
          <p:nvPr/>
        </p:nvSpPr>
        <p:spPr>
          <a:xfrm>
            <a:off x="81831" y="127861"/>
            <a:ext cx="11948804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 smtClean="0">
                <a:solidFill>
                  <a:schemeClr val="bg1"/>
                </a:solidFill>
              </a:rPr>
              <a:t>3) The POWER with which we face it</a:t>
            </a:r>
            <a:r>
              <a:rPr lang="en-US" sz="6000" b="1" i="1" dirty="0" smtClean="0">
                <a:solidFill>
                  <a:schemeClr val="bg1"/>
                </a:solidFill>
              </a:rPr>
              <a:t>:</a:t>
            </a:r>
            <a:endParaRPr lang="en-US" sz="4800" i="1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" y="5056093"/>
            <a:ext cx="12191999" cy="1801907"/>
          </a:xfrm>
          <a:prstGeom prst="rect">
            <a:avLst/>
          </a:prstGeom>
          <a:solidFill>
            <a:srgbClr val="0327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baseline="30000" dirty="0" smtClean="0">
                <a:solidFill>
                  <a:srgbClr val="72DB2B"/>
                </a:solidFill>
              </a:rPr>
              <a:t>2 Tim 1:7</a:t>
            </a:r>
            <a:r>
              <a:rPr lang="en-US" sz="4000" b="1" baseline="30000" dirty="0"/>
              <a:t> </a:t>
            </a:r>
            <a:r>
              <a:rPr lang="en-US" sz="4000" dirty="0"/>
              <a:t>For God has not given us a spirit of timidity, but of power and love and </a:t>
            </a:r>
            <a:r>
              <a:rPr lang="en-US" sz="4000" b="1" u="sng" dirty="0"/>
              <a:t>discipline</a:t>
            </a:r>
            <a:r>
              <a:rPr lang="en-US" sz="4000" dirty="0"/>
              <a:t>.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656860" y="1258160"/>
            <a:ext cx="10798746" cy="1554671"/>
          </a:xfrm>
          <a:prstGeom prst="roundRect">
            <a:avLst/>
          </a:prstGeom>
          <a:solidFill>
            <a:srgbClr val="3F7D1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/>
              <a:t>This is the Spirit alive in you:</a:t>
            </a:r>
          </a:p>
          <a:p>
            <a:pPr algn="ctr"/>
            <a:r>
              <a:rPr lang="en-US" sz="4400" b="1" dirty="0" smtClean="0"/>
              <a:t> a Spirit of bold love and truth!</a:t>
            </a:r>
            <a:endParaRPr lang="en-US" sz="4400" b="1" dirty="0"/>
          </a:p>
        </p:txBody>
      </p:sp>
      <p:sp>
        <p:nvSpPr>
          <p:cNvPr id="5" name="Rounded Rectangle 4"/>
          <p:cNvSpPr/>
          <p:nvPr/>
        </p:nvSpPr>
        <p:spPr>
          <a:xfrm>
            <a:off x="215153" y="3083859"/>
            <a:ext cx="11815481" cy="2144575"/>
          </a:xfrm>
          <a:prstGeom prst="roundRect">
            <a:avLst/>
          </a:prstGeom>
          <a:solidFill>
            <a:srgbClr val="3F7D1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/>
              <a:t>So don’t let fear or shame or embarrassment bully you into clamming up about what Christ has done in your life!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1832227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A close up of a logo&#10;&#10;Description generated with very high confidence">
            <a:extLst>
              <a:ext uri="{FF2B5EF4-FFF2-40B4-BE49-F238E27FC236}">
                <a16:creationId xmlns:a16="http://schemas.microsoft.com/office/drawing/2014/main" xmlns="" id="{9642626F-AE5B-4C60-AF84-A024FE51F76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346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A close up of a logo&#10;&#10;Description generated with very high confidence">
            <a:extLst>
              <a:ext uri="{FF2B5EF4-FFF2-40B4-BE49-F238E27FC236}">
                <a16:creationId xmlns:a16="http://schemas.microsoft.com/office/drawing/2014/main" xmlns="" id="{9642626F-AE5B-4C60-AF84-A024FE51F76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3591B03D-D654-4EFA-9CCC-AAD4DCB64486}"/>
              </a:ext>
            </a:extLst>
          </p:cNvPr>
          <p:cNvSpPr txBox="1"/>
          <p:nvPr/>
        </p:nvSpPr>
        <p:spPr>
          <a:xfrm>
            <a:off x="191729" y="341614"/>
            <a:ext cx="9453716" cy="5909310"/>
          </a:xfrm>
          <a:prstGeom prst="rect">
            <a:avLst/>
          </a:prstGeom>
          <a:solidFill>
            <a:srgbClr val="03272D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5400" b="1" u="sng" dirty="0" smtClean="0">
                <a:solidFill>
                  <a:schemeClr val="bg1"/>
                </a:solidFill>
              </a:rPr>
              <a:t>Discussion Questions to-go:</a:t>
            </a:r>
          </a:p>
          <a:p>
            <a:pPr algn="ctr"/>
            <a:endParaRPr lang="en-US" sz="5400" dirty="0" smtClean="0">
              <a:solidFill>
                <a:schemeClr val="bg1"/>
              </a:solidFill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5400" dirty="0" smtClean="0">
                <a:solidFill>
                  <a:schemeClr val="bg1"/>
                </a:solidFill>
              </a:rPr>
              <a:t>How would I know if I was “ashamed” of the gospel? </a:t>
            </a:r>
          </a:p>
          <a:p>
            <a:endParaRPr lang="en-US" sz="5400" dirty="0" smtClean="0">
              <a:solidFill>
                <a:schemeClr val="bg1"/>
              </a:solidFill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5400" dirty="0" smtClean="0">
                <a:solidFill>
                  <a:schemeClr val="bg1"/>
                </a:solidFill>
              </a:rPr>
              <a:t>What would it look </a:t>
            </a:r>
            <a:r>
              <a:rPr lang="en-US" sz="5400" dirty="0">
                <a:solidFill>
                  <a:schemeClr val="bg1"/>
                </a:solidFill>
              </a:rPr>
              <a:t>like for you personally to </a:t>
            </a:r>
            <a:r>
              <a:rPr lang="en-US" sz="5400" dirty="0" smtClean="0">
                <a:solidFill>
                  <a:schemeClr val="bg1"/>
                </a:solidFill>
              </a:rPr>
              <a:t>be </a:t>
            </a:r>
            <a:r>
              <a:rPr lang="en-US" sz="5400" i="1" dirty="0" smtClean="0">
                <a:solidFill>
                  <a:schemeClr val="bg1"/>
                </a:solidFill>
              </a:rPr>
              <a:t>unashamed</a:t>
            </a:r>
            <a:r>
              <a:rPr lang="en-US" sz="5400" dirty="0" smtClean="0">
                <a:solidFill>
                  <a:schemeClr val="bg1"/>
                </a:solidFill>
              </a:rPr>
              <a:t>? </a:t>
            </a:r>
            <a:endParaRPr lang="en-US" sz="44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9742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foustb\Desktop\mediterraneannasa.jpg"/>
          <p:cNvPicPr>
            <a:picLocks noChangeAspect="1" noChangeArrowheads="1"/>
          </p:cNvPicPr>
          <p:nvPr/>
        </p:nvPicPr>
        <p:blipFill rotWithShape="1">
          <a:blip r:embed="rId2" cstate="print"/>
          <a:srcRect t="12168" b="1864"/>
          <a:stretch/>
        </p:blipFill>
        <p:spPr bwMode="auto">
          <a:xfrm>
            <a:off x="497305" y="-16041"/>
            <a:ext cx="11197389" cy="5463462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/>
        </p:nvSpPr>
        <p:spPr>
          <a:xfrm>
            <a:off x="1" y="4406515"/>
            <a:ext cx="12191999" cy="2451486"/>
          </a:xfrm>
          <a:prstGeom prst="rect">
            <a:avLst/>
          </a:prstGeom>
          <a:solidFill>
            <a:srgbClr val="0327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baseline="30000" dirty="0" smtClean="0">
                <a:solidFill>
                  <a:srgbClr val="72DB2B"/>
                </a:solidFill>
              </a:rPr>
              <a:t>2 Tim 1:8</a:t>
            </a:r>
            <a:r>
              <a:rPr lang="en-US" sz="3600" b="1" baseline="30000" dirty="0"/>
              <a:t> </a:t>
            </a:r>
            <a:r>
              <a:rPr lang="en-US" sz="3600" dirty="0" smtClean="0"/>
              <a:t>Therefore</a:t>
            </a:r>
            <a:r>
              <a:rPr lang="en-US" sz="3600" dirty="0"/>
              <a:t> do not be ashamed of the testimony of </a:t>
            </a:r>
            <a:r>
              <a:rPr lang="en-US" sz="3600" dirty="0" smtClean="0"/>
              <a:t>our Lord </a:t>
            </a:r>
            <a:r>
              <a:rPr lang="en-US" sz="3600" dirty="0"/>
              <a:t>or of me His prisoner, but </a:t>
            </a:r>
            <a:r>
              <a:rPr lang="en-US" sz="3600" b="1" u="sng" dirty="0"/>
              <a:t>join with me in suffering</a:t>
            </a:r>
            <a:r>
              <a:rPr lang="en-US" sz="3600" dirty="0"/>
              <a:t> </a:t>
            </a:r>
            <a:r>
              <a:rPr lang="en-US" sz="3600" dirty="0" smtClean="0"/>
              <a:t>for the  gospel </a:t>
            </a:r>
            <a:r>
              <a:rPr lang="en-US" sz="3600" dirty="0"/>
              <a:t>according to the power of God,</a:t>
            </a:r>
          </a:p>
        </p:txBody>
      </p:sp>
      <p:sp>
        <p:nvSpPr>
          <p:cNvPr id="13" name="Line Callout 1 12"/>
          <p:cNvSpPr/>
          <p:nvPr/>
        </p:nvSpPr>
        <p:spPr>
          <a:xfrm>
            <a:off x="4963027" y="428426"/>
            <a:ext cx="2299447" cy="511823"/>
          </a:xfrm>
          <a:prstGeom prst="borderCallout1">
            <a:avLst>
              <a:gd name="adj1" fmla="val 167152"/>
              <a:gd name="adj2" fmla="val 3389"/>
              <a:gd name="adj3" fmla="val 103244"/>
              <a:gd name="adj4" fmla="val 25648"/>
            </a:avLst>
          </a:prstGeom>
          <a:solidFill>
            <a:schemeClr val="bg1"/>
          </a:solidFill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Paul (Rome) 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3591B03D-D654-4EFA-9CCC-AAD4DCB64486}"/>
              </a:ext>
            </a:extLst>
          </p:cNvPr>
          <p:cNvSpPr txBox="1"/>
          <p:nvPr/>
        </p:nvSpPr>
        <p:spPr>
          <a:xfrm>
            <a:off x="-152554" y="95375"/>
            <a:ext cx="5765441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i="1" dirty="0" smtClean="0">
                <a:solidFill>
                  <a:schemeClr val="bg1"/>
                </a:solidFill>
              </a:rPr>
              <a:t>2 Timothy </a:t>
            </a:r>
            <a:endParaRPr lang="en-US" sz="4800" i="1" dirty="0">
              <a:solidFill>
                <a:schemeClr val="bg1"/>
              </a:solidFill>
            </a:endParaRPr>
          </a:p>
        </p:txBody>
      </p:sp>
      <p:sp>
        <p:nvSpPr>
          <p:cNvPr id="15" name="Line Callout 1 14"/>
          <p:cNvSpPr/>
          <p:nvPr/>
        </p:nvSpPr>
        <p:spPr>
          <a:xfrm>
            <a:off x="8145380" y="1278392"/>
            <a:ext cx="3320361" cy="589555"/>
          </a:xfrm>
          <a:prstGeom prst="borderCallout1">
            <a:avLst>
              <a:gd name="adj1" fmla="val 203425"/>
              <a:gd name="adj2" fmla="val 3896"/>
              <a:gd name="adj3" fmla="val 94446"/>
              <a:gd name="adj4" fmla="val 48727"/>
            </a:avLst>
          </a:prstGeom>
          <a:solidFill>
            <a:schemeClr val="bg1"/>
          </a:solidFill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Timothy (Ephesus)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4772527" y="1192170"/>
            <a:ext cx="381000" cy="381000"/>
          </a:xfrm>
          <a:prstGeom prst="ellipse">
            <a:avLst/>
          </a:prstGeom>
          <a:solidFill>
            <a:srgbClr val="008A3E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8145380" y="2303089"/>
            <a:ext cx="381000" cy="381000"/>
          </a:xfrm>
          <a:prstGeom prst="ellipse">
            <a:avLst/>
          </a:prstGeom>
          <a:solidFill>
            <a:srgbClr val="008A3E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814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3591B03D-D654-4EFA-9CCC-AAD4DCB64486}"/>
              </a:ext>
            </a:extLst>
          </p:cNvPr>
          <p:cNvSpPr txBox="1"/>
          <p:nvPr/>
        </p:nvSpPr>
        <p:spPr>
          <a:xfrm>
            <a:off x="81831" y="127861"/>
            <a:ext cx="8232175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 smtClean="0">
                <a:solidFill>
                  <a:schemeClr val="bg1"/>
                </a:solidFill>
              </a:rPr>
              <a:t>Join with me in suffering</a:t>
            </a:r>
            <a:endParaRPr lang="en-US" sz="4800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" y="4406515"/>
            <a:ext cx="12191999" cy="2451486"/>
          </a:xfrm>
          <a:prstGeom prst="rect">
            <a:avLst/>
          </a:prstGeom>
          <a:solidFill>
            <a:srgbClr val="0327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baseline="30000" dirty="0" smtClean="0">
                <a:solidFill>
                  <a:srgbClr val="72DB2B"/>
                </a:solidFill>
              </a:rPr>
              <a:t>2 Tim 1:8</a:t>
            </a:r>
            <a:r>
              <a:rPr lang="en-US" sz="3600" b="1" baseline="30000" dirty="0"/>
              <a:t> </a:t>
            </a:r>
            <a:r>
              <a:rPr lang="en-US" sz="3600" dirty="0" smtClean="0"/>
              <a:t>Therefore</a:t>
            </a:r>
            <a:r>
              <a:rPr lang="en-US" sz="3600" dirty="0"/>
              <a:t> do not be ashamed of the testimony of </a:t>
            </a:r>
            <a:r>
              <a:rPr lang="en-US" sz="3600" dirty="0" smtClean="0"/>
              <a:t>our Lord </a:t>
            </a:r>
            <a:r>
              <a:rPr lang="en-US" sz="3600" dirty="0"/>
              <a:t>or of me His prisoner, but </a:t>
            </a:r>
            <a:r>
              <a:rPr lang="en-US" sz="3600" b="1" u="sng" dirty="0"/>
              <a:t>join with me in suffering</a:t>
            </a:r>
            <a:r>
              <a:rPr lang="en-US" sz="3600" dirty="0"/>
              <a:t> </a:t>
            </a:r>
            <a:r>
              <a:rPr lang="en-US" sz="3600" dirty="0" smtClean="0"/>
              <a:t>for the  gospel </a:t>
            </a:r>
            <a:r>
              <a:rPr lang="en-US" sz="3600" dirty="0"/>
              <a:t>according to the power of God,</a:t>
            </a:r>
          </a:p>
        </p:txBody>
      </p:sp>
      <p:sp>
        <p:nvSpPr>
          <p:cNvPr id="2" name="Rounded Rectangular Callout 1"/>
          <p:cNvSpPr/>
          <p:nvPr/>
        </p:nvSpPr>
        <p:spPr>
          <a:xfrm>
            <a:off x="1800113" y="3690993"/>
            <a:ext cx="8993393" cy="876887"/>
          </a:xfrm>
          <a:prstGeom prst="wedgeRoundRectCallout">
            <a:avLst>
              <a:gd name="adj1" fmla="val -4185"/>
              <a:gd name="adj2" fmla="val 150421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i="1" dirty="0" err="1" smtClean="0">
                <a:solidFill>
                  <a:schemeClr val="tx1"/>
                </a:solidFill>
              </a:rPr>
              <a:t>Sugkakopatheo</a:t>
            </a:r>
            <a:r>
              <a:rPr lang="en-US" sz="3200" dirty="0" smtClean="0">
                <a:solidFill>
                  <a:schemeClr val="tx1"/>
                </a:solidFill>
              </a:rPr>
              <a:t>: </a:t>
            </a:r>
            <a:r>
              <a:rPr lang="en-US" sz="3200" dirty="0">
                <a:solidFill>
                  <a:schemeClr val="tx1"/>
                </a:solidFill>
              </a:rPr>
              <a:t>“to bear evil treatment </a:t>
            </a:r>
            <a:r>
              <a:rPr lang="en-US" sz="3200" dirty="0" smtClean="0">
                <a:solidFill>
                  <a:schemeClr val="tx1"/>
                </a:solidFill>
              </a:rPr>
              <a:t>along </a:t>
            </a:r>
            <a:r>
              <a:rPr lang="en-US" sz="3200" dirty="0">
                <a:solidFill>
                  <a:schemeClr val="tx1"/>
                </a:solidFill>
              </a:rPr>
              <a:t>with”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3591B03D-D654-4EFA-9CCC-AAD4DCB64486}"/>
              </a:ext>
            </a:extLst>
          </p:cNvPr>
          <p:cNvSpPr txBox="1"/>
          <p:nvPr/>
        </p:nvSpPr>
        <p:spPr>
          <a:xfrm>
            <a:off x="81831" y="1042089"/>
            <a:ext cx="10771417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800" b="1" i="1" dirty="0" smtClean="0">
                <a:solidFill>
                  <a:schemeClr val="bg1"/>
                </a:solidFill>
              </a:rPr>
              <a:t>“accompany me in my mistreatment” </a:t>
            </a:r>
            <a:endParaRPr lang="en-US" sz="40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2863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" grpId="0" animBg="1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3591B03D-D654-4EFA-9CCC-AAD4DCB64486}"/>
              </a:ext>
            </a:extLst>
          </p:cNvPr>
          <p:cNvSpPr txBox="1"/>
          <p:nvPr/>
        </p:nvSpPr>
        <p:spPr>
          <a:xfrm>
            <a:off x="81831" y="127861"/>
            <a:ext cx="8232175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 smtClean="0">
                <a:solidFill>
                  <a:schemeClr val="bg1"/>
                </a:solidFill>
              </a:rPr>
              <a:t>Join with me in suffering</a:t>
            </a:r>
            <a:endParaRPr lang="en-US" sz="4800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" y="4406515"/>
            <a:ext cx="12191999" cy="2451486"/>
          </a:xfrm>
          <a:prstGeom prst="rect">
            <a:avLst/>
          </a:prstGeom>
          <a:solidFill>
            <a:srgbClr val="0327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baseline="30000" dirty="0" smtClean="0">
                <a:solidFill>
                  <a:srgbClr val="72DB2B"/>
                </a:solidFill>
              </a:rPr>
              <a:t>2 Tim 1:8</a:t>
            </a:r>
            <a:r>
              <a:rPr lang="en-US" sz="3600" b="1" baseline="30000" dirty="0"/>
              <a:t> </a:t>
            </a:r>
            <a:r>
              <a:rPr lang="en-US" sz="3600" dirty="0" smtClean="0"/>
              <a:t>Therefore</a:t>
            </a:r>
            <a:r>
              <a:rPr lang="en-US" sz="3600" dirty="0"/>
              <a:t> </a:t>
            </a:r>
            <a:r>
              <a:rPr lang="en-US" sz="3600" b="1" u="sng" dirty="0"/>
              <a:t>do not be ashamed</a:t>
            </a:r>
            <a:r>
              <a:rPr lang="en-US" sz="3600" dirty="0"/>
              <a:t> of the testimony of </a:t>
            </a:r>
            <a:r>
              <a:rPr lang="en-US" sz="3600" dirty="0" smtClean="0"/>
              <a:t>our Lord </a:t>
            </a:r>
            <a:r>
              <a:rPr lang="en-US" sz="3600" dirty="0"/>
              <a:t>or of me His prisoner, but join with me in suffering </a:t>
            </a:r>
            <a:r>
              <a:rPr lang="en-US" sz="3600" dirty="0" smtClean="0"/>
              <a:t>for the  gospel </a:t>
            </a:r>
            <a:r>
              <a:rPr lang="en-US" sz="3600" dirty="0"/>
              <a:t>according to the power of God,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3591B03D-D654-4EFA-9CCC-AAD4DCB64486}"/>
              </a:ext>
            </a:extLst>
          </p:cNvPr>
          <p:cNvSpPr txBox="1"/>
          <p:nvPr/>
        </p:nvSpPr>
        <p:spPr>
          <a:xfrm>
            <a:off x="81831" y="1042089"/>
            <a:ext cx="10771417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800" b="1" i="1" dirty="0" smtClean="0">
                <a:solidFill>
                  <a:schemeClr val="bg1"/>
                </a:solidFill>
              </a:rPr>
              <a:t>“accompany me in my mistreatment” </a:t>
            </a:r>
            <a:endParaRPr lang="en-US" sz="4000" i="1" dirty="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3591B03D-D654-4EFA-9CCC-AAD4DCB64486}"/>
              </a:ext>
            </a:extLst>
          </p:cNvPr>
          <p:cNvSpPr txBox="1"/>
          <p:nvPr/>
        </p:nvSpPr>
        <p:spPr>
          <a:xfrm>
            <a:off x="2700997" y="1873086"/>
            <a:ext cx="9317525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800" b="1" i="1" dirty="0" smtClean="0">
                <a:solidFill>
                  <a:schemeClr val="bg1"/>
                </a:solidFill>
              </a:rPr>
              <a:t>“… rather than retreating in shame”</a:t>
            </a:r>
            <a:endParaRPr lang="en-US" sz="40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1386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3591B03D-D654-4EFA-9CCC-AAD4DCB64486}"/>
              </a:ext>
            </a:extLst>
          </p:cNvPr>
          <p:cNvSpPr txBox="1"/>
          <p:nvPr/>
        </p:nvSpPr>
        <p:spPr>
          <a:xfrm>
            <a:off x="81831" y="127861"/>
            <a:ext cx="6977875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 smtClean="0">
                <a:solidFill>
                  <a:schemeClr val="bg1"/>
                </a:solidFill>
              </a:rPr>
              <a:t>Do not be ashamed </a:t>
            </a:r>
            <a:endParaRPr lang="en-US" sz="4800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" y="4406515"/>
            <a:ext cx="12191999" cy="2451486"/>
          </a:xfrm>
          <a:prstGeom prst="rect">
            <a:avLst/>
          </a:prstGeom>
          <a:solidFill>
            <a:srgbClr val="0327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baseline="30000" dirty="0" smtClean="0">
                <a:solidFill>
                  <a:srgbClr val="72DB2B"/>
                </a:solidFill>
              </a:rPr>
              <a:t>2 Tim 1:8</a:t>
            </a:r>
            <a:r>
              <a:rPr lang="en-US" sz="3600" b="1" baseline="30000" dirty="0"/>
              <a:t> </a:t>
            </a:r>
            <a:r>
              <a:rPr lang="en-US" sz="3600" dirty="0" smtClean="0"/>
              <a:t>Therefore</a:t>
            </a:r>
            <a:r>
              <a:rPr lang="en-US" sz="3600" dirty="0"/>
              <a:t> </a:t>
            </a:r>
            <a:r>
              <a:rPr lang="en-US" sz="3600" b="1" u="sng" dirty="0"/>
              <a:t>do not be ashamed</a:t>
            </a:r>
            <a:r>
              <a:rPr lang="en-US" sz="3600" dirty="0"/>
              <a:t> of the testimony of </a:t>
            </a:r>
            <a:r>
              <a:rPr lang="en-US" sz="3600" dirty="0" smtClean="0"/>
              <a:t>our Lord </a:t>
            </a:r>
            <a:r>
              <a:rPr lang="en-US" sz="3600" dirty="0"/>
              <a:t>or of me His prisoner, but join with me in suffering </a:t>
            </a:r>
            <a:r>
              <a:rPr lang="en-US" sz="3600" dirty="0" smtClean="0"/>
              <a:t>for the  gospel </a:t>
            </a:r>
            <a:r>
              <a:rPr lang="en-US" sz="3600" dirty="0"/>
              <a:t>according to the power of God,</a:t>
            </a:r>
          </a:p>
        </p:txBody>
      </p:sp>
    </p:spTree>
    <p:extLst>
      <p:ext uri="{BB962C8B-B14F-4D97-AF65-F5344CB8AC3E}">
        <p14:creationId xmlns:p14="http://schemas.microsoft.com/office/powerpoint/2010/main" val="3762081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1137</Words>
  <Application>Microsoft Office PowerPoint</Application>
  <PresentationFormat>Widescreen</PresentationFormat>
  <Paragraphs>210</Paragraphs>
  <Slides>56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Links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61" baseType="lpstr">
      <vt:lpstr>Arial</vt:lpstr>
      <vt:lpstr>Calibri</vt:lpstr>
      <vt:lpstr>Calibri Light</vt:lpstr>
      <vt:lpstr>office theme</vt:lpstr>
      <vt:lpstr>D:\This Week MC1\Pre-CT REVOLVING.pptx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2021-01-27T14:14:23Z</dcterms:created>
  <dcterms:modified xsi:type="dcterms:W3CDTF">2021-01-27T15:20:06Z</dcterms:modified>
</cp:coreProperties>
</file>