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9" r:id="rId4"/>
    <p:sldId id="311" r:id="rId5"/>
    <p:sldId id="310" r:id="rId6"/>
    <p:sldId id="318" r:id="rId7"/>
    <p:sldId id="257" r:id="rId8"/>
    <p:sldId id="264" r:id="rId9"/>
    <p:sldId id="320" r:id="rId10"/>
    <p:sldId id="313" r:id="rId11"/>
    <p:sldId id="306" r:id="rId12"/>
    <p:sldId id="307" r:id="rId13"/>
    <p:sldId id="308" r:id="rId14"/>
    <p:sldId id="295" r:id="rId15"/>
    <p:sldId id="315" r:id="rId16"/>
    <p:sldId id="316" r:id="rId17"/>
    <p:sldId id="321" r:id="rId18"/>
    <p:sldId id="312" r:id="rId19"/>
    <p:sldId id="322" r:id="rId20"/>
    <p:sldId id="317" r:id="rId21"/>
    <p:sldId id="319" r:id="rId22"/>
    <p:sldId id="296" r:id="rId23"/>
    <p:sldId id="297" r:id="rId24"/>
    <p:sldId id="328" r:id="rId25"/>
    <p:sldId id="325" r:id="rId26"/>
    <p:sldId id="326" r:id="rId27"/>
    <p:sldId id="302" r:id="rId28"/>
    <p:sldId id="301" r:id="rId29"/>
    <p:sldId id="269" r:id="rId30"/>
    <p:sldId id="294"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FF"/>
    <a:srgbClr val="000000"/>
    <a:srgbClr val="E0EFF1"/>
    <a:srgbClr val="FFFFFF"/>
    <a:srgbClr val="28F886"/>
    <a:srgbClr val="E4E4E4"/>
    <a:srgbClr val="EAEAEA"/>
    <a:srgbClr val="FFC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6859" autoAdjust="0"/>
  </p:normalViewPr>
  <p:slideViewPr>
    <p:cSldViewPr>
      <p:cViewPr>
        <p:scale>
          <a:sx n="60" d="100"/>
          <a:sy n="60" d="100"/>
        </p:scale>
        <p:origin x="-173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AB7C8-BC49-4B63-9B18-B31D90FCFB8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35071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AB7C8-BC49-4B63-9B18-B31D90FCFB8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75548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AB7C8-BC49-4B63-9B18-B31D90FCFB8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80790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7638A17-3793-4418-96A7-DE3BEAB6052A}" type="datetimeFigureOut">
              <a:rPr lang="en-US" smtClean="0"/>
              <a:pPr/>
              <a:t>6/23/2017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53548A"/>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CAFCC13-B9A0-42C9-9CC7-F3051305A8F0}" type="slidenum">
              <a:rPr lang="en-US" smtClean="0">
                <a:solidFill>
                  <a:srgbClr val="53548A"/>
                </a:solidFill>
              </a:rPr>
              <a:pPr/>
              <a:t>‹#›</a:t>
            </a:fld>
            <a:endParaRPr lang="en-US">
              <a:solidFill>
                <a:srgbClr val="53548A"/>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01926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38A17-3793-4418-96A7-DE3BEAB6052A}"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solidFill>
                <a:srgbClr val="53548A"/>
              </a:solidFill>
            </a:endParaRPr>
          </a:p>
        </p:txBody>
      </p:sp>
      <p:sp>
        <p:nvSpPr>
          <p:cNvPr id="6" name="Slide Number Placeholder 5"/>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10424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38A17-3793-4418-96A7-DE3BEAB6052A}"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solidFill>
                <a:srgbClr val="53548A"/>
              </a:solidFill>
            </a:endParaRPr>
          </a:p>
        </p:txBody>
      </p:sp>
      <p:sp>
        <p:nvSpPr>
          <p:cNvPr id="6" name="Slide Number Placeholder 5"/>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203948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638A17-3793-4418-96A7-DE3BEAB6052A}"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solidFill>
                <a:srgbClr val="53548A"/>
              </a:solidFill>
            </a:endParaRPr>
          </a:p>
        </p:txBody>
      </p:sp>
      <p:sp>
        <p:nvSpPr>
          <p:cNvPr id="7" name="Slide Number Placeholder 6"/>
          <p:cNvSpPr>
            <a:spLocks noGrp="1"/>
          </p:cNvSpPr>
          <p:nvPr>
            <p:ph type="sldNum" sz="quarter" idx="12"/>
          </p:nvPr>
        </p:nvSpPr>
        <p:spPr/>
        <p:txBody>
          <a:bodyPr/>
          <a:lstStyle/>
          <a:p>
            <a:fld id="{8CAFCC13-B9A0-42C9-9CC7-F3051305A8F0}"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43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638A17-3793-4418-96A7-DE3BEAB6052A}" type="datetimeFigureOut">
              <a:rPr lang="en-US" smtClean="0"/>
              <a:pPr/>
              <a:t>6/23/2017</a:t>
            </a:fld>
            <a:endParaRPr lang="en-US"/>
          </a:p>
        </p:txBody>
      </p:sp>
      <p:sp>
        <p:nvSpPr>
          <p:cNvPr id="8" name="Footer Placeholder 7"/>
          <p:cNvSpPr>
            <a:spLocks noGrp="1"/>
          </p:cNvSpPr>
          <p:nvPr>
            <p:ph type="ftr" sz="quarter" idx="11"/>
          </p:nvPr>
        </p:nvSpPr>
        <p:spPr/>
        <p:txBody>
          <a:bodyPr/>
          <a:lstStyle/>
          <a:p>
            <a:endParaRPr lang="en-US">
              <a:solidFill>
                <a:srgbClr val="53548A"/>
              </a:solidFill>
            </a:endParaRPr>
          </a:p>
        </p:txBody>
      </p:sp>
      <p:sp>
        <p:nvSpPr>
          <p:cNvPr id="9" name="Slide Number Placeholder 8"/>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30170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38A17-3793-4418-96A7-DE3BEAB6052A}"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solidFill>
                <a:srgbClr val="53548A"/>
              </a:solidFill>
            </a:endParaRPr>
          </a:p>
        </p:txBody>
      </p:sp>
      <p:sp>
        <p:nvSpPr>
          <p:cNvPr id="5" name="Slide Number Placeholder 4"/>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185989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38A17-3793-4418-96A7-DE3BEAB6052A}" type="datetimeFigureOut">
              <a:rPr lang="en-US" smtClean="0"/>
              <a:pPr/>
              <a:t>6/23/2017</a:t>
            </a:fld>
            <a:endParaRPr lang="en-US"/>
          </a:p>
        </p:txBody>
      </p:sp>
      <p:sp>
        <p:nvSpPr>
          <p:cNvPr id="3" name="Footer Placeholder 2"/>
          <p:cNvSpPr>
            <a:spLocks noGrp="1"/>
          </p:cNvSpPr>
          <p:nvPr>
            <p:ph type="ftr" sz="quarter" idx="11"/>
          </p:nvPr>
        </p:nvSpPr>
        <p:spPr/>
        <p:txBody>
          <a:bodyPr/>
          <a:lstStyle/>
          <a:p>
            <a:endParaRPr lang="en-US">
              <a:solidFill>
                <a:srgbClr val="53548A"/>
              </a:solidFill>
            </a:endParaRPr>
          </a:p>
        </p:txBody>
      </p:sp>
      <p:sp>
        <p:nvSpPr>
          <p:cNvPr id="4" name="Slide Number Placeholder 3"/>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1345985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Date Placeholder 4"/>
          <p:cNvSpPr>
            <a:spLocks noGrp="1"/>
          </p:cNvSpPr>
          <p:nvPr>
            <p:ph type="dt" sz="half" idx="10"/>
          </p:nvPr>
        </p:nvSpPr>
        <p:spPr/>
        <p:txBody>
          <a:bodyPr/>
          <a:lstStyle/>
          <a:p>
            <a:fld id="{47638A17-3793-4418-96A7-DE3BEAB6052A}" type="datetimeFigureOut">
              <a:rPr lang="en-US" smtClean="0"/>
              <a:pPr/>
              <a:t>6/23/2017</a:t>
            </a:fld>
            <a:endParaRPr lang="en-US"/>
          </a:p>
        </p:txBody>
      </p:sp>
      <p:sp>
        <p:nvSpPr>
          <p:cNvPr id="7" name="Slide Number Placeholder 6"/>
          <p:cNvSpPr>
            <a:spLocks noGrp="1"/>
          </p:cNvSpPr>
          <p:nvPr>
            <p:ph type="sldNum" sz="quarter" idx="12"/>
          </p:nvPr>
        </p:nvSpPr>
        <p:spPr/>
        <p:txBody>
          <a:bodyPr/>
          <a:lstStyle/>
          <a:p>
            <a:fld id="{8CAFCC13-B9A0-42C9-9CC7-F3051305A8F0}"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53548A"/>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24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AB7C8-BC49-4B63-9B18-B31D90FCFB8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73720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38A17-3793-4418-96A7-DE3BEAB6052A}" type="datetimeFigureOut">
              <a:rPr lang="en-US" smtClean="0"/>
              <a:pPr/>
              <a:t>6/23/2017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53548A"/>
              </a:solidFill>
            </a:endParaRPr>
          </a:p>
        </p:txBody>
      </p:sp>
      <p:sp>
        <p:nvSpPr>
          <p:cNvPr id="7" name="Slide Number Placeholder 6"/>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3878583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38A17-3793-4418-96A7-DE3BEAB6052A}"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solidFill>
                <a:srgbClr val="53548A"/>
              </a:solidFill>
            </a:endParaRPr>
          </a:p>
        </p:txBody>
      </p:sp>
      <p:sp>
        <p:nvSpPr>
          <p:cNvPr id="6" name="Slide Number Placeholder 5"/>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309482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38A17-3793-4418-96A7-DE3BEAB6052A}"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solidFill>
                <a:srgbClr val="53548A"/>
              </a:solidFill>
            </a:endParaRPr>
          </a:p>
        </p:txBody>
      </p:sp>
      <p:sp>
        <p:nvSpPr>
          <p:cNvPr id="6" name="Slide Number Placeholder 5"/>
          <p:cNvSpPr>
            <a:spLocks noGrp="1"/>
          </p:cNvSpPr>
          <p:nvPr>
            <p:ph type="sldNum" sz="quarter" idx="12"/>
          </p:nvPr>
        </p:nvSpPr>
        <p:spPr/>
        <p:txBody>
          <a:bodyPr/>
          <a:lstStyle/>
          <a:p>
            <a:fld id="{8CAFCC13-B9A0-42C9-9CC7-F3051305A8F0}" type="slidenum">
              <a:rPr lang="en-US" smtClean="0"/>
              <a:pPr/>
              <a:t>‹#›</a:t>
            </a:fld>
            <a:endParaRPr lang="en-US"/>
          </a:p>
        </p:txBody>
      </p:sp>
    </p:spTree>
    <p:extLst>
      <p:ext uri="{BB962C8B-B14F-4D97-AF65-F5344CB8AC3E}">
        <p14:creationId xmlns:p14="http://schemas.microsoft.com/office/powerpoint/2010/main" val="12471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AB7C8-BC49-4B63-9B18-B31D90FCFB8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64659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FAB7C8-BC49-4B63-9B18-B31D90FCFB8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48519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AB7C8-BC49-4B63-9B18-B31D90FCFB85}"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359658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AB7C8-BC49-4B63-9B18-B31D90FCFB85}"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331125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AB7C8-BC49-4B63-9B18-B31D90FCFB85}"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173735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AB7C8-BC49-4B63-9B18-B31D90FCFB8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228507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AB7C8-BC49-4B63-9B18-B31D90FCFB8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4825-12E9-4835-9F77-90B591412819}" type="slidenum">
              <a:rPr lang="en-US" smtClean="0"/>
              <a:t>‹#›</a:t>
            </a:fld>
            <a:endParaRPr lang="en-US"/>
          </a:p>
        </p:txBody>
      </p:sp>
    </p:spTree>
    <p:extLst>
      <p:ext uri="{BB962C8B-B14F-4D97-AF65-F5344CB8AC3E}">
        <p14:creationId xmlns:p14="http://schemas.microsoft.com/office/powerpoint/2010/main" val="329720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AB7C8-BC49-4B63-9B18-B31D90FCFB85}"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24825-12E9-4835-9F77-90B591412819}" type="slidenum">
              <a:rPr lang="en-US" smtClean="0"/>
              <a:t>‹#›</a:t>
            </a:fld>
            <a:endParaRPr lang="en-US"/>
          </a:p>
        </p:txBody>
      </p:sp>
    </p:spTree>
    <p:extLst>
      <p:ext uri="{BB962C8B-B14F-4D97-AF65-F5344CB8AC3E}">
        <p14:creationId xmlns:p14="http://schemas.microsoft.com/office/powerpoint/2010/main" val="347621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0EFF1"/>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7638A17-3793-4418-96A7-DE3BEAB6052A}" type="datetimeFigureOut">
              <a:rPr lang="en-US" smtClean="0"/>
              <a:pPr/>
              <a:t>6/23/2017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53548A"/>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CAFCC13-B9A0-42C9-9CC7-F3051305A8F0}" type="slidenum">
              <a:rPr lang="en-US" smtClean="0"/>
              <a:pPr/>
              <a:t>‹#›</a:t>
            </a:fld>
            <a:endParaRPr lang="en-US"/>
          </a:p>
        </p:txBody>
      </p:sp>
    </p:spTree>
    <p:extLst>
      <p:ext uri="{BB962C8B-B14F-4D97-AF65-F5344CB8AC3E}">
        <p14:creationId xmlns:p14="http://schemas.microsoft.com/office/powerpoint/2010/main" val="670215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295400"/>
            <a:ext cx="9144000" cy="2362200"/>
          </a:xfrm>
          <a:prstGeom prst="rect">
            <a:avLst/>
          </a:prstGeom>
          <a:solidFill>
            <a:schemeClr val="bg1">
              <a:lumMod val="95000"/>
              <a:lumOff val="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TextBox 2"/>
          <p:cNvSpPr txBox="1"/>
          <p:nvPr/>
        </p:nvSpPr>
        <p:spPr>
          <a:xfrm>
            <a:off x="595086" y="1346537"/>
            <a:ext cx="4876800" cy="923330"/>
          </a:xfrm>
          <a:prstGeom prst="rect">
            <a:avLst/>
          </a:prstGeom>
          <a:noFill/>
        </p:spPr>
        <p:txBody>
          <a:bodyPr wrap="square" rtlCol="0">
            <a:spAutoFit/>
          </a:bodyPr>
          <a:lstStyle/>
          <a:p>
            <a:r>
              <a:rPr lang="en-US" sz="5400" dirty="0">
                <a:solidFill>
                  <a:srgbClr val="66FFFF"/>
                </a:solidFill>
              </a:rPr>
              <a:t>XSI </a:t>
            </a:r>
            <a:r>
              <a:rPr lang="en-US" sz="5400" dirty="0" smtClean="0">
                <a:solidFill>
                  <a:srgbClr val="66FFFF"/>
                </a:solidFill>
              </a:rPr>
              <a:t>2017</a:t>
            </a:r>
            <a:endParaRPr lang="en-US" sz="5400" dirty="0">
              <a:solidFill>
                <a:srgbClr val="66FFFF"/>
              </a:solidFill>
            </a:endParaRPr>
          </a:p>
        </p:txBody>
      </p:sp>
      <p:sp>
        <p:nvSpPr>
          <p:cNvPr id="6" name="TextBox 5"/>
          <p:cNvSpPr txBox="1"/>
          <p:nvPr/>
        </p:nvSpPr>
        <p:spPr>
          <a:xfrm>
            <a:off x="381000" y="2438400"/>
            <a:ext cx="8305800" cy="923330"/>
          </a:xfrm>
          <a:prstGeom prst="rect">
            <a:avLst/>
          </a:prstGeom>
          <a:noFill/>
        </p:spPr>
        <p:txBody>
          <a:bodyPr wrap="square" rtlCol="0">
            <a:spAutoFit/>
          </a:bodyPr>
          <a:lstStyle/>
          <a:p>
            <a:pPr algn="r"/>
            <a:r>
              <a:rPr lang="en-US" sz="5400" b="1" dirty="0" smtClean="0">
                <a:latin typeface="Minion Pro Cond" pitchFamily="18" charset="0"/>
              </a:rPr>
              <a:t>How to Ask Good Questions</a:t>
            </a:r>
            <a:endParaRPr lang="en-US" sz="5400" b="1" dirty="0">
              <a:latin typeface="Minion Pro Cond" pitchFamily="18" charset="0"/>
            </a:endParaRPr>
          </a:p>
        </p:txBody>
      </p:sp>
      <p:sp>
        <p:nvSpPr>
          <p:cNvPr id="7" name="Rectangle 6"/>
          <p:cNvSpPr/>
          <p:nvPr/>
        </p:nvSpPr>
        <p:spPr>
          <a:xfrm>
            <a:off x="0" y="5448300"/>
            <a:ext cx="9144000" cy="816739"/>
          </a:xfrm>
          <a:prstGeom prst="rect">
            <a:avLst/>
          </a:prstGeom>
          <a:solidFill>
            <a:schemeClr val="bg1">
              <a:lumMod val="95000"/>
              <a:lumOff val="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610852" y="5473264"/>
            <a:ext cx="8305800" cy="769441"/>
          </a:xfrm>
          <a:prstGeom prst="rect">
            <a:avLst/>
          </a:prstGeom>
          <a:noFill/>
        </p:spPr>
        <p:txBody>
          <a:bodyPr wrap="square" rtlCol="0">
            <a:spAutoFit/>
          </a:bodyPr>
          <a:lstStyle/>
          <a:p>
            <a:pPr algn="r"/>
            <a:r>
              <a:rPr lang="en-US" sz="4400" b="1" dirty="0">
                <a:solidFill>
                  <a:srgbClr val="66FFFF"/>
                </a:solidFill>
                <a:latin typeface="Minion Pro Cond" pitchFamily="18" charset="0"/>
              </a:rPr>
              <a:t>John </a:t>
            </a:r>
            <a:r>
              <a:rPr lang="en-US" sz="4400" b="1" dirty="0" smtClean="0">
                <a:solidFill>
                  <a:srgbClr val="66FFFF"/>
                </a:solidFill>
                <a:latin typeface="Minion Pro Cond" pitchFamily="18" charset="0"/>
              </a:rPr>
              <a:t>Ross  |  rossj@xenos.org</a:t>
            </a:r>
            <a:endParaRPr lang="en-US" sz="4400" b="1" dirty="0">
              <a:solidFill>
                <a:srgbClr val="66FFFF"/>
              </a:solidFill>
              <a:latin typeface="Minion Pro Cond" pitchFamily="18" charset="0"/>
            </a:endParaRPr>
          </a:p>
        </p:txBody>
      </p:sp>
    </p:spTree>
    <p:extLst>
      <p:ext uri="{BB962C8B-B14F-4D97-AF65-F5344CB8AC3E}">
        <p14:creationId xmlns:p14="http://schemas.microsoft.com/office/powerpoint/2010/main" val="2068706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Hang with the Skilled</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788616"/>
            <a:ext cx="8229600" cy="4154984"/>
          </a:xfrm>
          <a:prstGeom prst="rect">
            <a:avLst/>
          </a:prstGeom>
          <a:solidFill>
            <a:srgbClr val="66FFFF"/>
          </a:solidFill>
          <a:ln w="57150">
            <a:solidFill>
              <a:schemeClr val="tx1"/>
            </a:solidFill>
          </a:ln>
        </p:spPr>
        <p:txBody>
          <a:bodyPr wrap="square" lIns="182880" tIns="182880" rIns="182880" bIns="182880" rtlCol="0">
            <a:spAutoFit/>
          </a:bodyPr>
          <a:lstStyle/>
          <a:p>
            <a:pPr>
              <a:spcAft>
                <a:spcPts val="3600"/>
              </a:spcAft>
            </a:pPr>
            <a:r>
              <a:rPr lang="en-US" sz="3600" b="1" dirty="0" smtClean="0">
                <a:solidFill>
                  <a:schemeClr val="bg1"/>
                </a:solidFill>
                <a:latin typeface="Calibri" panose="020F0502020204030204" pitchFamily="34" charset="0"/>
                <a:cs typeface="Aparajita" panose="020B0604020202020204" pitchFamily="34" charset="0"/>
              </a:rPr>
              <a:t>Luke 18:18-19 </a:t>
            </a:r>
            <a:r>
              <a:rPr lang="en-US" sz="3600" dirty="0" smtClean="0">
                <a:solidFill>
                  <a:schemeClr val="bg1"/>
                </a:solidFill>
                <a:latin typeface="Calibri" panose="020F0502020204030204" pitchFamily="34" charset="0"/>
                <a:cs typeface="Aparajita" panose="020B0604020202020204" pitchFamily="34" charset="0"/>
              </a:rPr>
              <a:t>A </a:t>
            </a:r>
            <a:r>
              <a:rPr lang="en-US" sz="3600" dirty="0">
                <a:solidFill>
                  <a:schemeClr val="bg1"/>
                </a:solidFill>
                <a:latin typeface="Calibri" panose="020F0502020204030204" pitchFamily="34" charset="0"/>
                <a:cs typeface="Aparajita" panose="020B0604020202020204" pitchFamily="34" charset="0"/>
              </a:rPr>
              <a:t>certain ruler asked him, “Good teacher, what must I do to inherit eternal life?” </a:t>
            </a:r>
          </a:p>
          <a:p>
            <a:pPr>
              <a:spcAft>
                <a:spcPts val="3600"/>
              </a:spcAft>
            </a:pPr>
            <a:r>
              <a:rPr lang="en-US" sz="3600" dirty="0" smtClean="0">
                <a:solidFill>
                  <a:schemeClr val="bg1"/>
                </a:solidFill>
                <a:latin typeface="Calibri" panose="020F0502020204030204" pitchFamily="34" charset="0"/>
                <a:cs typeface="Aparajita" panose="020B0604020202020204" pitchFamily="34" charset="0"/>
              </a:rPr>
              <a:t>“</a:t>
            </a:r>
            <a:r>
              <a:rPr lang="en-US" sz="3600" dirty="0">
                <a:solidFill>
                  <a:schemeClr val="bg1"/>
                </a:solidFill>
                <a:latin typeface="Calibri" panose="020F0502020204030204" pitchFamily="34" charset="0"/>
                <a:cs typeface="Aparajita" panose="020B0604020202020204" pitchFamily="34" charset="0"/>
              </a:rPr>
              <a:t>Why do you call me good?” Jesus answered. “No one is </a:t>
            </a:r>
            <a:r>
              <a:rPr lang="en-US" sz="3600" dirty="0" smtClean="0">
                <a:solidFill>
                  <a:schemeClr val="bg1"/>
                </a:solidFill>
                <a:latin typeface="Calibri" panose="020F0502020204030204" pitchFamily="34" charset="0"/>
                <a:cs typeface="Aparajita" panose="020B0604020202020204" pitchFamily="34" charset="0"/>
              </a:rPr>
              <a:t>good — except </a:t>
            </a:r>
            <a:r>
              <a:rPr lang="en-US" sz="3600" dirty="0">
                <a:solidFill>
                  <a:schemeClr val="bg1"/>
                </a:solidFill>
                <a:latin typeface="Calibri" panose="020F0502020204030204" pitchFamily="34" charset="0"/>
                <a:cs typeface="Aparajita" panose="020B0604020202020204" pitchFamily="34" charset="0"/>
              </a:rPr>
              <a:t>God alone</a:t>
            </a:r>
            <a:r>
              <a:rPr lang="en-US" sz="3600" dirty="0" smtClean="0">
                <a:solidFill>
                  <a:schemeClr val="bg1"/>
                </a:solidFill>
                <a:latin typeface="Calibri" panose="020F0502020204030204" pitchFamily="34" charset="0"/>
                <a:cs typeface="Aparajita" panose="020B0604020202020204" pitchFamily="34" charset="0"/>
              </a:rPr>
              <a:t>.”</a:t>
            </a:r>
            <a:endParaRPr lang="en-US" sz="3600" dirty="0">
              <a:solidFill>
                <a:schemeClr val="bg1"/>
              </a:solidFill>
              <a:latin typeface="Calibri" panose="020F0502020204030204" pitchFamily="34" charset="0"/>
              <a:cs typeface="Aparajita" panose="020B0604020202020204" pitchFamily="34" charset="0"/>
            </a:endParaRPr>
          </a:p>
        </p:txBody>
      </p:sp>
    </p:spTree>
    <p:extLst>
      <p:ext uri="{BB962C8B-B14F-4D97-AF65-F5344CB8AC3E}">
        <p14:creationId xmlns:p14="http://schemas.microsoft.com/office/powerpoint/2010/main" val="165795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Hang with the Skilled</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1676400"/>
            <a:ext cx="8229600" cy="3139321"/>
          </a:xfrm>
          <a:prstGeom prst="rect">
            <a:avLst/>
          </a:prstGeom>
          <a:solidFill>
            <a:srgbClr val="66FFFF"/>
          </a:solidFill>
          <a:ln w="57150">
            <a:solidFill>
              <a:schemeClr val="tx1"/>
            </a:solidFill>
          </a:ln>
        </p:spPr>
        <p:txBody>
          <a:bodyPr wrap="square" lIns="182880" tIns="182880" rIns="182880" bIns="182880" rtlCol="0">
            <a:spAutoFit/>
          </a:bodyPr>
          <a:lstStyle/>
          <a:p>
            <a:pPr>
              <a:spcAft>
                <a:spcPts val="3600"/>
              </a:spcAft>
            </a:pPr>
            <a:r>
              <a:rPr lang="en-US" sz="3600" b="1" dirty="0" smtClean="0">
                <a:solidFill>
                  <a:schemeClr val="bg1"/>
                </a:solidFill>
                <a:latin typeface="Calibri" panose="020F0502020204030204" pitchFamily="34" charset="0"/>
                <a:cs typeface="Aparajita" panose="020B0604020202020204" pitchFamily="34" charset="0"/>
              </a:rPr>
              <a:t>Genesis 4:4-7 </a:t>
            </a:r>
            <a:r>
              <a:rPr lang="en-US" sz="3600" dirty="0" smtClean="0">
                <a:solidFill>
                  <a:schemeClr val="bg1"/>
                </a:solidFill>
                <a:latin typeface="Calibri" panose="020F0502020204030204" pitchFamily="34" charset="0"/>
                <a:cs typeface="Aparajita" panose="020B0604020202020204" pitchFamily="34" charset="0"/>
              </a:rPr>
              <a:t>And </a:t>
            </a:r>
            <a:r>
              <a:rPr lang="en-US" sz="3600" dirty="0">
                <a:solidFill>
                  <a:schemeClr val="bg1"/>
                </a:solidFill>
                <a:latin typeface="Calibri" panose="020F0502020204030204" pitchFamily="34" charset="0"/>
                <a:cs typeface="Aparajita" panose="020B0604020202020204" pitchFamily="34" charset="0"/>
              </a:rPr>
              <a:t>the LORD was pleased with Abel and his offering, </a:t>
            </a:r>
            <a:r>
              <a:rPr lang="en-US" sz="3600" dirty="0" smtClean="0">
                <a:solidFill>
                  <a:schemeClr val="bg1"/>
                </a:solidFill>
                <a:latin typeface="Calibri" panose="020F0502020204030204" pitchFamily="34" charset="0"/>
                <a:cs typeface="Aparajita" panose="020B0604020202020204" pitchFamily="34" charset="0"/>
              </a:rPr>
              <a:t>but </a:t>
            </a:r>
            <a:r>
              <a:rPr lang="en-US" sz="3600" dirty="0">
                <a:solidFill>
                  <a:schemeClr val="bg1"/>
                </a:solidFill>
                <a:latin typeface="Calibri" panose="020F0502020204030204" pitchFamily="34" charset="0"/>
                <a:cs typeface="Aparajita" panose="020B0604020202020204" pitchFamily="34" charset="0"/>
              </a:rPr>
              <a:t>with Cain and his offering he was not pleased. So Cain became very angry, and his expression was downcast. </a:t>
            </a:r>
          </a:p>
        </p:txBody>
      </p:sp>
    </p:spTree>
    <p:extLst>
      <p:ext uri="{BB962C8B-B14F-4D97-AF65-F5344CB8AC3E}">
        <p14:creationId xmlns:p14="http://schemas.microsoft.com/office/powerpoint/2010/main" val="209542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Hang with the Skilled</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1676400"/>
            <a:ext cx="8229600" cy="2585323"/>
          </a:xfrm>
          <a:prstGeom prst="rect">
            <a:avLst/>
          </a:prstGeom>
          <a:solidFill>
            <a:srgbClr val="66FFFF"/>
          </a:solidFill>
          <a:ln w="57150">
            <a:solidFill>
              <a:schemeClr val="tx1"/>
            </a:solidFill>
          </a:ln>
        </p:spPr>
        <p:txBody>
          <a:bodyPr wrap="square" lIns="182880" tIns="182880" rIns="182880" bIns="182880" rtlCol="0">
            <a:spAutoFit/>
          </a:bodyPr>
          <a:lstStyle/>
          <a:p>
            <a:pPr>
              <a:spcAft>
                <a:spcPts val="3600"/>
              </a:spcAft>
            </a:pPr>
            <a:r>
              <a:rPr lang="en-US" sz="3600" b="1" dirty="0" smtClean="0">
                <a:solidFill>
                  <a:schemeClr val="bg1"/>
                </a:solidFill>
                <a:latin typeface="Calibri" panose="020F0502020204030204" pitchFamily="34" charset="0"/>
                <a:cs typeface="Aparajita" panose="020B0604020202020204" pitchFamily="34" charset="0"/>
              </a:rPr>
              <a:t>Genesis 4:4-7 </a:t>
            </a:r>
            <a:r>
              <a:rPr lang="en-US" sz="3600" dirty="0" smtClean="0">
                <a:solidFill>
                  <a:schemeClr val="bg1"/>
                </a:solidFill>
                <a:latin typeface="Calibri" panose="020F0502020204030204" pitchFamily="34" charset="0"/>
                <a:cs typeface="Aparajita" panose="020B0604020202020204" pitchFamily="34" charset="0"/>
              </a:rPr>
              <a:t>Then </a:t>
            </a:r>
            <a:r>
              <a:rPr lang="en-US" sz="3600" dirty="0">
                <a:solidFill>
                  <a:schemeClr val="bg1"/>
                </a:solidFill>
                <a:latin typeface="Calibri" panose="020F0502020204030204" pitchFamily="34" charset="0"/>
                <a:cs typeface="Aparajita" panose="020B0604020202020204" pitchFamily="34" charset="0"/>
              </a:rPr>
              <a:t>the </a:t>
            </a:r>
            <a:r>
              <a:rPr lang="en-US" sz="3600" dirty="0" smtClean="0">
                <a:solidFill>
                  <a:schemeClr val="bg1"/>
                </a:solidFill>
                <a:latin typeface="Calibri" panose="020F0502020204030204" pitchFamily="34" charset="0"/>
                <a:cs typeface="Aparajita" panose="020B0604020202020204" pitchFamily="34" charset="0"/>
              </a:rPr>
              <a:t>Lord </a:t>
            </a:r>
            <a:r>
              <a:rPr lang="en-US" sz="3600" dirty="0">
                <a:solidFill>
                  <a:schemeClr val="bg1"/>
                </a:solidFill>
                <a:latin typeface="Calibri" panose="020F0502020204030204" pitchFamily="34" charset="0"/>
                <a:cs typeface="Aparajita" panose="020B0604020202020204" pitchFamily="34" charset="0"/>
              </a:rPr>
              <a:t>said to Cain, “Why are you angry, and why is your expression downcast? </a:t>
            </a:r>
            <a:r>
              <a:rPr lang="en-US" sz="3600" dirty="0" smtClean="0">
                <a:solidFill>
                  <a:schemeClr val="bg1"/>
                </a:solidFill>
                <a:latin typeface="Calibri" panose="020F0502020204030204" pitchFamily="34" charset="0"/>
                <a:cs typeface="Aparajita" panose="020B0604020202020204" pitchFamily="34" charset="0"/>
              </a:rPr>
              <a:t>Is </a:t>
            </a:r>
            <a:r>
              <a:rPr lang="en-US" sz="3600" dirty="0">
                <a:solidFill>
                  <a:schemeClr val="bg1"/>
                </a:solidFill>
                <a:latin typeface="Calibri" panose="020F0502020204030204" pitchFamily="34" charset="0"/>
                <a:cs typeface="Aparajita" panose="020B0604020202020204" pitchFamily="34" charset="0"/>
              </a:rPr>
              <a:t>it not true that if you do what is right, you will be fine</a:t>
            </a:r>
            <a:r>
              <a:rPr lang="en-US" sz="3600" dirty="0" smtClean="0">
                <a:solidFill>
                  <a:schemeClr val="bg1"/>
                </a:solidFill>
                <a:latin typeface="Calibri" panose="020F0502020204030204" pitchFamily="34" charset="0"/>
                <a:cs typeface="Aparajita" panose="020B0604020202020204" pitchFamily="34" charset="0"/>
              </a:rPr>
              <a:t>?”</a:t>
            </a:r>
            <a:endParaRPr lang="en-US" sz="3600" dirty="0">
              <a:solidFill>
                <a:schemeClr val="bg1"/>
              </a:solidFill>
              <a:latin typeface="Calibri" panose="020F0502020204030204" pitchFamily="34" charset="0"/>
              <a:cs typeface="Aparajita" panose="020B0604020202020204" pitchFamily="34" charset="0"/>
            </a:endParaRPr>
          </a:p>
        </p:txBody>
      </p:sp>
    </p:spTree>
    <p:extLst>
      <p:ext uri="{BB962C8B-B14F-4D97-AF65-F5344CB8AC3E}">
        <p14:creationId xmlns:p14="http://schemas.microsoft.com/office/powerpoint/2010/main" val="1558636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Set a Goal</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305800" cy="3554819"/>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Determine 1-2 things you’d like to accomplish in a conversation</a:t>
            </a:r>
            <a:endParaRPr lang="en-US" sz="4000" b="1" i="1" dirty="0" smtClean="0">
              <a:solidFill>
                <a:srgbClr val="FFFF00"/>
              </a:solidFill>
              <a:latin typeface="Minion Pro Cond" pitchFamily="18" charset="0"/>
              <a:sym typeface="Wingdings" panose="05000000000000000000" pitchFamily="2" charset="2"/>
            </a:endParaRPr>
          </a:p>
          <a:p>
            <a:pPr lvl="2">
              <a:spcAft>
                <a:spcPts val="3000"/>
              </a:spcAft>
            </a:pPr>
            <a:r>
              <a:rPr lang="en-US" sz="4000" b="1" i="1" dirty="0" smtClean="0">
                <a:solidFill>
                  <a:srgbClr val="FFFF00"/>
                </a:solidFill>
                <a:latin typeface="Minion Pro Cond" pitchFamily="18" charset="0"/>
                <a:sym typeface="Wingdings" panose="05000000000000000000" pitchFamily="2" charset="2"/>
              </a:rPr>
              <a:t>Maybe you didn’t find out anything in a conversation because you didn’t know what you were looking for!</a:t>
            </a:r>
            <a:endParaRPr lang="en-US" sz="4000" b="1" i="1" dirty="0">
              <a:solidFill>
                <a:srgbClr val="FFFF00"/>
              </a:solidFill>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3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Set a Goal</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458200" cy="4555093"/>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Determine 1-2 things you’d like to accomplish in a conversation</a:t>
            </a:r>
          </a:p>
          <a:p>
            <a:pPr lvl="2">
              <a:spcAft>
                <a:spcPts val="3000"/>
              </a:spcAft>
            </a:pPr>
            <a:r>
              <a:rPr lang="en-US" sz="4000" b="1" i="1" dirty="0" smtClean="0">
                <a:solidFill>
                  <a:srgbClr val="FFFF00"/>
                </a:solidFill>
                <a:latin typeface="Minion Pro Cond" pitchFamily="18" charset="0"/>
                <a:sym typeface="Wingdings" panose="05000000000000000000" pitchFamily="2" charset="2"/>
              </a:rPr>
              <a:t>Example 1</a:t>
            </a:r>
            <a:endParaRPr lang="en-US" sz="4000" b="1" dirty="0" smtClean="0">
              <a:solidFill>
                <a:srgbClr val="FFFF00"/>
              </a:solidFill>
              <a:latin typeface="Minion Pro Cond" pitchFamily="18" charset="0"/>
              <a:sym typeface="Wingdings" panose="05000000000000000000" pitchFamily="2" charset="2"/>
            </a:endParaRPr>
          </a:p>
          <a:p>
            <a:pPr lvl="2">
              <a:spcAft>
                <a:spcPts val="3000"/>
              </a:spcAft>
            </a:pPr>
            <a:r>
              <a:rPr lang="en-US" sz="4000" b="1" dirty="0" smtClean="0">
                <a:latin typeface="Minion Pro Cond" pitchFamily="18" charset="0"/>
                <a:sym typeface="Wingdings" panose="05000000000000000000" pitchFamily="2" charset="2"/>
              </a:rPr>
              <a:t>A Christian friend who recently entered a dating relationship started sharing doubts about God</a:t>
            </a: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18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Set a Goal</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001000" cy="4555093"/>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Determine 1-2 things you’d like to accomplish in a conversation</a:t>
            </a:r>
          </a:p>
          <a:p>
            <a:pPr lvl="2">
              <a:spcAft>
                <a:spcPts val="3000"/>
              </a:spcAft>
            </a:pPr>
            <a:r>
              <a:rPr lang="en-US" sz="4000" b="1" i="1" dirty="0" smtClean="0">
                <a:solidFill>
                  <a:srgbClr val="FFFF00"/>
                </a:solidFill>
                <a:latin typeface="Minion Pro Cond" pitchFamily="18" charset="0"/>
                <a:sym typeface="Wingdings" panose="05000000000000000000" pitchFamily="2" charset="2"/>
              </a:rPr>
              <a:t>Example 2</a:t>
            </a:r>
            <a:endParaRPr lang="en-US" sz="4000" b="1" dirty="0" smtClean="0">
              <a:solidFill>
                <a:srgbClr val="FFFF00"/>
              </a:solidFill>
              <a:latin typeface="Minion Pro Cond" pitchFamily="18" charset="0"/>
              <a:sym typeface="Wingdings" panose="05000000000000000000" pitchFamily="2" charset="2"/>
            </a:endParaRPr>
          </a:p>
          <a:p>
            <a:pPr lvl="2">
              <a:spcAft>
                <a:spcPts val="3000"/>
              </a:spcAft>
            </a:pPr>
            <a:r>
              <a:rPr lang="en-US" sz="4000" b="1" dirty="0" smtClean="0">
                <a:latin typeface="Minion Pro Cond" pitchFamily="18" charset="0"/>
                <a:sym typeface="Wingdings" panose="05000000000000000000" pitchFamily="2" charset="2"/>
              </a:rPr>
              <a:t>A new believer told you about being teased at work for being a Christian</a:t>
            </a: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4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Set a Goal</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001000" cy="3939540"/>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Determine 1-2 things you’d like to accomplish in a conversation</a:t>
            </a:r>
          </a:p>
          <a:p>
            <a:pPr marL="571500" indent="-571500">
              <a:spcAft>
                <a:spcPts val="3000"/>
              </a:spcAft>
              <a:buFont typeface="Arial" panose="020B0604020202020204" pitchFamily="34" charset="0"/>
              <a:buChar char="•"/>
            </a:pPr>
            <a:endParaRPr lang="en-US" sz="4000" b="1" dirty="0">
              <a:solidFill>
                <a:srgbClr val="E0EFF1"/>
              </a:solidFill>
              <a:latin typeface="Minion Pro Cond" pitchFamily="18" charset="0"/>
              <a:sym typeface="Wingdings" panose="05000000000000000000" pitchFamily="2" charset="2"/>
            </a:endParaRP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Determine one thing you would like to avoid in the conversation</a:t>
            </a: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63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Set a Goal</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001000" cy="4555093"/>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a:solidFill>
                  <a:srgbClr val="E0EFF1"/>
                </a:solidFill>
                <a:latin typeface="Minion Pro Cond" pitchFamily="18" charset="0"/>
                <a:sym typeface="Wingdings" panose="05000000000000000000" pitchFamily="2" charset="2"/>
              </a:rPr>
              <a:t>P</a:t>
            </a:r>
            <a:r>
              <a:rPr lang="en-US" sz="4000" b="1" dirty="0" smtClean="0">
                <a:solidFill>
                  <a:srgbClr val="E0EFF1"/>
                </a:solidFill>
                <a:latin typeface="Minion Pro Cond" pitchFamily="18" charset="0"/>
                <a:sym typeface="Wingdings" panose="05000000000000000000" pitchFamily="2" charset="2"/>
              </a:rPr>
              <a:t>lan out what to </a:t>
            </a:r>
            <a:r>
              <a:rPr lang="en-US" sz="4000" b="1" i="1" dirty="0" smtClean="0">
                <a:solidFill>
                  <a:srgbClr val="FFFF00"/>
                </a:solidFill>
                <a:latin typeface="Minion Pro Cond" pitchFamily="18" charset="0"/>
                <a:sym typeface="Wingdings" panose="05000000000000000000" pitchFamily="2" charset="2"/>
              </a:rPr>
              <a:t>ask</a:t>
            </a:r>
            <a:r>
              <a:rPr lang="en-US" sz="4000" b="1" dirty="0" smtClean="0">
                <a:solidFill>
                  <a:srgbClr val="E0EFF1"/>
                </a:solidFill>
                <a:latin typeface="Minion Pro Cond" pitchFamily="18" charset="0"/>
                <a:sym typeface="Wingdings" panose="05000000000000000000" pitchFamily="2" charset="2"/>
              </a:rPr>
              <a:t> – not just what to </a:t>
            </a:r>
            <a:r>
              <a:rPr lang="en-US" sz="4000" b="1" i="1" dirty="0" smtClean="0">
                <a:solidFill>
                  <a:srgbClr val="FFFF00"/>
                </a:solidFill>
                <a:latin typeface="Minion Pro Cond" pitchFamily="18" charset="0"/>
                <a:sym typeface="Wingdings" panose="05000000000000000000" pitchFamily="2" charset="2"/>
              </a:rPr>
              <a:t>tell</a:t>
            </a:r>
          </a:p>
          <a:p>
            <a:pPr marL="1485900" lvl="2" indent="-571500">
              <a:spcAft>
                <a:spcPts val="3000"/>
              </a:spcAft>
              <a:buFont typeface="Arial" panose="020B0604020202020204" pitchFamily="34" charset="0"/>
              <a:buChar char="•"/>
            </a:pPr>
            <a:r>
              <a:rPr lang="en-US" sz="4000" b="1" dirty="0" smtClean="0">
                <a:latin typeface="Minion Pro Cond" pitchFamily="18" charset="0"/>
                <a:sym typeface="Wingdings" panose="05000000000000000000" pitchFamily="2" charset="2"/>
              </a:rPr>
              <a:t>Takes much diligent work</a:t>
            </a:r>
          </a:p>
          <a:p>
            <a:pPr marL="1485900" lvl="2" indent="-571500">
              <a:spcAft>
                <a:spcPts val="3000"/>
              </a:spcAft>
              <a:buFont typeface="Arial" panose="020B0604020202020204" pitchFamily="34" charset="0"/>
              <a:buChar char="•"/>
            </a:pPr>
            <a:r>
              <a:rPr lang="en-US" sz="4000" b="1" dirty="0" smtClean="0">
                <a:latin typeface="Minion Pro Cond" pitchFamily="18" charset="0"/>
                <a:sym typeface="Wingdings" panose="05000000000000000000" pitchFamily="2" charset="2"/>
              </a:rPr>
              <a:t>What questions do you have </a:t>
            </a:r>
            <a:r>
              <a:rPr lang="en-US" sz="4000" b="1" i="1" dirty="0" smtClean="0">
                <a:solidFill>
                  <a:srgbClr val="FFFF00"/>
                </a:solidFill>
                <a:latin typeface="Minion Pro Cond" pitchFamily="18" charset="0"/>
                <a:sym typeface="Wingdings" panose="05000000000000000000" pitchFamily="2" charset="2"/>
              </a:rPr>
              <a:t>about</a:t>
            </a:r>
            <a:r>
              <a:rPr lang="en-US" sz="4000" b="1" dirty="0" smtClean="0">
                <a:latin typeface="Minion Pro Cond" pitchFamily="18" charset="0"/>
                <a:sym typeface="Wingdings" panose="05000000000000000000" pitchFamily="2" charset="2"/>
              </a:rPr>
              <a:t> the person, not just </a:t>
            </a:r>
            <a:r>
              <a:rPr lang="en-US" sz="4000" b="1" i="1" dirty="0" smtClean="0">
                <a:solidFill>
                  <a:srgbClr val="FFFF00"/>
                </a:solidFill>
                <a:latin typeface="Minion Pro Cond" pitchFamily="18" charset="0"/>
                <a:sym typeface="Wingdings" panose="05000000000000000000" pitchFamily="2" charset="2"/>
              </a:rPr>
              <a:t>for</a:t>
            </a:r>
            <a:r>
              <a:rPr lang="en-US" sz="4000" b="1" dirty="0" smtClean="0">
                <a:latin typeface="Minion Pro Cond" pitchFamily="18" charset="0"/>
                <a:sym typeface="Wingdings" panose="05000000000000000000" pitchFamily="2" charset="2"/>
              </a:rPr>
              <a:t> the person?</a:t>
            </a:r>
            <a:endParaRPr lang="en-US" sz="4000" b="1" dirty="0">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5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5000"/>
          </a:schemeClr>
        </a:solidFill>
        <a:effectLst/>
      </p:bgPr>
    </p:bg>
    <p:spTree>
      <p:nvGrpSpPr>
        <p:cNvPr id="1" name=""/>
        <p:cNvGrpSpPr/>
        <p:nvPr/>
      </p:nvGrpSpPr>
      <p:grpSpPr>
        <a:xfrm>
          <a:off x="0" y="0"/>
          <a:ext cx="0" cy="0"/>
          <a:chOff x="0" y="0"/>
          <a:chExt cx="0" cy="0"/>
        </a:xfrm>
      </p:grpSpPr>
      <p:sp>
        <p:nvSpPr>
          <p:cNvPr id="9" name="Rectangle 8"/>
          <p:cNvSpPr/>
          <p:nvPr/>
        </p:nvSpPr>
        <p:spPr>
          <a:xfrm>
            <a:off x="304800" y="304800"/>
            <a:ext cx="8610600" cy="6248400"/>
          </a:xfrm>
          <a:prstGeom prst="rect">
            <a:avLst/>
          </a:prstGeom>
          <a:solidFill>
            <a:schemeClr val="tx1"/>
          </a:solidFill>
          <a:ln w="12700">
            <a:solidFill>
              <a:schemeClr val="tx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p:cNvSpPr txBox="1"/>
          <p:nvPr/>
        </p:nvSpPr>
        <p:spPr>
          <a:xfrm>
            <a:off x="533400" y="504498"/>
            <a:ext cx="4648200" cy="5853910"/>
          </a:xfrm>
          <a:prstGeom prst="rect">
            <a:avLst/>
          </a:prstGeom>
          <a:noFill/>
        </p:spPr>
        <p:txBody>
          <a:bodyPr wrap="square" rtlCol="0">
            <a:spAutoFit/>
          </a:bodyPr>
          <a:lstStyle/>
          <a:p>
            <a:pPr>
              <a:lnSpc>
                <a:spcPct val="80000"/>
              </a:lnSpc>
            </a:pPr>
            <a:r>
              <a:rPr lang="en-US" sz="3600" dirty="0">
                <a:solidFill>
                  <a:srgbClr val="E0EFF1">
                    <a:lumMod val="25000"/>
                  </a:srgbClr>
                </a:solidFill>
                <a:latin typeface="Aparajita" panose="020B0604020202020204" pitchFamily="34" charset="0"/>
                <a:cs typeface="Aparajita" panose="020B0604020202020204" pitchFamily="34" charset="0"/>
              </a:rPr>
              <a:t>“Alfred Adler, the famous Viennese psychologist, wrote a book entitled </a:t>
            </a:r>
            <a:r>
              <a:rPr lang="en-US" sz="3600" i="1" dirty="0">
                <a:solidFill>
                  <a:srgbClr val="E0EFF1">
                    <a:lumMod val="25000"/>
                  </a:srgbClr>
                </a:solidFill>
                <a:latin typeface="Aparajita" panose="020B0604020202020204" pitchFamily="34" charset="0"/>
                <a:cs typeface="Aparajita" panose="020B0604020202020204" pitchFamily="34" charset="0"/>
              </a:rPr>
              <a:t>What Life Should Mean to You</a:t>
            </a:r>
            <a:r>
              <a:rPr lang="en-US" sz="3600" dirty="0">
                <a:solidFill>
                  <a:srgbClr val="E0EFF1">
                    <a:lumMod val="25000"/>
                  </a:srgbClr>
                </a:solidFill>
                <a:latin typeface="Aparajita" panose="020B0604020202020204" pitchFamily="34" charset="0"/>
                <a:cs typeface="Aparajita" panose="020B0604020202020204" pitchFamily="34" charset="0"/>
              </a:rPr>
              <a:t>. In that book he says: </a:t>
            </a:r>
            <a:r>
              <a:rPr lang="en-US" sz="3600" dirty="0" smtClean="0">
                <a:solidFill>
                  <a:srgbClr val="E0EFF1">
                    <a:lumMod val="25000"/>
                  </a:srgbClr>
                </a:solidFill>
                <a:latin typeface="Aparajita" panose="020B0604020202020204" pitchFamily="34" charset="0"/>
                <a:cs typeface="Aparajita" panose="020B0604020202020204" pitchFamily="34" charset="0"/>
              </a:rPr>
              <a:t>‘It </a:t>
            </a:r>
            <a:r>
              <a:rPr lang="en-US" sz="3600" dirty="0">
                <a:solidFill>
                  <a:srgbClr val="E0EFF1">
                    <a:lumMod val="25000"/>
                  </a:srgbClr>
                </a:solidFill>
                <a:latin typeface="Aparajita" panose="020B0604020202020204" pitchFamily="34" charset="0"/>
                <a:cs typeface="Aparajita" panose="020B0604020202020204" pitchFamily="34" charset="0"/>
              </a:rPr>
              <a:t>is the individual who is not interested in his fellow man who has the greatest difficulties in life and provides the greatest injury to others. It is from such individuals that all human failures spring</a:t>
            </a:r>
            <a:r>
              <a:rPr lang="en-US" sz="3600" dirty="0" smtClean="0">
                <a:solidFill>
                  <a:srgbClr val="E0EFF1">
                    <a:lumMod val="25000"/>
                  </a:srgbClr>
                </a:solidFill>
                <a:latin typeface="Aparajita" panose="020B0604020202020204" pitchFamily="34" charset="0"/>
                <a:cs typeface="Aparajita" panose="020B0604020202020204" pitchFamily="34" charset="0"/>
              </a:rPr>
              <a:t>.’”</a:t>
            </a:r>
            <a:endParaRPr lang="en-US" sz="3600" dirty="0">
              <a:solidFill>
                <a:srgbClr val="E0EFF1">
                  <a:lumMod val="25000"/>
                </a:srgbClr>
              </a:solidFill>
              <a:latin typeface="Aparajita" panose="020B0604020202020204" pitchFamily="34" charset="0"/>
              <a:cs typeface="Aparajita" panose="020B0604020202020204" pitchFamily="34" charset="0"/>
            </a:endParaRPr>
          </a:p>
        </p:txBody>
      </p:sp>
      <p:pic>
        <p:nvPicPr>
          <p:cNvPr id="1027" name="Picture 3" descr="C:\Users\Ross\Desktop\carneg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94512"/>
            <a:ext cx="2895600" cy="4587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08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Know Tendencies</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305800" cy="4555093"/>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Identify your conversation pitfalls</a:t>
            </a:r>
          </a:p>
          <a:p>
            <a:pPr lvl="2">
              <a:spcAft>
                <a:spcPts val="3000"/>
              </a:spcAft>
            </a:pPr>
            <a:r>
              <a:rPr lang="en-US" sz="4000" b="1" dirty="0" smtClean="0">
                <a:solidFill>
                  <a:srgbClr val="FFFF00"/>
                </a:solidFill>
                <a:latin typeface="Minion Pro Cond" pitchFamily="18" charset="0"/>
                <a:sym typeface="Wingdings" panose="05000000000000000000" pitchFamily="2" charset="2"/>
              </a:rPr>
              <a:t>Fear:</a:t>
            </a:r>
            <a:r>
              <a:rPr lang="en-US" sz="4000" b="1" dirty="0" smtClean="0">
                <a:solidFill>
                  <a:srgbClr val="E0EFF1"/>
                </a:solidFill>
                <a:latin typeface="Minion Pro Cond" pitchFamily="18" charset="0"/>
                <a:sym typeface="Wingdings" panose="05000000000000000000" pitchFamily="2" charset="2"/>
              </a:rPr>
              <a:t> What points will probably cause you to clam up? </a:t>
            </a:r>
          </a:p>
          <a:p>
            <a:pPr lvl="2">
              <a:spcAft>
                <a:spcPts val="3000"/>
              </a:spcAft>
            </a:pPr>
            <a:r>
              <a:rPr lang="en-US" sz="4000" b="1" dirty="0" smtClean="0">
                <a:solidFill>
                  <a:srgbClr val="FFFF00"/>
                </a:solidFill>
                <a:latin typeface="Minion Pro Cond" pitchFamily="18" charset="0"/>
                <a:sym typeface="Wingdings" panose="05000000000000000000" pitchFamily="2" charset="2"/>
              </a:rPr>
              <a:t>Boredom: </a:t>
            </a:r>
            <a:r>
              <a:rPr lang="en-US" sz="4000" b="1" dirty="0" smtClean="0">
                <a:latin typeface="Minion Pro Cond" pitchFamily="18" charset="0"/>
                <a:sym typeface="Wingdings" panose="05000000000000000000" pitchFamily="2" charset="2"/>
              </a:rPr>
              <a:t>When do you normally find yourself itching to check your phone?</a:t>
            </a:r>
            <a:endParaRPr lang="en-US" sz="4000" b="1" dirty="0">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5000"/>
          </a:schemeClr>
        </a:solidFill>
        <a:effectLst/>
      </p:bgPr>
    </p:bg>
    <p:spTree>
      <p:nvGrpSpPr>
        <p:cNvPr id="1" name=""/>
        <p:cNvGrpSpPr/>
        <p:nvPr/>
      </p:nvGrpSpPr>
      <p:grpSpPr>
        <a:xfrm>
          <a:off x="0" y="0"/>
          <a:ext cx="0" cy="0"/>
          <a:chOff x="0" y="0"/>
          <a:chExt cx="0" cy="0"/>
        </a:xfrm>
      </p:grpSpPr>
      <p:sp>
        <p:nvSpPr>
          <p:cNvPr id="9" name="Rectangle 8"/>
          <p:cNvSpPr/>
          <p:nvPr/>
        </p:nvSpPr>
        <p:spPr>
          <a:xfrm>
            <a:off x="304800" y="304800"/>
            <a:ext cx="8610600" cy="6248400"/>
          </a:xfrm>
          <a:prstGeom prst="rect">
            <a:avLst/>
          </a:prstGeom>
          <a:solidFill>
            <a:schemeClr val="tx1"/>
          </a:solidFill>
          <a:ln w="12700">
            <a:solidFill>
              <a:schemeClr val="tx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7352" y="1447800"/>
            <a:ext cx="8382000" cy="2356799"/>
          </a:xfrm>
          <a:prstGeom prst="rect">
            <a:avLst/>
          </a:prstGeom>
          <a:noFill/>
        </p:spPr>
        <p:txBody>
          <a:bodyPr wrap="square" rtlCol="0">
            <a:spAutoFit/>
          </a:bodyPr>
          <a:lstStyle/>
          <a:p>
            <a:pPr algn="ctr">
              <a:lnSpc>
                <a:spcPct val="90000"/>
              </a:lnSpc>
            </a:pPr>
            <a:r>
              <a:rPr lang="en-US" sz="5400" dirty="0" smtClean="0">
                <a:solidFill>
                  <a:schemeClr val="tx1">
                    <a:lumMod val="25000"/>
                  </a:schemeClr>
                </a:solidFill>
                <a:latin typeface="Minion Pro Cond" pitchFamily="18" charset="0"/>
              </a:rPr>
              <a:t>The art and science of asking questions is the source of all knowledge.</a:t>
            </a:r>
            <a:endParaRPr lang="en-US" sz="5400" dirty="0">
              <a:solidFill>
                <a:schemeClr val="tx1">
                  <a:lumMod val="25000"/>
                </a:schemeClr>
              </a:solidFill>
              <a:latin typeface="Minion Pro Cond" pitchFamily="18" charset="0"/>
            </a:endParaRPr>
          </a:p>
        </p:txBody>
      </p:sp>
      <p:sp>
        <p:nvSpPr>
          <p:cNvPr id="8" name="TextBox 7"/>
          <p:cNvSpPr txBox="1"/>
          <p:nvPr/>
        </p:nvSpPr>
        <p:spPr>
          <a:xfrm>
            <a:off x="260132" y="4549914"/>
            <a:ext cx="8686800" cy="707886"/>
          </a:xfrm>
          <a:prstGeom prst="rect">
            <a:avLst/>
          </a:prstGeom>
          <a:noFill/>
        </p:spPr>
        <p:txBody>
          <a:bodyPr wrap="square" rtlCol="0">
            <a:spAutoFit/>
          </a:bodyPr>
          <a:lstStyle/>
          <a:p>
            <a:pPr algn="ctr"/>
            <a:r>
              <a:rPr lang="en-US" sz="4000" dirty="0" smtClean="0">
                <a:solidFill>
                  <a:schemeClr val="bg2">
                    <a:lumMod val="25000"/>
                  </a:schemeClr>
                </a:solidFill>
                <a:latin typeface="Minion Pro Cond" pitchFamily="18" charset="0"/>
              </a:rPr>
              <a:t>Thomas Berger</a:t>
            </a:r>
          </a:p>
        </p:txBody>
      </p:sp>
      <p:cxnSp>
        <p:nvCxnSpPr>
          <p:cNvPr id="5" name="Straight Connector 4"/>
          <p:cNvCxnSpPr/>
          <p:nvPr/>
        </p:nvCxnSpPr>
        <p:spPr>
          <a:xfrm>
            <a:off x="3048000" y="4114800"/>
            <a:ext cx="3124200" cy="0"/>
          </a:xfrm>
          <a:prstGeom prst="line">
            <a:avLst/>
          </a:prstGeom>
          <a:ln>
            <a:solidFill>
              <a:schemeClr val="tx1">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Know Tendencies</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305800" cy="4555093"/>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Identify your conversation pitfalls</a:t>
            </a:r>
          </a:p>
          <a:p>
            <a:pPr lvl="2">
              <a:spcAft>
                <a:spcPts val="3000"/>
              </a:spcAft>
            </a:pPr>
            <a:r>
              <a:rPr lang="en-US" sz="4000" b="1" dirty="0" smtClean="0">
                <a:solidFill>
                  <a:srgbClr val="FFFF00"/>
                </a:solidFill>
                <a:latin typeface="Minion Pro Cond" pitchFamily="18" charset="0"/>
                <a:sym typeface="Wingdings" panose="05000000000000000000" pitchFamily="2" charset="2"/>
              </a:rPr>
              <a:t>Arrogance:</a:t>
            </a:r>
            <a:r>
              <a:rPr lang="en-US" sz="4000" b="1" dirty="0" smtClean="0">
                <a:solidFill>
                  <a:srgbClr val="E0EFF1"/>
                </a:solidFill>
                <a:latin typeface="Minion Pro Cond" pitchFamily="18" charset="0"/>
                <a:sym typeface="Wingdings" panose="05000000000000000000" pitchFamily="2" charset="2"/>
              </a:rPr>
              <a:t> What usually triggers </a:t>
            </a:r>
            <a:r>
              <a:rPr lang="en-US" sz="4000" b="1" dirty="0" smtClean="0">
                <a:solidFill>
                  <a:srgbClr val="E0EFF1"/>
                </a:solidFill>
                <a:latin typeface="Minion Pro Cond" pitchFamily="18" charset="0"/>
                <a:sym typeface="Wingdings" panose="05000000000000000000" pitchFamily="2" charset="2"/>
              </a:rPr>
              <a:t>your first lecture? </a:t>
            </a:r>
            <a:endParaRPr lang="en-US" sz="4000" b="1" dirty="0" smtClean="0">
              <a:solidFill>
                <a:srgbClr val="E0EFF1"/>
              </a:solidFill>
              <a:latin typeface="Minion Pro Cond" pitchFamily="18" charset="0"/>
              <a:sym typeface="Wingdings" panose="05000000000000000000" pitchFamily="2" charset="2"/>
            </a:endParaRPr>
          </a:p>
          <a:p>
            <a:pPr lvl="2">
              <a:spcAft>
                <a:spcPts val="3000"/>
              </a:spcAft>
            </a:pPr>
            <a:r>
              <a:rPr lang="en-US" sz="4000" b="1" dirty="0" smtClean="0">
                <a:solidFill>
                  <a:srgbClr val="FFFF00"/>
                </a:solidFill>
                <a:latin typeface="Minion Pro Cond" pitchFamily="18" charset="0"/>
                <a:sym typeface="Wingdings" panose="05000000000000000000" pitchFamily="2" charset="2"/>
              </a:rPr>
              <a:t>Distraction: </a:t>
            </a:r>
            <a:r>
              <a:rPr lang="en-US" sz="4000" b="1" dirty="0" smtClean="0">
                <a:latin typeface="Minion Pro Cond" pitchFamily="18" charset="0"/>
                <a:sym typeface="Wingdings" panose="05000000000000000000" pitchFamily="2" charset="2"/>
              </a:rPr>
              <a:t>What will </a:t>
            </a:r>
            <a:r>
              <a:rPr lang="en-US" sz="4000" b="1" dirty="0" smtClean="0">
                <a:latin typeface="Minion Pro Cond" pitchFamily="18" charset="0"/>
                <a:sym typeface="Wingdings" panose="05000000000000000000" pitchFamily="2" charset="2"/>
              </a:rPr>
              <a:t>help </a:t>
            </a:r>
            <a:r>
              <a:rPr lang="en-US" sz="4000" b="1" dirty="0" smtClean="0">
                <a:latin typeface="Minion Pro Cond" pitchFamily="18" charset="0"/>
                <a:sym typeface="Wingdings" panose="05000000000000000000" pitchFamily="2" charset="2"/>
              </a:rPr>
              <a:t>you stay on track when you start along tangents? </a:t>
            </a:r>
            <a:endParaRPr lang="en-US" sz="4000" b="1" dirty="0">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During: </a:t>
            </a:r>
            <a:r>
              <a:rPr lang="en-US" sz="4800" b="1" spc="-150" dirty="0" smtClean="0">
                <a:solidFill>
                  <a:srgbClr val="66FFFF"/>
                </a:solidFill>
              </a:rPr>
              <a:t>Adjust Your Approach</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458200" cy="1708160"/>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Treat each conversation as unique</a:t>
            </a: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Be </a:t>
            </a:r>
            <a:r>
              <a:rPr lang="en-US" sz="4000" b="1" dirty="0" smtClean="0">
                <a:solidFill>
                  <a:srgbClr val="E0EFF1"/>
                </a:solidFill>
                <a:latin typeface="Minion Pro Cond" pitchFamily="18" charset="0"/>
                <a:sym typeface="Wingdings" panose="05000000000000000000" pitchFamily="2" charset="2"/>
              </a:rPr>
              <a:t>nimble on your feet </a:t>
            </a:r>
            <a:endParaRPr lang="en-US" sz="4000" b="1" dirty="0">
              <a:solidFill>
                <a:srgbClr val="E0EFF1"/>
              </a:solidFill>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1026" name="Picture 2" descr="C:\Users\Ross\Desktop\ge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125" t="26270" r="22512" b="26097"/>
          <a:stretch/>
        </p:blipFill>
        <p:spPr bwMode="auto">
          <a:xfrm>
            <a:off x="0" y="1181101"/>
            <a:ext cx="9144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250" y="5868769"/>
            <a:ext cx="1462737"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Slow</a:t>
            </a:r>
            <a:endParaRPr lang="en-US" sz="4000" b="1" dirty="0">
              <a:solidFill>
                <a:srgbClr val="E0EFF1"/>
              </a:solidFill>
              <a:latin typeface="Arial Narrow" panose="020B0606020202030204" pitchFamily="34" charset="0"/>
            </a:endParaRPr>
          </a:p>
        </p:txBody>
      </p:sp>
      <p:sp>
        <p:nvSpPr>
          <p:cNvPr id="8" name="TextBox 7"/>
          <p:cNvSpPr txBox="1"/>
          <p:nvPr/>
        </p:nvSpPr>
        <p:spPr>
          <a:xfrm>
            <a:off x="2133600" y="58674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Deep</a:t>
            </a:r>
            <a:endParaRPr lang="en-US" sz="4000" b="1" dirty="0">
              <a:solidFill>
                <a:srgbClr val="E0EFF1"/>
              </a:solidFill>
              <a:latin typeface="Arial Narrow" panose="020B0606020202030204" pitchFamily="34" charset="0"/>
            </a:endParaRPr>
          </a:p>
        </p:txBody>
      </p:sp>
      <p:sp>
        <p:nvSpPr>
          <p:cNvPr id="9" name="TextBox 8"/>
          <p:cNvSpPr txBox="1"/>
          <p:nvPr/>
        </p:nvSpPr>
        <p:spPr>
          <a:xfrm>
            <a:off x="3962400" y="58674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Direct</a:t>
            </a:r>
            <a:endParaRPr lang="en-US" sz="3200" b="1" dirty="0">
              <a:solidFill>
                <a:srgbClr val="E0EFF1"/>
              </a:solidFill>
              <a:latin typeface="Arial Narrow" panose="020B0606020202030204" pitchFamily="34" charset="0"/>
            </a:endParaRPr>
          </a:p>
        </p:txBody>
      </p:sp>
      <p:sp>
        <p:nvSpPr>
          <p:cNvPr id="10" name="TextBox 9"/>
          <p:cNvSpPr txBox="1"/>
          <p:nvPr/>
        </p:nvSpPr>
        <p:spPr>
          <a:xfrm>
            <a:off x="5773145" y="58674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Risky</a:t>
            </a:r>
            <a:endParaRPr lang="en-US" sz="4000" b="1" dirty="0">
              <a:solidFill>
                <a:srgbClr val="E0EFF1"/>
              </a:solidFill>
              <a:latin typeface="Arial Narrow" panose="020B0606020202030204" pitchFamily="34" charset="0"/>
            </a:endParaRPr>
          </a:p>
        </p:txBody>
      </p:sp>
      <p:sp>
        <p:nvSpPr>
          <p:cNvPr id="11" name="TextBox 10"/>
          <p:cNvSpPr txBox="1"/>
          <p:nvPr/>
        </p:nvSpPr>
        <p:spPr>
          <a:xfrm>
            <a:off x="7525745" y="58674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Loose</a:t>
            </a:r>
            <a:endParaRPr lang="en-US" sz="3200" b="1" dirty="0">
              <a:solidFill>
                <a:srgbClr val="E0EFF1"/>
              </a:solidFill>
              <a:latin typeface="Arial Narrow" panose="020B0606020202030204" pitchFamily="34" charset="0"/>
            </a:endParaRPr>
          </a:p>
        </p:txBody>
      </p:sp>
      <p:sp>
        <p:nvSpPr>
          <p:cNvPr id="12" name="TextBox 11"/>
          <p:cNvSpPr txBox="1"/>
          <p:nvPr/>
        </p:nvSpPr>
        <p:spPr>
          <a:xfrm>
            <a:off x="442263" y="456179"/>
            <a:ext cx="1462737"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Fast</a:t>
            </a:r>
            <a:endParaRPr lang="en-US" sz="4000" b="1" dirty="0">
              <a:solidFill>
                <a:srgbClr val="E0EFF1"/>
              </a:solidFill>
              <a:latin typeface="Arial Narrow" panose="020B0606020202030204" pitchFamily="34" charset="0"/>
            </a:endParaRPr>
          </a:p>
        </p:txBody>
      </p:sp>
      <p:sp>
        <p:nvSpPr>
          <p:cNvPr id="13" name="TextBox 12"/>
          <p:cNvSpPr txBox="1"/>
          <p:nvPr/>
        </p:nvSpPr>
        <p:spPr>
          <a:xfrm>
            <a:off x="2057400" y="4572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Casual</a:t>
            </a:r>
            <a:endParaRPr lang="en-US" sz="3200" b="1" dirty="0">
              <a:solidFill>
                <a:srgbClr val="E0EFF1"/>
              </a:solidFill>
              <a:latin typeface="Arial Narrow" panose="020B0606020202030204" pitchFamily="34" charset="0"/>
            </a:endParaRPr>
          </a:p>
        </p:txBody>
      </p:sp>
      <p:sp>
        <p:nvSpPr>
          <p:cNvPr id="14" name="TextBox 13"/>
          <p:cNvSpPr txBox="1"/>
          <p:nvPr/>
        </p:nvSpPr>
        <p:spPr>
          <a:xfrm>
            <a:off x="3962400" y="4572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Random</a:t>
            </a:r>
            <a:endParaRPr lang="en-US" sz="3200" b="1" dirty="0">
              <a:solidFill>
                <a:srgbClr val="E0EFF1"/>
              </a:solidFill>
              <a:latin typeface="Arial Narrow" panose="020B0606020202030204" pitchFamily="34" charset="0"/>
            </a:endParaRPr>
          </a:p>
        </p:txBody>
      </p:sp>
      <p:sp>
        <p:nvSpPr>
          <p:cNvPr id="15" name="TextBox 14"/>
          <p:cNvSpPr txBox="1"/>
          <p:nvPr/>
        </p:nvSpPr>
        <p:spPr>
          <a:xfrm>
            <a:off x="5762298" y="480903"/>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Tame</a:t>
            </a:r>
            <a:endParaRPr lang="en-US" sz="3200" b="1" dirty="0">
              <a:solidFill>
                <a:srgbClr val="E0EFF1"/>
              </a:solidFill>
              <a:latin typeface="Arial Narrow" panose="020B0606020202030204" pitchFamily="34" charset="0"/>
            </a:endParaRPr>
          </a:p>
        </p:txBody>
      </p:sp>
      <p:sp>
        <p:nvSpPr>
          <p:cNvPr id="16" name="TextBox 15"/>
          <p:cNvSpPr txBox="1"/>
          <p:nvPr/>
        </p:nvSpPr>
        <p:spPr>
          <a:xfrm>
            <a:off x="7525745" y="457200"/>
            <a:ext cx="1694455" cy="646331"/>
          </a:xfrm>
          <a:prstGeom prst="rect">
            <a:avLst/>
          </a:prstGeom>
          <a:noFill/>
        </p:spPr>
        <p:txBody>
          <a:bodyPr wrap="square" rtlCol="0">
            <a:spAutoFit/>
          </a:bodyPr>
          <a:lstStyle/>
          <a:p>
            <a:pPr algn="ctr"/>
            <a:r>
              <a:rPr lang="en-US" sz="3600" b="1" dirty="0" smtClean="0">
                <a:solidFill>
                  <a:srgbClr val="E0EFF1"/>
                </a:solidFill>
                <a:latin typeface="Arial Narrow" panose="020B0606020202030204" pitchFamily="34" charset="0"/>
              </a:rPr>
              <a:t>Rigid</a:t>
            </a:r>
            <a:endParaRPr lang="en-US" sz="3200" b="1" dirty="0">
              <a:solidFill>
                <a:srgbClr val="E0EFF1"/>
              </a:solidFill>
              <a:latin typeface="Arial Narrow" panose="020B0606020202030204" pitchFamily="34" charset="0"/>
            </a:endParaRPr>
          </a:p>
        </p:txBody>
      </p:sp>
    </p:spTree>
    <p:extLst>
      <p:ext uri="{BB962C8B-B14F-4D97-AF65-F5344CB8AC3E}">
        <p14:creationId xmlns:p14="http://schemas.microsoft.com/office/powerpoint/2010/main" val="2253088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During: </a:t>
            </a:r>
            <a:r>
              <a:rPr lang="en-US" sz="4800" b="1" spc="-150" dirty="0" smtClean="0">
                <a:solidFill>
                  <a:srgbClr val="66FFFF"/>
                </a:solidFill>
              </a:rPr>
              <a:t>Adjust Your Approach</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458200" cy="2708434"/>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a:solidFill>
                  <a:srgbClr val="E0EFF1"/>
                </a:solidFill>
                <a:latin typeface="Minion Pro Cond" pitchFamily="18" charset="0"/>
                <a:sym typeface="Wingdings" panose="05000000000000000000" pitchFamily="2" charset="2"/>
              </a:rPr>
              <a:t>Treat each conversation as unique</a:t>
            </a: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Be </a:t>
            </a:r>
            <a:r>
              <a:rPr lang="en-US" sz="4000" b="1" dirty="0" smtClean="0">
                <a:solidFill>
                  <a:srgbClr val="E0EFF1"/>
                </a:solidFill>
                <a:latin typeface="Minion Pro Cond" pitchFamily="18" charset="0"/>
                <a:sym typeface="Wingdings" panose="05000000000000000000" pitchFamily="2" charset="2"/>
              </a:rPr>
              <a:t>nimble on your </a:t>
            </a:r>
            <a:r>
              <a:rPr lang="en-US" sz="4000" b="1" dirty="0" smtClean="0">
                <a:solidFill>
                  <a:srgbClr val="E0EFF1"/>
                </a:solidFill>
                <a:latin typeface="Minion Pro Cond" pitchFamily="18" charset="0"/>
                <a:sym typeface="Wingdings" panose="05000000000000000000" pitchFamily="2" charset="2"/>
              </a:rPr>
              <a:t>feet</a:t>
            </a: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Identify and minister to resistance </a:t>
            </a:r>
            <a:endParaRPr lang="en-US" sz="4000" b="1" dirty="0">
              <a:solidFill>
                <a:srgbClr val="E0EFF1"/>
              </a:solidFill>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2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25000"/>
          </a:schemeClr>
        </a:solidFill>
        <a:effectLst/>
      </p:bgPr>
    </p:bg>
    <p:spTree>
      <p:nvGrpSpPr>
        <p:cNvPr id="1" name=""/>
        <p:cNvGrpSpPr/>
        <p:nvPr/>
      </p:nvGrpSpPr>
      <p:grpSpPr>
        <a:xfrm>
          <a:off x="0" y="0"/>
          <a:ext cx="0" cy="0"/>
          <a:chOff x="0" y="0"/>
          <a:chExt cx="0" cy="0"/>
        </a:xfrm>
      </p:grpSpPr>
      <p:sp>
        <p:nvSpPr>
          <p:cNvPr id="9" name="Rectangle 8"/>
          <p:cNvSpPr/>
          <p:nvPr/>
        </p:nvSpPr>
        <p:spPr>
          <a:xfrm>
            <a:off x="304800" y="304800"/>
            <a:ext cx="8610600" cy="6248400"/>
          </a:xfrm>
          <a:prstGeom prst="rect">
            <a:avLst/>
          </a:prstGeom>
          <a:solidFill>
            <a:schemeClr val="tx1"/>
          </a:solidFill>
          <a:ln w="12700">
            <a:solidFill>
              <a:schemeClr val="tx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TextBox 4"/>
          <p:cNvSpPr txBox="1"/>
          <p:nvPr/>
        </p:nvSpPr>
        <p:spPr>
          <a:xfrm>
            <a:off x="533400" y="536016"/>
            <a:ext cx="5105400" cy="5952399"/>
          </a:xfrm>
          <a:prstGeom prst="rect">
            <a:avLst/>
          </a:prstGeom>
          <a:noFill/>
        </p:spPr>
        <p:txBody>
          <a:bodyPr wrap="square" rtlCol="0">
            <a:spAutoFit/>
          </a:bodyPr>
          <a:lstStyle/>
          <a:p>
            <a:pPr>
              <a:lnSpc>
                <a:spcPct val="80000"/>
              </a:lnSpc>
            </a:pPr>
            <a:r>
              <a:rPr lang="en-US" sz="3400" dirty="0" smtClean="0">
                <a:solidFill>
                  <a:srgbClr val="E0EFF1">
                    <a:lumMod val="25000"/>
                  </a:srgbClr>
                </a:solidFill>
                <a:latin typeface="Aparajita" panose="020B0604020202020204" pitchFamily="34" charset="0"/>
                <a:cs typeface="Aparajita" panose="020B0604020202020204" pitchFamily="34" charset="0"/>
              </a:rPr>
              <a:t>“As </a:t>
            </a:r>
            <a:r>
              <a:rPr lang="en-US" sz="3400" dirty="0">
                <a:solidFill>
                  <a:srgbClr val="E0EFF1">
                    <a:lumMod val="25000"/>
                  </a:srgbClr>
                </a:solidFill>
                <a:latin typeface="Aparajita" panose="020B0604020202020204" pitchFamily="34" charset="0"/>
                <a:cs typeface="Aparajita" panose="020B0604020202020204" pitchFamily="34" charset="0"/>
              </a:rPr>
              <a:t>people begin to feel unsafe, they start down one of two unhealthy paths. They move either to silence (withholding information from the pool) or to violence (trying to force meaning in the pool)… knowing a few of the common forms of silence and violence helps you see safety problems when they first start to happen. That way you can step out, restore safety, and return to dialogue – before the damage is too great</a:t>
            </a:r>
            <a:r>
              <a:rPr lang="en-US" sz="3400" dirty="0" smtClean="0">
                <a:solidFill>
                  <a:srgbClr val="E0EFF1">
                    <a:lumMod val="25000"/>
                  </a:srgbClr>
                </a:solidFill>
                <a:latin typeface="Aparajita" panose="020B0604020202020204" pitchFamily="34" charset="0"/>
                <a:cs typeface="Aparajita" panose="020B0604020202020204" pitchFamily="34" charset="0"/>
              </a:rPr>
              <a:t>.”</a:t>
            </a:r>
            <a:endParaRPr lang="en-US" sz="3400" dirty="0">
              <a:solidFill>
                <a:srgbClr val="E0EFF1">
                  <a:lumMod val="25000"/>
                </a:srgbClr>
              </a:solidFill>
              <a:latin typeface="Aparajita" panose="020B0604020202020204" pitchFamily="34" charset="0"/>
              <a:cs typeface="Aparajita" panose="020B0604020202020204" pitchFamily="34" charset="0"/>
            </a:endParaRPr>
          </a:p>
        </p:txBody>
      </p:sp>
      <p:pic>
        <p:nvPicPr>
          <p:cNvPr id="7" name="Picture 2" descr="C:\Users\Ross\Desktop\crucial.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54" r="18225"/>
          <a:stretch/>
        </p:blipFill>
        <p:spPr bwMode="auto">
          <a:xfrm>
            <a:off x="6071510" y="457200"/>
            <a:ext cx="269149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96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5000"/>
          </a:schemeClr>
        </a:solidFill>
        <a:effectLst/>
      </p:bgPr>
    </p:bg>
    <p:spTree>
      <p:nvGrpSpPr>
        <p:cNvPr id="1" name=""/>
        <p:cNvGrpSpPr/>
        <p:nvPr/>
      </p:nvGrpSpPr>
      <p:grpSpPr>
        <a:xfrm>
          <a:off x="0" y="0"/>
          <a:ext cx="0" cy="0"/>
          <a:chOff x="0" y="0"/>
          <a:chExt cx="0" cy="0"/>
        </a:xfrm>
      </p:grpSpPr>
      <p:sp>
        <p:nvSpPr>
          <p:cNvPr id="9" name="Rectangle 8"/>
          <p:cNvSpPr/>
          <p:nvPr/>
        </p:nvSpPr>
        <p:spPr>
          <a:xfrm>
            <a:off x="304800" y="304800"/>
            <a:ext cx="8610600" cy="6248400"/>
          </a:xfrm>
          <a:prstGeom prst="rect">
            <a:avLst/>
          </a:prstGeom>
          <a:solidFill>
            <a:schemeClr val="tx1"/>
          </a:solidFill>
          <a:ln w="12700">
            <a:solidFill>
              <a:schemeClr val="tx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TextBox 4"/>
          <p:cNvSpPr txBox="1"/>
          <p:nvPr/>
        </p:nvSpPr>
        <p:spPr>
          <a:xfrm>
            <a:off x="533400" y="536016"/>
            <a:ext cx="5029200" cy="5881610"/>
          </a:xfrm>
          <a:prstGeom prst="rect">
            <a:avLst/>
          </a:prstGeom>
          <a:noFill/>
        </p:spPr>
        <p:txBody>
          <a:bodyPr wrap="square" rtlCol="0">
            <a:spAutoFit/>
          </a:bodyPr>
          <a:lstStyle/>
          <a:p>
            <a:pPr>
              <a:lnSpc>
                <a:spcPct val="80000"/>
              </a:lnSpc>
            </a:pPr>
            <a:r>
              <a:rPr lang="en-US" sz="3600" dirty="0" smtClean="0">
                <a:solidFill>
                  <a:srgbClr val="E0EFF1">
                    <a:lumMod val="25000"/>
                  </a:srgbClr>
                </a:solidFill>
                <a:latin typeface="Aparajita" panose="020B0604020202020204" pitchFamily="34" charset="0"/>
                <a:cs typeface="Aparajita" panose="020B0604020202020204" pitchFamily="34" charset="0"/>
              </a:rPr>
              <a:t>“</a:t>
            </a:r>
            <a:r>
              <a:rPr lang="en-US" sz="3600" b="1" dirty="0" smtClean="0">
                <a:solidFill>
                  <a:srgbClr val="E0EFF1">
                    <a:lumMod val="25000"/>
                  </a:srgbClr>
                </a:solidFill>
                <a:latin typeface="Aparajita" panose="020B0604020202020204" pitchFamily="34" charset="0"/>
                <a:cs typeface="Aparajita" panose="020B0604020202020204" pitchFamily="34" charset="0"/>
              </a:rPr>
              <a:t>Silence </a:t>
            </a:r>
            <a:r>
              <a:rPr lang="en-US" sz="3600" dirty="0">
                <a:solidFill>
                  <a:srgbClr val="E0EFF1">
                    <a:lumMod val="25000"/>
                  </a:srgbClr>
                </a:solidFill>
                <a:latin typeface="Aparajita" panose="020B0604020202020204" pitchFamily="34" charset="0"/>
                <a:cs typeface="Aparajita" panose="020B0604020202020204" pitchFamily="34" charset="0"/>
              </a:rPr>
              <a:t>consists of any act to purposefully withhold information from the pool of </a:t>
            </a:r>
            <a:r>
              <a:rPr lang="en-US" sz="3600" dirty="0" smtClean="0">
                <a:solidFill>
                  <a:srgbClr val="E0EFF1">
                    <a:lumMod val="25000"/>
                  </a:srgbClr>
                </a:solidFill>
                <a:latin typeface="Aparajita" panose="020B0604020202020204" pitchFamily="34" charset="0"/>
                <a:cs typeface="Aparajita" panose="020B0604020202020204" pitchFamily="34" charset="0"/>
              </a:rPr>
              <a:t>meaning… The </a:t>
            </a:r>
            <a:r>
              <a:rPr lang="en-US" sz="3600" dirty="0">
                <a:solidFill>
                  <a:srgbClr val="E0EFF1">
                    <a:lumMod val="25000"/>
                  </a:srgbClr>
                </a:solidFill>
                <a:latin typeface="Aparajita" panose="020B0604020202020204" pitchFamily="34" charset="0"/>
                <a:cs typeface="Aparajita" panose="020B0604020202020204" pitchFamily="34" charset="0"/>
              </a:rPr>
              <a:t>three most common forms of silence are </a:t>
            </a:r>
            <a:r>
              <a:rPr lang="en-US" sz="3600" b="1" dirty="0">
                <a:solidFill>
                  <a:srgbClr val="E0EFF1">
                    <a:lumMod val="25000"/>
                  </a:srgbClr>
                </a:solidFill>
                <a:latin typeface="Aparajita" panose="020B0604020202020204" pitchFamily="34" charset="0"/>
                <a:cs typeface="Aparajita" panose="020B0604020202020204" pitchFamily="34" charset="0"/>
              </a:rPr>
              <a:t>masking</a:t>
            </a:r>
            <a:r>
              <a:rPr lang="en-US" sz="3600" dirty="0">
                <a:solidFill>
                  <a:srgbClr val="E0EFF1">
                    <a:lumMod val="25000"/>
                  </a:srgbClr>
                </a:solidFill>
                <a:latin typeface="Aparajita" panose="020B0604020202020204" pitchFamily="34" charset="0"/>
                <a:cs typeface="Aparajita" panose="020B0604020202020204" pitchFamily="34" charset="0"/>
              </a:rPr>
              <a:t>, </a:t>
            </a:r>
            <a:r>
              <a:rPr lang="en-US" sz="3600" b="1" dirty="0">
                <a:solidFill>
                  <a:srgbClr val="E0EFF1">
                    <a:lumMod val="25000"/>
                  </a:srgbClr>
                </a:solidFill>
                <a:latin typeface="Aparajita" panose="020B0604020202020204" pitchFamily="34" charset="0"/>
                <a:cs typeface="Aparajita" panose="020B0604020202020204" pitchFamily="34" charset="0"/>
              </a:rPr>
              <a:t>avoiding</a:t>
            </a:r>
            <a:r>
              <a:rPr lang="en-US" sz="3600" dirty="0">
                <a:solidFill>
                  <a:srgbClr val="E0EFF1">
                    <a:lumMod val="25000"/>
                  </a:srgbClr>
                </a:solidFill>
                <a:latin typeface="Aparajita" panose="020B0604020202020204" pitchFamily="34" charset="0"/>
                <a:cs typeface="Aparajita" panose="020B0604020202020204" pitchFamily="34" charset="0"/>
              </a:rPr>
              <a:t>, and </a:t>
            </a:r>
            <a:r>
              <a:rPr lang="en-US" sz="3600" b="1" dirty="0" smtClean="0">
                <a:solidFill>
                  <a:srgbClr val="E0EFF1">
                    <a:lumMod val="25000"/>
                  </a:srgbClr>
                </a:solidFill>
                <a:latin typeface="Aparajita" panose="020B0604020202020204" pitchFamily="34" charset="0"/>
                <a:cs typeface="Aparajita" panose="020B0604020202020204" pitchFamily="34" charset="0"/>
              </a:rPr>
              <a:t>withdrawing</a:t>
            </a:r>
            <a:r>
              <a:rPr lang="en-US" sz="3600" dirty="0" smtClean="0">
                <a:solidFill>
                  <a:srgbClr val="E0EFF1">
                    <a:lumMod val="25000"/>
                  </a:srgbClr>
                </a:solidFill>
                <a:latin typeface="Aparajita" panose="020B0604020202020204" pitchFamily="34" charset="0"/>
                <a:cs typeface="Aparajita" panose="020B0604020202020204" pitchFamily="34" charset="0"/>
              </a:rPr>
              <a:t>… </a:t>
            </a:r>
            <a:r>
              <a:rPr lang="en-US" sz="3600" b="1" dirty="0" smtClean="0">
                <a:solidFill>
                  <a:srgbClr val="E0EFF1">
                    <a:lumMod val="25000"/>
                  </a:srgbClr>
                </a:solidFill>
                <a:latin typeface="Aparajita" panose="020B0604020202020204" pitchFamily="34" charset="0"/>
                <a:cs typeface="Aparajita" panose="020B0604020202020204" pitchFamily="34" charset="0"/>
              </a:rPr>
              <a:t>Violence</a:t>
            </a:r>
            <a:r>
              <a:rPr lang="en-US" sz="3600" dirty="0" smtClean="0">
                <a:solidFill>
                  <a:srgbClr val="E0EFF1">
                    <a:lumMod val="25000"/>
                  </a:srgbClr>
                </a:solidFill>
                <a:latin typeface="Aparajita" panose="020B0604020202020204" pitchFamily="34" charset="0"/>
                <a:cs typeface="Aparajita" panose="020B0604020202020204" pitchFamily="34" charset="0"/>
              </a:rPr>
              <a:t> </a:t>
            </a:r>
            <a:r>
              <a:rPr lang="en-US" sz="3600" dirty="0">
                <a:solidFill>
                  <a:srgbClr val="E0EFF1">
                    <a:lumMod val="25000"/>
                  </a:srgbClr>
                </a:solidFill>
                <a:latin typeface="Aparajita" panose="020B0604020202020204" pitchFamily="34" charset="0"/>
                <a:cs typeface="Aparajita" panose="020B0604020202020204" pitchFamily="34" charset="0"/>
              </a:rPr>
              <a:t>consists of any verbal strategy that attempts to convince, control, or compel others to your point of view… The three most common forms are </a:t>
            </a:r>
            <a:r>
              <a:rPr lang="en-US" sz="3600" b="1" dirty="0">
                <a:solidFill>
                  <a:srgbClr val="E0EFF1">
                    <a:lumMod val="25000"/>
                  </a:srgbClr>
                </a:solidFill>
                <a:latin typeface="Aparajita" panose="020B0604020202020204" pitchFamily="34" charset="0"/>
                <a:cs typeface="Aparajita" panose="020B0604020202020204" pitchFamily="34" charset="0"/>
              </a:rPr>
              <a:t>controlling</a:t>
            </a:r>
            <a:r>
              <a:rPr lang="en-US" sz="3600" dirty="0">
                <a:solidFill>
                  <a:srgbClr val="E0EFF1">
                    <a:lumMod val="25000"/>
                  </a:srgbClr>
                </a:solidFill>
                <a:latin typeface="Aparajita" panose="020B0604020202020204" pitchFamily="34" charset="0"/>
                <a:cs typeface="Aparajita" panose="020B0604020202020204" pitchFamily="34" charset="0"/>
              </a:rPr>
              <a:t>, </a:t>
            </a:r>
            <a:r>
              <a:rPr lang="en-US" sz="3600" b="1" dirty="0">
                <a:solidFill>
                  <a:srgbClr val="E0EFF1">
                    <a:lumMod val="25000"/>
                  </a:srgbClr>
                </a:solidFill>
                <a:latin typeface="Aparajita" panose="020B0604020202020204" pitchFamily="34" charset="0"/>
                <a:cs typeface="Aparajita" panose="020B0604020202020204" pitchFamily="34" charset="0"/>
              </a:rPr>
              <a:t>labeling</a:t>
            </a:r>
            <a:r>
              <a:rPr lang="en-US" sz="3600" dirty="0">
                <a:solidFill>
                  <a:srgbClr val="E0EFF1">
                    <a:lumMod val="25000"/>
                  </a:srgbClr>
                </a:solidFill>
                <a:latin typeface="Aparajita" panose="020B0604020202020204" pitchFamily="34" charset="0"/>
                <a:cs typeface="Aparajita" panose="020B0604020202020204" pitchFamily="34" charset="0"/>
              </a:rPr>
              <a:t>, and </a:t>
            </a:r>
            <a:r>
              <a:rPr lang="en-US" sz="3600" b="1" dirty="0">
                <a:solidFill>
                  <a:srgbClr val="E0EFF1">
                    <a:lumMod val="25000"/>
                  </a:srgbClr>
                </a:solidFill>
                <a:latin typeface="Aparajita" panose="020B0604020202020204" pitchFamily="34" charset="0"/>
                <a:cs typeface="Aparajita" panose="020B0604020202020204" pitchFamily="34" charset="0"/>
              </a:rPr>
              <a:t>attacking</a:t>
            </a:r>
            <a:r>
              <a:rPr lang="en-US" sz="3600" dirty="0" smtClean="0">
                <a:solidFill>
                  <a:srgbClr val="E0EFF1">
                    <a:lumMod val="25000"/>
                  </a:srgbClr>
                </a:solidFill>
                <a:latin typeface="Aparajita" panose="020B0604020202020204" pitchFamily="34" charset="0"/>
                <a:cs typeface="Aparajita" panose="020B0604020202020204" pitchFamily="34" charset="0"/>
              </a:rPr>
              <a:t>.”</a:t>
            </a:r>
            <a:endParaRPr lang="en-US" sz="3600" dirty="0">
              <a:solidFill>
                <a:srgbClr val="E0EFF1">
                  <a:lumMod val="25000"/>
                </a:srgbClr>
              </a:solidFill>
              <a:latin typeface="Aparajita" panose="020B0604020202020204" pitchFamily="34" charset="0"/>
              <a:cs typeface="Aparajita" panose="020B0604020202020204" pitchFamily="34" charset="0"/>
            </a:endParaRPr>
          </a:p>
        </p:txBody>
      </p:sp>
      <p:pic>
        <p:nvPicPr>
          <p:cNvPr id="7" name="Picture 2" descr="C:\Users\Ross\Desktop\crucial.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54" r="18225"/>
          <a:stretch/>
        </p:blipFill>
        <p:spPr bwMode="auto">
          <a:xfrm>
            <a:off x="6071510" y="457200"/>
            <a:ext cx="269149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45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During: </a:t>
            </a:r>
            <a:r>
              <a:rPr lang="en-US" sz="4800" b="1" spc="-150" dirty="0" smtClean="0">
                <a:solidFill>
                  <a:srgbClr val="66FFFF"/>
                </a:solidFill>
              </a:rPr>
              <a:t>Listen Wisely</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533400" y="1766768"/>
            <a:ext cx="3962400" cy="3954929"/>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400" b="1" dirty="0" smtClean="0">
                <a:latin typeface="Minion Pro Cond" pitchFamily="18" charset="0"/>
                <a:sym typeface="Wingdings" panose="05000000000000000000" pitchFamily="2" charset="2"/>
              </a:rPr>
              <a:t>Summarize</a:t>
            </a:r>
            <a:endParaRPr lang="en-US" sz="4400" b="1" dirty="0">
              <a:latin typeface="Minion Pro Cond" pitchFamily="18" charset="0"/>
              <a:sym typeface="Wingdings" panose="05000000000000000000" pitchFamily="2" charset="2"/>
            </a:endParaRPr>
          </a:p>
          <a:p>
            <a:pPr marL="571500" indent="-571500">
              <a:spcAft>
                <a:spcPts val="3000"/>
              </a:spcAft>
              <a:buFont typeface="Arial" panose="020B0604020202020204" pitchFamily="34" charset="0"/>
              <a:buChar char="•"/>
            </a:pPr>
            <a:r>
              <a:rPr lang="en-US" sz="4400" b="1" dirty="0" smtClean="0">
                <a:latin typeface="Minion Pro Cond" pitchFamily="18" charset="0"/>
                <a:sym typeface="Wingdings" panose="05000000000000000000" pitchFamily="2" charset="2"/>
              </a:rPr>
              <a:t>Redirect</a:t>
            </a:r>
            <a:endParaRPr lang="en-US" sz="4400" b="1" dirty="0">
              <a:latin typeface="Minion Pro Cond" pitchFamily="18" charset="0"/>
              <a:sym typeface="Wingdings" panose="05000000000000000000" pitchFamily="2" charset="2"/>
            </a:endParaRPr>
          </a:p>
          <a:p>
            <a:pPr marL="571500" indent="-571500">
              <a:spcAft>
                <a:spcPts val="3000"/>
              </a:spcAft>
              <a:buFont typeface="Arial" panose="020B0604020202020204" pitchFamily="34" charset="0"/>
              <a:buChar char="•"/>
            </a:pPr>
            <a:r>
              <a:rPr lang="en-US" sz="4400" b="1" dirty="0" smtClean="0">
                <a:latin typeface="Minion Pro Cond" pitchFamily="18" charset="0"/>
                <a:sym typeface="Wingdings" panose="05000000000000000000" pitchFamily="2" charset="2"/>
              </a:rPr>
              <a:t>Clarify</a:t>
            </a:r>
          </a:p>
          <a:p>
            <a:pPr marL="571500" indent="-571500">
              <a:spcAft>
                <a:spcPts val="3000"/>
              </a:spcAft>
              <a:buFont typeface="Arial" panose="020B0604020202020204" pitchFamily="34" charset="0"/>
              <a:buChar char="•"/>
            </a:pPr>
            <a:r>
              <a:rPr lang="en-US" sz="4400" b="1" dirty="0" smtClean="0">
                <a:latin typeface="Minion Pro Cond" pitchFamily="18" charset="0"/>
                <a:sym typeface="Wingdings" panose="05000000000000000000" pitchFamily="2" charset="2"/>
              </a:rPr>
              <a:t>Delve</a:t>
            </a: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7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After: </a:t>
            </a:r>
            <a:r>
              <a:rPr lang="en-US" sz="4800" b="1" spc="-150" dirty="0" smtClean="0">
                <a:solidFill>
                  <a:srgbClr val="66FFFF"/>
                </a:solidFill>
              </a:rPr>
              <a:t>Take Some Notes</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458200" cy="1708160"/>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latin typeface="Minion Pro Cond" pitchFamily="18" charset="0"/>
                <a:sym typeface="Wingdings" panose="05000000000000000000" pitchFamily="2" charset="2"/>
              </a:rPr>
              <a:t>What did I hear?</a:t>
            </a:r>
          </a:p>
          <a:p>
            <a:pPr marL="571500" indent="-571500">
              <a:spcAft>
                <a:spcPts val="3000"/>
              </a:spcAft>
              <a:buFont typeface="Arial" panose="020B0604020202020204" pitchFamily="34" charset="0"/>
              <a:buChar char="•"/>
            </a:pPr>
            <a:r>
              <a:rPr lang="en-US" sz="4000" b="1" dirty="0" smtClean="0">
                <a:latin typeface="Minion Pro Cond" pitchFamily="18" charset="0"/>
                <a:sym typeface="Wingdings" panose="05000000000000000000" pitchFamily="2" charset="2"/>
              </a:rPr>
              <a:t>What did I </a:t>
            </a:r>
            <a:r>
              <a:rPr lang="en-US" sz="4000" b="1" i="1" dirty="0" smtClean="0">
                <a:solidFill>
                  <a:srgbClr val="FFFF00"/>
                </a:solidFill>
                <a:latin typeface="Minion Pro Cond" pitchFamily="18" charset="0"/>
                <a:sym typeface="Wingdings" panose="05000000000000000000" pitchFamily="2" charset="2"/>
              </a:rPr>
              <a:t>not</a:t>
            </a:r>
            <a:r>
              <a:rPr lang="en-US" sz="4000" b="1" dirty="0" smtClean="0">
                <a:solidFill>
                  <a:srgbClr val="FFFF00"/>
                </a:solidFill>
                <a:latin typeface="Minion Pro Cond" pitchFamily="18" charset="0"/>
                <a:sym typeface="Wingdings" panose="05000000000000000000" pitchFamily="2" charset="2"/>
              </a:rPr>
              <a:t> </a:t>
            </a:r>
            <a:r>
              <a:rPr lang="en-US" sz="4000" b="1" dirty="0" smtClean="0">
                <a:latin typeface="Minion Pro Cond" pitchFamily="18" charset="0"/>
                <a:sym typeface="Wingdings" panose="05000000000000000000" pitchFamily="2" charset="2"/>
              </a:rPr>
              <a:t>hear?</a:t>
            </a:r>
            <a:endParaRPr lang="en-US" sz="4000" b="1" dirty="0">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1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81000"/>
            <a:ext cx="9144000" cy="6248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p:cNvSpPr txBox="1"/>
          <p:nvPr/>
        </p:nvSpPr>
        <p:spPr>
          <a:xfrm>
            <a:off x="457200" y="629144"/>
            <a:ext cx="8305800" cy="4967514"/>
          </a:xfrm>
          <a:prstGeom prst="rect">
            <a:avLst/>
          </a:prstGeom>
          <a:noFill/>
        </p:spPr>
        <p:txBody>
          <a:bodyPr wrap="square" rtlCol="0">
            <a:spAutoFit/>
          </a:bodyPr>
          <a:lstStyle/>
          <a:p>
            <a:pPr>
              <a:lnSpc>
                <a:spcPct val="80000"/>
              </a:lnSpc>
            </a:pPr>
            <a:r>
              <a:rPr lang="en-US" sz="4400" dirty="0" smtClean="0">
                <a:solidFill>
                  <a:srgbClr val="FFFFFF"/>
                </a:solidFill>
                <a:latin typeface="Aparajita" panose="020B0604020202020204" pitchFamily="34" charset="0"/>
                <a:cs typeface="Aparajita" panose="020B0604020202020204" pitchFamily="34" charset="0"/>
              </a:rPr>
              <a:t>Cathy is a nominal Christian work friend who just went through a </a:t>
            </a:r>
            <a:r>
              <a:rPr lang="en-US" sz="4400" dirty="0" smtClean="0">
                <a:solidFill>
                  <a:srgbClr val="FFFFFF"/>
                </a:solidFill>
                <a:latin typeface="Aparajita" panose="020B0604020202020204" pitchFamily="34" charset="0"/>
                <a:cs typeface="Aparajita" panose="020B0604020202020204" pitchFamily="34" charset="0"/>
              </a:rPr>
              <a:t>divorce</a:t>
            </a:r>
            <a:r>
              <a:rPr lang="en-US" sz="4400" dirty="0" smtClean="0">
                <a:solidFill>
                  <a:srgbClr val="FFFFFF"/>
                </a:solidFill>
                <a:latin typeface="Aparajita" panose="020B0604020202020204" pitchFamily="34" charset="0"/>
                <a:cs typeface="Aparajita" panose="020B0604020202020204" pitchFamily="34" charset="0"/>
              </a:rPr>
              <a:t>. She responds to invitations for coffee, talking endlessly about her </a:t>
            </a:r>
            <a:r>
              <a:rPr lang="en-US" sz="4400" dirty="0" smtClean="0">
                <a:solidFill>
                  <a:srgbClr val="FFFFFF"/>
                </a:solidFill>
                <a:latin typeface="Aparajita" panose="020B0604020202020204" pitchFamily="34" charset="0"/>
                <a:cs typeface="Aparajita" panose="020B0604020202020204" pitchFamily="34" charset="0"/>
              </a:rPr>
              <a:t>ex, </a:t>
            </a:r>
            <a:r>
              <a:rPr lang="en-US" sz="4400" dirty="0" smtClean="0">
                <a:solidFill>
                  <a:srgbClr val="FFFFFF"/>
                </a:solidFill>
                <a:latin typeface="Aparajita" panose="020B0604020202020204" pitchFamily="34" charset="0"/>
                <a:cs typeface="Aparajita" panose="020B0604020202020204" pitchFamily="34" charset="0"/>
              </a:rPr>
              <a:t>problems with your boss, the weather. However, when you bring up spiritual topics, she casually insists God has a plan for everything, then changes the subject. You want to </a:t>
            </a:r>
            <a:r>
              <a:rPr lang="en-US" sz="4400" dirty="0" smtClean="0">
                <a:solidFill>
                  <a:srgbClr val="FFFFFF"/>
                </a:solidFill>
                <a:latin typeface="Aparajita" panose="020B0604020202020204" pitchFamily="34" charset="0"/>
                <a:cs typeface="Aparajita" panose="020B0604020202020204" pitchFamily="34" charset="0"/>
              </a:rPr>
              <a:t>ge</a:t>
            </a:r>
            <a:r>
              <a:rPr lang="en-US" sz="4400" dirty="0" smtClean="0">
                <a:solidFill>
                  <a:srgbClr val="FFFFFF"/>
                </a:solidFill>
                <a:latin typeface="Aparajita" panose="020B0604020202020204" pitchFamily="34" charset="0"/>
                <a:cs typeface="Aparajita" panose="020B0604020202020204" pitchFamily="34" charset="0"/>
              </a:rPr>
              <a:t>t into spiritual territory</a:t>
            </a:r>
            <a:r>
              <a:rPr lang="en-US" sz="4400" dirty="0" smtClean="0">
                <a:solidFill>
                  <a:srgbClr val="FFFFFF"/>
                </a:solidFill>
                <a:latin typeface="Aparajita" panose="020B0604020202020204" pitchFamily="34" charset="0"/>
                <a:cs typeface="Aparajita" panose="020B0604020202020204" pitchFamily="34" charset="0"/>
              </a:rPr>
              <a:t> </a:t>
            </a:r>
            <a:r>
              <a:rPr lang="en-US" sz="4400" dirty="0" smtClean="0">
                <a:solidFill>
                  <a:srgbClr val="FFFFFF"/>
                </a:solidFill>
                <a:latin typeface="Aparajita" panose="020B0604020202020204" pitchFamily="34" charset="0"/>
                <a:cs typeface="Aparajita" panose="020B0604020202020204" pitchFamily="34" charset="0"/>
              </a:rPr>
              <a:t>but aren’t sure how to proceed. </a:t>
            </a:r>
            <a:endParaRPr lang="en-US" sz="4400" dirty="0">
              <a:solidFill>
                <a:srgbClr val="FFFFFF"/>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720296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04800"/>
            <a:ext cx="9144000" cy="6324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p:cNvSpPr txBox="1"/>
          <p:nvPr/>
        </p:nvSpPr>
        <p:spPr>
          <a:xfrm>
            <a:off x="609600" y="914400"/>
            <a:ext cx="8001000" cy="4967514"/>
          </a:xfrm>
          <a:prstGeom prst="rect">
            <a:avLst/>
          </a:prstGeom>
          <a:noFill/>
        </p:spPr>
        <p:txBody>
          <a:bodyPr wrap="square" rtlCol="0">
            <a:spAutoFit/>
          </a:bodyPr>
          <a:lstStyle/>
          <a:p>
            <a:pPr>
              <a:lnSpc>
                <a:spcPct val="80000"/>
              </a:lnSpc>
            </a:pPr>
            <a:r>
              <a:rPr lang="en-US" sz="4400" dirty="0" smtClean="0">
                <a:solidFill>
                  <a:srgbClr val="FFFFFF"/>
                </a:solidFill>
                <a:latin typeface="Aparajita" panose="020B0604020202020204" pitchFamily="34" charset="0"/>
                <a:cs typeface="Aparajita" panose="020B0604020202020204" pitchFamily="34" charset="0"/>
              </a:rPr>
              <a:t>Jen is </a:t>
            </a:r>
            <a:r>
              <a:rPr lang="en-US" sz="4400" dirty="0" smtClean="0">
                <a:solidFill>
                  <a:srgbClr val="FFFFFF"/>
                </a:solidFill>
                <a:latin typeface="Aparajita" panose="020B0604020202020204" pitchFamily="34" charset="0"/>
                <a:cs typeface="Aparajita" panose="020B0604020202020204" pitchFamily="34" charset="0"/>
              </a:rPr>
              <a:t>a recent convert who came to your Bible study for the first time two weeks ago. </a:t>
            </a:r>
            <a:r>
              <a:rPr lang="en-US" sz="4400" dirty="0" smtClean="0">
                <a:solidFill>
                  <a:srgbClr val="FFFFFF"/>
                </a:solidFill>
                <a:latin typeface="Aparajita" panose="020B0604020202020204" pitchFamily="34" charset="0"/>
                <a:cs typeface="Aparajita" panose="020B0604020202020204" pitchFamily="34" charset="0"/>
              </a:rPr>
              <a:t>She shows </a:t>
            </a:r>
            <a:r>
              <a:rPr lang="en-US" sz="4400" dirty="0" smtClean="0">
                <a:solidFill>
                  <a:srgbClr val="FFFFFF"/>
                </a:solidFill>
                <a:latin typeface="Aparajita" panose="020B0604020202020204" pitchFamily="34" charset="0"/>
                <a:cs typeface="Aparajita" panose="020B0604020202020204" pitchFamily="34" charset="0"/>
              </a:rPr>
              <a:t>clear excitement for </a:t>
            </a:r>
            <a:r>
              <a:rPr lang="en-US" sz="4400" dirty="0" smtClean="0">
                <a:solidFill>
                  <a:srgbClr val="FFFFFF"/>
                </a:solidFill>
                <a:latin typeface="Aparajita" panose="020B0604020202020204" pitchFamily="34" charset="0"/>
                <a:cs typeface="Aparajita" panose="020B0604020202020204" pitchFamily="34" charset="0"/>
              </a:rPr>
              <a:t>Jesus but </a:t>
            </a:r>
            <a:r>
              <a:rPr lang="en-US" sz="4400" dirty="0" smtClean="0">
                <a:solidFill>
                  <a:srgbClr val="FFFFFF"/>
                </a:solidFill>
                <a:latin typeface="Aparajita" panose="020B0604020202020204" pitchFamily="34" charset="0"/>
                <a:cs typeface="Aparajita" panose="020B0604020202020204" pitchFamily="34" charset="0"/>
              </a:rPr>
              <a:t>is mousy and nervous after teachings. Last week, when you talked with </a:t>
            </a:r>
            <a:r>
              <a:rPr lang="en-US" sz="4400" dirty="0" smtClean="0">
                <a:solidFill>
                  <a:srgbClr val="FFFFFF"/>
                </a:solidFill>
                <a:latin typeface="Aparajita" panose="020B0604020202020204" pitchFamily="34" charset="0"/>
                <a:cs typeface="Aparajita" panose="020B0604020202020204" pitchFamily="34" charset="0"/>
              </a:rPr>
              <a:t>her, she barely </a:t>
            </a:r>
            <a:r>
              <a:rPr lang="en-US" sz="4400" dirty="0" smtClean="0">
                <a:solidFill>
                  <a:srgbClr val="FFFFFF"/>
                </a:solidFill>
                <a:latin typeface="Aparajita" panose="020B0604020202020204" pitchFamily="34" charset="0"/>
                <a:cs typeface="Aparajita" panose="020B0604020202020204" pitchFamily="34" charset="0"/>
              </a:rPr>
              <a:t>made eye contact and offered one-word answers. You’re hoping to welcome </a:t>
            </a:r>
            <a:r>
              <a:rPr lang="en-US" sz="4400" dirty="0" smtClean="0">
                <a:solidFill>
                  <a:srgbClr val="FFFFFF"/>
                </a:solidFill>
                <a:latin typeface="Aparajita" panose="020B0604020202020204" pitchFamily="34" charset="0"/>
                <a:cs typeface="Aparajita" panose="020B0604020202020204" pitchFamily="34" charset="0"/>
              </a:rPr>
              <a:t>Jen </a:t>
            </a:r>
            <a:r>
              <a:rPr lang="en-US" sz="4400" dirty="0" smtClean="0">
                <a:solidFill>
                  <a:srgbClr val="FFFFFF"/>
                </a:solidFill>
                <a:latin typeface="Aparajita" panose="020B0604020202020204" pitchFamily="34" charset="0"/>
                <a:cs typeface="Aparajita" panose="020B0604020202020204" pitchFamily="34" charset="0"/>
              </a:rPr>
              <a:t>into the group, but you aren’t sure how to break through.</a:t>
            </a:r>
            <a:endParaRPr lang="en-US" sz="4400" dirty="0">
              <a:solidFill>
                <a:srgbClr val="FFFFFF"/>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85530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Ross\Desktop\sinek.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90" t="552" r="23725" b="19724"/>
          <a:stretch/>
        </p:blipFill>
        <p:spPr bwMode="auto">
          <a:xfrm>
            <a:off x="-1" y="10000"/>
            <a:ext cx="9144001" cy="68343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4800" y="601682"/>
            <a:ext cx="4648200" cy="4278094"/>
          </a:xfrm>
          <a:prstGeom prst="rect">
            <a:avLst/>
          </a:prstGeom>
          <a:noFill/>
        </p:spPr>
        <p:txBody>
          <a:bodyPr wrap="square" rtlCol="0">
            <a:spAutoFit/>
          </a:bodyPr>
          <a:lstStyle/>
          <a:p>
            <a:r>
              <a:rPr lang="en-US" sz="4000" dirty="0">
                <a:solidFill>
                  <a:schemeClr val="accent4">
                    <a:lumMod val="50000"/>
                  </a:schemeClr>
                </a:solidFill>
                <a:latin typeface="Minion Pro Cond" pitchFamily="18" charset="0"/>
              </a:rPr>
              <a:t>The quality of a leader cannot be judged by the answers he gives, but by the questions he asks</a:t>
            </a:r>
            <a:r>
              <a:rPr lang="en-US" sz="4000" dirty="0" smtClean="0">
                <a:solidFill>
                  <a:schemeClr val="accent4">
                    <a:lumMod val="50000"/>
                  </a:schemeClr>
                </a:solidFill>
                <a:latin typeface="Minion Pro Cond" pitchFamily="18" charset="0"/>
              </a:rPr>
              <a:t>.</a:t>
            </a:r>
          </a:p>
          <a:p>
            <a:endParaRPr lang="en-US" sz="3600" dirty="0">
              <a:solidFill>
                <a:schemeClr val="accent4">
                  <a:lumMod val="50000"/>
                </a:schemeClr>
              </a:solidFill>
              <a:latin typeface="Minion Pro Cond" pitchFamily="18" charset="0"/>
            </a:endParaRPr>
          </a:p>
          <a:p>
            <a:r>
              <a:rPr lang="en-US" sz="3600" dirty="0" smtClean="0">
                <a:solidFill>
                  <a:schemeClr val="accent4">
                    <a:lumMod val="75000"/>
                  </a:schemeClr>
                </a:solidFill>
                <a:latin typeface="Minion Pro Cond" pitchFamily="18" charset="0"/>
              </a:rPr>
              <a:t>Simon </a:t>
            </a:r>
            <a:r>
              <a:rPr lang="en-US" sz="3600" dirty="0" err="1" smtClean="0">
                <a:solidFill>
                  <a:schemeClr val="accent4">
                    <a:lumMod val="75000"/>
                  </a:schemeClr>
                </a:solidFill>
                <a:latin typeface="Minion Pro Cond" pitchFamily="18" charset="0"/>
              </a:rPr>
              <a:t>Sinek</a:t>
            </a:r>
            <a:endParaRPr lang="en-US" sz="3600" dirty="0">
              <a:solidFill>
                <a:schemeClr val="accent4">
                  <a:lumMod val="75000"/>
                </a:schemeClr>
              </a:solidFill>
              <a:latin typeface="Minion Pro Cond" pitchFamily="18" charset="0"/>
            </a:endParaRPr>
          </a:p>
        </p:txBody>
      </p:sp>
      <p:cxnSp>
        <p:nvCxnSpPr>
          <p:cNvPr id="3" name="Straight Connector 2"/>
          <p:cNvCxnSpPr/>
          <p:nvPr/>
        </p:nvCxnSpPr>
        <p:spPr>
          <a:xfrm>
            <a:off x="381000" y="3962400"/>
            <a:ext cx="23622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04800"/>
            <a:ext cx="9144000" cy="6324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p:cNvSpPr txBox="1"/>
          <p:nvPr/>
        </p:nvSpPr>
        <p:spPr>
          <a:xfrm>
            <a:off x="685800" y="899886"/>
            <a:ext cx="7620000" cy="4967514"/>
          </a:xfrm>
          <a:prstGeom prst="rect">
            <a:avLst/>
          </a:prstGeom>
          <a:noFill/>
        </p:spPr>
        <p:txBody>
          <a:bodyPr wrap="square" rtlCol="0">
            <a:spAutoFit/>
          </a:bodyPr>
          <a:lstStyle/>
          <a:p>
            <a:pPr>
              <a:lnSpc>
                <a:spcPct val="80000"/>
              </a:lnSpc>
            </a:pPr>
            <a:r>
              <a:rPr lang="en-US" sz="4400" dirty="0" smtClean="0">
                <a:solidFill>
                  <a:srgbClr val="FFFFFF"/>
                </a:solidFill>
                <a:latin typeface="Aparajita" panose="020B0604020202020204" pitchFamily="34" charset="0"/>
                <a:cs typeface="Aparajita" panose="020B0604020202020204" pitchFamily="34" charset="0"/>
              </a:rPr>
              <a:t>Bill is a smart, likable member of your Bible study. He contributes and serves consistently. You believe this guy could be a future leader and disciple-maker – but he is terrified to share his faith. You and several others have shown him scripture about evangelism and challenged him, but you sense Bill has deeper fears that hold him back. </a:t>
            </a:r>
            <a:endParaRPr lang="en-US" sz="4400" dirty="0">
              <a:solidFill>
                <a:srgbClr val="FFFFFF"/>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71602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oss\Desktop\Bruce-Lee.jpg"/>
          <p:cNvPicPr>
            <a:picLocks noChangeAspect="1" noChangeArrowheads="1"/>
          </p:cNvPicPr>
          <p:nvPr/>
        </p:nvPicPr>
        <p:blipFill rotWithShape="1">
          <a:blip r:embed="rId2">
            <a:extLst>
              <a:ext uri="{28A0092B-C50C-407E-A947-70E740481C1C}">
                <a14:useLocalDpi xmlns:a14="http://schemas.microsoft.com/office/drawing/2010/main" val="0"/>
              </a:ext>
            </a:extLst>
          </a:blip>
          <a:srcRect l="839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762000"/>
            <a:ext cx="4038600" cy="2862322"/>
          </a:xfrm>
          <a:prstGeom prst="rect">
            <a:avLst/>
          </a:prstGeom>
          <a:noFill/>
        </p:spPr>
        <p:txBody>
          <a:bodyPr wrap="square" rtlCol="0">
            <a:spAutoFit/>
          </a:bodyPr>
          <a:lstStyle/>
          <a:p>
            <a:r>
              <a:rPr lang="en-US" sz="3600" dirty="0">
                <a:latin typeface="Minion Pro Cond" pitchFamily="18" charset="0"/>
              </a:rPr>
              <a:t>A wise man can learn more from a foolish question than a fool can learn from a wise answer</a:t>
            </a:r>
            <a:r>
              <a:rPr lang="en-US" sz="3600" dirty="0" smtClean="0">
                <a:latin typeface="Minion Pro Cond" pitchFamily="18" charset="0"/>
              </a:rPr>
              <a:t>.</a:t>
            </a:r>
            <a:endParaRPr lang="en-US" sz="3600" dirty="0">
              <a:solidFill>
                <a:srgbClr val="66FFFF"/>
              </a:solidFill>
              <a:latin typeface="Minion Pro Cond" pitchFamily="18" charset="0"/>
            </a:endParaRPr>
          </a:p>
        </p:txBody>
      </p:sp>
      <p:sp>
        <p:nvSpPr>
          <p:cNvPr id="8" name="TextBox 7"/>
          <p:cNvSpPr txBox="1"/>
          <p:nvPr/>
        </p:nvSpPr>
        <p:spPr>
          <a:xfrm>
            <a:off x="457200" y="4038600"/>
            <a:ext cx="2514600" cy="707886"/>
          </a:xfrm>
          <a:prstGeom prst="rect">
            <a:avLst/>
          </a:prstGeom>
          <a:noFill/>
        </p:spPr>
        <p:txBody>
          <a:bodyPr wrap="square" rtlCol="0">
            <a:spAutoFit/>
          </a:bodyPr>
          <a:lstStyle/>
          <a:p>
            <a:r>
              <a:rPr lang="en-US" sz="4000" dirty="0" smtClean="0">
                <a:solidFill>
                  <a:srgbClr val="66FFFF"/>
                </a:solidFill>
                <a:latin typeface="Minion Pro Cond" pitchFamily="18" charset="0"/>
              </a:rPr>
              <a:t>Bruce Lee</a:t>
            </a:r>
            <a:endParaRPr lang="en-US" sz="4000" dirty="0">
              <a:solidFill>
                <a:srgbClr val="66FFFF"/>
              </a:solidFill>
              <a:latin typeface="Minion Pro Cond" pitchFamily="18" charset="0"/>
            </a:endParaRPr>
          </a:p>
        </p:txBody>
      </p:sp>
    </p:spTree>
    <p:extLst>
      <p:ext uri="{BB962C8B-B14F-4D97-AF65-F5344CB8AC3E}">
        <p14:creationId xmlns:p14="http://schemas.microsoft.com/office/powerpoint/2010/main" val="31682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0" y="76200"/>
            <a:ext cx="9144000" cy="1091863"/>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Rectangle 1"/>
          <p:cNvSpPr/>
          <p:nvPr/>
        </p:nvSpPr>
        <p:spPr>
          <a:xfrm>
            <a:off x="0" y="1333500"/>
            <a:ext cx="9144000" cy="5143500"/>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800100" y="1676400"/>
            <a:ext cx="7658100" cy="4154984"/>
          </a:xfrm>
          <a:prstGeom prst="rect">
            <a:avLst/>
          </a:prstGeom>
          <a:noFill/>
        </p:spPr>
        <p:txBody>
          <a:bodyPr wrap="square" rtlCol="0">
            <a:spAutoFit/>
          </a:bodyPr>
          <a:lstStyle/>
          <a:p>
            <a:r>
              <a:rPr lang="en-US" sz="4400" spc="-150" dirty="0" smtClean="0">
                <a:solidFill>
                  <a:srgbClr val="66FFFF"/>
                </a:solidFill>
              </a:rPr>
              <a:t>Learning to ask compelling, creative questions is key to sharing your faith, developing close relationships and leading people into the fullness of Jesus Christ.</a:t>
            </a:r>
            <a:endParaRPr lang="en-US" sz="4400" spc="-150" dirty="0">
              <a:solidFill>
                <a:srgbClr val="66FFFF"/>
              </a:solidFill>
            </a:endParaRPr>
          </a:p>
        </p:txBody>
      </p:sp>
      <p:cxnSp>
        <p:nvCxnSpPr>
          <p:cNvPr id="12" name="Straight Connector 11"/>
          <p:cNvCxnSpPr/>
          <p:nvPr/>
        </p:nvCxnSpPr>
        <p:spPr>
          <a:xfrm>
            <a:off x="0" y="1295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477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3000" y="152400"/>
            <a:ext cx="6781800" cy="1015663"/>
          </a:xfrm>
          <a:prstGeom prst="rect">
            <a:avLst/>
          </a:prstGeom>
          <a:noFill/>
        </p:spPr>
        <p:txBody>
          <a:bodyPr wrap="square" rtlCol="0">
            <a:spAutoFit/>
          </a:bodyPr>
          <a:lstStyle/>
          <a:p>
            <a:pPr algn="ctr"/>
            <a:r>
              <a:rPr lang="en-US" sz="6000" dirty="0" smtClean="0">
                <a:solidFill>
                  <a:srgbClr val="E0EFF1"/>
                </a:solidFill>
              </a:rPr>
              <a:t>Overview</a:t>
            </a:r>
            <a:endParaRPr lang="en-US" sz="6000" dirty="0">
              <a:solidFill>
                <a:srgbClr val="E0EFF1"/>
              </a:solidFill>
            </a:endParaRPr>
          </a:p>
        </p:txBody>
      </p:sp>
    </p:spTree>
    <p:extLst>
      <p:ext uri="{BB962C8B-B14F-4D97-AF65-F5344CB8AC3E}">
        <p14:creationId xmlns:p14="http://schemas.microsoft.com/office/powerpoint/2010/main" val="392087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71500"/>
            <a:ext cx="9144000" cy="5791200"/>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TextBox 2"/>
          <p:cNvSpPr txBox="1"/>
          <p:nvPr/>
        </p:nvSpPr>
        <p:spPr>
          <a:xfrm>
            <a:off x="381000" y="876300"/>
            <a:ext cx="8077200" cy="1015663"/>
          </a:xfrm>
          <a:prstGeom prst="rect">
            <a:avLst/>
          </a:prstGeom>
          <a:noFill/>
        </p:spPr>
        <p:txBody>
          <a:bodyPr wrap="square" rtlCol="0">
            <a:spAutoFit/>
          </a:bodyPr>
          <a:lstStyle/>
          <a:p>
            <a:r>
              <a:rPr lang="en-US" sz="6000" dirty="0" smtClean="0">
                <a:solidFill>
                  <a:srgbClr val="E0EFF1"/>
                </a:solidFill>
              </a:rPr>
              <a:t>Discussion</a:t>
            </a:r>
            <a:endParaRPr lang="en-US" sz="6000" dirty="0">
              <a:solidFill>
                <a:srgbClr val="E0EFF1"/>
              </a:solidFill>
            </a:endParaRPr>
          </a:p>
        </p:txBody>
      </p:sp>
      <p:sp>
        <p:nvSpPr>
          <p:cNvPr id="6" name="TextBox 5"/>
          <p:cNvSpPr txBox="1"/>
          <p:nvPr/>
        </p:nvSpPr>
        <p:spPr>
          <a:xfrm>
            <a:off x="381000" y="2243078"/>
            <a:ext cx="8305800" cy="2585323"/>
          </a:xfrm>
          <a:prstGeom prst="rect">
            <a:avLst/>
          </a:prstGeom>
          <a:noFill/>
        </p:spPr>
        <p:txBody>
          <a:bodyPr wrap="square" rtlCol="0">
            <a:spAutoFit/>
          </a:bodyPr>
          <a:lstStyle/>
          <a:p>
            <a:r>
              <a:rPr lang="en-US" sz="5400" dirty="0" smtClean="0">
                <a:solidFill>
                  <a:srgbClr val="66FFFF"/>
                </a:solidFill>
                <a:latin typeface="+mj-lt"/>
              </a:rPr>
              <a:t>How would you describe a really good question?</a:t>
            </a:r>
            <a:endParaRPr lang="en-US" sz="5400" dirty="0">
              <a:solidFill>
                <a:srgbClr val="66FFFF"/>
              </a:solidFill>
              <a:latin typeface="+mj-lt"/>
            </a:endParaRPr>
          </a:p>
        </p:txBody>
      </p:sp>
    </p:spTree>
    <p:extLst>
      <p:ext uri="{BB962C8B-B14F-4D97-AF65-F5344CB8AC3E}">
        <p14:creationId xmlns:p14="http://schemas.microsoft.com/office/powerpoint/2010/main" val="370847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71500"/>
            <a:ext cx="9144000" cy="5791200"/>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TextBox 2"/>
          <p:cNvSpPr txBox="1"/>
          <p:nvPr/>
        </p:nvSpPr>
        <p:spPr>
          <a:xfrm>
            <a:off x="381000" y="876300"/>
            <a:ext cx="8077200" cy="1015663"/>
          </a:xfrm>
          <a:prstGeom prst="rect">
            <a:avLst/>
          </a:prstGeom>
          <a:noFill/>
        </p:spPr>
        <p:txBody>
          <a:bodyPr wrap="square" rtlCol="0">
            <a:spAutoFit/>
          </a:bodyPr>
          <a:lstStyle/>
          <a:p>
            <a:r>
              <a:rPr lang="en-US" sz="6000" dirty="0" smtClean="0">
                <a:solidFill>
                  <a:srgbClr val="E0EFF1"/>
                </a:solidFill>
              </a:rPr>
              <a:t>Discussion</a:t>
            </a:r>
            <a:endParaRPr lang="en-US" sz="6000" dirty="0">
              <a:solidFill>
                <a:srgbClr val="E0EFF1"/>
              </a:solidFill>
            </a:endParaRPr>
          </a:p>
        </p:txBody>
      </p:sp>
      <p:sp>
        <p:nvSpPr>
          <p:cNvPr id="6" name="TextBox 5"/>
          <p:cNvSpPr txBox="1"/>
          <p:nvPr/>
        </p:nvSpPr>
        <p:spPr>
          <a:xfrm>
            <a:off x="381000" y="2243078"/>
            <a:ext cx="8305800" cy="3416320"/>
          </a:xfrm>
          <a:prstGeom prst="rect">
            <a:avLst/>
          </a:prstGeom>
          <a:noFill/>
        </p:spPr>
        <p:txBody>
          <a:bodyPr wrap="square" rtlCol="0">
            <a:spAutoFit/>
          </a:bodyPr>
          <a:lstStyle/>
          <a:p>
            <a:r>
              <a:rPr lang="en-US" sz="5400" dirty="0" smtClean="0">
                <a:solidFill>
                  <a:srgbClr val="66FFFF"/>
                </a:solidFill>
                <a:latin typeface="+mj-lt"/>
              </a:rPr>
              <a:t>What barriers do you think hold us back from asking these kinds of questions?</a:t>
            </a:r>
            <a:endParaRPr lang="en-US" sz="5400" dirty="0">
              <a:solidFill>
                <a:srgbClr val="66FFFF"/>
              </a:solidFill>
              <a:latin typeface="+mj-lt"/>
            </a:endParaRPr>
          </a:p>
        </p:txBody>
      </p:sp>
    </p:spTree>
    <p:extLst>
      <p:ext uri="{BB962C8B-B14F-4D97-AF65-F5344CB8AC3E}">
        <p14:creationId xmlns:p14="http://schemas.microsoft.com/office/powerpoint/2010/main" val="186348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0" y="76200"/>
            <a:ext cx="9144000" cy="1091863"/>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Rectangle 1"/>
          <p:cNvSpPr/>
          <p:nvPr/>
        </p:nvSpPr>
        <p:spPr>
          <a:xfrm>
            <a:off x="0" y="1333500"/>
            <a:ext cx="9144000" cy="5143500"/>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304800" y="3251865"/>
            <a:ext cx="2286000" cy="923330"/>
          </a:xfrm>
          <a:prstGeom prst="rect">
            <a:avLst/>
          </a:prstGeom>
          <a:noFill/>
        </p:spPr>
        <p:txBody>
          <a:bodyPr wrap="square" rtlCol="0">
            <a:spAutoFit/>
          </a:bodyPr>
          <a:lstStyle/>
          <a:p>
            <a:r>
              <a:rPr lang="en-US" sz="5400" b="1" spc="-150" dirty="0" smtClean="0">
                <a:solidFill>
                  <a:srgbClr val="66FFFF"/>
                </a:solidFill>
              </a:rPr>
              <a:t>Before</a:t>
            </a:r>
            <a:endParaRPr lang="en-US" sz="5400" b="1" spc="-150" dirty="0">
              <a:solidFill>
                <a:srgbClr val="66FFFF"/>
              </a:solidFill>
            </a:endParaRPr>
          </a:p>
        </p:txBody>
      </p:sp>
      <p:sp>
        <p:nvSpPr>
          <p:cNvPr id="10" name="TextBox 9"/>
          <p:cNvSpPr txBox="1"/>
          <p:nvPr/>
        </p:nvSpPr>
        <p:spPr>
          <a:xfrm>
            <a:off x="6629400" y="3254514"/>
            <a:ext cx="2209800" cy="923330"/>
          </a:xfrm>
          <a:prstGeom prst="rect">
            <a:avLst/>
          </a:prstGeom>
          <a:noFill/>
        </p:spPr>
        <p:txBody>
          <a:bodyPr wrap="square" rtlCol="0">
            <a:spAutoFit/>
          </a:bodyPr>
          <a:lstStyle/>
          <a:p>
            <a:pPr algn="ctr"/>
            <a:r>
              <a:rPr lang="en-US" sz="5400" b="1" spc="-150" dirty="0" smtClean="0">
                <a:solidFill>
                  <a:srgbClr val="66FFFF"/>
                </a:solidFill>
              </a:rPr>
              <a:t>After</a:t>
            </a:r>
            <a:endParaRPr lang="en-US" sz="5400" b="1" spc="-150" dirty="0">
              <a:solidFill>
                <a:srgbClr val="66FFFF"/>
              </a:solidFill>
            </a:endParaRPr>
          </a:p>
        </p:txBody>
      </p:sp>
      <p:sp>
        <p:nvSpPr>
          <p:cNvPr id="11" name="TextBox 10"/>
          <p:cNvSpPr txBox="1"/>
          <p:nvPr/>
        </p:nvSpPr>
        <p:spPr>
          <a:xfrm>
            <a:off x="3429000" y="3254514"/>
            <a:ext cx="2514600" cy="923330"/>
          </a:xfrm>
          <a:prstGeom prst="rect">
            <a:avLst/>
          </a:prstGeom>
          <a:noFill/>
        </p:spPr>
        <p:txBody>
          <a:bodyPr wrap="square" rtlCol="0">
            <a:spAutoFit/>
          </a:bodyPr>
          <a:lstStyle/>
          <a:p>
            <a:pPr algn="ctr"/>
            <a:r>
              <a:rPr lang="en-US" sz="5400" b="1" spc="-150" dirty="0" smtClean="0">
                <a:solidFill>
                  <a:srgbClr val="66FFFF"/>
                </a:solidFill>
              </a:rPr>
              <a:t>During</a:t>
            </a:r>
            <a:endParaRPr lang="en-US" sz="5400" b="1" spc="-150" dirty="0">
              <a:solidFill>
                <a:srgbClr val="66FFFF"/>
              </a:solidFill>
            </a:endParaRPr>
          </a:p>
        </p:txBody>
      </p:sp>
      <p:cxnSp>
        <p:nvCxnSpPr>
          <p:cNvPr id="12" name="Straight Connector 11"/>
          <p:cNvCxnSpPr/>
          <p:nvPr/>
        </p:nvCxnSpPr>
        <p:spPr>
          <a:xfrm>
            <a:off x="0" y="1295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477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1800" y="2113538"/>
            <a:ext cx="0" cy="381000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0" y="2112526"/>
            <a:ext cx="0" cy="381000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48400" y="2114550"/>
            <a:ext cx="0" cy="381000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24600" y="2113538"/>
            <a:ext cx="0" cy="381000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4800" y="152400"/>
            <a:ext cx="8534400" cy="923330"/>
          </a:xfrm>
          <a:prstGeom prst="rect">
            <a:avLst/>
          </a:prstGeom>
          <a:noFill/>
        </p:spPr>
        <p:txBody>
          <a:bodyPr wrap="square" rtlCol="0">
            <a:spAutoFit/>
          </a:bodyPr>
          <a:lstStyle/>
          <a:p>
            <a:pPr algn="ctr"/>
            <a:r>
              <a:rPr lang="en-US" sz="5400" b="1" dirty="0" smtClean="0">
                <a:solidFill>
                  <a:srgbClr val="E0EFF1"/>
                </a:solidFill>
              </a:rPr>
              <a:t>How to Ask Questions</a:t>
            </a:r>
            <a:endParaRPr lang="en-US" sz="5400" b="1" dirty="0">
              <a:solidFill>
                <a:srgbClr val="E0EFF1"/>
              </a:solidFill>
            </a:endParaRPr>
          </a:p>
        </p:txBody>
      </p:sp>
      <p:cxnSp>
        <p:nvCxnSpPr>
          <p:cNvPr id="19" name="Straight Connector 18"/>
          <p:cNvCxnSpPr/>
          <p:nvPr/>
        </p:nvCxnSpPr>
        <p:spPr>
          <a:xfrm>
            <a:off x="0" y="762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11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ss\Desktop\teal-fabric-textur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983496"/>
          </a:xfrm>
          <a:prstGeom prst="rect">
            <a:avLst/>
          </a:prstGeom>
          <a:solidFill>
            <a:srgbClr val="0D0D0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171450" y="219363"/>
            <a:ext cx="8610600" cy="830997"/>
          </a:xfrm>
          <a:prstGeom prst="rect">
            <a:avLst/>
          </a:prstGeom>
          <a:noFill/>
        </p:spPr>
        <p:txBody>
          <a:bodyPr wrap="square" rtlCol="0">
            <a:spAutoFit/>
          </a:bodyPr>
          <a:lstStyle/>
          <a:p>
            <a:r>
              <a:rPr lang="en-US" sz="4800" b="1" spc="-150" dirty="0" smtClean="0">
                <a:solidFill>
                  <a:srgbClr val="FFFF00"/>
                </a:solidFill>
              </a:rPr>
              <a:t>Before: </a:t>
            </a:r>
            <a:r>
              <a:rPr lang="en-US" sz="4800" b="1" spc="-150" dirty="0" smtClean="0">
                <a:solidFill>
                  <a:srgbClr val="66FFFF"/>
                </a:solidFill>
              </a:rPr>
              <a:t>Hang with the Skilled</a:t>
            </a:r>
            <a:endParaRPr lang="en-US" sz="4800" b="1" spc="-150" dirty="0">
              <a:solidFill>
                <a:srgbClr val="66FFFF"/>
              </a:solidFill>
            </a:endParaRPr>
          </a:p>
        </p:txBody>
      </p:sp>
      <p:cxnSp>
        <p:nvCxnSpPr>
          <p:cNvPr id="14" name="Straight Connector 13"/>
          <p:cNvCxnSpPr/>
          <p:nvPr/>
        </p:nvCxnSpPr>
        <p:spPr>
          <a:xfrm>
            <a:off x="0" y="11430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371600"/>
            <a:ext cx="9144000" cy="5257800"/>
          </a:xfrm>
          <a:prstGeom prst="rect">
            <a:avLst/>
          </a:prstGeom>
          <a:solidFill>
            <a:srgbClr val="0D0D0D">
              <a:alpha val="5882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TextBox 3"/>
          <p:cNvSpPr txBox="1"/>
          <p:nvPr/>
        </p:nvSpPr>
        <p:spPr>
          <a:xfrm>
            <a:off x="381000" y="1648361"/>
            <a:ext cx="8458200" cy="3708708"/>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Be quiet… then really nosy</a:t>
            </a: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Seek counsel about tough </a:t>
            </a:r>
            <a:r>
              <a:rPr lang="en-US" sz="4000" b="1" dirty="0" err="1" smtClean="0">
                <a:solidFill>
                  <a:srgbClr val="E0EFF1"/>
                </a:solidFill>
                <a:latin typeface="Minion Pro Cond" pitchFamily="18" charset="0"/>
                <a:sym typeface="Wingdings" panose="05000000000000000000" pitchFamily="2" charset="2"/>
              </a:rPr>
              <a:t>convos</a:t>
            </a:r>
            <a:endParaRPr lang="en-US" sz="4000" b="1" dirty="0" smtClean="0">
              <a:solidFill>
                <a:srgbClr val="E0EFF1"/>
              </a:solidFill>
              <a:latin typeface="Minion Pro Cond" pitchFamily="18" charset="0"/>
              <a:sym typeface="Wingdings" panose="05000000000000000000" pitchFamily="2" charset="2"/>
            </a:endParaRP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Read books, do research</a:t>
            </a:r>
          </a:p>
          <a:p>
            <a:pPr marL="571500" indent="-571500">
              <a:spcAft>
                <a:spcPts val="3000"/>
              </a:spcAft>
              <a:buFont typeface="Arial" panose="020B0604020202020204" pitchFamily="34" charset="0"/>
              <a:buChar char="•"/>
            </a:pPr>
            <a:r>
              <a:rPr lang="en-US" sz="4000" b="1" dirty="0" smtClean="0">
                <a:solidFill>
                  <a:srgbClr val="E0EFF1"/>
                </a:solidFill>
                <a:latin typeface="Minion Pro Cond" pitchFamily="18" charset="0"/>
                <a:sym typeface="Wingdings" panose="05000000000000000000" pitchFamily="2" charset="2"/>
              </a:rPr>
              <a:t>Study the questions God asks</a:t>
            </a:r>
            <a:endParaRPr lang="en-US" sz="4000" b="1" dirty="0">
              <a:solidFill>
                <a:srgbClr val="E0EFF1"/>
              </a:solidFill>
              <a:latin typeface="Minion Pro Cond" pitchFamily="18" charset="0"/>
              <a:sym typeface="Wingdings" panose="05000000000000000000" pitchFamily="2" charset="2"/>
            </a:endParaRPr>
          </a:p>
        </p:txBody>
      </p:sp>
      <p:cxnSp>
        <p:nvCxnSpPr>
          <p:cNvPr id="22" name="Straight Connector 21"/>
          <p:cNvCxnSpPr/>
          <p:nvPr/>
        </p:nvCxnSpPr>
        <p:spPr>
          <a:xfrm>
            <a:off x="0" y="152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3716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629400"/>
            <a:ext cx="9144000" cy="0"/>
          </a:xfrm>
          <a:prstGeom prst="line">
            <a:avLst/>
          </a:prstGeom>
          <a:ln>
            <a:solidFill>
              <a:srgbClr val="66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LTC 3">
      <a:dk1>
        <a:srgbClr val="E0EFF1"/>
      </a:dk1>
      <a:lt1>
        <a:srgbClr val="000000"/>
      </a:lt1>
      <a:dk2>
        <a:srgbClr val="E0EFF1"/>
      </a:dk2>
      <a:lt2>
        <a:srgbClr val="E0EFF1"/>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1012</Words>
  <Application>Microsoft Office PowerPoint</Application>
  <PresentationFormat>On-screen Show (4:3)</PresentationFormat>
  <Paragraphs>90</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75</cp:revision>
  <dcterms:created xsi:type="dcterms:W3CDTF">2017-05-10T00:36:50Z</dcterms:created>
  <dcterms:modified xsi:type="dcterms:W3CDTF">2017-06-23T19:11:54Z</dcterms:modified>
</cp:coreProperties>
</file>