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67"/>
  </p:notesMasterIdLst>
  <p:sldIdLst>
    <p:sldId id="1309" r:id="rId3"/>
    <p:sldId id="1621" r:id="rId4"/>
    <p:sldId id="1686" r:id="rId5"/>
    <p:sldId id="1685" r:id="rId6"/>
    <p:sldId id="1684" r:id="rId7"/>
    <p:sldId id="1651" r:id="rId8"/>
    <p:sldId id="1689" r:id="rId9"/>
    <p:sldId id="1687" r:id="rId10"/>
    <p:sldId id="1680" r:id="rId11"/>
    <p:sldId id="1691" r:id="rId12"/>
    <p:sldId id="1690" r:id="rId13"/>
    <p:sldId id="1648" r:id="rId14"/>
    <p:sldId id="1653" r:id="rId15"/>
    <p:sldId id="1677" r:id="rId16"/>
    <p:sldId id="1692" r:id="rId17"/>
    <p:sldId id="1649" r:id="rId18"/>
    <p:sldId id="1693" r:id="rId19"/>
    <p:sldId id="1650" r:id="rId20"/>
    <p:sldId id="1695" r:id="rId21"/>
    <p:sldId id="1694" r:id="rId22"/>
    <p:sldId id="1654" r:id="rId23"/>
    <p:sldId id="1647" r:id="rId24"/>
    <p:sldId id="1698" r:id="rId25"/>
    <p:sldId id="1696" r:id="rId26"/>
    <p:sldId id="1622" r:id="rId27"/>
    <p:sldId id="1697" r:id="rId28"/>
    <p:sldId id="1623" r:id="rId29"/>
    <p:sldId id="1624" r:id="rId30"/>
    <p:sldId id="1658" r:id="rId31"/>
    <p:sldId id="1659" r:id="rId32"/>
    <p:sldId id="1700" r:id="rId33"/>
    <p:sldId id="1625" r:id="rId34"/>
    <p:sldId id="1699" r:id="rId35"/>
    <p:sldId id="1626" r:id="rId36"/>
    <p:sldId id="1672" r:id="rId37"/>
    <p:sldId id="1673" r:id="rId38"/>
    <p:sldId id="1674" r:id="rId39"/>
    <p:sldId id="1675" r:id="rId40"/>
    <p:sldId id="1701" r:id="rId41"/>
    <p:sldId id="1660" r:id="rId42"/>
    <p:sldId id="1662" r:id="rId43"/>
    <p:sldId id="1663" r:id="rId44"/>
    <p:sldId id="1664" r:id="rId45"/>
    <p:sldId id="1676" r:id="rId46"/>
    <p:sldId id="1628" r:id="rId47"/>
    <p:sldId id="1629" r:id="rId48"/>
    <p:sldId id="1630" r:id="rId49"/>
    <p:sldId id="1644" r:id="rId50"/>
    <p:sldId id="1632" r:id="rId51"/>
    <p:sldId id="1633" r:id="rId52"/>
    <p:sldId id="1634" r:id="rId53"/>
    <p:sldId id="1635" r:id="rId54"/>
    <p:sldId id="1636" r:id="rId55"/>
    <p:sldId id="1637" r:id="rId56"/>
    <p:sldId id="1638" r:id="rId57"/>
    <p:sldId id="1639" r:id="rId58"/>
    <p:sldId id="1640" r:id="rId59"/>
    <p:sldId id="1641" r:id="rId60"/>
    <p:sldId id="1702" r:id="rId61"/>
    <p:sldId id="1670" r:id="rId62"/>
    <p:sldId id="1683" r:id="rId63"/>
    <p:sldId id="1682" r:id="rId64"/>
    <p:sldId id="1703" r:id="rId65"/>
    <p:sldId id="167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913"/>
    <a:srgbClr val="343434"/>
    <a:srgbClr val="FFFFCC"/>
    <a:srgbClr val="00C459"/>
    <a:srgbClr val="009644"/>
    <a:srgbClr val="FFFF99"/>
    <a:srgbClr val="33CC33"/>
    <a:srgbClr val="80C535"/>
    <a:srgbClr val="23538D"/>
    <a:srgbClr val="2C69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88559" autoAdjust="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10/18/17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xmlns="" val="182665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a:t>
            </a:fld>
            <a:endParaRPr lang="en-US"/>
          </a:p>
        </p:txBody>
      </p:sp>
    </p:spTree>
    <p:extLst>
      <p:ext uri="{BB962C8B-B14F-4D97-AF65-F5344CB8AC3E}">
        <p14:creationId xmlns:p14="http://schemas.microsoft.com/office/powerpoint/2010/main" xmlns="" val="375724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Jordan</a:t>
            </a:r>
            <a:r>
              <a:rPr lang="en-US" b="1" baseline="0" dirty="0" smtClean="0"/>
              <a:t> Mickey: Forward for Miami Heat. Averages 1.5 </a:t>
            </a:r>
            <a:r>
              <a:rPr lang="en-US" b="1" baseline="0" dirty="0" err="1" smtClean="0"/>
              <a:t>ppg</a:t>
            </a:r>
            <a:r>
              <a:rPr lang="en-US" b="1" baseline="0" dirty="0" smtClean="0"/>
              <a: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xmlns="" val="258459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Jordan</a:t>
            </a:r>
            <a:r>
              <a:rPr lang="en-US" b="1" baseline="0" dirty="0" smtClean="0"/>
              <a:t> Mickey: Forward for Miami Heat. Averages 1.5 </a:t>
            </a:r>
            <a:r>
              <a:rPr lang="en-US" b="1" baseline="0" dirty="0" err="1" smtClean="0"/>
              <a:t>ppg</a:t>
            </a:r>
            <a:r>
              <a:rPr lang="en-US" b="1" baseline="0" dirty="0" smtClean="0"/>
              <a: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xmlns="" val="258459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xmlns="" val="309381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xmlns="" val="56173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xmlns="" val="97703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xmlns="" val="97703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dirty="0" smtClean="0">
                <a:solidFill>
                  <a:schemeClr val="tx1"/>
                </a:solidFill>
                <a:effectLst/>
                <a:latin typeface="+mn-lt"/>
                <a:ea typeface="+mn-ea"/>
                <a:cs typeface="+mn-cs"/>
              </a:rPr>
              <a:t>Daniel differentiates Susa and Elam properly</a:t>
            </a:r>
            <a:r>
              <a:rPr lang="en-US" sz="1200" b="1" kern="1200" dirty="0" smtClean="0">
                <a:solidFill>
                  <a:schemeClr val="tx1"/>
                </a:solidFill>
                <a:effectLst/>
                <a:latin typeface="+mn-lt"/>
                <a:ea typeface="+mn-ea"/>
                <a:cs typeface="+mn-cs"/>
              </a:rPr>
              <a:t>. In Daniel 8:2, Daniel writes that he was “in the citadel of Susa, which is in the province of Elam.” The Persian era assigned Susa to a new province in the sixth century. Later on, the territory of Elam shrunk, placing Susa in the province of Susiana. A second century author would have been out of date with this historical fact—yet a sixth century author would’ve known this detail.</a:t>
            </a:r>
          </a:p>
          <a:p>
            <a:r>
              <a:rPr lang="en-US" sz="1200" b="1" i="1" kern="1200" dirty="0" smtClean="0">
                <a:solidFill>
                  <a:schemeClr val="tx1"/>
                </a:solidFill>
                <a:effectLst/>
                <a:latin typeface="+mn-lt"/>
                <a:ea typeface="+mn-ea"/>
                <a:cs typeface="+mn-cs"/>
              </a:rPr>
              <a:t>Daniel properly identifies Belshazzar (5:1)</a:t>
            </a:r>
            <a:r>
              <a:rPr lang="en-US" sz="1200" b="1" kern="1200" dirty="0" smtClean="0">
                <a:solidFill>
                  <a:schemeClr val="tx1"/>
                </a:solidFill>
                <a:effectLst/>
                <a:latin typeface="+mn-lt"/>
                <a:ea typeface="+mn-ea"/>
                <a:cs typeface="+mn-cs"/>
              </a:rPr>
              <a:t>. Critics formerly held that Daniel invented the fact that Belshazzar ruled Persia in 539 BC. All non-biblical sources listed </a:t>
            </a:r>
            <a:r>
              <a:rPr lang="en-US" sz="1200" b="1" kern="1200" dirty="0" err="1" smtClean="0">
                <a:solidFill>
                  <a:schemeClr val="tx1"/>
                </a:solidFill>
                <a:effectLst/>
                <a:latin typeface="+mn-lt"/>
                <a:ea typeface="+mn-ea"/>
                <a:cs typeface="+mn-cs"/>
              </a:rPr>
              <a:t>Nabonidus</a:t>
            </a:r>
            <a:r>
              <a:rPr lang="en-US" sz="1200" b="1" kern="1200" dirty="0" smtClean="0">
                <a:solidFill>
                  <a:schemeClr val="tx1"/>
                </a:solidFill>
                <a:effectLst/>
                <a:latin typeface="+mn-lt"/>
                <a:ea typeface="+mn-ea"/>
                <a:cs typeface="+mn-cs"/>
              </a:rPr>
              <a:t> as the final king of Persia—not the unknown Belshazzar. Even by the time of Herodotus (450 BC), Greek historians had already forgotten the name of Belshazzar. However, in the last century, “thirty-seven archival texts dated from the first to the fourteenth year of </a:t>
            </a:r>
            <a:r>
              <a:rPr lang="en-US" sz="1200" b="1" kern="1200" dirty="0" err="1" smtClean="0">
                <a:solidFill>
                  <a:schemeClr val="tx1"/>
                </a:solidFill>
                <a:effectLst/>
                <a:latin typeface="+mn-lt"/>
                <a:ea typeface="+mn-ea"/>
                <a:cs typeface="+mn-cs"/>
              </a:rPr>
              <a:t>Nabonidus</a:t>
            </a:r>
            <a:r>
              <a:rPr lang="en-US" sz="1200" b="1" kern="1200" dirty="0" smtClean="0">
                <a:solidFill>
                  <a:schemeClr val="tx1"/>
                </a:solidFill>
                <a:effectLst/>
                <a:latin typeface="+mn-lt"/>
                <a:ea typeface="+mn-ea"/>
                <a:cs typeface="+mn-cs"/>
              </a:rPr>
              <a:t> now attest to Belshazzar’s historicity.” These texts demonstrate that these two kings ruled at the same time. </a:t>
            </a:r>
            <a:r>
              <a:rPr lang="en-US" sz="1200" b="1" kern="1200" dirty="0" err="1" smtClean="0">
                <a:solidFill>
                  <a:schemeClr val="tx1"/>
                </a:solidFill>
                <a:effectLst/>
                <a:latin typeface="+mn-lt"/>
                <a:ea typeface="+mn-ea"/>
                <a:cs typeface="+mn-cs"/>
              </a:rPr>
              <a:t>Nabonidus</a:t>
            </a:r>
            <a:r>
              <a:rPr lang="en-US" sz="1200" b="1" kern="1200" dirty="0" smtClean="0">
                <a:solidFill>
                  <a:schemeClr val="tx1"/>
                </a:solidFill>
                <a:effectLst/>
                <a:latin typeface="+mn-lt"/>
                <a:ea typeface="+mn-ea"/>
                <a:cs typeface="+mn-cs"/>
              </a:rPr>
              <a:t> ruled in the south at </a:t>
            </a:r>
            <a:r>
              <a:rPr lang="en-US" sz="1200" b="1" kern="1200" dirty="0" err="1" smtClean="0">
                <a:solidFill>
                  <a:schemeClr val="tx1"/>
                </a:solidFill>
                <a:effectLst/>
                <a:latin typeface="+mn-lt"/>
                <a:ea typeface="+mn-ea"/>
                <a:cs typeface="+mn-cs"/>
              </a:rPr>
              <a:t>Tema</a:t>
            </a:r>
            <a:r>
              <a:rPr lang="en-US" sz="1200" b="1" kern="1200" dirty="0" smtClean="0">
                <a:solidFill>
                  <a:schemeClr val="tx1"/>
                </a:solidFill>
                <a:effectLst/>
                <a:latin typeface="+mn-lt"/>
                <a:ea typeface="+mn-ea"/>
                <a:cs typeface="+mn-cs"/>
              </a:rPr>
              <a:t>, while Belshazzar ruled the rest of the kingdom. A second century author would have needed to recover information about this historical figure apart from any known records.</a:t>
            </a:r>
          </a:p>
          <a:p>
            <a:r>
              <a:rPr lang="en-US" sz="1200" b="1" i="1" kern="1200" dirty="0" smtClean="0">
                <a:solidFill>
                  <a:schemeClr val="tx1"/>
                </a:solidFill>
                <a:effectLst/>
                <a:latin typeface="+mn-lt"/>
                <a:ea typeface="+mn-ea"/>
                <a:cs typeface="+mn-cs"/>
              </a:rPr>
              <a:t>Daniel accurately described the methods of capital punishment for Babylonia and Persia</a:t>
            </a:r>
            <a:r>
              <a:rPr lang="en-US" sz="1200" b="1" kern="1200" dirty="0" smtClean="0">
                <a:solidFill>
                  <a:schemeClr val="tx1"/>
                </a:solidFill>
                <a:effectLst/>
                <a:latin typeface="+mn-lt"/>
                <a:ea typeface="+mn-ea"/>
                <a:cs typeface="+mn-cs"/>
              </a:rPr>
              <a:t>. Daniel knew that Babylonians killed people </a:t>
            </a:r>
            <a:r>
              <a:rPr lang="en-US" sz="1200" b="1" i="1" kern="1200" dirty="0" smtClean="0">
                <a:solidFill>
                  <a:schemeClr val="tx1"/>
                </a:solidFill>
                <a:effectLst/>
                <a:latin typeface="+mn-lt"/>
                <a:ea typeface="+mn-ea"/>
                <a:cs typeface="+mn-cs"/>
              </a:rPr>
              <a:t>by fire</a:t>
            </a:r>
            <a:r>
              <a:rPr lang="en-US" sz="1200" b="1" kern="1200" dirty="0" smtClean="0">
                <a:solidFill>
                  <a:schemeClr val="tx1"/>
                </a:solidFill>
                <a:effectLst/>
                <a:latin typeface="+mn-lt"/>
                <a:ea typeface="+mn-ea"/>
                <a:cs typeface="+mn-cs"/>
              </a:rPr>
              <a:t> (Dan. 3:11), but Persians killed people </a:t>
            </a:r>
            <a:r>
              <a:rPr lang="en-US" sz="1200" b="1" i="1" kern="1200" dirty="0" smtClean="0">
                <a:solidFill>
                  <a:schemeClr val="tx1"/>
                </a:solidFill>
                <a:effectLst/>
                <a:latin typeface="+mn-lt"/>
                <a:ea typeface="+mn-ea"/>
                <a:cs typeface="+mn-cs"/>
              </a:rPr>
              <a:t>by throwing them to lions</a:t>
            </a:r>
            <a:r>
              <a:rPr lang="en-US" sz="1200" b="1" kern="1200" dirty="0" smtClean="0">
                <a:solidFill>
                  <a:schemeClr val="tx1"/>
                </a:solidFill>
                <a:effectLst/>
                <a:latin typeface="+mn-lt"/>
                <a:ea typeface="+mn-ea"/>
                <a:cs typeface="+mn-cs"/>
              </a:rPr>
              <a:t> (Dan. 6:7). Miller writes, “Fire was sacred to the Zoroastrians of Persia,” so they didn’t use this for executions.</a:t>
            </a:r>
          </a:p>
          <a:p>
            <a:r>
              <a:rPr lang="en-US" sz="1200" b="1" kern="1200" dirty="0" smtClean="0">
                <a:solidFill>
                  <a:schemeClr val="tx1"/>
                </a:solidFill>
                <a:effectLst/>
                <a:latin typeface="+mn-lt"/>
                <a:ea typeface="+mn-ea"/>
                <a:cs typeface="+mn-cs"/>
              </a:rPr>
              <a:t>Gleason Archer, </a:t>
            </a:r>
            <a:r>
              <a:rPr lang="en-US" sz="1200" b="1" i="1" kern="1200" dirty="0" smtClean="0">
                <a:solidFill>
                  <a:schemeClr val="tx1"/>
                </a:solidFill>
                <a:effectLst/>
                <a:latin typeface="+mn-lt"/>
                <a:ea typeface="+mn-ea"/>
                <a:cs typeface="+mn-cs"/>
              </a:rPr>
              <a:t>A Survey of Old Testament Introduction: Revised and Expanded</a:t>
            </a:r>
            <a:r>
              <a:rPr lang="en-US" sz="1200" b="1" kern="1200" dirty="0" smtClean="0">
                <a:solidFill>
                  <a:schemeClr val="tx1"/>
                </a:solidFill>
                <a:effectLst/>
                <a:latin typeface="+mn-lt"/>
                <a:ea typeface="+mn-ea"/>
                <a:cs typeface="+mn-cs"/>
              </a:rPr>
              <a:t> (Chicago, IL: Moody, 2007), 380. </a:t>
            </a:r>
          </a:p>
          <a:p>
            <a:r>
              <a:rPr lang="en-US" sz="1200" b="1" kern="1200" dirty="0" smtClean="0">
                <a:solidFill>
                  <a:schemeClr val="tx1"/>
                </a:solidFill>
                <a:effectLst/>
                <a:latin typeface="+mn-lt"/>
                <a:ea typeface="+mn-ea"/>
                <a:cs typeface="+mn-cs"/>
              </a:rPr>
              <a:t>Stephen R. Miller, </a:t>
            </a:r>
            <a:r>
              <a:rPr lang="en-US" sz="1200" b="1" i="1" kern="1200" dirty="0" smtClean="0">
                <a:solidFill>
                  <a:schemeClr val="tx1"/>
                </a:solidFill>
                <a:effectLst/>
                <a:latin typeface="+mn-lt"/>
                <a:ea typeface="+mn-ea"/>
                <a:cs typeface="+mn-cs"/>
              </a:rPr>
              <a:t>Daniel</a:t>
            </a:r>
            <a:r>
              <a:rPr lang="en-US" sz="1200" b="1" kern="1200" dirty="0" smtClean="0">
                <a:solidFill>
                  <a:schemeClr val="tx1"/>
                </a:solidFill>
                <a:effectLst/>
                <a:latin typeface="+mn-lt"/>
                <a:ea typeface="+mn-ea"/>
                <a:cs typeface="+mn-cs"/>
              </a:rPr>
              <a:t>. New American Commentary. Vol. 18. (Nashville, TN: </a:t>
            </a:r>
            <a:r>
              <a:rPr lang="en-US" sz="1200" b="1" kern="1200" dirty="0" err="1" smtClean="0">
                <a:solidFill>
                  <a:schemeClr val="tx1"/>
                </a:solidFill>
                <a:effectLst/>
                <a:latin typeface="+mn-lt"/>
                <a:ea typeface="+mn-ea"/>
                <a:cs typeface="+mn-cs"/>
              </a:rPr>
              <a:t>Broadman</a:t>
            </a:r>
            <a:r>
              <a:rPr lang="en-US" sz="1200" b="1" kern="1200" dirty="0" smtClean="0">
                <a:solidFill>
                  <a:schemeClr val="tx1"/>
                </a:solidFill>
                <a:effectLst/>
                <a:latin typeface="+mn-lt"/>
                <a:ea typeface="+mn-ea"/>
                <a:cs typeface="+mn-cs"/>
              </a:rPr>
              <a:t>, 1994), 147.</a:t>
            </a:r>
          </a:p>
          <a:p>
            <a:r>
              <a:rPr lang="en-US" sz="1200" b="1" kern="1200" dirty="0" smtClean="0">
                <a:solidFill>
                  <a:schemeClr val="tx1"/>
                </a:solidFill>
                <a:effectLst/>
                <a:latin typeface="+mn-lt"/>
                <a:ea typeface="+mn-ea"/>
                <a:cs typeface="+mn-cs"/>
              </a:rPr>
              <a:t>Gleason Archer, </a:t>
            </a:r>
            <a:r>
              <a:rPr lang="en-US" sz="1200" b="1" i="1" kern="1200" dirty="0" smtClean="0">
                <a:solidFill>
                  <a:schemeClr val="tx1"/>
                </a:solidFill>
                <a:effectLst/>
                <a:latin typeface="+mn-lt"/>
                <a:ea typeface="+mn-ea"/>
                <a:cs typeface="+mn-cs"/>
              </a:rPr>
              <a:t>A Survey of Old Testament Introduction: Revised and Expanded</a:t>
            </a:r>
            <a:r>
              <a:rPr lang="en-US" sz="1200" b="1" kern="1200" dirty="0" smtClean="0">
                <a:solidFill>
                  <a:schemeClr val="tx1"/>
                </a:solidFill>
                <a:effectLst/>
                <a:latin typeface="+mn-lt"/>
                <a:ea typeface="+mn-ea"/>
                <a:cs typeface="+mn-cs"/>
              </a:rPr>
              <a:t> (Chicago, IL: Moody, 2007), 366.</a:t>
            </a:r>
          </a:p>
          <a:p>
            <a:r>
              <a:rPr lang="en-US" sz="1200" b="1" kern="1200" dirty="0" smtClean="0">
                <a:solidFill>
                  <a:schemeClr val="tx1"/>
                </a:solidFill>
                <a:effectLst/>
                <a:latin typeface="+mn-lt"/>
                <a:ea typeface="+mn-ea"/>
                <a:cs typeface="+mn-cs"/>
              </a:rPr>
              <a:t>Stephen R. Miller, </a:t>
            </a:r>
            <a:r>
              <a:rPr lang="en-US" sz="1200" b="1" i="1" kern="1200" dirty="0" smtClean="0">
                <a:solidFill>
                  <a:schemeClr val="tx1"/>
                </a:solidFill>
                <a:effectLst/>
                <a:latin typeface="+mn-lt"/>
                <a:ea typeface="+mn-ea"/>
                <a:cs typeface="+mn-cs"/>
              </a:rPr>
              <a:t>Daniel</a:t>
            </a:r>
            <a:r>
              <a:rPr lang="en-US" sz="1200" b="1" kern="1200" dirty="0" smtClean="0">
                <a:solidFill>
                  <a:schemeClr val="tx1"/>
                </a:solidFill>
                <a:effectLst/>
                <a:latin typeface="+mn-lt"/>
                <a:ea typeface="+mn-ea"/>
                <a:cs typeface="+mn-cs"/>
              </a:rPr>
              <a:t>. New American Commentary. Vol. 18. (Nashville, TN: </a:t>
            </a:r>
            <a:r>
              <a:rPr lang="en-US" sz="1200" b="1" kern="1200" dirty="0" err="1" smtClean="0">
                <a:solidFill>
                  <a:schemeClr val="tx1"/>
                </a:solidFill>
                <a:effectLst/>
                <a:latin typeface="+mn-lt"/>
                <a:ea typeface="+mn-ea"/>
                <a:cs typeface="+mn-cs"/>
              </a:rPr>
              <a:t>Broadman</a:t>
            </a:r>
            <a:r>
              <a:rPr lang="en-US" sz="1200" b="1" kern="1200" dirty="0" smtClean="0">
                <a:solidFill>
                  <a:schemeClr val="tx1"/>
                </a:solidFill>
                <a:effectLst/>
                <a:latin typeface="+mn-lt"/>
                <a:ea typeface="+mn-ea"/>
                <a:cs typeface="+mn-cs"/>
              </a:rPr>
              <a:t>, 1994), 26.</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xmlns="" val="71028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dirty="0" smtClean="0">
                <a:solidFill>
                  <a:schemeClr val="tx1"/>
                </a:solidFill>
                <a:effectLst/>
                <a:latin typeface="+mn-lt"/>
                <a:ea typeface="+mn-ea"/>
                <a:cs typeface="+mn-cs"/>
              </a:rPr>
              <a:t>Daniel differentiates Susa and Elam properly</a:t>
            </a:r>
            <a:r>
              <a:rPr lang="en-US" sz="1200" b="1" kern="1200" dirty="0" smtClean="0">
                <a:solidFill>
                  <a:schemeClr val="tx1"/>
                </a:solidFill>
                <a:effectLst/>
                <a:latin typeface="+mn-lt"/>
                <a:ea typeface="+mn-ea"/>
                <a:cs typeface="+mn-cs"/>
              </a:rPr>
              <a:t>. In Daniel 8:2, Daniel writes that he was “in the citadel of Susa, which is in the province of Elam.” The Persian era assigned Susa to a new province in the sixth century. Later on, the territory of Elam shrunk, placing Susa in the province of Susiana. A second century author would have been out of date with this historical fact—yet a sixth century author would’ve known this detail.</a:t>
            </a:r>
          </a:p>
          <a:p>
            <a:r>
              <a:rPr lang="en-US" sz="1200" b="1" i="1" kern="1200" dirty="0" smtClean="0">
                <a:solidFill>
                  <a:schemeClr val="tx1"/>
                </a:solidFill>
                <a:effectLst/>
                <a:latin typeface="+mn-lt"/>
                <a:ea typeface="+mn-ea"/>
                <a:cs typeface="+mn-cs"/>
              </a:rPr>
              <a:t>Daniel properly identifies Belshazzar (5:1)</a:t>
            </a:r>
            <a:r>
              <a:rPr lang="en-US" sz="1200" b="1" kern="1200" dirty="0" smtClean="0">
                <a:solidFill>
                  <a:schemeClr val="tx1"/>
                </a:solidFill>
                <a:effectLst/>
                <a:latin typeface="+mn-lt"/>
                <a:ea typeface="+mn-ea"/>
                <a:cs typeface="+mn-cs"/>
              </a:rPr>
              <a:t>. Critics formerly held that Daniel invented the fact that Belshazzar ruled Persia in 539 BC. All non-biblical sources listed </a:t>
            </a:r>
            <a:r>
              <a:rPr lang="en-US" sz="1200" b="1" kern="1200" dirty="0" err="1" smtClean="0">
                <a:solidFill>
                  <a:schemeClr val="tx1"/>
                </a:solidFill>
                <a:effectLst/>
                <a:latin typeface="+mn-lt"/>
                <a:ea typeface="+mn-ea"/>
                <a:cs typeface="+mn-cs"/>
              </a:rPr>
              <a:t>Nabonidus</a:t>
            </a:r>
            <a:r>
              <a:rPr lang="en-US" sz="1200" b="1" kern="1200" dirty="0" smtClean="0">
                <a:solidFill>
                  <a:schemeClr val="tx1"/>
                </a:solidFill>
                <a:effectLst/>
                <a:latin typeface="+mn-lt"/>
                <a:ea typeface="+mn-ea"/>
                <a:cs typeface="+mn-cs"/>
              </a:rPr>
              <a:t> as the final king of Persia—not the unknown Belshazzar. Even by the time of Herodotus (450 BC), Greek historians had already forgotten the name of Belshazzar. However, in the last century, “thirty-seven archival texts dated from the first to the fourteenth year of </a:t>
            </a:r>
            <a:r>
              <a:rPr lang="en-US" sz="1200" b="1" kern="1200" dirty="0" err="1" smtClean="0">
                <a:solidFill>
                  <a:schemeClr val="tx1"/>
                </a:solidFill>
                <a:effectLst/>
                <a:latin typeface="+mn-lt"/>
                <a:ea typeface="+mn-ea"/>
                <a:cs typeface="+mn-cs"/>
              </a:rPr>
              <a:t>Nabonidus</a:t>
            </a:r>
            <a:r>
              <a:rPr lang="en-US" sz="1200" b="1" kern="1200" dirty="0" smtClean="0">
                <a:solidFill>
                  <a:schemeClr val="tx1"/>
                </a:solidFill>
                <a:effectLst/>
                <a:latin typeface="+mn-lt"/>
                <a:ea typeface="+mn-ea"/>
                <a:cs typeface="+mn-cs"/>
              </a:rPr>
              <a:t> now attest to Belshazzar’s historicity.” These texts demonstrate that these two kings ruled at the same time. </a:t>
            </a:r>
            <a:r>
              <a:rPr lang="en-US" sz="1200" b="1" kern="1200" dirty="0" err="1" smtClean="0">
                <a:solidFill>
                  <a:schemeClr val="tx1"/>
                </a:solidFill>
                <a:effectLst/>
                <a:latin typeface="+mn-lt"/>
                <a:ea typeface="+mn-ea"/>
                <a:cs typeface="+mn-cs"/>
              </a:rPr>
              <a:t>Nabonidus</a:t>
            </a:r>
            <a:r>
              <a:rPr lang="en-US" sz="1200" b="1" kern="1200" dirty="0" smtClean="0">
                <a:solidFill>
                  <a:schemeClr val="tx1"/>
                </a:solidFill>
                <a:effectLst/>
                <a:latin typeface="+mn-lt"/>
                <a:ea typeface="+mn-ea"/>
                <a:cs typeface="+mn-cs"/>
              </a:rPr>
              <a:t> ruled in the south at </a:t>
            </a:r>
            <a:r>
              <a:rPr lang="en-US" sz="1200" b="1" kern="1200" dirty="0" err="1" smtClean="0">
                <a:solidFill>
                  <a:schemeClr val="tx1"/>
                </a:solidFill>
                <a:effectLst/>
                <a:latin typeface="+mn-lt"/>
                <a:ea typeface="+mn-ea"/>
                <a:cs typeface="+mn-cs"/>
              </a:rPr>
              <a:t>Tema</a:t>
            </a:r>
            <a:r>
              <a:rPr lang="en-US" sz="1200" b="1" kern="1200" dirty="0" smtClean="0">
                <a:solidFill>
                  <a:schemeClr val="tx1"/>
                </a:solidFill>
                <a:effectLst/>
                <a:latin typeface="+mn-lt"/>
                <a:ea typeface="+mn-ea"/>
                <a:cs typeface="+mn-cs"/>
              </a:rPr>
              <a:t>, while Belshazzar ruled the rest of the kingdom. A second century author would have needed to recover information about this historical figure apart from any known records.</a:t>
            </a:r>
          </a:p>
          <a:p>
            <a:r>
              <a:rPr lang="en-US" sz="1200" b="1" i="1" kern="1200" dirty="0" smtClean="0">
                <a:solidFill>
                  <a:schemeClr val="tx1"/>
                </a:solidFill>
                <a:effectLst/>
                <a:latin typeface="+mn-lt"/>
                <a:ea typeface="+mn-ea"/>
                <a:cs typeface="+mn-cs"/>
              </a:rPr>
              <a:t>Daniel accurately described the methods of capital punishment for Babylonia and Persia</a:t>
            </a:r>
            <a:r>
              <a:rPr lang="en-US" sz="1200" b="1" kern="1200" dirty="0" smtClean="0">
                <a:solidFill>
                  <a:schemeClr val="tx1"/>
                </a:solidFill>
                <a:effectLst/>
                <a:latin typeface="+mn-lt"/>
                <a:ea typeface="+mn-ea"/>
                <a:cs typeface="+mn-cs"/>
              </a:rPr>
              <a:t>. Daniel knew that Babylonians killed people </a:t>
            </a:r>
            <a:r>
              <a:rPr lang="en-US" sz="1200" b="1" i="1" kern="1200" dirty="0" smtClean="0">
                <a:solidFill>
                  <a:schemeClr val="tx1"/>
                </a:solidFill>
                <a:effectLst/>
                <a:latin typeface="+mn-lt"/>
                <a:ea typeface="+mn-ea"/>
                <a:cs typeface="+mn-cs"/>
              </a:rPr>
              <a:t>by fire</a:t>
            </a:r>
            <a:r>
              <a:rPr lang="en-US" sz="1200" b="1" kern="1200" dirty="0" smtClean="0">
                <a:solidFill>
                  <a:schemeClr val="tx1"/>
                </a:solidFill>
                <a:effectLst/>
                <a:latin typeface="+mn-lt"/>
                <a:ea typeface="+mn-ea"/>
                <a:cs typeface="+mn-cs"/>
              </a:rPr>
              <a:t> (Dan. 3:11), but Persians killed people </a:t>
            </a:r>
            <a:r>
              <a:rPr lang="en-US" sz="1200" b="1" i="1" kern="1200" dirty="0" smtClean="0">
                <a:solidFill>
                  <a:schemeClr val="tx1"/>
                </a:solidFill>
                <a:effectLst/>
                <a:latin typeface="+mn-lt"/>
                <a:ea typeface="+mn-ea"/>
                <a:cs typeface="+mn-cs"/>
              </a:rPr>
              <a:t>by throwing them to lions</a:t>
            </a:r>
            <a:r>
              <a:rPr lang="en-US" sz="1200" b="1" kern="1200" dirty="0" smtClean="0">
                <a:solidFill>
                  <a:schemeClr val="tx1"/>
                </a:solidFill>
                <a:effectLst/>
                <a:latin typeface="+mn-lt"/>
                <a:ea typeface="+mn-ea"/>
                <a:cs typeface="+mn-cs"/>
              </a:rPr>
              <a:t> (Dan. 6:7). Miller writes, “Fire was sacred to the Zoroastrians of Persia,” so they didn’t use this for executions.</a:t>
            </a:r>
          </a:p>
          <a:p>
            <a:r>
              <a:rPr lang="en-US" sz="1200" b="1" kern="1200" dirty="0" smtClean="0">
                <a:solidFill>
                  <a:schemeClr val="tx1"/>
                </a:solidFill>
                <a:effectLst/>
                <a:latin typeface="+mn-lt"/>
                <a:ea typeface="+mn-ea"/>
                <a:cs typeface="+mn-cs"/>
              </a:rPr>
              <a:t>Gleason Archer, </a:t>
            </a:r>
            <a:r>
              <a:rPr lang="en-US" sz="1200" b="1" i="1" kern="1200" dirty="0" smtClean="0">
                <a:solidFill>
                  <a:schemeClr val="tx1"/>
                </a:solidFill>
                <a:effectLst/>
                <a:latin typeface="+mn-lt"/>
                <a:ea typeface="+mn-ea"/>
                <a:cs typeface="+mn-cs"/>
              </a:rPr>
              <a:t>A Survey of Old Testament Introduction: Revised and Expanded</a:t>
            </a:r>
            <a:r>
              <a:rPr lang="en-US" sz="1200" b="1" kern="1200" dirty="0" smtClean="0">
                <a:solidFill>
                  <a:schemeClr val="tx1"/>
                </a:solidFill>
                <a:effectLst/>
                <a:latin typeface="+mn-lt"/>
                <a:ea typeface="+mn-ea"/>
                <a:cs typeface="+mn-cs"/>
              </a:rPr>
              <a:t> (Chicago, IL: Moody, 2007), 380. </a:t>
            </a:r>
          </a:p>
          <a:p>
            <a:r>
              <a:rPr lang="en-US" sz="1200" b="1" kern="1200" dirty="0" smtClean="0">
                <a:solidFill>
                  <a:schemeClr val="tx1"/>
                </a:solidFill>
                <a:effectLst/>
                <a:latin typeface="+mn-lt"/>
                <a:ea typeface="+mn-ea"/>
                <a:cs typeface="+mn-cs"/>
              </a:rPr>
              <a:t>Stephen R. Miller, </a:t>
            </a:r>
            <a:r>
              <a:rPr lang="en-US" sz="1200" b="1" i="1" kern="1200" dirty="0" smtClean="0">
                <a:solidFill>
                  <a:schemeClr val="tx1"/>
                </a:solidFill>
                <a:effectLst/>
                <a:latin typeface="+mn-lt"/>
                <a:ea typeface="+mn-ea"/>
                <a:cs typeface="+mn-cs"/>
              </a:rPr>
              <a:t>Daniel</a:t>
            </a:r>
            <a:r>
              <a:rPr lang="en-US" sz="1200" b="1" kern="1200" dirty="0" smtClean="0">
                <a:solidFill>
                  <a:schemeClr val="tx1"/>
                </a:solidFill>
                <a:effectLst/>
                <a:latin typeface="+mn-lt"/>
                <a:ea typeface="+mn-ea"/>
                <a:cs typeface="+mn-cs"/>
              </a:rPr>
              <a:t>. New American Commentary. Vol. 18. (Nashville, TN: </a:t>
            </a:r>
            <a:r>
              <a:rPr lang="en-US" sz="1200" b="1" kern="1200" dirty="0" err="1" smtClean="0">
                <a:solidFill>
                  <a:schemeClr val="tx1"/>
                </a:solidFill>
                <a:effectLst/>
                <a:latin typeface="+mn-lt"/>
                <a:ea typeface="+mn-ea"/>
                <a:cs typeface="+mn-cs"/>
              </a:rPr>
              <a:t>Broadman</a:t>
            </a:r>
            <a:r>
              <a:rPr lang="en-US" sz="1200" b="1" kern="1200" dirty="0" smtClean="0">
                <a:solidFill>
                  <a:schemeClr val="tx1"/>
                </a:solidFill>
                <a:effectLst/>
                <a:latin typeface="+mn-lt"/>
                <a:ea typeface="+mn-ea"/>
                <a:cs typeface="+mn-cs"/>
              </a:rPr>
              <a:t>, 1994), 147.</a:t>
            </a:r>
          </a:p>
          <a:p>
            <a:r>
              <a:rPr lang="en-US" sz="1200" b="1" kern="1200" dirty="0" smtClean="0">
                <a:solidFill>
                  <a:schemeClr val="tx1"/>
                </a:solidFill>
                <a:effectLst/>
                <a:latin typeface="+mn-lt"/>
                <a:ea typeface="+mn-ea"/>
                <a:cs typeface="+mn-cs"/>
              </a:rPr>
              <a:t>Gleason Archer, </a:t>
            </a:r>
            <a:r>
              <a:rPr lang="en-US" sz="1200" b="1" i="1" kern="1200" dirty="0" smtClean="0">
                <a:solidFill>
                  <a:schemeClr val="tx1"/>
                </a:solidFill>
                <a:effectLst/>
                <a:latin typeface="+mn-lt"/>
                <a:ea typeface="+mn-ea"/>
                <a:cs typeface="+mn-cs"/>
              </a:rPr>
              <a:t>A Survey of Old Testament Introduction: Revised and Expanded</a:t>
            </a:r>
            <a:r>
              <a:rPr lang="en-US" sz="1200" b="1" kern="1200" dirty="0" smtClean="0">
                <a:solidFill>
                  <a:schemeClr val="tx1"/>
                </a:solidFill>
                <a:effectLst/>
                <a:latin typeface="+mn-lt"/>
                <a:ea typeface="+mn-ea"/>
                <a:cs typeface="+mn-cs"/>
              </a:rPr>
              <a:t> (Chicago, IL: Moody, 2007), 366.</a:t>
            </a:r>
          </a:p>
          <a:p>
            <a:r>
              <a:rPr lang="en-US" sz="1200" b="1" kern="1200" dirty="0" smtClean="0">
                <a:solidFill>
                  <a:schemeClr val="tx1"/>
                </a:solidFill>
                <a:effectLst/>
                <a:latin typeface="+mn-lt"/>
                <a:ea typeface="+mn-ea"/>
                <a:cs typeface="+mn-cs"/>
              </a:rPr>
              <a:t>Stephen R. Miller, </a:t>
            </a:r>
            <a:r>
              <a:rPr lang="en-US" sz="1200" b="1" i="1" kern="1200" dirty="0" smtClean="0">
                <a:solidFill>
                  <a:schemeClr val="tx1"/>
                </a:solidFill>
                <a:effectLst/>
                <a:latin typeface="+mn-lt"/>
                <a:ea typeface="+mn-ea"/>
                <a:cs typeface="+mn-cs"/>
              </a:rPr>
              <a:t>Daniel</a:t>
            </a:r>
            <a:r>
              <a:rPr lang="en-US" sz="1200" b="1" kern="1200" dirty="0" smtClean="0">
                <a:solidFill>
                  <a:schemeClr val="tx1"/>
                </a:solidFill>
                <a:effectLst/>
                <a:latin typeface="+mn-lt"/>
                <a:ea typeface="+mn-ea"/>
                <a:cs typeface="+mn-cs"/>
              </a:rPr>
              <a:t>. New American Commentary. Vol. 18. (Nashville, TN: </a:t>
            </a:r>
            <a:r>
              <a:rPr lang="en-US" sz="1200" b="1" kern="1200" dirty="0" err="1" smtClean="0">
                <a:solidFill>
                  <a:schemeClr val="tx1"/>
                </a:solidFill>
                <a:effectLst/>
                <a:latin typeface="+mn-lt"/>
                <a:ea typeface="+mn-ea"/>
                <a:cs typeface="+mn-cs"/>
              </a:rPr>
              <a:t>Broadman</a:t>
            </a:r>
            <a:r>
              <a:rPr lang="en-US" sz="1200" b="1" kern="1200" dirty="0" smtClean="0">
                <a:solidFill>
                  <a:schemeClr val="tx1"/>
                </a:solidFill>
                <a:effectLst/>
                <a:latin typeface="+mn-lt"/>
                <a:ea typeface="+mn-ea"/>
                <a:cs typeface="+mn-cs"/>
              </a:rPr>
              <a:t>, 1994), 26.</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xmlns="" val="71028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xmlns="" val="3661647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xmlns="" val="366164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xmlns="" val="2393545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xmlns="" val="3661647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xmlns="" val="403627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xmlns="" val="3104369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xmlns="" val="3104369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xmlns="" val="3104369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xmlns="" val="1699552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xmlns="" val="1699552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xmlns="" val="1474750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xmlns="" val="1174092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xmlns="" val="299367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xmlns="" val="2393545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Indoctrination.</a:t>
            </a:r>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xmlns="" val="2051236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xmlns="" val="2831710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xmlns="" val="2831710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xmlns="" val="2831710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xmlns="" val="864379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xmlns="" val="339304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xmlns="" val="305407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xmlns="" val="2924661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xmlns="" val="1321288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xmlns="" val="13212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xmlns="" val="2393545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14 miles is from downtown Columbus</a:t>
            </a:r>
            <a:r>
              <a:rPr lang="en-US" b="1" baseline="0" dirty="0" smtClean="0"/>
              <a:t> to 270 outer belt.</a:t>
            </a:r>
            <a:endParaRPr lang="en-US" b="1" baseline="0" dirty="0"/>
          </a:p>
          <a:p>
            <a:r>
              <a:rPr lang="en-US" b="1" baseline="0" dirty="0" smtClean="0"/>
              <a:t>300 feet tall is a football field.</a:t>
            </a:r>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670757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xmlns="" val="1512290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xmlns="" val="4178035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119879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xmlns="" val="160360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xmlns="" val="201363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xmlns="" val="2796775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47</a:t>
            </a:fld>
            <a:endParaRPr lang="en-US"/>
          </a:p>
        </p:txBody>
      </p:sp>
    </p:spTree>
    <p:extLst>
      <p:ext uri="{BB962C8B-B14F-4D97-AF65-F5344CB8AC3E}">
        <p14:creationId xmlns:p14="http://schemas.microsoft.com/office/powerpoint/2010/main" xmlns="" val="3451166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48</a:t>
            </a:fld>
            <a:endParaRPr lang="en-US"/>
          </a:p>
        </p:txBody>
      </p:sp>
    </p:spTree>
    <p:extLst>
      <p:ext uri="{BB962C8B-B14F-4D97-AF65-F5344CB8AC3E}">
        <p14:creationId xmlns:p14="http://schemas.microsoft.com/office/powerpoint/2010/main" xmlns="" val="1945914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49</a:t>
            </a:fld>
            <a:endParaRPr lang="en-US"/>
          </a:p>
        </p:txBody>
      </p:sp>
    </p:spTree>
    <p:extLst>
      <p:ext uri="{BB962C8B-B14F-4D97-AF65-F5344CB8AC3E}">
        <p14:creationId xmlns:p14="http://schemas.microsoft.com/office/powerpoint/2010/main" xmlns="" val="243268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xmlns="" val="792830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50</a:t>
            </a:fld>
            <a:endParaRPr lang="en-US"/>
          </a:p>
        </p:txBody>
      </p:sp>
    </p:spTree>
    <p:extLst>
      <p:ext uri="{BB962C8B-B14F-4D97-AF65-F5344CB8AC3E}">
        <p14:creationId xmlns:p14="http://schemas.microsoft.com/office/powerpoint/2010/main" xmlns="" val="319628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51</a:t>
            </a:fld>
            <a:endParaRPr lang="en-US"/>
          </a:p>
        </p:txBody>
      </p:sp>
    </p:spTree>
    <p:extLst>
      <p:ext uri="{BB962C8B-B14F-4D97-AF65-F5344CB8AC3E}">
        <p14:creationId xmlns:p14="http://schemas.microsoft.com/office/powerpoint/2010/main" xmlns="" val="1380062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52</a:t>
            </a:fld>
            <a:endParaRPr lang="en-US"/>
          </a:p>
        </p:txBody>
      </p:sp>
    </p:spTree>
    <p:extLst>
      <p:ext uri="{BB962C8B-B14F-4D97-AF65-F5344CB8AC3E}">
        <p14:creationId xmlns:p14="http://schemas.microsoft.com/office/powerpoint/2010/main" xmlns="" val="1408939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53</a:t>
            </a:fld>
            <a:endParaRPr lang="en-US"/>
          </a:p>
        </p:txBody>
      </p:sp>
    </p:spTree>
    <p:extLst>
      <p:ext uri="{BB962C8B-B14F-4D97-AF65-F5344CB8AC3E}">
        <p14:creationId xmlns:p14="http://schemas.microsoft.com/office/powerpoint/2010/main" xmlns="" val="3780512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54</a:t>
            </a:fld>
            <a:endParaRPr lang="en-US"/>
          </a:p>
        </p:txBody>
      </p:sp>
    </p:spTree>
    <p:extLst>
      <p:ext uri="{BB962C8B-B14F-4D97-AF65-F5344CB8AC3E}">
        <p14:creationId xmlns:p14="http://schemas.microsoft.com/office/powerpoint/2010/main" xmlns="" val="3653920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55</a:t>
            </a:fld>
            <a:endParaRPr lang="en-US"/>
          </a:p>
        </p:txBody>
      </p:sp>
    </p:spTree>
    <p:extLst>
      <p:ext uri="{BB962C8B-B14F-4D97-AF65-F5344CB8AC3E}">
        <p14:creationId xmlns:p14="http://schemas.microsoft.com/office/powerpoint/2010/main" xmlns="" val="3635407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56</a:t>
            </a:fld>
            <a:endParaRPr lang="en-US"/>
          </a:p>
        </p:txBody>
      </p:sp>
    </p:spTree>
    <p:extLst>
      <p:ext uri="{BB962C8B-B14F-4D97-AF65-F5344CB8AC3E}">
        <p14:creationId xmlns:p14="http://schemas.microsoft.com/office/powerpoint/2010/main" xmlns="" val="19723899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57</a:t>
            </a:fld>
            <a:endParaRPr lang="en-US"/>
          </a:p>
        </p:txBody>
      </p:sp>
    </p:spTree>
    <p:extLst>
      <p:ext uri="{BB962C8B-B14F-4D97-AF65-F5344CB8AC3E}">
        <p14:creationId xmlns:p14="http://schemas.microsoft.com/office/powerpoint/2010/main" xmlns="" val="2270228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(1:21) Already, we have another allusion to God’s sovereign power. When we began this chapter, Daniel and his friends probably stood slack-jawed at the opulence and power of Babylon. Nothing could seem to be more powerful than this great Empire. Yet the author tells us that Daniel would reign until the Persian King Cyrus (539 BC). In other words, Daniel would outlive the kingdom of Babylon!</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58</a:t>
            </a:fld>
            <a:endParaRPr lang="en-US"/>
          </a:p>
        </p:txBody>
      </p:sp>
    </p:spTree>
    <p:extLst>
      <p:ext uri="{BB962C8B-B14F-4D97-AF65-F5344CB8AC3E}">
        <p14:creationId xmlns:p14="http://schemas.microsoft.com/office/powerpoint/2010/main" xmlns="" val="727961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(1:21) Already, we have another allusion to God’s sovereign power. When we began this chapter, Daniel and his friends probably stood slack-jawed at the opulence and power of Babylon. Nothing could seem to be more powerful than this great Empire. Yet the author tells us that Daniel would reign until the Persian King Cyrus (539 BC). In other words, Daniel would outlive the kingdom of Babylon!</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59</a:t>
            </a:fld>
            <a:endParaRPr lang="en-US"/>
          </a:p>
        </p:txBody>
      </p:sp>
    </p:spTree>
    <p:extLst>
      <p:ext uri="{BB962C8B-B14F-4D97-AF65-F5344CB8AC3E}">
        <p14:creationId xmlns:p14="http://schemas.microsoft.com/office/powerpoint/2010/main" xmlns="" val="72796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 to deal with Ezekiel’s reference to Daniel, they argue that Ezekiel was actually referring to an ancient Canaanite hero from pagan mythology!</a:t>
            </a:r>
            <a:r>
              <a:rPr lang="en-US" b="1" dirty="0" smtClean="0">
                <a:effectLst/>
              </a:rPr>
              <a:t> </a:t>
            </a:r>
            <a:r>
              <a:rPr lang="en-US" sz="1200" b="1" kern="1200" dirty="0" smtClean="0">
                <a:solidFill>
                  <a:schemeClr val="tx1"/>
                </a:solidFill>
                <a:effectLst/>
                <a:latin typeface="+mn-lt"/>
                <a:ea typeface="+mn-ea"/>
                <a:cs typeface="+mn-cs"/>
              </a:rPr>
              <a:t>For example, see Walter </a:t>
            </a:r>
            <a:r>
              <a:rPr lang="en-US" sz="1200" b="1" kern="1200" dirty="0" err="1" smtClean="0">
                <a:solidFill>
                  <a:schemeClr val="tx1"/>
                </a:solidFill>
                <a:effectLst/>
                <a:latin typeface="+mn-lt"/>
                <a:ea typeface="+mn-ea"/>
                <a:cs typeface="+mn-cs"/>
              </a:rPr>
              <a:t>Eichrodt</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Ezekiel: A Commentary</a:t>
            </a:r>
            <a:r>
              <a:rPr lang="en-US" sz="1200" b="1" kern="1200" dirty="0" smtClean="0">
                <a:solidFill>
                  <a:schemeClr val="tx1"/>
                </a:solidFill>
                <a:effectLst/>
                <a:latin typeface="+mn-lt"/>
                <a:ea typeface="+mn-ea"/>
                <a:cs typeface="+mn-cs"/>
              </a:rPr>
              <a:t> (Westminster Press: Philadelphia, 1970) 189; 391. Moshe Greenberg, </a:t>
            </a:r>
            <a:r>
              <a:rPr lang="en-US" sz="1200" b="1" i="1" kern="1200" dirty="0" smtClean="0">
                <a:solidFill>
                  <a:schemeClr val="tx1"/>
                </a:solidFill>
                <a:effectLst/>
                <a:latin typeface="+mn-lt"/>
                <a:ea typeface="+mn-ea"/>
                <a:cs typeface="+mn-cs"/>
              </a:rPr>
              <a:t>Ezekiel 1-20</a:t>
            </a:r>
            <a:r>
              <a:rPr lang="en-US" sz="1200" b="1" kern="1200" dirty="0" smtClean="0">
                <a:solidFill>
                  <a:schemeClr val="tx1"/>
                </a:solidFill>
                <a:effectLst/>
                <a:latin typeface="+mn-lt"/>
                <a:ea typeface="+mn-ea"/>
                <a:cs typeface="+mn-cs"/>
              </a:rPr>
              <a:t>. The Anchor Bible (New York: Bantam Doubleday Publishing, 1983), 257.</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xmlns="" val="1574025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xmlns="" val="34455628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xmlns="" val="1718961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xmlns="" val="35134616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xmlns="" val="35134616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xmlns="" val="1644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 to deal with Ezekiel’s reference to Daniel, they argue that Ezekiel was actually referring to an ancient Canaanite hero from pagan mythology!</a:t>
            </a:r>
            <a:r>
              <a:rPr lang="en-US" b="1" dirty="0" smtClean="0">
                <a:effectLst/>
              </a:rPr>
              <a:t> </a:t>
            </a:r>
            <a:r>
              <a:rPr lang="en-US" sz="1200" b="1" kern="1200" dirty="0" smtClean="0">
                <a:solidFill>
                  <a:schemeClr val="tx1"/>
                </a:solidFill>
                <a:effectLst/>
                <a:latin typeface="+mn-lt"/>
                <a:ea typeface="+mn-ea"/>
                <a:cs typeface="+mn-cs"/>
              </a:rPr>
              <a:t>For example, see Walter </a:t>
            </a:r>
            <a:r>
              <a:rPr lang="en-US" sz="1200" b="1" kern="1200" dirty="0" err="1" smtClean="0">
                <a:solidFill>
                  <a:schemeClr val="tx1"/>
                </a:solidFill>
                <a:effectLst/>
                <a:latin typeface="+mn-lt"/>
                <a:ea typeface="+mn-ea"/>
                <a:cs typeface="+mn-cs"/>
              </a:rPr>
              <a:t>Eichrodt</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Ezekiel: A Commentary</a:t>
            </a:r>
            <a:r>
              <a:rPr lang="en-US" sz="1200" b="1" kern="1200" dirty="0" smtClean="0">
                <a:solidFill>
                  <a:schemeClr val="tx1"/>
                </a:solidFill>
                <a:effectLst/>
                <a:latin typeface="+mn-lt"/>
                <a:ea typeface="+mn-ea"/>
                <a:cs typeface="+mn-cs"/>
              </a:rPr>
              <a:t> (Westminster Press: Philadelphia, 1970) 189; 391. Moshe Greenberg, </a:t>
            </a:r>
            <a:r>
              <a:rPr lang="en-US" sz="1200" b="1" i="1" kern="1200" dirty="0" smtClean="0">
                <a:solidFill>
                  <a:schemeClr val="tx1"/>
                </a:solidFill>
                <a:effectLst/>
                <a:latin typeface="+mn-lt"/>
                <a:ea typeface="+mn-ea"/>
                <a:cs typeface="+mn-cs"/>
              </a:rPr>
              <a:t>Ezekiel 1-20</a:t>
            </a:r>
            <a:r>
              <a:rPr lang="en-US" sz="1200" b="1" kern="1200" dirty="0" smtClean="0">
                <a:solidFill>
                  <a:schemeClr val="tx1"/>
                </a:solidFill>
                <a:effectLst/>
                <a:latin typeface="+mn-lt"/>
                <a:ea typeface="+mn-ea"/>
                <a:cs typeface="+mn-cs"/>
              </a:rPr>
              <a:t>. The Anchor Bible (New York: Bantam Doubleday Publishing, 1983), 257.</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xmlns="" val="157402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 to deal with Ezekiel’s reference to Daniel, they argue that Ezekiel was actually referring to an ancient Canaanite hero from pagan mythology!</a:t>
            </a:r>
            <a:r>
              <a:rPr lang="en-US" b="1" dirty="0" smtClean="0">
                <a:effectLst/>
              </a:rPr>
              <a:t> </a:t>
            </a:r>
            <a:r>
              <a:rPr lang="en-US" sz="1200" b="1" kern="1200" dirty="0" smtClean="0">
                <a:solidFill>
                  <a:schemeClr val="tx1"/>
                </a:solidFill>
                <a:effectLst/>
                <a:latin typeface="+mn-lt"/>
                <a:ea typeface="+mn-ea"/>
                <a:cs typeface="+mn-cs"/>
              </a:rPr>
              <a:t>For example, see Walter </a:t>
            </a:r>
            <a:r>
              <a:rPr lang="en-US" sz="1200" b="1" kern="1200" dirty="0" err="1" smtClean="0">
                <a:solidFill>
                  <a:schemeClr val="tx1"/>
                </a:solidFill>
                <a:effectLst/>
                <a:latin typeface="+mn-lt"/>
                <a:ea typeface="+mn-ea"/>
                <a:cs typeface="+mn-cs"/>
              </a:rPr>
              <a:t>Eichrodt</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Ezekiel: A Commentary</a:t>
            </a:r>
            <a:r>
              <a:rPr lang="en-US" sz="1200" b="1" kern="1200" dirty="0" smtClean="0">
                <a:solidFill>
                  <a:schemeClr val="tx1"/>
                </a:solidFill>
                <a:effectLst/>
                <a:latin typeface="+mn-lt"/>
                <a:ea typeface="+mn-ea"/>
                <a:cs typeface="+mn-cs"/>
              </a:rPr>
              <a:t> (Westminster Press: Philadelphia, 1970) 189; 391. Moshe Greenberg, </a:t>
            </a:r>
            <a:r>
              <a:rPr lang="en-US" sz="1200" b="1" i="1" kern="1200" dirty="0" smtClean="0">
                <a:solidFill>
                  <a:schemeClr val="tx1"/>
                </a:solidFill>
                <a:effectLst/>
                <a:latin typeface="+mn-lt"/>
                <a:ea typeface="+mn-ea"/>
                <a:cs typeface="+mn-cs"/>
              </a:rPr>
              <a:t>Ezekiel 1-20</a:t>
            </a:r>
            <a:r>
              <a:rPr lang="en-US" sz="1200" b="1" kern="1200" dirty="0" smtClean="0">
                <a:solidFill>
                  <a:schemeClr val="tx1"/>
                </a:solidFill>
                <a:effectLst/>
                <a:latin typeface="+mn-lt"/>
                <a:ea typeface="+mn-ea"/>
                <a:cs typeface="+mn-cs"/>
              </a:rPr>
              <a:t>. The Anchor Bible (New York: Bantam Doubleday Publishing, 1983), 257.</a:t>
            </a:r>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xmlns="" val="157402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Jordan</a:t>
            </a:r>
            <a:r>
              <a:rPr lang="en-US" b="1" baseline="0" dirty="0" smtClean="0"/>
              <a:t> Mickey: Forward for Miami Heat. Averages 1.5 </a:t>
            </a:r>
            <a:r>
              <a:rPr lang="en-US" b="1" baseline="0" dirty="0" err="1" smtClean="0"/>
              <a:t>ppg</a:t>
            </a:r>
            <a:r>
              <a:rPr lang="en-US" b="1" baseline="0" dirty="0" smtClean="0"/>
              <a: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xmlns="" val="258459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85568014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74478353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9200697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79743710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28092627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93869752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88943750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0680574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02521013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854493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76433842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0BCBE-CB36-41ED-919D-FF973432CD85}" type="datetimeFigureOut">
              <a:rPr lang="en-US" smtClean="0"/>
              <a:pPr/>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0BCBE-CB36-41ED-919D-FF973432CD85}" type="datetimeFigureOut">
              <a:rPr lang="en-US" smtClean="0"/>
              <a:pPr/>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0BCBE-CB36-41ED-919D-FF973432CD85}" type="datetimeFigureOut">
              <a:rPr lang="en-US" smtClean="0"/>
              <a:pPr/>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solidFill>
                  <a:prstClr val="white">
                    <a:tint val="75000"/>
                  </a:prstClr>
                </a:solidFill>
              </a:rPr>
              <a:pPr/>
              <a:t>10/18/17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325156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schemeClr>
              </a:solidFill>
              <a:effectLst>
                <a:outerShdw blurRad="38100" dist="38100" dir="2700000" algn="tl">
                  <a:srgbClr val="000000">
                    <a:alpha val="43137"/>
                  </a:srgbClr>
                </a:outerShdw>
              </a:effectLst>
            </a:endParaRPr>
          </a:p>
        </p:txBody>
      </p:sp>
      <p:pic>
        <p:nvPicPr>
          <p:cNvPr id="12" name="Picture 2" descr="http://helios.augustana.edu/isaapt/f00/img/solar-eclipse-Turkey10.jp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a:ext>
            </a:extLst>
          </a:blip>
          <a:srcRect/>
          <a:stretch>
            <a:fillRect/>
          </a:stretch>
        </p:blipFill>
        <p:spPr bwMode="auto">
          <a:xfrm>
            <a:off x="3581401" y="-1"/>
            <a:ext cx="5562600" cy="6867407"/>
          </a:xfrm>
          <a:prstGeom prst="rect">
            <a:avLst/>
          </a:prstGeom>
          <a:noFill/>
        </p:spPr>
      </p:pic>
      <p:sp>
        <p:nvSpPr>
          <p:cNvPr id="17" name="TextBox 16"/>
          <p:cNvSpPr txBox="1"/>
          <p:nvPr/>
        </p:nvSpPr>
        <p:spPr>
          <a:xfrm>
            <a:off x="0" y="-76200"/>
            <a:ext cx="9067800" cy="2215991"/>
          </a:xfrm>
          <a:prstGeom prst="rect">
            <a:avLst/>
          </a:prstGeom>
          <a:noFill/>
        </p:spPr>
        <p:txBody>
          <a:bodyPr wrap="square" rtlCol="0">
            <a:spAutoFit/>
          </a:bodyPr>
          <a:lstStyle/>
          <a:p>
            <a:pPr algn="ctr"/>
            <a:r>
              <a:rPr lang="en-US" sz="13800" b="1"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Daniel 1</a:t>
            </a:r>
          </a:p>
        </p:txBody>
      </p:sp>
      <p:sp>
        <p:nvSpPr>
          <p:cNvPr id="5" name="TextBox 4"/>
          <p:cNvSpPr txBox="1"/>
          <p:nvPr/>
        </p:nvSpPr>
        <p:spPr>
          <a:xfrm>
            <a:off x="381000" y="3886200"/>
            <a:ext cx="4572000" cy="1754326"/>
          </a:xfrm>
          <a:prstGeom prst="rect">
            <a:avLst/>
          </a:prstGeom>
          <a:noFill/>
          <a:effectLst>
            <a:reflection blurRad="6350" stA="50000" endA="295" endPos="92000" dist="101600" dir="5400000" sy="-100000" algn="bl" rotWithShape="0"/>
          </a:effectLst>
          <a:scene3d>
            <a:camera prst="perspectiveHeroicExtremeRightFacing"/>
            <a:lightRig rig="threePt" dir="t"/>
          </a:scene3d>
        </p:spPr>
        <p:txBody>
          <a:bodyPr wrap="square" rtlCol="0">
            <a:spAutoFit/>
          </a:bodyPr>
          <a:lstStyle/>
          <a:p>
            <a:r>
              <a:rPr lang="en-US" sz="5400" i="1"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How to Thrive in Babylon</a:t>
            </a:r>
          </a:p>
        </p:txBody>
      </p:sp>
    </p:spTree>
    <p:extLst>
      <p:ext uri="{BB962C8B-B14F-4D97-AF65-F5344CB8AC3E}">
        <p14:creationId xmlns:p14="http://schemas.microsoft.com/office/powerpoint/2010/main" xmlns="" val="3502776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Ezekiel wrote, “Even if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Noah</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Job</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were there, their righteousness would save no </a:t>
            </a:r>
            <a:r>
              <a:rPr lang="en-US" sz="40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one” </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(Ezek. </a:t>
            </a:r>
            <a:r>
              <a:rPr lang="en-US" sz="40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14:14).</a:t>
            </a:r>
            <a:endPar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3352800" y="2819400"/>
            <a:ext cx="5638800" cy="3352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Like saying, “My favorite basketball players are </a:t>
            </a:r>
            <a:r>
              <a:rPr lang="en-US" sz="4400" b="1" u="sng"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Lebron</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Kobe</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Jordan</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 name="Straight Arrow Connector 6"/>
          <p:cNvCxnSpPr/>
          <p:nvPr/>
        </p:nvCxnSpPr>
        <p:spPr>
          <a:xfrm flipV="1">
            <a:off x="1752600" y="1490872"/>
            <a:ext cx="495300" cy="2928728"/>
          </a:xfrm>
          <a:prstGeom prst="straightConnector1">
            <a:avLst/>
          </a:prstGeom>
          <a:ln w="190500">
            <a:solidFill>
              <a:schemeClr val="tx1">
                <a:lumMod val="6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1578" y="4267200"/>
            <a:ext cx="3026229" cy="2362200"/>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How do critics respond?</a:t>
            </a:r>
            <a:endParaRPr lang="en-US"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1524000" y="838200"/>
            <a:ext cx="1828800" cy="725269"/>
          </a:xfrm>
          <a:prstGeom prst="roundRect">
            <a:avLst/>
          </a:prstGeom>
          <a:noFill/>
          <a:ln w="76200">
            <a:solidFill>
              <a:schemeClr val="tx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00810" y="228601"/>
            <a:ext cx="2337590" cy="2952746"/>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2590800" y="228599"/>
            <a:ext cx="2575303" cy="2952748"/>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5285847" y="228599"/>
            <a:ext cx="3096154" cy="2961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1761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Ezekiel wrote, “Even if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Noah</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Job</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were there, their righteousness would save no </a:t>
            </a:r>
            <a:r>
              <a:rPr lang="en-US" sz="40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one” </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(Ezek. </a:t>
            </a:r>
            <a:r>
              <a:rPr lang="en-US" sz="40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14:14).</a:t>
            </a:r>
            <a:endPar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3352800" y="2819400"/>
            <a:ext cx="5638800" cy="3352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Like saying, “My favorite basketball players are </a:t>
            </a:r>
            <a:r>
              <a:rPr lang="en-US" sz="4400" b="1" u="sng"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Lebron</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Kobe</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Jordan</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 name="Straight Arrow Connector 6"/>
          <p:cNvCxnSpPr/>
          <p:nvPr/>
        </p:nvCxnSpPr>
        <p:spPr>
          <a:xfrm flipV="1">
            <a:off x="1752600" y="1490872"/>
            <a:ext cx="495300" cy="2928728"/>
          </a:xfrm>
          <a:prstGeom prst="straightConnector1">
            <a:avLst/>
          </a:prstGeom>
          <a:ln w="190500">
            <a:solidFill>
              <a:schemeClr val="tx1">
                <a:lumMod val="6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1578" y="4267200"/>
            <a:ext cx="3026229" cy="2362200"/>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How do critics respond?</a:t>
            </a:r>
            <a:endParaRPr lang="en-US"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1524000" y="838200"/>
            <a:ext cx="1828800" cy="725269"/>
          </a:xfrm>
          <a:prstGeom prst="roundRect">
            <a:avLst/>
          </a:prstGeom>
          <a:noFill/>
          <a:ln w="76200">
            <a:solidFill>
              <a:schemeClr val="tx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00810" y="228601"/>
            <a:ext cx="2337590" cy="2952746"/>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2590800" y="228599"/>
            <a:ext cx="2575303" cy="2952748"/>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5285847" y="228599"/>
            <a:ext cx="3096154" cy="2961538"/>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5410200" y="381000"/>
            <a:ext cx="2819400" cy="2659796"/>
          </a:xfrm>
          <a:prstGeom prst="line">
            <a:avLst/>
          </a:prstGeom>
          <a:ln w="190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10200" y="381000"/>
            <a:ext cx="2819400" cy="2659796"/>
          </a:xfrm>
          <a:prstGeom prst="line">
            <a:avLst/>
          </a:prstGeom>
          <a:ln w="1905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1761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Jewish evidence</a:t>
            </a:r>
          </a:p>
          <a:p>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364272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Josephus wrote that Alexander (330 BC) had </a:t>
            </a:r>
            <a:r>
              <a:rPr lang="en-US" sz="4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 uncharacteristically charitable attitude toward </a:t>
            </a:r>
            <a:r>
              <a:rPr lang="en-US" sz="4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Israel:</a:t>
            </a:r>
            <a:endParaRPr lang="en-US" sz="4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33400" y="370344"/>
            <a:ext cx="5181600" cy="2677656"/>
          </a:xfrm>
          <a:prstGeom prst="rect">
            <a:avLst/>
          </a:prstGeom>
          <a:noFill/>
        </p:spPr>
        <p:txBody>
          <a:bodyPr wrap="square" rtlCol="0">
            <a:spAutoFit/>
          </a:bodyPr>
          <a:lstStyle/>
          <a:p>
            <a:pPr algn="ctr"/>
            <a:r>
              <a:rPr lang="en-US" sz="60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Josephus</a:t>
            </a:r>
          </a:p>
          <a:p>
            <a:pPr algn="ctr"/>
            <a:r>
              <a:rPr lang="en-US" sz="32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200" baseline="300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st</a:t>
            </a:r>
            <a:r>
              <a:rPr lang="en-US" sz="32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century Jewish-Roman Historian)</a:t>
            </a:r>
            <a:endParaRPr lang="en-US" sz="54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6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Josephus, </a:t>
            </a:r>
            <a:r>
              <a:rPr lang="en-US" sz="2800" i="1"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Antiquities</a:t>
            </a:r>
            <a:r>
              <a:rPr lang="en-US" sz="2800"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11.8.5.</a:t>
            </a:r>
          </a:p>
        </p:txBody>
      </p:sp>
      <p:pic>
        <p:nvPicPr>
          <p:cNvPr id="2050" name="Picture 2" descr="Image result for josephus"/>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324600" y="0"/>
            <a:ext cx="28194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5913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“[Alexander] asked </a:t>
            </a:r>
            <a:r>
              <a:rPr lang="en-US" sz="4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what favors </a:t>
            </a:r>
            <a:r>
              <a:rPr lang="en-US" sz="4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Jewish people] pleased </a:t>
            </a:r>
            <a:r>
              <a:rPr lang="en-US" sz="4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him… and he granted all they desired.”</a:t>
            </a:r>
          </a:p>
        </p:txBody>
      </p:sp>
      <p:sp>
        <p:nvSpPr>
          <p:cNvPr id="10" name="TextBox 9"/>
          <p:cNvSpPr txBox="1"/>
          <p:nvPr/>
        </p:nvSpPr>
        <p:spPr>
          <a:xfrm>
            <a:off x="533400" y="370344"/>
            <a:ext cx="5181600" cy="2677656"/>
          </a:xfrm>
          <a:prstGeom prst="rect">
            <a:avLst/>
          </a:prstGeom>
          <a:noFill/>
        </p:spPr>
        <p:txBody>
          <a:bodyPr wrap="square" rtlCol="0">
            <a:spAutoFit/>
          </a:bodyPr>
          <a:lstStyle/>
          <a:p>
            <a:pPr algn="ctr"/>
            <a:r>
              <a:rPr lang="en-US" sz="60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Josephus</a:t>
            </a:r>
          </a:p>
          <a:p>
            <a:pPr algn="ctr"/>
            <a:r>
              <a:rPr lang="en-US" sz="32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200" baseline="300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st</a:t>
            </a:r>
            <a:r>
              <a:rPr lang="en-US" sz="32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century Jewish-Roman Historian)</a:t>
            </a:r>
            <a:endParaRPr lang="en-US" sz="54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6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Josephus, </a:t>
            </a:r>
            <a:r>
              <a:rPr lang="en-US" sz="2800" i="1"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Antiquities</a:t>
            </a:r>
            <a:r>
              <a:rPr lang="en-US" sz="2800"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11.8.5.</a:t>
            </a:r>
          </a:p>
        </p:txBody>
      </p:sp>
      <p:pic>
        <p:nvPicPr>
          <p:cNvPr id="2050" name="Picture 2" descr="Image result for josephus"/>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324600" y="0"/>
            <a:ext cx="28194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862774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“[Alexander] asked </a:t>
            </a:r>
            <a:r>
              <a:rPr lang="en-US" sz="4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what favors </a:t>
            </a:r>
            <a:r>
              <a:rPr lang="en-US" sz="4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Jewish people] pleased </a:t>
            </a:r>
            <a:r>
              <a:rPr lang="en-US" sz="4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him… and he granted all they desired.”</a:t>
            </a:r>
          </a:p>
        </p:txBody>
      </p:sp>
      <p:sp>
        <p:nvSpPr>
          <p:cNvPr id="10" name="TextBox 9"/>
          <p:cNvSpPr txBox="1"/>
          <p:nvPr/>
        </p:nvSpPr>
        <p:spPr>
          <a:xfrm>
            <a:off x="533400" y="370344"/>
            <a:ext cx="5181600" cy="2677656"/>
          </a:xfrm>
          <a:prstGeom prst="rect">
            <a:avLst/>
          </a:prstGeom>
          <a:noFill/>
        </p:spPr>
        <p:txBody>
          <a:bodyPr wrap="square" rtlCol="0">
            <a:spAutoFit/>
          </a:bodyPr>
          <a:lstStyle/>
          <a:p>
            <a:pPr algn="ctr"/>
            <a:r>
              <a:rPr lang="en-US" sz="60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Josephus</a:t>
            </a:r>
          </a:p>
          <a:p>
            <a:pPr algn="ctr"/>
            <a:r>
              <a:rPr lang="en-US" sz="32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200" baseline="300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st</a:t>
            </a:r>
            <a:r>
              <a:rPr lang="en-US" sz="32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century Jewish-Roman Historian)</a:t>
            </a:r>
            <a:endParaRPr lang="en-US" sz="54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600" dirty="0" smtClean="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Josephus, </a:t>
            </a:r>
            <a:r>
              <a:rPr lang="en-US" sz="2800" i="1"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Antiquities</a:t>
            </a:r>
            <a:r>
              <a:rPr lang="en-US" sz="2800" dirty="0">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11.8.5.</a:t>
            </a:r>
          </a:p>
        </p:txBody>
      </p:sp>
      <p:pic>
        <p:nvPicPr>
          <p:cNvPr id="2050" name="Picture 2" descr="Image result for josephus"/>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324600" y="0"/>
            <a:ext cx="2819400" cy="35052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2590800" y="457200"/>
            <a:ext cx="6400800" cy="24384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See also 1 Maccabees 2:59-61 and 1 Enoch 14:18 (~150 BC).</a:t>
            </a:r>
            <a:endParaRPr lang="en-US" sz="48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08627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Jewish evidence</a:t>
            </a:r>
          </a:p>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Historical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36870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Jewish evidence</a:t>
            </a:r>
          </a:p>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Historical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981200" y="1066800"/>
            <a:ext cx="6934200" cy="3823437"/>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Places Susa in the province of Elam (8:2).</a:t>
            </a:r>
          </a:p>
          <a:p>
            <a:pPr marL="571500" indent="-571500">
              <a:buFont typeface="Wingdings" panose="05000000000000000000" pitchFamily="2" charset="2"/>
              <a:buChar char="ü"/>
            </a:pP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Identifies Belshazzar (5:1).</a:t>
            </a:r>
          </a:p>
          <a:p>
            <a:pPr marL="571500" indent="-571500">
              <a:buFont typeface="Wingdings" panose="05000000000000000000" pitchFamily="2" charset="2"/>
              <a:buChar char="ü"/>
            </a:pP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Accurately described the death penalty in Babylonia and Persia.</a:t>
            </a:r>
            <a:endPar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36870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Jewish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3. Historical evidence</a:t>
            </a:r>
          </a:p>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Literary evidence</a:t>
            </a:r>
          </a:p>
        </p:txBody>
      </p:sp>
    </p:spTree>
    <p:extLst>
      <p:ext uri="{BB962C8B-B14F-4D97-AF65-F5344CB8AC3E}">
        <p14:creationId xmlns:p14="http://schemas.microsoft.com/office/powerpoint/2010/main" xmlns="" val="1775078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Jewish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3. Historical evidence</a:t>
            </a:r>
          </a:p>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Literary evidence</a:t>
            </a:r>
          </a:p>
        </p:txBody>
      </p:sp>
      <p:sp>
        <p:nvSpPr>
          <p:cNvPr id="4" name="Rounded Rectangle 3"/>
          <p:cNvSpPr/>
          <p:nvPr/>
        </p:nvSpPr>
        <p:spPr>
          <a:xfrm>
            <a:off x="1981200" y="2667000"/>
            <a:ext cx="6781800" cy="2953968"/>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Daniel uses Aramaic from the sixth century BC—not the second century.</a:t>
            </a:r>
          </a:p>
          <a:p>
            <a:pPr marL="461963"/>
            <a:r>
              <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Edwin Yamauchi, </a:t>
            </a:r>
            <a:r>
              <a:rPr lang="en-US" sz="24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Greece and </a:t>
            </a:r>
            <a:r>
              <a:rPr lang="en-US" sz="2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Babylon</a:t>
            </a:r>
            <a:r>
              <a:rPr lang="en-US" sz="24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(Grand </a:t>
            </a:r>
            <a:r>
              <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Rapids, MI: Baker, 1967), 91.</a:t>
            </a:r>
          </a:p>
        </p:txBody>
      </p:sp>
    </p:spTree>
    <p:extLst>
      <p:ext uri="{BB962C8B-B14F-4D97-AF65-F5344CB8AC3E}">
        <p14:creationId xmlns:p14="http://schemas.microsoft.com/office/powerpoint/2010/main" xmlns="" val="1775078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780645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2. Jewish evidence</a:t>
            </a:r>
          </a:p>
          <a:p>
            <a:r>
              <a:rPr lang="en-US" sz="5400" b="1" dirty="0" smtClean="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3. Historical evidence</a:t>
            </a:r>
          </a:p>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Literary evidence</a:t>
            </a:r>
          </a:p>
        </p:txBody>
      </p:sp>
      <p:sp>
        <p:nvSpPr>
          <p:cNvPr id="4" name="Rounded Rectangle 3"/>
          <p:cNvSpPr/>
          <p:nvPr/>
        </p:nvSpPr>
        <p:spPr>
          <a:xfrm>
            <a:off x="1981200" y="2667000"/>
            <a:ext cx="6781800" cy="2953968"/>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Daniel uses Aramaic from the sixth century BC—not the second century.</a:t>
            </a:r>
          </a:p>
          <a:p>
            <a:pPr marL="461963"/>
            <a:r>
              <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Edwin Yamauchi, </a:t>
            </a:r>
            <a:r>
              <a:rPr lang="en-US" sz="24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Greece and </a:t>
            </a:r>
            <a:r>
              <a:rPr lang="en-US" sz="2400" b="1" i="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Babylon</a:t>
            </a:r>
            <a:r>
              <a:rPr lang="en-US" sz="24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(Grand </a:t>
            </a:r>
            <a:r>
              <a:rPr lang="en-US" sz="2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Rapids, MI: Baker, 1967), 91.</a:t>
            </a:r>
          </a:p>
        </p:txBody>
      </p:sp>
      <p:sp>
        <p:nvSpPr>
          <p:cNvPr id="5" name="Rounded Rectangle 4"/>
          <p:cNvSpPr/>
          <p:nvPr/>
        </p:nvSpPr>
        <p:spPr>
          <a:xfrm>
            <a:off x="3443689" y="685800"/>
            <a:ext cx="5334000" cy="2554413"/>
          </a:xfrm>
          <a:prstGeom prst="roundRect">
            <a:avLst/>
          </a:prstGeom>
          <a:solidFill>
            <a:schemeClr val="tx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Only uses </a:t>
            </a:r>
            <a:r>
              <a:rPr lang="en-US" sz="44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three</a:t>
            </a:r>
            <a:r>
              <a:rPr lang="en-US" sz="4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Greek loans words!!</a:t>
            </a:r>
          </a:p>
          <a:p>
            <a:pPr marL="461963"/>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Gleason Archer, </a:t>
            </a:r>
            <a:r>
              <a:rPr lang="en-US"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 Survey of Old Testament </a:t>
            </a:r>
            <a:r>
              <a:rPr lang="en-US" sz="24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Introduction</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(Chicago</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IL: Moody, 2007), 396.</a:t>
            </a:r>
          </a:p>
        </p:txBody>
      </p:sp>
    </p:spTree>
    <p:extLst>
      <p:ext uri="{BB962C8B-B14F-4D97-AF65-F5344CB8AC3E}">
        <p14:creationId xmlns:p14="http://schemas.microsoft.com/office/powerpoint/2010/main" xmlns="" val="1775078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308872"/>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Major themes of Daniel</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God’s sovereignty over history.</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How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live in “Babylon.”</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Spiritual warfare and prayer.</a:t>
            </a:r>
          </a:p>
          <a:p>
            <a:pPr marL="571500" indent="-571500">
              <a:buFont typeface="Wingdings" panose="05000000000000000000" pitchFamily="2" charset="2"/>
              <a:buChar char="ü"/>
            </a:pP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Fulfilled predictions of the future (e.g. geo-politics, Messiah, etc</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7181472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wipe(left)">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wipe(left)">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wipe(left)">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In the third year of the reign of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Jehoiakim</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king of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Judah,</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Nebuchadnezzar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king of Babylon came to Jerusalem and besieged it.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064578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In the third year of the reign of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Jehoiakim</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king of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Judah,</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Nebuchadnezzar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king of Babylon came to Jerusalem and besieged it.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304800" y="2971800"/>
            <a:ext cx="7772400" cy="3200400"/>
          </a:xfrm>
          <a:prstGeom prst="round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(v.2) He took some of </a:t>
            </a:r>
            <a:r>
              <a:rPr lang="en-US" sz="40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the articles from the temple of God</a:t>
            </a:r>
            <a:r>
              <a:rPr lang="en-US" sz="4000" b="1" dirty="0" smtClean="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 These </a:t>
            </a:r>
            <a:r>
              <a:rPr lang="en-US" sz="40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he carried off to the temple of his god in Babylonia and put in the treasure house of his god.</a:t>
            </a:r>
          </a:p>
        </p:txBody>
      </p:sp>
    </p:spTree>
    <p:extLst>
      <p:ext uri="{BB962C8B-B14F-4D97-AF65-F5344CB8AC3E}">
        <p14:creationId xmlns:p14="http://schemas.microsoft.com/office/powerpoint/2010/main" xmlns="" val="3064578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In the third year of the reign of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Jehoiakim</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king of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Judah,</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Nebuchadnezzar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king of Babylon came to Jerusalem and besieged it.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304800" y="2971800"/>
            <a:ext cx="7772400" cy="3200400"/>
          </a:xfrm>
          <a:prstGeom prst="round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(v.2) He took some of </a:t>
            </a:r>
            <a:r>
              <a:rPr lang="en-US" sz="40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the articles from the temple of God</a:t>
            </a:r>
            <a:r>
              <a:rPr lang="en-US" sz="4000" b="1" dirty="0" smtClean="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 These </a:t>
            </a:r>
            <a:r>
              <a:rPr lang="en-US" sz="40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he carried off to the temple of his god in Babylonia and put in the treasure house of his god.</a:t>
            </a:r>
          </a:p>
        </p:txBody>
      </p:sp>
      <p:sp>
        <p:nvSpPr>
          <p:cNvPr id="6" name="Rounded Rectangle 5"/>
          <p:cNvSpPr/>
          <p:nvPr/>
        </p:nvSpPr>
        <p:spPr>
          <a:xfrm>
            <a:off x="2667000" y="3886200"/>
            <a:ext cx="6324600" cy="27432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How could a Pagan king take over the nation of Israel??</a:t>
            </a:r>
            <a:endParaRPr lang="en-US" sz="54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064578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1:2</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Lord delivered </a:t>
            </a:r>
            <a:r>
              <a:rPr lang="en-US" sz="4400" b="1" u="sng"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Jehoiakim</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king of Judah into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Nebuchadnezzar’s hand</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4237410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1:2</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Lord delivered </a:t>
            </a:r>
            <a:r>
              <a:rPr lang="en-US" sz="4400" b="1" u="sng"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Jehoiakim</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king of Judah into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Nebuchadnezzar’s hand</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1524000" y="2199640"/>
            <a:ext cx="7239000" cy="16764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Predicted by Jeremiah</a:t>
            </a:r>
          </a:p>
          <a:p>
            <a:pPr algn="ctr"/>
            <a:r>
              <a:rPr lang="en-US" sz="3600" b="1" dirty="0" smtClean="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(Jer. 21:2-7; 25:9; cf. Dan. 9:2)</a:t>
            </a:r>
            <a:endParaRPr lang="en-US" sz="36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423741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3477875"/>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1:3) Then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Nebuchadnezzar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ordered Ashpenaz, chief of his court officials, to bring into the king’s service some of the Israelites from the royal family and the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nobility.</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5234514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1:4</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“Select only strong, healthy, and good-looking young men</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Nebuchadnezzar said.</a:t>
            </a:r>
            <a:endPar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303394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3477875"/>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1:4</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Make sure they are well versed in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every branch of learning</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are gifted with knowledge and good judgment, and are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suited to serve</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in the royal palace</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84373500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780645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1:4</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“Train these young men in the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language</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literature</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of Babylon</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48803565"/>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1:5</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king assigned them a daily amount of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food and wine from the king’s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table</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They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were to be trained for three years, and after that they were to enter the king’s service.</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9261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1:5</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king assigned them a daily amount of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food and wine from the king’s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table</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They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were to be trained for three years, and after that they were to enter the king’s service.</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825240" y="1590067"/>
            <a:ext cx="5181600" cy="2590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Indoctrination, reeducation, &amp; brainwashing!</a:t>
            </a:r>
            <a:endParaRPr lang="en-US" sz="54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9261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1:5</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king assigned them a daily amount of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food and wine from the king’s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table</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They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were to be trained for three years, and after that they were to enter the king’s service.</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825240" y="1590067"/>
            <a:ext cx="5181600" cy="2590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Indoctrination, reeducation, &amp; brainwashing!</a:t>
            </a:r>
            <a:endParaRPr lang="en-US" sz="54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Image result for hitler youth"/>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28600" y="2238400"/>
            <a:ext cx="6711910" cy="43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9261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1:6</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Among those who were chosen were some from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Judah:</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Mishael</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074788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1:7</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chief official gave them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new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names</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name </a:t>
            </a:r>
            <a:r>
              <a:rPr lang="en-US" sz="44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Belteshazzar</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Rounded Rectangle 2"/>
          <p:cNvSpPr/>
          <p:nvPr/>
        </p:nvSpPr>
        <p:spPr>
          <a:xfrm>
            <a:off x="1066800" y="2286000"/>
            <a:ext cx="7924800" cy="1447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Daniel (“God is my judge</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dirty="0" err="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Belteshazzar</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(“protect his </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life”)</a:t>
            </a:r>
            <a:endPar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7440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1:7</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chief official gave them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new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names</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the name </a:t>
            </a:r>
            <a:r>
              <a:rPr lang="en-US" sz="4400" b="1" dirty="0" err="1"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Belteshazzar</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Shadrach;</a:t>
            </a:r>
          </a:p>
        </p:txBody>
      </p:sp>
      <p:sp>
        <p:nvSpPr>
          <p:cNvPr id="6" name="Rounded Rectangle 5"/>
          <p:cNvSpPr/>
          <p:nvPr/>
        </p:nvSpPr>
        <p:spPr>
          <a:xfrm>
            <a:off x="304800" y="2895600"/>
            <a:ext cx="8458200" cy="1447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(“the Lord is gracious</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Shadrach </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(“command of </a:t>
            </a: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Aku</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5428328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wipe(left)">
                                      <p:cBhvr>
                                        <p:cTn id="7" dur="500"/>
                                        <p:tgtEl>
                                          <p:spTgt spid="15">
                                            <p:txEl>
                                              <p:pRg st="2" end="2"/>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3477875"/>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1:7</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chief official gave them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new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names</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the name </a:t>
            </a:r>
            <a:r>
              <a:rPr lang="en-US" sz="4400" b="1" dirty="0" err="1"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Belteshazzar</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Shadrach;</a:t>
            </a:r>
          </a:p>
          <a:p>
            <a:pPr marL="461963"/>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Mishael</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Meshach;</a:t>
            </a:r>
          </a:p>
        </p:txBody>
      </p:sp>
      <p:sp>
        <p:nvSpPr>
          <p:cNvPr id="6" name="Rounded Rectangle 5"/>
          <p:cNvSpPr/>
          <p:nvPr/>
        </p:nvSpPr>
        <p:spPr>
          <a:xfrm>
            <a:off x="304800" y="3564017"/>
            <a:ext cx="8153400" cy="1447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Mishael</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(“Who </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is what God is</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Meshach </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(“Who is like </a:t>
            </a:r>
            <a:r>
              <a:rPr lang="en-US" sz="4000" b="1" dirty="0" err="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Aku</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93819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wipe(left)">
                                      <p:cBhvr>
                                        <p:cTn id="7" dur="500"/>
                                        <p:tgtEl>
                                          <p:spTgt spid="15">
                                            <p:txEl>
                                              <p:pRg st="3" end="3"/>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1:7</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chief official gave them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new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names</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the name </a:t>
            </a:r>
            <a:r>
              <a:rPr lang="en-US" sz="4400" b="1" dirty="0" err="1"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Belteshazzar</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Shadrach;</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Mishael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Meshach;</a:t>
            </a:r>
          </a:p>
          <a:p>
            <a:pPr marL="461963"/>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Abednego.</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ounded Rectangle 5"/>
          <p:cNvSpPr/>
          <p:nvPr/>
        </p:nvSpPr>
        <p:spPr>
          <a:xfrm>
            <a:off x="263486" y="4345943"/>
            <a:ext cx="8458200" cy="1447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(“the Lord has helped</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Abednego </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(“servant of </a:t>
            </a: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Nego</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4370579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wipe(left)">
                                      <p:cBhvr>
                                        <p:cTn id="7" dur="500"/>
                                        <p:tgtEl>
                                          <p:spTgt spid="15">
                                            <p:txEl>
                                              <p:pRg st="4" end="4"/>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1:7</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chief official gave them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new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names</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the name </a:t>
            </a:r>
            <a:r>
              <a:rPr lang="en-US" sz="4400" b="1" dirty="0" err="1"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Belteshazzar</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Shadrach;</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Mishael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Meshach;</a:t>
            </a:r>
          </a:p>
          <a:p>
            <a:pPr marL="461963"/>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Abednego.</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ounded Rectangle 5"/>
          <p:cNvSpPr/>
          <p:nvPr/>
        </p:nvSpPr>
        <p:spPr>
          <a:xfrm>
            <a:off x="263486" y="4345943"/>
            <a:ext cx="8458200" cy="1447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(“the Lord has helped</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Abednego </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(“servant of </a:t>
            </a: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Nego</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2286000" y="228600"/>
            <a:ext cx="6415489" cy="3124200"/>
          </a:xfrm>
          <a:prstGeom prst="roundRect">
            <a:avLst/>
          </a:prstGeom>
          <a:solidFill>
            <a:schemeClr val="tx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What were these young men feeling??</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4370579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wipe(left)">
                                      <p:cBhvr>
                                        <p:cTn id="7" dur="500"/>
                                        <p:tgtEl>
                                          <p:spTgt spid="15">
                                            <p:txEl>
                                              <p:pRg st="4" end="4"/>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Jesus said, “You </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[will] see the abomination of desolation which was spoken of through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Daniel the prophet</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(Mt. 24:15).</a:t>
            </a:r>
            <a:endPar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780645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86142"/>
            <a:ext cx="8686800" cy="3785652"/>
          </a:xfrm>
          <a:prstGeom prst="rect">
            <a:avLst/>
          </a:prstGeom>
          <a:solidFill>
            <a:schemeClr val="bg1">
              <a:lumMod val="95000"/>
              <a:lumOff val="5000"/>
              <a:alpha val="50000"/>
            </a:schemeClr>
          </a:solidFill>
          <a:effectLst>
            <a:softEdge rad="127000"/>
          </a:effectLst>
        </p:spPr>
        <p:txBody>
          <a:bodyPr wrap="square" rtlCol="0">
            <a:spAutoFit/>
          </a:bodyPr>
          <a:lstStyle/>
          <a:p>
            <a:pPr marL="571500" indent="-571500">
              <a:buFont typeface="Wingdings" panose="05000000000000000000" pitchFamily="2" charset="2"/>
              <a:buChar char="ü"/>
            </a:pP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The walls of Babylon </a:t>
            </a:r>
            <a:r>
              <a:rPr lang="en-US" sz="4000" b="1"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were </a:t>
            </a: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14 miles </a:t>
            </a:r>
            <a:r>
              <a:rPr lang="en-US" sz="4000" b="1"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long, 300 feet tall, and 75 feet thick</a:t>
            </a: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50 </a:t>
            </a:r>
            <a:r>
              <a:rPr lang="en-US" sz="4000" b="1"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temples </a:t>
            </a: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inside </a:t>
            </a:r>
            <a:r>
              <a:rPr lang="en-US" sz="4000" b="1"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of the </a:t>
            </a: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city.</a:t>
            </a:r>
          </a:p>
          <a:p>
            <a:pPr marL="571500" indent="-571500">
              <a:buFont typeface="Wingdings" panose="05000000000000000000" pitchFamily="2" charset="2"/>
              <a:buChar char="ü"/>
            </a:pP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4000" b="1"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central 280 foot tall ziggurat with </a:t>
            </a: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17 metric </a:t>
            </a:r>
            <a:r>
              <a:rPr lang="en-US" sz="4000" b="1" dirty="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tons of gold</a:t>
            </a:r>
            <a:r>
              <a:rPr lang="en-US" sz="40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a:t>
            </a:r>
          </a:p>
          <a:p>
            <a:pPr marL="1828800"/>
            <a:r>
              <a:rPr lang="en-US" sz="4000" b="1" dirty="0">
                <a:solidFill>
                  <a:srgbClr val="C0504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Herodotus, </a:t>
            </a:r>
            <a:r>
              <a:rPr lang="en-US" sz="4000" b="1" i="1" dirty="0">
                <a:solidFill>
                  <a:srgbClr val="C0504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Histories</a:t>
            </a:r>
            <a:r>
              <a:rPr lang="en-US" sz="4000" b="1" dirty="0">
                <a:solidFill>
                  <a:srgbClr val="C0504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 1, 178.</a:t>
            </a:r>
            <a:endParaRPr lang="en-US" sz="4000" b="1" dirty="0" smtClean="0">
              <a:solidFill>
                <a:srgbClr val="C0504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9058833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wipe(left)">
                                      <p:cBhvr>
                                        <p:cTn id="11" dur="50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left)">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Babylon was far more than a religious </a:t>
            </a:r>
            <a:r>
              <a:rPr lang="en-US" sz="44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centre</a:t>
            </a:r>
            <a:r>
              <a:rPr lang="en-US" sz="44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It was a commercial and intellectual hub as well. </a:t>
            </a:r>
          </a:p>
        </p:txBody>
      </p:sp>
      <p:sp>
        <p:nvSpPr>
          <p:cNvPr id="10" name="TextBox 9"/>
          <p:cNvSpPr txBox="1"/>
          <p:nvPr/>
        </p:nvSpPr>
        <p:spPr>
          <a:xfrm>
            <a:off x="228601" y="360164"/>
            <a:ext cx="5791200" cy="2677656"/>
          </a:xfrm>
          <a:prstGeom prst="rect">
            <a:avLst/>
          </a:prstGeom>
          <a:noFill/>
        </p:spPr>
        <p:txBody>
          <a:bodyPr wrap="square" rtlCol="0">
            <a:spAutoFit/>
          </a:bodyPr>
          <a:lstStyle/>
          <a:p>
            <a:pPr algn="ctr"/>
            <a:r>
              <a:rPr lang="en-US" sz="60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John Lennox</a:t>
            </a:r>
          </a:p>
          <a:p>
            <a:pPr algn="ctr"/>
            <a:r>
              <a:rPr lang="en-US" sz="32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(Christian Oxford Professor)</a:t>
            </a:r>
            <a:endParaRPr lang="en-US" sz="54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6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John Lennox, </a:t>
            </a:r>
            <a:r>
              <a:rPr lang="en-US" sz="2000" i="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Against the Flow: The Inspiration of Daniel in an Age of Relativism</a:t>
            </a:r>
            <a:r>
              <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(Oxford: Monarch Books, 2015</a:t>
            </a:r>
            <a:r>
              <a:rPr lang="en-US" sz="20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31.</a:t>
            </a:r>
            <a:endPar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Image result for Against the Flow: The Inspiration of Daniel in an Age of Relativism"/>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2858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Many of its temples had substantial libraries; and there were </a:t>
            </a:r>
            <a:r>
              <a:rPr lang="en-US" sz="44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centres</a:t>
            </a:r>
            <a:r>
              <a:rPr lang="en-US" sz="44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devoted to the study of law, astronomy and astrology, architecture, engineering, medicine, and art.</a:t>
            </a:r>
          </a:p>
        </p:txBody>
      </p:sp>
      <p:sp>
        <p:nvSpPr>
          <p:cNvPr id="10" name="TextBox 9"/>
          <p:cNvSpPr txBox="1"/>
          <p:nvPr/>
        </p:nvSpPr>
        <p:spPr>
          <a:xfrm>
            <a:off x="228601" y="360164"/>
            <a:ext cx="5791200" cy="2677656"/>
          </a:xfrm>
          <a:prstGeom prst="rect">
            <a:avLst/>
          </a:prstGeom>
          <a:noFill/>
        </p:spPr>
        <p:txBody>
          <a:bodyPr wrap="square" rtlCol="0">
            <a:spAutoFit/>
          </a:bodyPr>
          <a:lstStyle/>
          <a:p>
            <a:pPr algn="ctr"/>
            <a:r>
              <a:rPr lang="en-US" sz="60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John Lennox</a:t>
            </a:r>
          </a:p>
          <a:p>
            <a:pPr algn="ctr"/>
            <a:r>
              <a:rPr lang="en-US" sz="32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(Christian Oxford Professor)</a:t>
            </a:r>
            <a:endParaRPr lang="en-US" sz="54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6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John Lennox, </a:t>
            </a:r>
            <a:r>
              <a:rPr lang="en-US" sz="2000" i="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Against the Flow: The Inspiration of Daniel in an Age of Relativism</a:t>
            </a:r>
            <a:r>
              <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(Oxford: Monarch Books, 2015</a:t>
            </a:r>
            <a:r>
              <a:rPr lang="en-US" sz="20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31.</a:t>
            </a:r>
            <a:endPar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Image result for Against the Flow: The Inspiration of Daniel in an Age of Relativism"/>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3101703"/>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9144000" cy="6858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 modern terms, it was a thriving university city.</a:t>
            </a:r>
          </a:p>
        </p:txBody>
      </p:sp>
      <p:sp>
        <p:nvSpPr>
          <p:cNvPr id="10" name="TextBox 9"/>
          <p:cNvSpPr txBox="1"/>
          <p:nvPr/>
        </p:nvSpPr>
        <p:spPr>
          <a:xfrm>
            <a:off x="228601" y="360164"/>
            <a:ext cx="5791200" cy="2677656"/>
          </a:xfrm>
          <a:prstGeom prst="rect">
            <a:avLst/>
          </a:prstGeom>
          <a:noFill/>
        </p:spPr>
        <p:txBody>
          <a:bodyPr wrap="square" rtlCol="0">
            <a:spAutoFit/>
          </a:bodyPr>
          <a:lstStyle/>
          <a:p>
            <a:pPr algn="ctr"/>
            <a:r>
              <a:rPr lang="en-US" sz="60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John Lennox</a:t>
            </a:r>
          </a:p>
          <a:p>
            <a:pPr algn="ctr"/>
            <a:r>
              <a:rPr lang="en-US" sz="32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(Christian Oxford Professor)</a:t>
            </a:r>
            <a:endParaRPr lang="en-US" sz="54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16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John Lennox, </a:t>
            </a:r>
            <a:r>
              <a:rPr lang="en-US" sz="2000" i="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Against the Flow: The Inspiration of Daniel in an Age of Relativism</a:t>
            </a:r>
            <a:r>
              <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(Oxford: Monarch Books, 2015</a:t>
            </a:r>
            <a:r>
              <a:rPr lang="en-US" sz="2000"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31.</a:t>
            </a:r>
            <a:endParaRPr lang="en-US" sz="200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Image result for Against the Flow: The Inspiration of Daniel in an Age of Relativism"/>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324600" y="0"/>
            <a:ext cx="28194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324845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1:7</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chief official gave them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new </a:t>
            </a:r>
            <a:r>
              <a:rPr lang="en-US" sz="4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names</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the name </a:t>
            </a:r>
            <a:r>
              <a:rPr lang="en-US" sz="4400" b="1" dirty="0" err="1"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Belteshazzar</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Shadrach;</a:t>
            </a:r>
          </a:p>
          <a:p>
            <a:pPr marL="461963"/>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Mishael</a:t>
            </a:r>
            <a:r>
              <a:rPr lang="en-US" sz="4400" b="1" dirty="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tx1">
                    <a:lumMod val="65000"/>
                  </a:schemeClr>
                </a:solidFill>
                <a:effectLst>
                  <a:outerShdw blurRad="38100" dist="38100" dir="2700000" algn="tl">
                    <a:srgbClr val="000000">
                      <a:alpha val="43137"/>
                    </a:srgbClr>
                  </a:outerShdw>
                </a:effectLst>
                <a:latin typeface="Times New Roman" pitchFamily="18" charset="0"/>
                <a:cs typeface="Times New Roman" pitchFamily="18" charset="0"/>
              </a:rPr>
              <a:t>Meshach;</a:t>
            </a:r>
          </a:p>
          <a:p>
            <a:pPr marL="461963"/>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u="sng"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Abednego.</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ounded Rectangle 5"/>
          <p:cNvSpPr/>
          <p:nvPr/>
        </p:nvSpPr>
        <p:spPr>
          <a:xfrm>
            <a:off x="263486" y="4345943"/>
            <a:ext cx="8458200" cy="1447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ü"/>
            </a:pP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(“the Lord has helped</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Abednego </a:t>
            </a:r>
            <a:r>
              <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(“servant of </a:t>
            </a:r>
            <a:r>
              <a:rPr lang="en-US" sz="4000" b="1" dirty="0" err="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Nego</a:t>
            </a:r>
            <a:r>
              <a:rPr lang="en-US" sz="40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ounded Rectangle 6"/>
          <p:cNvSpPr/>
          <p:nvPr/>
        </p:nvSpPr>
        <p:spPr>
          <a:xfrm>
            <a:off x="2286000" y="228600"/>
            <a:ext cx="6415489" cy="3124200"/>
          </a:xfrm>
          <a:prstGeom prst="roundRect">
            <a:avLst/>
          </a:prstGeom>
          <a:solidFill>
            <a:schemeClr val="tx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What were these young men feeling??</a:t>
            </a:r>
            <a:endParaRPr lang="en-US" sz="4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04341550"/>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1:8) But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resolved not to defile himself</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with the royal food and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wine,</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he asked the chief official for permission not to defile himself this way.</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717133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1:9) Now God had caused the official to show favor and compassion to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042716167"/>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3477875"/>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1:10</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But the official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told Daniel</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 am afraid of my lord the king, who has assigned your food and drink</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840079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1:10</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“Why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should he see you looking worse than the other young men your age? The king would then have my head because of you.”</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72978178"/>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3477875"/>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1:11-12</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Then Daniel said to the guard,</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“Please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test your servants for ten days: Give us nothing but vegetables to eat and water to drink</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7307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Daniel 9:24-27 predicts the exact year of Jesus of Nazareth’s death to AD 33.</a:t>
            </a:r>
          </a:p>
          <a:p>
            <a:endPar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880684733"/>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3477875"/>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1:13)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compare our appearance with that of the young men who eat the royal food, and treat your servants in accordance with what you see.”</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6613445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1446550"/>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1:14) So he agreed to this and tested them for ten days.</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37286459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1:15) At the end of the ten days they looked healthier and better nourished than any of the young men who ate the royal food.</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949602266"/>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1:16) So the guard took away their choice food and the wine they were to drink and gave them vegetables instead.</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95379279"/>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1:17</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To these four young men God gave knowledge and understanding of all kinds of literature and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learning.</a:t>
            </a:r>
          </a:p>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could understand visions and dreams of all kinds.</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084939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800767"/>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1:18) At the end of the time set by the king to bring them into his service, the chief official presented them to Nebuchadnezzar.</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459112313"/>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3477875"/>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1:19</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The king talked with them, and he found none equal to Daniel,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Hananiah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Mishael</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400" b="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Azariah</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so they entered the king’s service.</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45764996"/>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4154984"/>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1:20) In every matter of wisdom and understanding about which the king questioned </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them,</a:t>
            </a:r>
          </a:p>
          <a:p>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a:t>
            </a: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found them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ten times</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better than all the magicians and enchanters in his whole kingdom.</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61489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1:21) And Daniel remained there until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first year of King Cyrus</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8009311"/>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123658"/>
          </a:xfrm>
          <a:prstGeom prst="rect">
            <a:avLst/>
          </a:prstGeom>
          <a:noFill/>
          <a:effectLst>
            <a:softEdge rad="127000"/>
          </a:effectLst>
        </p:spPr>
        <p:txBody>
          <a:bodyPr wrap="square" rtlCol="0">
            <a:spAutoFit/>
          </a:bodyPr>
          <a:lstStyle/>
          <a:p>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 </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1:21) And Daniel remained there until </a:t>
            </a:r>
            <a:r>
              <a:rPr lang="en-US" sz="4400" b="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first year of King Cyrus</a:t>
            </a:r>
            <a:r>
              <a:rPr lang="en-US" sz="44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2057400" y="1676400"/>
            <a:ext cx="6400800" cy="23622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Cyrus was the Persian king who took over Babylon (~539 BC)</a:t>
            </a:r>
            <a:endParaRPr lang="en-US" sz="4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80093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Ezekiel wrote, “Even if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Noah</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Job</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were there, their righteousness would save no </a:t>
            </a: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one” </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(Ezek. </a:t>
            </a: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14:14).</a:t>
            </a:r>
            <a:endPar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09563132"/>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447800"/>
            <a:ext cx="8763000" cy="2431435"/>
          </a:xfrm>
          <a:prstGeom prst="rect">
            <a:avLst/>
          </a:prstGeom>
          <a:noFill/>
          <a:effectLst>
            <a:softEdge rad="127000"/>
          </a:effectLst>
        </p:spPr>
        <p:txBody>
          <a:bodyPr wrap="square" rtlCol="0">
            <a:spAutoFit/>
          </a:bodyPr>
          <a:lstStyle/>
          <a:p>
            <a:r>
              <a:rPr lang="en-US" sz="54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What do we learn about </a:t>
            </a:r>
            <a:r>
              <a:rPr lang="en-US" sz="54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p>
          <a:p>
            <a:pPr marL="571500" indent="-571500">
              <a:buFont typeface="Wingdings" panose="05000000000000000000" pitchFamily="2" charset="2"/>
              <a:buChar char="ü"/>
            </a:pPr>
            <a:r>
              <a:rPr lang="en-US" sz="44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Non-conformist.</a:t>
            </a:r>
          </a:p>
        </p:txBody>
      </p:sp>
      <p:sp>
        <p:nvSpPr>
          <p:cNvPr id="3" name="Rounded Rectangle 2"/>
          <p:cNvSpPr/>
          <p:nvPr/>
        </p:nvSpPr>
        <p:spPr>
          <a:xfrm>
            <a:off x="152400" y="3879235"/>
            <a:ext cx="8839200" cy="2667000"/>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Conformity (noun): </a:t>
            </a: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Matching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attitudes</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beliefs</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behaviors</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to what individuals perceive is normal of their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society</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or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social </a:t>
            </a:r>
            <a:r>
              <a:rPr lang="en-US" sz="4000" b="1" u="sng"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group</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9633301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447800"/>
            <a:ext cx="8763000" cy="2431435"/>
          </a:xfrm>
          <a:prstGeom prst="rect">
            <a:avLst/>
          </a:prstGeom>
          <a:noFill/>
          <a:effectLst>
            <a:softEdge rad="127000"/>
          </a:effectLst>
        </p:spPr>
        <p:txBody>
          <a:bodyPr wrap="square" rtlCol="0">
            <a:spAutoFit/>
          </a:bodyPr>
          <a:lstStyle/>
          <a:p>
            <a:r>
              <a:rPr lang="en-US" sz="5400" b="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What do we learn about </a:t>
            </a:r>
            <a:r>
              <a:rPr lang="en-US" sz="5400" b="1" i="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Daniel?</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Non-conformist.</a:t>
            </a:r>
          </a:p>
        </p:txBody>
      </p:sp>
      <p:sp>
        <p:nvSpPr>
          <p:cNvPr id="3" name="Rounded Rectangle 2"/>
          <p:cNvSpPr/>
          <p:nvPr/>
        </p:nvSpPr>
        <p:spPr>
          <a:xfrm>
            <a:off x="152400" y="3879235"/>
            <a:ext cx="8839200" cy="2667000"/>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C0504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Conformity (noun): </a:t>
            </a:r>
            <a:r>
              <a:rPr lang="en-US" sz="4000" b="1" dirty="0" smtClean="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[It] may </a:t>
            </a:r>
            <a:r>
              <a:rPr lang="en-US" sz="4000" b="1" dirty="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result from </a:t>
            </a:r>
            <a:r>
              <a:rPr lang="en-US" sz="4000" b="1" u="sng" dirty="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subtle unconscious influences</a:t>
            </a:r>
            <a:r>
              <a:rPr lang="en-US" sz="4000" b="1" dirty="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 or direct and overt </a:t>
            </a:r>
            <a:r>
              <a:rPr lang="en-US" sz="4000" b="1" u="sng" dirty="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social </a:t>
            </a:r>
            <a:r>
              <a:rPr lang="en-US" sz="4000" b="1" u="sng" dirty="0" smtClean="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pressure</a:t>
            </a:r>
            <a:r>
              <a:rPr lang="en-US" sz="4000" b="1" dirty="0" smtClean="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en-US" sz="4000" b="1" dirty="0" smtClean="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685800" y="152400"/>
            <a:ext cx="8229600" cy="2971800"/>
          </a:xfrm>
          <a:prstGeom prst="roundRect">
            <a:avLst/>
          </a:prstGeom>
          <a:solidFill>
            <a:schemeClr val="tx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81% of people agreed with this:</a:t>
            </a:r>
          </a:p>
          <a:p>
            <a:r>
              <a:rPr lang="en-US"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“There is no such thing as absolute truth.”</a:t>
            </a:r>
          </a:p>
          <a:p>
            <a:pPr marL="457200"/>
            <a:r>
              <a:rPr lang="en-US" sz="24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George </a:t>
            </a:r>
            <a:r>
              <a:rPr lang="en-US" sz="2400" b="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Barna</a:t>
            </a:r>
            <a:r>
              <a:rPr lang="en-US" sz="24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What Americans Believe</a:t>
            </a:r>
            <a:r>
              <a:rPr lang="en-US" sz="24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(Ventura, CA: Regal, 1991), 83-85.</a:t>
            </a:r>
          </a:p>
        </p:txBody>
      </p:sp>
    </p:spTree>
    <p:extLst>
      <p:ext uri="{BB962C8B-B14F-4D97-AF65-F5344CB8AC3E}">
        <p14:creationId xmlns:p14="http://schemas.microsoft.com/office/powerpoint/2010/main" xmlns="" val="38876127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447800"/>
            <a:ext cx="8763000" cy="5139869"/>
          </a:xfrm>
          <a:prstGeom prst="rect">
            <a:avLst/>
          </a:prstGeom>
          <a:noFill/>
          <a:effectLst>
            <a:softEdge rad="127000"/>
          </a:effectLst>
        </p:spPr>
        <p:txBody>
          <a:bodyPr wrap="square" rtlCol="0">
            <a:spAutoFit/>
          </a:bodyPr>
          <a:lstStyle/>
          <a:p>
            <a:r>
              <a:rPr lang="en-US" sz="5400" b="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What do we learn about </a:t>
            </a:r>
            <a:r>
              <a:rPr lang="en-US" sz="5400" b="1" i="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Daniel?</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Non-conformist.</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Forfeited pleasure for principles.</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Applied his intellect and mind.</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Diplomatic, yet firm.</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Willing to make the “big ask.”</a:t>
            </a:r>
          </a:p>
        </p:txBody>
      </p:sp>
    </p:spTree>
    <p:extLst>
      <p:ext uri="{BB962C8B-B14F-4D97-AF65-F5344CB8AC3E}">
        <p14:creationId xmlns:p14="http://schemas.microsoft.com/office/powerpoint/2010/main" xmlns="" val="1118892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447800"/>
            <a:ext cx="8763000" cy="5139869"/>
          </a:xfrm>
          <a:prstGeom prst="rect">
            <a:avLst/>
          </a:prstGeom>
          <a:noFill/>
          <a:effectLst>
            <a:softEdge rad="127000"/>
          </a:effectLst>
        </p:spPr>
        <p:txBody>
          <a:bodyPr wrap="square" rtlCol="0">
            <a:spAutoFit/>
          </a:bodyPr>
          <a:lstStyle/>
          <a:p>
            <a:r>
              <a:rPr lang="en-US" sz="5400" b="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What do we learn about </a:t>
            </a:r>
            <a:r>
              <a:rPr lang="en-US" sz="5400" b="1" i="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Daniel?</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Non-conformist.</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Forfeited pleasure for principles.</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Applied his intellect and mind.</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Diplomatic, yet firm.</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Willing to make the “big ask.”</a:t>
            </a:r>
          </a:p>
        </p:txBody>
      </p:sp>
      <p:sp>
        <p:nvSpPr>
          <p:cNvPr id="3" name="Rounded Rectangle 2"/>
          <p:cNvSpPr/>
          <p:nvPr/>
        </p:nvSpPr>
        <p:spPr>
          <a:xfrm>
            <a:off x="1905001" y="304800"/>
            <a:ext cx="7086600" cy="3124200"/>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rPr>
              <a:t>All despite no apparent blessing from God!</a:t>
            </a:r>
            <a:endParaRPr lang="en-US" sz="4000" b="1" dirty="0">
              <a:solidFill>
                <a:srgbClr val="EEECE1">
                  <a:lumMod val="1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118892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447800"/>
            <a:ext cx="8763000" cy="4462760"/>
          </a:xfrm>
          <a:prstGeom prst="rect">
            <a:avLst/>
          </a:prstGeom>
          <a:noFill/>
          <a:effectLst>
            <a:softEdge rad="127000"/>
          </a:effectLst>
        </p:spPr>
        <p:txBody>
          <a:bodyPr wrap="square" rtlCol="0">
            <a:spAutoFit/>
          </a:bodyPr>
          <a:lstStyle/>
          <a:p>
            <a:r>
              <a:rPr lang="en-US" sz="5400" b="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What do we learn about </a:t>
            </a:r>
            <a:r>
              <a:rPr lang="en-US" sz="5400" b="1" i="1" dirty="0" smtClean="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God?</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Totally under control (v.2).</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Empowered Daniel (v.9, 17).</a:t>
            </a:r>
          </a:p>
          <a:p>
            <a:pPr marL="571500" indent="-571500">
              <a:buFont typeface="Wingdings" panose="05000000000000000000" pitchFamily="2" charset="2"/>
              <a:buChar char="ü"/>
            </a:pPr>
            <a:r>
              <a:rPr lang="en-US" sz="4400" b="1" dirty="0" smtClean="0">
                <a:solidFill>
                  <a:srgbClr val="EEECE1"/>
                </a:solidFill>
                <a:effectLst>
                  <a:outerShdw blurRad="38100" dist="38100" dir="2700000" algn="tl">
                    <a:srgbClr val="000000">
                      <a:alpha val="43137"/>
                    </a:srgbClr>
                  </a:outerShdw>
                </a:effectLst>
                <a:latin typeface="Times New Roman" pitchFamily="18" charset="0"/>
                <a:cs typeface="Times New Roman" pitchFamily="18" charset="0"/>
              </a:rPr>
              <a:t>Caused Daniel to outlive this massive empire! (v.21)</a:t>
            </a:r>
          </a:p>
        </p:txBody>
      </p:sp>
    </p:spTree>
    <p:extLst>
      <p:ext uri="{BB962C8B-B14F-4D97-AF65-F5344CB8AC3E}">
        <p14:creationId xmlns:p14="http://schemas.microsoft.com/office/powerpoint/2010/main" xmlns="" val="15137808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Ezekiel wrote, “Even if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Noah</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Job</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were there, their righteousness would save no </a:t>
            </a: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one” </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(Ezek. </a:t>
            </a: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14:14).</a:t>
            </a:r>
            <a:endPar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3352800" y="2819400"/>
            <a:ext cx="5638800" cy="3352800"/>
          </a:xfrm>
          <a:prstGeom prst="roundRect">
            <a:avLst/>
          </a:prstGeom>
          <a:solidFill>
            <a:schemeClr val="bg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Dated to 6</a:t>
            </a:r>
            <a:r>
              <a:rPr lang="en-US" sz="44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a:t>
            </a:r>
            <a:r>
              <a:rPr lang="en-US"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century BC—even by critics.</a:t>
            </a:r>
          </a:p>
          <a:p>
            <a:pPr marL="461963" indent="-176213"/>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Richard Carrier, </a:t>
            </a:r>
            <a:r>
              <a:rPr lang="en-US" sz="1600" b="1" i="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Sense and Goodness Without </a:t>
            </a:r>
            <a:r>
              <a:rPr lang="en-US" sz="16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God</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(Bloomington, IN: </a:t>
            </a:r>
            <a:r>
              <a:rPr lang="en-US" sz="1600" b="1" dirty="0" err="1">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Authorhouse</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2005), 249.</a:t>
            </a:r>
          </a:p>
          <a:p>
            <a:pPr marL="461963" indent="-176213"/>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See also Robert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C. Newman, </a:t>
            </a:r>
            <a:r>
              <a:rPr lang="en-US" sz="1600" b="1" i="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The Evidence of </a:t>
            </a:r>
            <a:r>
              <a:rPr lang="en-US" sz="16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Prophecy</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Hatfield, PA: Interdisciplinary Biblical Research Institute, 1988), </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21. Gleason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Archer, </a:t>
            </a:r>
            <a:r>
              <a:rPr lang="en-US" sz="1600" b="1" i="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 Survey of Old Testament </a:t>
            </a:r>
            <a:r>
              <a:rPr lang="en-US" sz="16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Introduction</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(Chicago: Moody Press. 1994), 412</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xmlns="" val="1909563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Ezekiel wrote, “Even if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Noah</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Job</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were there, their righteousness would save no </a:t>
            </a: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one” </a:t>
            </a:r>
            <a:r>
              <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(Ezek. </a:t>
            </a:r>
            <a:r>
              <a:rPr lang="en-US" sz="4000" b="1"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14:14).</a:t>
            </a:r>
            <a:endParaRPr lang="en-US" sz="4000" b="1" dirty="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3352800" y="2819400"/>
            <a:ext cx="5638800" cy="3352800"/>
          </a:xfrm>
          <a:prstGeom prst="roundRect">
            <a:avLst/>
          </a:prstGeom>
          <a:solidFill>
            <a:schemeClr val="bg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Dated to 6</a:t>
            </a:r>
            <a:r>
              <a:rPr lang="en-US" sz="44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a:t>
            </a:r>
            <a:r>
              <a:rPr lang="en-US"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century BC—even by critics.</a:t>
            </a:r>
          </a:p>
          <a:p>
            <a:pPr marL="461963" indent="-176213"/>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Richard Carrier, </a:t>
            </a:r>
            <a:r>
              <a:rPr lang="en-US" sz="1600" b="1" i="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Sense and Goodness Without </a:t>
            </a:r>
            <a:r>
              <a:rPr lang="en-US" sz="16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God</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(Bloomington, IN: </a:t>
            </a:r>
            <a:r>
              <a:rPr lang="en-US" sz="1600" b="1" dirty="0" err="1">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Authorhouse</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2005), 249.</a:t>
            </a:r>
          </a:p>
          <a:p>
            <a:pPr marL="461963" indent="-176213"/>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See also Robert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C. Newman, </a:t>
            </a:r>
            <a:r>
              <a:rPr lang="en-US" sz="1600" b="1" i="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The Evidence of </a:t>
            </a:r>
            <a:r>
              <a:rPr lang="en-US" sz="16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Prophecy</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Hatfield, PA: Interdisciplinary Biblical Research Institute, 1988), </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21. Gleason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Archer, </a:t>
            </a:r>
            <a:r>
              <a:rPr lang="en-US" sz="1600" b="1" i="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 Survey of Old Testament </a:t>
            </a:r>
            <a:r>
              <a:rPr lang="en-US" sz="1600" b="1" i="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Introduction</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(Chicago: Moody Press. 1994), 412</a:t>
            </a:r>
            <a:r>
              <a:rPr lang="en-US" sz="1600" b="1" dirty="0" smtClean="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cxnSp>
        <p:nvCxnSpPr>
          <p:cNvPr id="7" name="Straight Arrow Connector 6"/>
          <p:cNvCxnSpPr/>
          <p:nvPr/>
        </p:nvCxnSpPr>
        <p:spPr>
          <a:xfrm flipV="1">
            <a:off x="1752600" y="1490872"/>
            <a:ext cx="495300" cy="2928728"/>
          </a:xfrm>
          <a:prstGeom prst="straightConnector1">
            <a:avLst/>
          </a:prstGeom>
          <a:ln w="1905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1578" y="4267200"/>
            <a:ext cx="3026229" cy="2362200"/>
          </a:xfrm>
          <a:prstGeom prst="roundRect">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How do critics respond?</a:t>
            </a:r>
            <a:endParaRPr lang="en-US"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1524000" y="838200"/>
            <a:ext cx="1828800" cy="725269"/>
          </a:xfrm>
          <a:prstGeom prst="roundRect">
            <a:avLst/>
          </a:prstGeom>
          <a:noFill/>
          <a:ln w="762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09563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86142"/>
            <a:ext cx="8915400" cy="2954655"/>
          </a:xfrm>
          <a:prstGeom prst="rect">
            <a:avLst/>
          </a:prstGeom>
          <a:noFill/>
          <a:effectLst>
            <a:softEdge rad="127000"/>
          </a:effectLst>
        </p:spPr>
        <p:txBody>
          <a:bodyPr wrap="square" rtlCol="0">
            <a:spAutoFit/>
          </a:bodyPr>
          <a:lstStyle/>
          <a:p>
            <a:r>
              <a:rPr lang="en-US" sz="54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Date?</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Claims to be written by Daniel in ~530 BC.</a:t>
            </a:r>
          </a:p>
          <a:p>
            <a:pPr marL="571500" indent="-571500">
              <a:buFont typeface="Wingdings" panose="05000000000000000000" pitchFamily="2" charset="2"/>
              <a:buChar char="ü"/>
            </a:pPr>
            <a:r>
              <a:rPr lang="en-US" sz="4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Critics date the book to 167 BC.</a:t>
            </a:r>
            <a:endParaRPr lang="en-US"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70692" y="3040796"/>
            <a:ext cx="7015908" cy="3588604"/>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1. Biblical evidence</a:t>
            </a:r>
          </a:p>
          <a:p>
            <a:endPar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54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1447800" y="83388"/>
            <a:ext cx="7543800" cy="2812212"/>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Ezekiel wrote, “Even if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Noah</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Daniel</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u="sng"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Job</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were there, their righteousness would save no </a:t>
            </a:r>
            <a:r>
              <a:rPr lang="en-US" sz="40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one” </a:t>
            </a:r>
            <a:r>
              <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(Ezek. </a:t>
            </a:r>
            <a:r>
              <a:rPr lang="en-US" sz="40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14:14).</a:t>
            </a:r>
            <a:endParaRPr lang="en-US" sz="40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3352800" y="2819400"/>
            <a:ext cx="5638800" cy="3352800"/>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Like saying, “My favorite basketball players are </a:t>
            </a:r>
            <a:r>
              <a:rPr lang="en-US" sz="4400" b="1" u="sng"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Lebron</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Kobe</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4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Jordan</a:t>
            </a: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1600" b="1" dirty="0">
              <a:solidFill>
                <a:schemeClr val="tx1">
                  <a:lumMod val="8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 name="Straight Arrow Connector 6"/>
          <p:cNvCxnSpPr/>
          <p:nvPr/>
        </p:nvCxnSpPr>
        <p:spPr>
          <a:xfrm flipV="1">
            <a:off x="1752600" y="1490872"/>
            <a:ext cx="495300" cy="2928728"/>
          </a:xfrm>
          <a:prstGeom prst="straightConnector1">
            <a:avLst/>
          </a:prstGeom>
          <a:ln w="190500">
            <a:solidFill>
              <a:schemeClr val="tx1">
                <a:lumMod val="6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1578" y="4267200"/>
            <a:ext cx="3026229" cy="2362200"/>
          </a:xfrm>
          <a:prstGeom prst="roundRect">
            <a:avLst/>
          </a:prstGeom>
          <a:solidFill>
            <a:schemeClr val="bg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How do critics respond?</a:t>
            </a:r>
            <a:endParaRPr lang="en-US"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1524000" y="838200"/>
            <a:ext cx="1828800" cy="725269"/>
          </a:xfrm>
          <a:prstGeom prst="roundRect">
            <a:avLst/>
          </a:prstGeom>
          <a:noFill/>
          <a:ln w="76200">
            <a:solidFill>
              <a:schemeClr val="tx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1761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14302</TotalTime>
  <Words>4021</Words>
  <Application>Microsoft Office PowerPoint</Application>
  <PresentationFormat>On-screen Show (4:3)</PresentationFormat>
  <Paragraphs>359</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Franklin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Rochford</dc:creator>
  <cp:lastModifiedBy>clarkt</cp:lastModifiedBy>
  <cp:revision>1713</cp:revision>
  <dcterms:created xsi:type="dcterms:W3CDTF">2011-02-16T23:43:02Z</dcterms:created>
  <dcterms:modified xsi:type="dcterms:W3CDTF">2017-10-18T14:34:07Z</dcterms:modified>
</cp:coreProperties>
</file>