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4"/>
  </p:notesMasterIdLst>
  <p:sldIdLst>
    <p:sldId id="262" r:id="rId2"/>
    <p:sldId id="1286" r:id="rId3"/>
    <p:sldId id="1494" r:id="rId4"/>
    <p:sldId id="1561" r:id="rId5"/>
    <p:sldId id="1560" r:id="rId6"/>
    <p:sldId id="1574" r:id="rId7"/>
    <p:sldId id="1573" r:id="rId8"/>
    <p:sldId id="1501" r:id="rId9"/>
    <p:sldId id="1562" r:id="rId10"/>
    <p:sldId id="1563" r:id="rId11"/>
    <p:sldId id="1502" r:id="rId12"/>
    <p:sldId id="1504" r:id="rId13"/>
    <p:sldId id="1505" r:id="rId14"/>
    <p:sldId id="1506" r:id="rId15"/>
    <p:sldId id="1507" r:id="rId16"/>
    <p:sldId id="1514" r:id="rId17"/>
    <p:sldId id="1515" r:id="rId18"/>
    <p:sldId id="1516" r:id="rId19"/>
    <p:sldId id="1517" r:id="rId20"/>
    <p:sldId id="1521" r:id="rId21"/>
    <p:sldId id="1520" r:id="rId22"/>
    <p:sldId id="1522" r:id="rId23"/>
    <p:sldId id="1564" r:id="rId24"/>
    <p:sldId id="1565" r:id="rId25"/>
    <p:sldId id="1523" r:id="rId26"/>
    <p:sldId id="1524" r:id="rId27"/>
    <p:sldId id="1525" r:id="rId28"/>
    <p:sldId id="1526" r:id="rId29"/>
    <p:sldId id="1527" r:id="rId30"/>
    <p:sldId id="1528" r:id="rId31"/>
    <p:sldId id="1530" r:id="rId32"/>
    <p:sldId id="1576" r:id="rId33"/>
    <p:sldId id="1577" r:id="rId34"/>
    <p:sldId id="1575" r:id="rId35"/>
    <p:sldId id="1531" r:id="rId36"/>
    <p:sldId id="1566" r:id="rId37"/>
    <p:sldId id="1532" r:id="rId38"/>
    <p:sldId id="1533" r:id="rId39"/>
    <p:sldId id="1567" r:id="rId40"/>
    <p:sldId id="1534" r:id="rId41"/>
    <p:sldId id="1535" r:id="rId42"/>
    <p:sldId id="1537" r:id="rId43"/>
    <p:sldId id="1538" r:id="rId44"/>
    <p:sldId id="1539" r:id="rId45"/>
    <p:sldId id="1540" r:id="rId46"/>
    <p:sldId id="1541" r:id="rId47"/>
    <p:sldId id="1542" r:id="rId48"/>
    <p:sldId id="1543" r:id="rId49"/>
    <p:sldId id="1544" r:id="rId50"/>
    <p:sldId id="1545" r:id="rId51"/>
    <p:sldId id="1546" r:id="rId52"/>
    <p:sldId id="1547" r:id="rId53"/>
    <p:sldId id="1549" r:id="rId54"/>
    <p:sldId id="1550" r:id="rId55"/>
    <p:sldId id="1510" r:id="rId56"/>
    <p:sldId id="1568" r:id="rId57"/>
    <p:sldId id="1569" r:id="rId58"/>
    <p:sldId id="1570" r:id="rId59"/>
    <p:sldId id="1571" r:id="rId60"/>
    <p:sldId id="1572" r:id="rId61"/>
    <p:sldId id="1559" r:id="rId62"/>
    <p:sldId id="1473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2D"/>
    <a:srgbClr val="72DB2B"/>
    <a:srgbClr val="3F7D15"/>
    <a:srgbClr val="5BB41E"/>
    <a:srgbClr val="221A00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2" y="1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926D-B060-4F6A-834C-683F444DE01B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77DC-F2A7-4847-88A5-2B3DF623F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6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CC9380-E24D-4631-948F-C2772B4173FB}"/>
              </a:ext>
            </a:extLst>
          </p:cNvPr>
          <p:cNvSpPr txBox="1"/>
          <p:nvPr/>
        </p:nvSpPr>
        <p:spPr>
          <a:xfrm>
            <a:off x="0" y="-11813"/>
            <a:ext cx="12192001" cy="83099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300" b="1" dirty="0">
                <a:solidFill>
                  <a:schemeClr val="bg1"/>
                </a:solidFill>
              </a:rPr>
              <a:t>Jesus One on One: Jesus and Nicodemus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812B6C-56A0-4DA7-BDA9-111887A58C56}"/>
              </a:ext>
            </a:extLst>
          </p:cNvPr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John 3:2 </a:t>
            </a:r>
            <a:r>
              <a:rPr lang="en-US" sz="3600" dirty="0">
                <a:solidFill>
                  <a:schemeClr val="tx1"/>
                </a:solidFill>
              </a:rPr>
              <a:t>After dark one evening, </a:t>
            </a:r>
            <a:r>
              <a:rPr lang="en-US" sz="3600" b="1" u="sng" dirty="0">
                <a:solidFill>
                  <a:srgbClr val="002060"/>
                </a:solidFill>
              </a:rPr>
              <a:t>he came to speak with Jesus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909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CC9380-E24D-4631-948F-C2772B4173FB}"/>
              </a:ext>
            </a:extLst>
          </p:cNvPr>
          <p:cNvSpPr txBox="1"/>
          <p:nvPr/>
        </p:nvSpPr>
        <p:spPr>
          <a:xfrm>
            <a:off x="0" y="-11813"/>
            <a:ext cx="12192001" cy="83099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300" b="1" dirty="0">
                <a:solidFill>
                  <a:schemeClr val="bg1"/>
                </a:solidFill>
              </a:rPr>
              <a:t>Jesus One on One: Jesus and Nicodemus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55181" y="1053599"/>
            <a:ext cx="3746243" cy="2897165"/>
          </a:xfrm>
          <a:prstGeom prst="wedgeRoundRectCallout">
            <a:avLst>
              <a:gd name="adj1" fmla="val -63091"/>
              <a:gd name="adj2" fmla="val 86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unless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4C6181-C8F2-416E-95C0-790E8A29AA5B}"/>
              </a:ext>
            </a:extLst>
          </p:cNvPr>
          <p:cNvSpPr/>
          <p:nvPr/>
        </p:nvSpPr>
        <p:spPr>
          <a:xfrm>
            <a:off x="9590479" y="5875024"/>
            <a:ext cx="230204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3:2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he said,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xmlns="" id="{5ABD921C-6736-4A04-9349-0D0236C1702C}"/>
              </a:ext>
            </a:extLst>
          </p:cNvPr>
          <p:cNvSpPr/>
          <p:nvPr/>
        </p:nvSpPr>
        <p:spPr>
          <a:xfrm>
            <a:off x="8390577" y="1938340"/>
            <a:ext cx="3721768" cy="3792743"/>
          </a:xfrm>
          <a:prstGeom prst="wedgeRoundRectCallout">
            <a:avLst>
              <a:gd name="adj1" fmla="val 53520"/>
              <a:gd name="adj2" fmla="val 566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3:2 </a:t>
            </a:r>
            <a:r>
              <a:rPr lang="en-US" sz="3200" dirty="0">
                <a:solidFill>
                  <a:schemeClr val="tx1"/>
                </a:solidFill>
              </a:rPr>
              <a:t>“we all know that God has sent you to teach us. Your miraculous signs are evidence that God is with you.”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xmlns="" id="{7477E353-5018-4F62-9B53-56D21FB686D7}"/>
              </a:ext>
            </a:extLst>
          </p:cNvPr>
          <p:cNvSpPr/>
          <p:nvPr/>
        </p:nvSpPr>
        <p:spPr>
          <a:xfrm>
            <a:off x="8646373" y="982976"/>
            <a:ext cx="2302043" cy="830997"/>
          </a:xfrm>
          <a:prstGeom prst="wedgeRoundRectCallout">
            <a:avLst>
              <a:gd name="adj1" fmla="val 127077"/>
              <a:gd name="adj2" fmla="val 12851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3:2 </a:t>
            </a:r>
            <a:r>
              <a:rPr lang="en-US" sz="3200" dirty="0">
                <a:solidFill>
                  <a:schemeClr val="tx1"/>
                </a:solidFill>
              </a:rPr>
              <a:t>“Rabbi,”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E14B97-CD45-4470-AA2B-26DD6D19E198}"/>
              </a:ext>
            </a:extLst>
          </p:cNvPr>
          <p:cNvSpPr/>
          <p:nvPr/>
        </p:nvSpPr>
        <p:spPr>
          <a:xfrm>
            <a:off x="306324" y="5875023"/>
            <a:ext cx="325831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3:3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 ,</a:t>
            </a:r>
          </a:p>
        </p:txBody>
      </p:sp>
    </p:spTree>
    <p:extLst>
      <p:ext uri="{BB962C8B-B14F-4D97-AF65-F5344CB8AC3E}">
        <p14:creationId xmlns:p14="http://schemas.microsoft.com/office/powerpoint/2010/main" val="28850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CC9380-E24D-4631-948F-C2772B4173FB}"/>
              </a:ext>
            </a:extLst>
          </p:cNvPr>
          <p:cNvSpPr txBox="1"/>
          <p:nvPr/>
        </p:nvSpPr>
        <p:spPr>
          <a:xfrm>
            <a:off x="0" y="-11813"/>
            <a:ext cx="12192001" cy="83099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300" b="1" dirty="0">
                <a:solidFill>
                  <a:schemeClr val="bg1"/>
                </a:solidFill>
              </a:rPr>
              <a:t>Jesus One on One: Jesus and Nicodemus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55181" y="1053599"/>
            <a:ext cx="3746243" cy="2897165"/>
          </a:xfrm>
          <a:prstGeom prst="wedgeRoundRectCallout">
            <a:avLst>
              <a:gd name="adj1" fmla="val -63091"/>
              <a:gd name="adj2" fmla="val 86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unless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4C6181-C8F2-416E-95C0-790E8A29AA5B}"/>
              </a:ext>
            </a:extLst>
          </p:cNvPr>
          <p:cNvSpPr/>
          <p:nvPr/>
        </p:nvSpPr>
        <p:spPr>
          <a:xfrm>
            <a:off x="7098631" y="5875024"/>
            <a:ext cx="4842016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3:4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Nicodemus exclaimed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xmlns="" id="{7477E353-5018-4F62-9B53-56D21FB686D7}"/>
              </a:ext>
            </a:extLst>
          </p:cNvPr>
          <p:cNvSpPr/>
          <p:nvPr/>
        </p:nvSpPr>
        <p:spPr>
          <a:xfrm>
            <a:off x="8566484" y="1053599"/>
            <a:ext cx="2915199" cy="1388008"/>
          </a:xfrm>
          <a:prstGeom prst="wedgeRoundRectCallout">
            <a:avLst>
              <a:gd name="adj1" fmla="val 87456"/>
              <a:gd name="adj2" fmla="val 955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3:4 </a:t>
            </a:r>
            <a:r>
              <a:rPr lang="en-US" sz="3200" dirty="0">
                <a:solidFill>
                  <a:schemeClr val="tx1"/>
                </a:solidFill>
              </a:rPr>
              <a:t>“What do you mean?”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E14B97-CD45-4470-AA2B-26DD6D19E198}"/>
              </a:ext>
            </a:extLst>
          </p:cNvPr>
          <p:cNvSpPr/>
          <p:nvPr/>
        </p:nvSpPr>
        <p:spPr>
          <a:xfrm>
            <a:off x="306324" y="5875023"/>
            <a:ext cx="325831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3:3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 ,</a:t>
            </a:r>
          </a:p>
        </p:txBody>
      </p:sp>
    </p:spTree>
    <p:extLst>
      <p:ext uri="{BB962C8B-B14F-4D97-AF65-F5344CB8AC3E}">
        <p14:creationId xmlns:p14="http://schemas.microsoft.com/office/powerpoint/2010/main" val="7105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CC9380-E24D-4631-948F-C2772B4173FB}"/>
              </a:ext>
            </a:extLst>
          </p:cNvPr>
          <p:cNvSpPr txBox="1"/>
          <p:nvPr/>
        </p:nvSpPr>
        <p:spPr>
          <a:xfrm>
            <a:off x="0" y="-11813"/>
            <a:ext cx="12192001" cy="83099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300" b="1" dirty="0">
                <a:solidFill>
                  <a:schemeClr val="bg1"/>
                </a:solidFill>
              </a:rPr>
              <a:t>Jesus One on One: Jesus and Nicodemus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55181" y="1053599"/>
            <a:ext cx="3746243" cy="2897165"/>
          </a:xfrm>
          <a:prstGeom prst="wedgeRoundRectCallout">
            <a:avLst>
              <a:gd name="adj1" fmla="val -63091"/>
              <a:gd name="adj2" fmla="val 864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unless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4C6181-C8F2-416E-95C0-790E8A29AA5B}"/>
              </a:ext>
            </a:extLst>
          </p:cNvPr>
          <p:cNvSpPr/>
          <p:nvPr/>
        </p:nvSpPr>
        <p:spPr>
          <a:xfrm>
            <a:off x="7098631" y="5875024"/>
            <a:ext cx="4842016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3:4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Nicodemus exclaimed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xmlns="" id="{7477E353-5018-4F62-9B53-56D21FB686D7}"/>
              </a:ext>
            </a:extLst>
          </p:cNvPr>
          <p:cNvSpPr/>
          <p:nvPr/>
        </p:nvSpPr>
        <p:spPr>
          <a:xfrm>
            <a:off x="8566484" y="1053599"/>
            <a:ext cx="2915199" cy="1388008"/>
          </a:xfrm>
          <a:prstGeom prst="wedgeRoundRectCallout">
            <a:avLst>
              <a:gd name="adj1" fmla="val 87456"/>
              <a:gd name="adj2" fmla="val 955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3:4 </a:t>
            </a:r>
            <a:r>
              <a:rPr lang="en-US" sz="3200" dirty="0">
                <a:solidFill>
                  <a:schemeClr val="tx1"/>
                </a:solidFill>
              </a:rPr>
              <a:t>“What do you mean?”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E14B97-CD45-4470-AA2B-26DD6D19E198}"/>
              </a:ext>
            </a:extLst>
          </p:cNvPr>
          <p:cNvSpPr/>
          <p:nvPr/>
        </p:nvSpPr>
        <p:spPr>
          <a:xfrm>
            <a:off x="306324" y="5875023"/>
            <a:ext cx="3258312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3:3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 ,</a:t>
            </a:r>
          </a:p>
        </p:txBody>
      </p:sp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xmlns="" id="{29D616F3-7145-41DE-8CD5-BEFF5A737306}"/>
              </a:ext>
            </a:extLst>
          </p:cNvPr>
          <p:cNvSpPr/>
          <p:nvPr/>
        </p:nvSpPr>
        <p:spPr>
          <a:xfrm>
            <a:off x="7861272" y="3229384"/>
            <a:ext cx="4030125" cy="2374019"/>
          </a:xfrm>
          <a:prstGeom prst="wedgeRoundRectCallout">
            <a:avLst>
              <a:gd name="adj1" fmla="val 65961"/>
              <a:gd name="adj2" fmla="val 682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3:4 </a:t>
            </a:r>
            <a:r>
              <a:rPr lang="en-US" sz="3200" dirty="0">
                <a:solidFill>
                  <a:schemeClr val="tx1"/>
                </a:solidFill>
              </a:rPr>
              <a:t>““How can an old man go back into his mother’s womb and be born again?”</a:t>
            </a:r>
          </a:p>
        </p:txBody>
      </p:sp>
    </p:spTree>
    <p:extLst>
      <p:ext uri="{BB962C8B-B14F-4D97-AF65-F5344CB8AC3E}">
        <p14:creationId xmlns:p14="http://schemas.microsoft.com/office/powerpoint/2010/main" val="15624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CC9380-E24D-4631-948F-C2772B4173FB}"/>
              </a:ext>
            </a:extLst>
          </p:cNvPr>
          <p:cNvSpPr txBox="1"/>
          <p:nvPr/>
        </p:nvSpPr>
        <p:spPr>
          <a:xfrm>
            <a:off x="0" y="-11813"/>
            <a:ext cx="12192001" cy="83099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300" b="1" dirty="0">
                <a:solidFill>
                  <a:schemeClr val="bg1"/>
                </a:solidFill>
              </a:rPr>
              <a:t>Jesus One on One: Jesus and Nicodemus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xmlns="" id="{03C50FEC-4599-4B3A-A0F4-BE06BAA465A7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A5A6F6-2886-4C16-8EA9-C6306D844DA9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12134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E14B97-CD45-4470-AA2B-26DD6D19E198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</p:spTree>
    <p:extLst>
      <p:ext uri="{BB962C8B-B14F-4D97-AF65-F5344CB8AC3E}">
        <p14:creationId xmlns:p14="http://schemas.microsoft.com/office/powerpoint/2010/main" val="38693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F4D9977-B807-4B4F-B93F-77C0AA48D92E}"/>
              </a:ext>
            </a:extLst>
          </p:cNvPr>
          <p:cNvSpPr/>
          <p:nvPr/>
        </p:nvSpPr>
        <p:spPr>
          <a:xfrm>
            <a:off x="3861935" y="132292"/>
            <a:ext cx="8085221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Something </a:t>
            </a:r>
            <a:r>
              <a:rPr lang="en-US" sz="4400" b="1" i="1" dirty="0"/>
              <a:t>spiritual</a:t>
            </a:r>
            <a:r>
              <a:rPr lang="en-US" sz="4400" b="1" dirty="0"/>
              <a:t>, not </a:t>
            </a:r>
            <a:r>
              <a:rPr lang="en-US" sz="4400" b="1" i="1" dirty="0"/>
              <a:t>physical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29549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F4D9977-B807-4B4F-B93F-77C0AA48D92E}"/>
              </a:ext>
            </a:extLst>
          </p:cNvPr>
          <p:cNvSpPr/>
          <p:nvPr/>
        </p:nvSpPr>
        <p:spPr>
          <a:xfrm>
            <a:off x="3861935" y="132292"/>
            <a:ext cx="8085221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Something </a:t>
            </a:r>
            <a:r>
              <a:rPr lang="en-US" sz="4400" b="1" i="1" dirty="0"/>
              <a:t>spiritual</a:t>
            </a:r>
            <a:r>
              <a:rPr lang="en-US" sz="4400" b="1" dirty="0"/>
              <a:t>, not </a:t>
            </a:r>
            <a:r>
              <a:rPr lang="en-US" sz="4400" b="1" i="1" dirty="0"/>
              <a:t>physical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</a:t>
            </a:r>
            <a:r>
              <a:rPr lang="en-US" sz="3200" b="1" u="sng" dirty="0">
                <a:solidFill>
                  <a:srgbClr val="002060"/>
                </a:solidFill>
              </a:rPr>
              <a:t>born of water and the Spirit</a:t>
            </a:r>
            <a:r>
              <a:rPr lang="en-US" sz="3200" dirty="0">
                <a:solidFill>
                  <a:schemeClr val="tx1"/>
                </a:solidFill>
              </a:rPr>
              <a:t>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330152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F4D9977-B807-4B4F-B93F-77C0AA48D92E}"/>
              </a:ext>
            </a:extLst>
          </p:cNvPr>
          <p:cNvSpPr/>
          <p:nvPr/>
        </p:nvSpPr>
        <p:spPr>
          <a:xfrm>
            <a:off x="3861935" y="132292"/>
            <a:ext cx="8085221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Something </a:t>
            </a:r>
            <a:r>
              <a:rPr lang="en-US" sz="4400" b="1" i="1" dirty="0"/>
              <a:t>spiritual</a:t>
            </a:r>
            <a:r>
              <a:rPr lang="en-US" sz="4400" b="1" dirty="0"/>
              <a:t>, not </a:t>
            </a:r>
            <a:r>
              <a:rPr lang="en-US" sz="4400" b="1" i="1" dirty="0"/>
              <a:t>physical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b="1" u="sng" dirty="0">
                <a:solidFill>
                  <a:srgbClr val="002060"/>
                </a:solidFill>
              </a:rPr>
              <a:t>Humans can reproduce only human life, but 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325076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F4D9977-B807-4B4F-B93F-77C0AA48D92E}"/>
              </a:ext>
            </a:extLst>
          </p:cNvPr>
          <p:cNvSpPr/>
          <p:nvPr/>
        </p:nvSpPr>
        <p:spPr>
          <a:xfrm>
            <a:off x="3861935" y="132292"/>
            <a:ext cx="8085221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Something </a:t>
            </a:r>
            <a:r>
              <a:rPr lang="en-US" sz="4400" b="1" i="1" dirty="0"/>
              <a:t>spiritual</a:t>
            </a:r>
            <a:r>
              <a:rPr lang="en-US" sz="4400" b="1" dirty="0"/>
              <a:t>, not </a:t>
            </a:r>
            <a:r>
              <a:rPr lang="en-US" sz="4400" b="1" i="1" dirty="0"/>
              <a:t>physical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b="1" u="sng" dirty="0">
                <a:solidFill>
                  <a:srgbClr val="002060"/>
                </a:solidFill>
              </a:rPr>
              <a:t>So don’t be surprised when I say, ‘You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must be born again</a:t>
            </a:r>
            <a:r>
              <a:rPr lang="en-US" sz="3200" b="1" dirty="0">
                <a:solidFill>
                  <a:srgbClr val="002060"/>
                </a:solidFill>
              </a:rPr>
              <a:t>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</p:spTree>
    <p:extLst>
      <p:ext uri="{BB962C8B-B14F-4D97-AF65-F5344CB8AC3E}">
        <p14:creationId xmlns:p14="http://schemas.microsoft.com/office/powerpoint/2010/main" val="242806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432751-24DB-4F2D-80DF-81A0EC2DD4B3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26B15F-9B68-4BE4-A8AB-BC21B2803581}"/>
              </a:ext>
            </a:extLst>
          </p:cNvPr>
          <p:cNvSpPr txBox="1"/>
          <p:nvPr/>
        </p:nvSpPr>
        <p:spPr>
          <a:xfrm>
            <a:off x="347353" y="408088"/>
            <a:ext cx="54933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Jesus One on One</a:t>
            </a:r>
            <a:endParaRPr lang="en-US" sz="4800" dirty="0">
              <a:solidFill>
                <a:srgbClr val="032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b="1" u="sng" dirty="0">
                <a:solidFill>
                  <a:srgbClr val="002060"/>
                </a:solidFill>
              </a:rPr>
              <a:t>So don’t be surprised when I say, ‘You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must be born again</a:t>
            </a:r>
            <a:r>
              <a:rPr lang="en-US" sz="3200" b="1" dirty="0">
                <a:solidFill>
                  <a:srgbClr val="002060"/>
                </a:solidFill>
              </a:rPr>
              <a:t>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52BDC8DD-56AD-4576-B36F-CA3D6EC02D50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7966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304374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en-US" sz="3200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rgbClr val="002060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6A5D319-F0BD-4D70-B642-AB0BBAB43C63}"/>
              </a:ext>
            </a:extLst>
          </p:cNvPr>
          <p:cNvSpPr/>
          <p:nvPr/>
        </p:nvSpPr>
        <p:spPr>
          <a:xfrm>
            <a:off x="244843" y="1448090"/>
            <a:ext cx="11702314" cy="1363243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Spiritual “Birth”:  </a:t>
            </a:r>
          </a:p>
          <a:p>
            <a:pPr algn="ctr"/>
            <a:r>
              <a:rPr lang="en-US" sz="3600" b="1" dirty="0"/>
              <a:t>a moment in time … a beginning … trajectory … a terminus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480D80-456A-47D5-B2E4-73DFF96DF820}"/>
              </a:ext>
            </a:extLst>
          </p:cNvPr>
          <p:cNvSpPr/>
          <p:nvPr/>
        </p:nvSpPr>
        <p:spPr>
          <a:xfrm>
            <a:off x="244842" y="2811333"/>
            <a:ext cx="11702314" cy="97085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New identity … new faculties &amp; awareness … new abilities   </a:t>
            </a:r>
          </a:p>
        </p:txBody>
      </p:sp>
    </p:spTree>
    <p:extLst>
      <p:ext uri="{BB962C8B-B14F-4D97-AF65-F5344CB8AC3E}">
        <p14:creationId xmlns:p14="http://schemas.microsoft.com/office/powerpoint/2010/main" val="33552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xmlns="" id="{A1DC2A38-037F-4A6F-8493-D6A3C2A84E36}"/>
              </a:ext>
            </a:extLst>
          </p:cNvPr>
          <p:cNvSpPr/>
          <p:nvPr/>
        </p:nvSpPr>
        <p:spPr>
          <a:xfrm>
            <a:off x="1436170" y="2037594"/>
            <a:ext cx="10651557" cy="1731931"/>
          </a:xfrm>
          <a:prstGeom prst="wedgeRoundRectCallout">
            <a:avLst>
              <a:gd name="adj1" fmla="val -69543"/>
              <a:gd name="adj2" fmla="val -730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3:8 </a:t>
            </a:r>
            <a:r>
              <a:rPr lang="en-US" sz="3200" dirty="0">
                <a:solidFill>
                  <a:schemeClr val="tx1"/>
                </a:solidFill>
              </a:rPr>
              <a:t>The wind blows where it wishes, and you hear the sound of it, but you do not know where it is coming from and where it is going; so is everyone who has been born of the Spirit.”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8345907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/>
              <a:t>The ‘new birth’ describes </a:t>
            </a:r>
            <a:r>
              <a:rPr lang="en-US" sz="4300" b="1" i="1" dirty="0"/>
              <a:t>salvation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xmlns="" id="{A1DC2A38-037F-4A6F-8493-D6A3C2A84E36}"/>
              </a:ext>
            </a:extLst>
          </p:cNvPr>
          <p:cNvSpPr/>
          <p:nvPr/>
        </p:nvSpPr>
        <p:spPr>
          <a:xfrm>
            <a:off x="1436170" y="2037594"/>
            <a:ext cx="10651557" cy="1731931"/>
          </a:xfrm>
          <a:prstGeom prst="wedgeRoundRectCallout">
            <a:avLst>
              <a:gd name="adj1" fmla="val -69543"/>
              <a:gd name="adj2" fmla="val -730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3:8 </a:t>
            </a:r>
            <a:r>
              <a:rPr lang="en-US" sz="3200" dirty="0">
                <a:solidFill>
                  <a:schemeClr val="tx1"/>
                </a:solidFill>
              </a:rPr>
              <a:t>The wind blows where it wishes, and you hear the sound of it, but you do not know where it is coming from and where it is going; </a:t>
            </a:r>
            <a:r>
              <a:rPr lang="en-US" sz="3200" b="1" u="sng" dirty="0">
                <a:solidFill>
                  <a:srgbClr val="002060"/>
                </a:solidFill>
              </a:rPr>
              <a:t>so is everyone who has been born of the Spirit</a:t>
            </a:r>
            <a:r>
              <a:rPr lang="en-US" sz="3200" dirty="0">
                <a:solidFill>
                  <a:schemeClr val="tx1"/>
                </a:solidFill>
              </a:rPr>
              <a:t>.”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7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“I assure you, no one can enter the Kingdom of God without being born of water and the Spirit.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</a:t>
            </a:r>
            <a:r>
              <a:rPr lang="en-US" sz="3200" b="1" u="sng" dirty="0">
                <a:solidFill>
                  <a:srgbClr val="002060"/>
                </a:solidFill>
              </a:rPr>
              <a:t>the Holy Spirit gives birth to spiritual life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593156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necessary for salvation</a:t>
            </a:r>
          </a:p>
        </p:txBody>
      </p:sp>
    </p:spTree>
    <p:extLst>
      <p:ext uri="{BB962C8B-B14F-4D97-AF65-F5344CB8AC3E}">
        <p14:creationId xmlns:p14="http://schemas.microsoft.com/office/powerpoint/2010/main" val="3924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635A8C3F-1175-4EF9-A075-F6BE71591543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C5536540-D8D9-4BE7-A802-8BB99B2287D1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I assure you, no one can enter the Kingdom of God without being born of water and the Spirit</a:t>
            </a:r>
            <a:r>
              <a:rPr lang="en-US" sz="3200" dirty="0">
                <a:solidFill>
                  <a:schemeClr val="tx1"/>
                </a:solidFill>
              </a:rPr>
              <a:t>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D3FEDA-4000-4303-B49B-B37BEB3F5E3E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523E9B64-A8A4-4D63-B1B5-8C260395867B}"/>
              </a:ext>
            </a:extLst>
          </p:cNvPr>
          <p:cNvSpPr/>
          <p:nvPr/>
        </p:nvSpPr>
        <p:spPr>
          <a:xfrm>
            <a:off x="3741820" y="132292"/>
            <a:ext cx="593156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necessary for salvation</a:t>
            </a:r>
          </a:p>
        </p:txBody>
      </p:sp>
    </p:spTree>
    <p:extLst>
      <p:ext uri="{BB962C8B-B14F-4D97-AF65-F5344CB8AC3E}">
        <p14:creationId xmlns:p14="http://schemas.microsoft.com/office/powerpoint/2010/main" val="594445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98D07DB6-B3F3-4FA4-830B-C57E6E1F1C86}"/>
              </a:ext>
            </a:extLst>
          </p:cNvPr>
          <p:cNvSpPr/>
          <p:nvPr/>
        </p:nvSpPr>
        <p:spPr>
          <a:xfrm>
            <a:off x="3741820" y="132292"/>
            <a:ext cx="593156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necessary for salvation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CC8F4AD4-9E4F-41AB-909A-33963569255B}"/>
              </a:ext>
            </a:extLst>
          </p:cNvPr>
          <p:cNvSpPr/>
          <p:nvPr/>
        </p:nvSpPr>
        <p:spPr>
          <a:xfrm>
            <a:off x="8801100" y="833202"/>
            <a:ext cx="3043989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</a:t>
            </a:r>
            <a:r>
              <a:rPr lang="en-US" sz="4400" b="1" i="1" dirty="0"/>
              <a:t> decision </a:t>
            </a:r>
            <a:endParaRPr lang="en-US" sz="4400" b="1" dirty="0"/>
          </a:p>
        </p:txBody>
      </p: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xmlns="" id="{C5B3C929-D762-4549-A1E1-B4A4DD52B2FA}"/>
              </a:ext>
            </a:extLst>
          </p:cNvPr>
          <p:cNvSpPr/>
          <p:nvPr/>
        </p:nvSpPr>
        <p:spPr>
          <a:xfrm>
            <a:off x="244842" y="3971458"/>
            <a:ext cx="11702315" cy="2308410"/>
          </a:xfrm>
          <a:prstGeom prst="wedgeRoundRectCallout">
            <a:avLst>
              <a:gd name="adj1" fmla="val -55085"/>
              <a:gd name="adj2" fmla="val -605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3:5 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I assure you, no one can enter the Kingdom of God without being born of water and the Spirit</a:t>
            </a:r>
            <a:r>
              <a:rPr lang="en-US" sz="3200" dirty="0">
                <a:solidFill>
                  <a:schemeClr val="tx1"/>
                </a:solidFill>
              </a:rPr>
              <a:t>.  </a:t>
            </a:r>
            <a:r>
              <a:rPr lang="en-US" sz="3200" b="1" baseline="30000" dirty="0">
                <a:solidFill>
                  <a:schemeClr val="tx1"/>
                </a:solidFill>
              </a:rPr>
              <a:t>6 </a:t>
            </a:r>
            <a:r>
              <a:rPr lang="en-US" sz="3200" dirty="0">
                <a:solidFill>
                  <a:schemeClr val="tx1"/>
                </a:solidFill>
              </a:rPr>
              <a:t>Humans can reproduce only human life, but the Holy Spirit gives birth to spiritual life.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b="1" baseline="30000" dirty="0">
                <a:solidFill>
                  <a:schemeClr val="tx1"/>
                </a:solidFill>
              </a:rPr>
              <a:t> 7 </a:t>
            </a:r>
            <a:r>
              <a:rPr lang="en-US" sz="3200" dirty="0">
                <a:solidFill>
                  <a:schemeClr val="tx1"/>
                </a:solidFill>
              </a:rPr>
              <a:t>So don’t be surprised when I say, ‘You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born again.’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FF922B-BEC6-4A25-B280-B88F74CE7769}"/>
              </a:ext>
            </a:extLst>
          </p:cNvPr>
          <p:cNvSpPr/>
          <p:nvPr/>
        </p:nvSpPr>
        <p:spPr>
          <a:xfrm>
            <a:off x="99279" y="6159552"/>
            <a:ext cx="3258312" cy="69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3:5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176462" y="1650529"/>
            <a:ext cx="4282996" cy="2320930"/>
          </a:xfrm>
          <a:prstGeom prst="wedgeRoundRectCallout">
            <a:avLst>
              <a:gd name="adj1" fmla="val -65390"/>
              <a:gd name="adj2" fmla="val 712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3:3 </a:t>
            </a:r>
            <a:r>
              <a:rPr lang="en-US" sz="3200" dirty="0">
                <a:solidFill>
                  <a:schemeClr val="tx1"/>
                </a:solidFill>
              </a:rPr>
              <a:t>“I tell you the truth, </a:t>
            </a:r>
            <a:r>
              <a:rPr lang="en-US" sz="3200" b="1" u="sng" dirty="0">
                <a:solidFill>
                  <a:srgbClr val="002060"/>
                </a:solidFill>
              </a:rPr>
              <a:t>unless</a:t>
            </a:r>
            <a:r>
              <a:rPr lang="en-US" sz="3200" dirty="0">
                <a:solidFill>
                  <a:schemeClr val="tx1"/>
                </a:solidFill>
              </a:rPr>
              <a:t> you are born again,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you cannot see the Kingdom of God.”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C7EF4618-024D-4648-BD0F-EC0701B4F7C9}"/>
              </a:ext>
            </a:extLst>
          </p:cNvPr>
          <p:cNvSpPr/>
          <p:nvPr/>
        </p:nvSpPr>
        <p:spPr>
          <a:xfrm>
            <a:off x="5225912" y="2151384"/>
            <a:ext cx="5416771" cy="1470315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“I want to receive spiritual life from you” </a:t>
            </a:r>
          </a:p>
        </p:txBody>
      </p:sp>
    </p:spTree>
    <p:extLst>
      <p:ext uri="{BB962C8B-B14F-4D97-AF65-F5344CB8AC3E}">
        <p14:creationId xmlns:p14="http://schemas.microsoft.com/office/powerpoint/2010/main" val="22138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xmlns="" id="{5ABD921C-6736-4A04-9349-0D0236C1702C}"/>
              </a:ext>
            </a:extLst>
          </p:cNvPr>
          <p:cNvSpPr/>
          <p:nvPr/>
        </p:nvSpPr>
        <p:spPr>
          <a:xfrm>
            <a:off x="8241631" y="1138671"/>
            <a:ext cx="3633538" cy="1311999"/>
          </a:xfrm>
          <a:prstGeom prst="wedgeRoundRectCallout">
            <a:avLst>
              <a:gd name="adj1" fmla="val 58784"/>
              <a:gd name="adj2" fmla="val 739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3:9 </a:t>
            </a:r>
            <a:r>
              <a:rPr lang="en-US" sz="3200" dirty="0">
                <a:solidFill>
                  <a:schemeClr val="tx1"/>
                </a:solidFill>
              </a:rPr>
              <a:t>“How are these things possible?” 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9D7F56-CCA0-48ED-B811-E0FF8E8EFF02}"/>
              </a:ext>
            </a:extLst>
          </p:cNvPr>
          <p:cNvSpPr/>
          <p:nvPr/>
        </p:nvSpPr>
        <p:spPr>
          <a:xfrm>
            <a:off x="7841887" y="5875024"/>
            <a:ext cx="4098760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3:9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Nicodemus asked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8F96E6-259F-4C7B-AF3C-33AD3ADA774C}"/>
              </a:ext>
            </a:extLst>
          </p:cNvPr>
          <p:cNvSpPr/>
          <p:nvPr/>
        </p:nvSpPr>
        <p:spPr>
          <a:xfrm>
            <a:off x="306323" y="5875023"/>
            <a:ext cx="3363307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3:10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176462" y="3014369"/>
            <a:ext cx="11764185" cy="2607592"/>
          </a:xfrm>
          <a:prstGeom prst="wedgeRoundRectCallout">
            <a:avLst>
              <a:gd name="adj1" fmla="val -54347"/>
              <a:gd name="adj2" fmla="val 637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3:10 </a:t>
            </a:r>
            <a:r>
              <a:rPr lang="en-US" sz="3200" dirty="0">
                <a:solidFill>
                  <a:schemeClr val="tx1"/>
                </a:solidFill>
              </a:rPr>
              <a:t>Jesus replied, “You are a respected Jewish teacher, and yet you don’t understand these things? </a:t>
            </a:r>
            <a:r>
              <a:rPr lang="en-US" sz="3200" b="1" baseline="30000" dirty="0">
                <a:solidFill>
                  <a:schemeClr val="tx1"/>
                </a:solidFill>
              </a:rPr>
              <a:t>11 </a:t>
            </a:r>
            <a:r>
              <a:rPr lang="en-US" sz="3200" dirty="0">
                <a:solidFill>
                  <a:schemeClr val="tx1"/>
                </a:solidFill>
              </a:rPr>
              <a:t>I assure you, we tell you what we know and have seen, and yet you won’t believe our testimony. </a:t>
            </a:r>
            <a:r>
              <a:rPr lang="en-US" sz="3200" b="1" baseline="30000" dirty="0">
                <a:solidFill>
                  <a:schemeClr val="tx1"/>
                </a:solidFill>
              </a:rPr>
              <a:t>12 </a:t>
            </a:r>
            <a:r>
              <a:rPr lang="en-US" sz="3200" dirty="0">
                <a:solidFill>
                  <a:schemeClr val="tx1"/>
                </a:solidFill>
              </a:rPr>
              <a:t>But if you don’t believe me when I tell you about earthly things, how can you possibly believe if I tell you about heavenly things? 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0" name="Rounded Rectangular Callout 5">
            <a:extLst>
              <a:ext uri="{FF2B5EF4-FFF2-40B4-BE49-F238E27FC236}">
                <a16:creationId xmlns:a16="http://schemas.microsoft.com/office/drawing/2014/main" xmlns="" id="{5ABD921C-6736-4A04-9349-0D0236C1702C}"/>
              </a:ext>
            </a:extLst>
          </p:cNvPr>
          <p:cNvSpPr/>
          <p:nvPr/>
        </p:nvSpPr>
        <p:spPr>
          <a:xfrm>
            <a:off x="8241631" y="1138671"/>
            <a:ext cx="3633538" cy="1311999"/>
          </a:xfrm>
          <a:prstGeom prst="wedgeRoundRectCallout">
            <a:avLst>
              <a:gd name="adj1" fmla="val 58784"/>
              <a:gd name="adj2" fmla="val 739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3:9 </a:t>
            </a:r>
            <a:r>
              <a:rPr lang="en-US" sz="3200" dirty="0">
                <a:solidFill>
                  <a:schemeClr val="tx1"/>
                </a:solidFill>
              </a:rPr>
              <a:t>“How are these things possible?” 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9D7F56-CCA0-48ED-B811-E0FF8E8EFF02}"/>
              </a:ext>
            </a:extLst>
          </p:cNvPr>
          <p:cNvSpPr/>
          <p:nvPr/>
        </p:nvSpPr>
        <p:spPr>
          <a:xfrm>
            <a:off x="7841887" y="5875024"/>
            <a:ext cx="4098760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3:9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Nicodemus asked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8F96E6-259F-4C7B-AF3C-33AD3ADA774C}"/>
              </a:ext>
            </a:extLst>
          </p:cNvPr>
          <p:cNvSpPr/>
          <p:nvPr/>
        </p:nvSpPr>
        <p:spPr>
          <a:xfrm>
            <a:off x="306323" y="5875023"/>
            <a:ext cx="3363307" cy="729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3:10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Jesus replied,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176462" y="3014369"/>
            <a:ext cx="11764185" cy="2607592"/>
          </a:xfrm>
          <a:prstGeom prst="wedgeRoundRectCallout">
            <a:avLst>
              <a:gd name="adj1" fmla="val -54347"/>
              <a:gd name="adj2" fmla="val 637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3:10 </a:t>
            </a:r>
            <a:r>
              <a:rPr lang="en-US" sz="3200" dirty="0">
                <a:solidFill>
                  <a:schemeClr val="tx1"/>
                </a:solidFill>
              </a:rPr>
              <a:t>Jesus replied, “You are a respected Jewish teacher, and yet you don’t understand these things? </a:t>
            </a:r>
            <a:r>
              <a:rPr lang="en-US" sz="3200" b="1" baseline="30000" dirty="0">
                <a:solidFill>
                  <a:schemeClr val="tx1"/>
                </a:solidFill>
              </a:rPr>
              <a:t>11 </a:t>
            </a:r>
            <a:r>
              <a:rPr lang="en-US" sz="3200" dirty="0">
                <a:solidFill>
                  <a:schemeClr val="tx1"/>
                </a:solidFill>
              </a:rPr>
              <a:t>I assure you, we tell you what we know and have seen, and yet </a:t>
            </a:r>
            <a:r>
              <a:rPr lang="en-US" sz="3100" b="1" u="sng" dirty="0">
                <a:solidFill>
                  <a:srgbClr val="002060"/>
                </a:solidFill>
              </a:rPr>
              <a:t>you won’t believe</a:t>
            </a:r>
            <a:r>
              <a:rPr lang="en-US" sz="3100" b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our testimony. </a:t>
            </a:r>
            <a:r>
              <a:rPr lang="en-US" sz="3200" b="1" baseline="30000" dirty="0">
                <a:solidFill>
                  <a:schemeClr val="tx1"/>
                </a:solidFill>
              </a:rPr>
              <a:t>12 </a:t>
            </a:r>
            <a:r>
              <a:rPr lang="en-US" sz="3200" dirty="0">
                <a:solidFill>
                  <a:schemeClr val="tx1"/>
                </a:solidFill>
              </a:rPr>
              <a:t>But if you don’t believe me when I tell you about earthly things, how can you possibly believe if I tell you about heavenly things? 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1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429B2-5551-428D-A6BC-967E904BC04D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3E288F-EFBE-4BDC-8FAA-A624BB028890}"/>
              </a:ext>
            </a:extLst>
          </p:cNvPr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for he knew what was in each person’s heart.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5177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DEFD5782-A377-485E-89FC-684133CDC6A0}"/>
              </a:ext>
            </a:extLst>
          </p:cNvPr>
          <p:cNvSpPr/>
          <p:nvPr/>
        </p:nvSpPr>
        <p:spPr>
          <a:xfrm>
            <a:off x="9803161" y="3974374"/>
            <a:ext cx="2198355" cy="679938"/>
          </a:xfrm>
          <a:prstGeom prst="wedgeRectCallout">
            <a:avLst>
              <a:gd name="adj1" fmla="val -32890"/>
              <a:gd name="adj2" fmla="val 140661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Numbers 21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562DD452-9B24-4F6A-836F-6F641E02D9B4}"/>
              </a:ext>
            </a:extLst>
          </p:cNvPr>
          <p:cNvSpPr/>
          <p:nvPr/>
        </p:nvSpPr>
        <p:spPr>
          <a:xfrm>
            <a:off x="190484" y="4099455"/>
            <a:ext cx="1821450" cy="587932"/>
          </a:xfrm>
          <a:prstGeom prst="wedgeRectCallout">
            <a:avLst>
              <a:gd name="adj1" fmla="val 81812"/>
              <a:gd name="adj2" fmla="val 52525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Daniel 7</a:t>
            </a:r>
          </a:p>
        </p:txBody>
      </p:sp>
    </p:spTree>
    <p:extLst>
      <p:ext uri="{BB962C8B-B14F-4D97-AF65-F5344CB8AC3E}">
        <p14:creationId xmlns:p14="http://schemas.microsoft.com/office/powerpoint/2010/main" val="19638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</a:t>
            </a:r>
            <a:r>
              <a:rPr lang="en-US" sz="3000" b="1" u="sng" dirty="0"/>
              <a:t>behold</a:t>
            </a:r>
            <a:r>
              <a:rPr lang="en-US" sz="3000" dirty="0"/>
              <a:t>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His dominion is an everlasting dominion Which will not pass away;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28070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</a:t>
            </a:r>
            <a:r>
              <a:rPr lang="en-US" sz="3000" b="1" u="sng" dirty="0"/>
              <a:t>with the clouds of heaven One like a Son of Man was coming</a:t>
            </a:r>
            <a:r>
              <a:rPr lang="en-US" sz="3000" dirty="0"/>
              <a:t>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His dominion is an everlasting dominion Which will not pass away;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2668399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</a:t>
            </a:r>
            <a:r>
              <a:rPr lang="en-US" sz="2900" b="1" u="sng" dirty="0"/>
              <a:t>And He came up to the Ancient of Days And was presented before Him</a:t>
            </a:r>
            <a:r>
              <a:rPr lang="en-US" sz="3000" dirty="0"/>
              <a:t>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His dominion is an everlasting dominion Which will not pass away;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3723813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</a:t>
            </a:r>
            <a:r>
              <a:rPr lang="en-US" sz="3200" b="1" u="sng" dirty="0">
                <a:solidFill>
                  <a:srgbClr val="002060"/>
                </a:solidFill>
              </a:rPr>
              <a:t>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AA0A873D-230F-4D2E-9A6E-C774486D6CE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</a:t>
            </a:r>
            <a:r>
              <a:rPr lang="en-US" sz="2900" b="1" u="sng" dirty="0"/>
              <a:t>His dominion is an everlasting dominion Which will not pass away</a:t>
            </a:r>
            <a:r>
              <a:rPr lang="en-US" sz="3000" dirty="0"/>
              <a:t>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35106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b="1" u="sng" dirty="0">
                <a:solidFill>
                  <a:srgbClr val="002060"/>
                </a:solidFill>
              </a:rPr>
              <a:t>No one has ever gone to heaven and returned</a:t>
            </a:r>
            <a:r>
              <a:rPr lang="en-US" sz="3200" dirty="0">
                <a:solidFill>
                  <a:schemeClr val="tx1"/>
                </a:solidFill>
              </a:rPr>
              <a:t>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FBB761-C5AC-4A4A-A121-7C8026D73F77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</a:t>
            </a:r>
            <a:r>
              <a:rPr lang="en-US" sz="2900" b="1" u="sng" dirty="0"/>
              <a:t>His dominion is an everlasting dominion Which will not pass away</a:t>
            </a:r>
            <a:r>
              <a:rPr lang="en-US" sz="3000" dirty="0"/>
              <a:t>; And His kingdom is one Which will not be destroyed. 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DAB0AFCD-1005-4999-9467-B556E70698DE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</p:spTree>
    <p:extLst>
      <p:ext uri="{BB962C8B-B14F-4D97-AF65-F5344CB8AC3E}">
        <p14:creationId xmlns:p14="http://schemas.microsoft.com/office/powerpoint/2010/main" val="2636102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</a:t>
            </a:r>
            <a:r>
              <a:rPr lang="en-US" sz="3200" baseline="30000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</a:t>
            </a:r>
            <a:r>
              <a:rPr lang="en-US" sz="3200" b="1" u="sng" dirty="0">
                <a:solidFill>
                  <a:srgbClr val="002060"/>
                </a:solidFill>
              </a:rPr>
              <a:t>But the Son of Man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has come down from heaven</a:t>
            </a:r>
            <a:r>
              <a:rPr lang="en-US" sz="3200" dirty="0">
                <a:solidFill>
                  <a:schemeClr val="tx1"/>
                </a:solidFill>
              </a:rPr>
              <a:t>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A62F33-D987-452F-B860-C580AAF85B01}"/>
              </a:ext>
            </a:extLst>
          </p:cNvPr>
          <p:cNvSpPr/>
          <p:nvPr/>
        </p:nvSpPr>
        <p:spPr>
          <a:xfrm>
            <a:off x="176462" y="1363929"/>
            <a:ext cx="11839077" cy="2885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Daniel 7:13 </a:t>
            </a:r>
            <a:r>
              <a:rPr lang="en-US" sz="3000" dirty="0"/>
              <a:t>I kept looking in the night visions, And behold, with the clouds of heaven One like a Son of Man was coming, And He came up to the Ancient of Days And was presented before Him.  </a:t>
            </a:r>
            <a:r>
              <a:rPr lang="en-US" sz="3000" b="1" baseline="30000" dirty="0"/>
              <a:t>14</a:t>
            </a:r>
            <a:r>
              <a:rPr lang="en-US" sz="3000" dirty="0"/>
              <a:t> And to Him was given dominion, Glory and a kingdom, That all the peoples, nations and men of every language Might serve Him.  </a:t>
            </a:r>
            <a:r>
              <a:rPr lang="en-US" sz="2900" b="1" u="sng" dirty="0"/>
              <a:t>His dominion is an everlasting dominion Which will not pass away</a:t>
            </a:r>
            <a:r>
              <a:rPr lang="en-US" sz="3000" dirty="0"/>
              <a:t>; And His kingdom is one Which will not be destroyed. </a:t>
            </a:r>
          </a:p>
        </p:txBody>
      </p:sp>
    </p:spTree>
    <p:extLst>
      <p:ext uri="{BB962C8B-B14F-4D97-AF65-F5344CB8AC3E}">
        <p14:creationId xmlns:p14="http://schemas.microsoft.com/office/powerpoint/2010/main" val="3695605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9" name="Picture 2" descr="How satan twisted Moses' brazen serpent into the rod of Asclepius – The End  Time">
            <a:extLst>
              <a:ext uri="{FF2B5EF4-FFF2-40B4-BE49-F238E27FC236}">
                <a16:creationId xmlns:a16="http://schemas.microsoft.com/office/drawing/2014/main" xmlns="" id="{F33DCA9B-900F-4080-9956-5033DC02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5958"/>
            <a:ext cx="12192000" cy="70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b="1" u="sng" dirty="0">
                <a:solidFill>
                  <a:srgbClr val="002060"/>
                </a:solidFill>
              </a:rPr>
              <a:t>And as Moses lifted up the bronze snake on a pole in the wilderness</a:t>
            </a:r>
            <a:r>
              <a:rPr lang="en-US" sz="3200" dirty="0">
                <a:solidFill>
                  <a:schemeClr val="tx1"/>
                </a:solidFill>
              </a:rPr>
              <a:t>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</p:spTree>
    <p:extLst>
      <p:ext uri="{BB962C8B-B14F-4D97-AF65-F5344CB8AC3E}">
        <p14:creationId xmlns:p14="http://schemas.microsoft.com/office/powerpoint/2010/main" val="38301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9" name="Picture 2" descr="How satan twisted Moses' brazen serpent into the rod of Asclepius – The End  Time">
            <a:extLst>
              <a:ext uri="{FF2B5EF4-FFF2-40B4-BE49-F238E27FC236}">
                <a16:creationId xmlns:a16="http://schemas.microsoft.com/office/drawing/2014/main" xmlns="" id="{F33DCA9B-900F-4080-9956-5033DC02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5958"/>
            <a:ext cx="12192000" cy="70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b="1" u="sng" dirty="0">
                <a:solidFill>
                  <a:srgbClr val="002060"/>
                </a:solidFill>
              </a:rPr>
              <a:t>And as Moses lifted up the bronze snake on a pole in the wilderness</a:t>
            </a:r>
            <a:r>
              <a:rPr lang="en-US" sz="3200" dirty="0">
                <a:solidFill>
                  <a:schemeClr val="tx1"/>
                </a:solidFill>
              </a:rPr>
              <a:t>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203879CD-72F4-4B23-A065-F4997C1A88E9}"/>
              </a:ext>
            </a:extLst>
          </p:cNvPr>
          <p:cNvSpPr/>
          <p:nvPr/>
        </p:nvSpPr>
        <p:spPr>
          <a:xfrm>
            <a:off x="1570183" y="2356097"/>
            <a:ext cx="9051634" cy="743883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snakes are a symbol of God’s judgement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7B989744-1090-4646-9D79-32F02E298C4E}"/>
              </a:ext>
            </a:extLst>
          </p:cNvPr>
          <p:cNvSpPr/>
          <p:nvPr/>
        </p:nvSpPr>
        <p:spPr>
          <a:xfrm>
            <a:off x="1267405" y="3328436"/>
            <a:ext cx="9657190" cy="743883"/>
          </a:xfrm>
          <a:prstGeom prst="roundRect">
            <a:avLst/>
          </a:prstGeom>
          <a:solidFill>
            <a:schemeClr val="tx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bronze serpent is a symbol of God’s salvation</a:t>
            </a:r>
          </a:p>
        </p:txBody>
      </p:sp>
    </p:spTree>
    <p:extLst>
      <p:ext uri="{BB962C8B-B14F-4D97-AF65-F5344CB8AC3E}">
        <p14:creationId xmlns:p14="http://schemas.microsoft.com/office/powerpoint/2010/main" val="12568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9" name="Picture 2" descr="How satan twisted Moses' brazen serpent into the rod of Asclepius – The End  Time">
            <a:extLst>
              <a:ext uri="{FF2B5EF4-FFF2-40B4-BE49-F238E27FC236}">
                <a16:creationId xmlns:a16="http://schemas.microsoft.com/office/drawing/2014/main" xmlns="" id="{F33DCA9B-900F-4080-9956-5033DC02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5958"/>
            <a:ext cx="12192000" cy="70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b="1" u="sng" dirty="0">
                <a:solidFill>
                  <a:srgbClr val="002060"/>
                </a:solidFill>
              </a:rPr>
              <a:t>And as Moses lifted up the bronze snake on a pole in the wilderness</a:t>
            </a:r>
            <a:r>
              <a:rPr lang="en-US" sz="3200" dirty="0">
                <a:solidFill>
                  <a:schemeClr val="tx1"/>
                </a:solidFill>
              </a:rPr>
              <a:t>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20" y="132292"/>
            <a:ext cx="7859630" cy="878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The saving work of the Messiah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1E4C399C-4DFC-487D-A9FF-ED07646B8856}"/>
              </a:ext>
            </a:extLst>
          </p:cNvPr>
          <p:cNvSpPr/>
          <p:nvPr/>
        </p:nvSpPr>
        <p:spPr>
          <a:xfrm>
            <a:off x="1367701" y="2328770"/>
            <a:ext cx="9456597" cy="86864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Jesus is saying, “You need saved, Nicodemus.”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4116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B45F3F-2B57-4B5D-99D0-9290CC69CB7E}"/>
              </a:ext>
            </a:extLst>
          </p:cNvPr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</a:t>
            </a:r>
            <a:r>
              <a:rPr lang="en-US" sz="3200" b="1" u="sng" dirty="0">
                <a:solidFill>
                  <a:srgbClr val="002060"/>
                </a:solidFill>
              </a:rPr>
              <a:t>for he knew what was in each person’s heart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429B2-5551-428D-A6BC-967E904BC04D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D43B13-4054-4D6F-B0D9-FD431E4511A5}"/>
              </a:ext>
            </a:extLst>
          </p:cNvPr>
          <p:cNvSpPr/>
          <p:nvPr/>
        </p:nvSpPr>
        <p:spPr>
          <a:xfrm>
            <a:off x="-1" y="4737328"/>
            <a:ext cx="5734051" cy="1849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3:1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There was a man named Nicodemus …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73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9" name="Picture 2" descr="How satan twisted Moses' brazen serpent into the rod of Asclepius – The End  Time">
            <a:extLst>
              <a:ext uri="{FF2B5EF4-FFF2-40B4-BE49-F238E27FC236}">
                <a16:creationId xmlns:a16="http://schemas.microsoft.com/office/drawing/2014/main" xmlns="" id="{F33DCA9B-900F-4080-9956-5033DC02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5958"/>
            <a:ext cx="12192000" cy="70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b="1" u="sng" dirty="0">
                <a:solidFill>
                  <a:srgbClr val="002060"/>
                </a:solidFill>
              </a:rPr>
              <a:t>And as Moses lifted up the bronze snake on a pole in the wilderness</a:t>
            </a:r>
            <a:r>
              <a:rPr lang="en-US" sz="3200" dirty="0">
                <a:solidFill>
                  <a:schemeClr val="tx1"/>
                </a:solidFill>
              </a:rPr>
              <a:t>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All people are under God’s Judgement, but God has provided a way for salvation</a:t>
            </a:r>
            <a:endParaRPr lang="en-US" sz="7200" b="1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631572F6-0B86-41AF-864B-F4ECB1825B7A}"/>
              </a:ext>
            </a:extLst>
          </p:cNvPr>
          <p:cNvSpPr/>
          <p:nvPr/>
        </p:nvSpPr>
        <p:spPr>
          <a:xfrm>
            <a:off x="1367701" y="2328770"/>
            <a:ext cx="9456597" cy="86864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Jesus is saying, “You need saved, Nicodemus.”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0935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9" name="Picture 2" descr="How satan twisted Moses' brazen serpent into the rod of Asclepius – The End  Time">
            <a:extLst>
              <a:ext uri="{FF2B5EF4-FFF2-40B4-BE49-F238E27FC236}">
                <a16:creationId xmlns:a16="http://schemas.microsoft.com/office/drawing/2014/main" xmlns="" id="{F33DCA9B-900F-4080-9956-5033DC02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5958"/>
            <a:ext cx="12192000" cy="70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</a:t>
            </a:r>
            <a:r>
              <a:rPr lang="en-US" sz="3200" b="1" u="sng" dirty="0">
                <a:solidFill>
                  <a:srgbClr val="002060"/>
                </a:solidFill>
              </a:rPr>
              <a:t>so the Son of Man must be lifted up</a:t>
            </a:r>
            <a:r>
              <a:rPr lang="en-US" sz="3200" dirty="0">
                <a:solidFill>
                  <a:schemeClr val="tx1"/>
                </a:solidFill>
              </a:rPr>
              <a:t>, </a:t>
            </a:r>
            <a:r>
              <a:rPr lang="en-US" sz="3200" b="1" baseline="30000" dirty="0">
                <a:solidFill>
                  <a:schemeClr val="tx1"/>
                </a:solidFill>
              </a:rPr>
              <a:t>15 </a:t>
            </a:r>
            <a:r>
              <a:rPr lang="en-US" sz="3200" dirty="0">
                <a:solidFill>
                  <a:schemeClr val="tx1"/>
                </a:solidFill>
              </a:rPr>
              <a:t>so that everyone who believes in him will have eternal life.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All people are under God’s Judgement, but God has provided a way for salvation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915666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9" name="Picture 2" descr="How satan twisted Moses' brazen serpent into the rod of Asclepius – The End  Time">
            <a:extLst>
              <a:ext uri="{FF2B5EF4-FFF2-40B4-BE49-F238E27FC236}">
                <a16:creationId xmlns:a16="http://schemas.microsoft.com/office/drawing/2014/main" xmlns="" id="{F33DCA9B-900F-4080-9956-5033DC02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5958"/>
            <a:ext cx="12192000" cy="70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All people are under God’s Judgement, but God has provided a way for salvation</a:t>
            </a:r>
            <a:endParaRPr lang="en-US" sz="7200" b="1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EC4A8833-73DE-48A9-9E7C-CBE622CB31B5}"/>
              </a:ext>
            </a:extLst>
          </p:cNvPr>
          <p:cNvSpPr/>
          <p:nvPr/>
        </p:nvSpPr>
        <p:spPr>
          <a:xfrm>
            <a:off x="1031630" y="1757870"/>
            <a:ext cx="10128739" cy="86864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Salvation by grace through faith apart from works </a:t>
            </a:r>
            <a:endParaRPr lang="en-US" sz="7200" b="1" dirty="0"/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C17459D2-EEE8-434A-B77D-C89BFC4E758A}"/>
              </a:ext>
            </a:extLst>
          </p:cNvPr>
          <p:cNvSpPr/>
          <p:nvPr/>
        </p:nvSpPr>
        <p:spPr>
          <a:xfrm>
            <a:off x="176462" y="3143279"/>
            <a:ext cx="11738873" cy="868648"/>
          </a:xfrm>
          <a:prstGeom prst="roundRect">
            <a:avLst/>
          </a:prstGeo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“You can’t save yourself, but you can entrust yourself to me”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014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9" name="Picture 2" descr="How satan twisted Moses' brazen serpent into the rod of Asclepius – The End  Time">
            <a:extLst>
              <a:ext uri="{FF2B5EF4-FFF2-40B4-BE49-F238E27FC236}">
                <a16:creationId xmlns:a16="http://schemas.microsoft.com/office/drawing/2014/main" xmlns="" id="{F33DCA9B-900F-4080-9956-5033DC02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5958"/>
            <a:ext cx="12192000" cy="70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92EC21B2-4C8D-4AAB-8A2B-1F27492FE253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All people are under God’s Judgement, but God has provided a way for salvation</a:t>
            </a:r>
            <a:endParaRPr lang="en-US" sz="7200" b="1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490C9714-E3B4-413C-8309-5B2F23DFDCF6}"/>
              </a:ext>
            </a:extLst>
          </p:cNvPr>
          <p:cNvSpPr/>
          <p:nvPr/>
        </p:nvSpPr>
        <p:spPr>
          <a:xfrm>
            <a:off x="1915025" y="1641489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Salvation by faith by grace through faith apart from works </a:t>
            </a:r>
            <a:endParaRPr lang="en-US" sz="7200" b="1" dirty="0"/>
          </a:p>
        </p:txBody>
      </p:sp>
      <p:pic>
        <p:nvPicPr>
          <p:cNvPr id="1026" name="Picture 2" descr="True Grit (2010)">
            <a:extLst>
              <a:ext uri="{FF2B5EF4-FFF2-40B4-BE49-F238E27FC236}">
                <a16:creationId xmlns:a16="http://schemas.microsoft.com/office/drawing/2014/main" xmlns="" id="{DD4EEA4F-0F02-434B-89F4-E6261A66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58"/>
            <a:ext cx="12216608" cy="52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ced Grit: A Hymn-laced Eulogy to True Grit Author Charles Portis - Front  Porch Republic">
            <a:extLst>
              <a:ext uri="{FF2B5EF4-FFF2-40B4-BE49-F238E27FC236}">
                <a16:creationId xmlns:a16="http://schemas.microsoft.com/office/drawing/2014/main" xmlns="" id="{8AF3CE15-D533-4B75-AEE6-3AFEA88B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71" y="-174090"/>
            <a:ext cx="6812483" cy="4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3:13 </a:t>
            </a:r>
            <a:r>
              <a:rPr lang="en-US" sz="3200" dirty="0">
                <a:solidFill>
                  <a:schemeClr val="tx1"/>
                </a:solidFill>
              </a:rPr>
              <a:t>No one has ever gone to heaven and returned. But the Son of Man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has come down from heaven. </a:t>
            </a:r>
            <a:r>
              <a:rPr lang="en-US" sz="3200" b="1" baseline="30000" dirty="0">
                <a:solidFill>
                  <a:schemeClr val="tx1"/>
                </a:solidFill>
              </a:rPr>
              <a:t>14 </a:t>
            </a:r>
            <a:r>
              <a:rPr lang="en-US" sz="3200" dirty="0">
                <a:solidFill>
                  <a:schemeClr val="tx1"/>
                </a:solidFill>
              </a:rPr>
              <a:t>And as Moses lifted up the bronze snake on a pole in the wilderness, so the Son of Man must be lifted up, </a:t>
            </a:r>
            <a:r>
              <a:rPr lang="en-US" sz="3200" b="1" baseline="30000" dirty="0">
                <a:solidFill>
                  <a:schemeClr val="tx1"/>
                </a:solidFill>
              </a:rPr>
              <a:t>15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have eternal life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</p:spTree>
    <p:extLst>
      <p:ext uri="{BB962C8B-B14F-4D97-AF65-F5344CB8AC3E}">
        <p14:creationId xmlns:p14="http://schemas.microsoft.com/office/powerpoint/2010/main" val="12216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For this is how God loved the world</a:t>
            </a:r>
            <a:r>
              <a:rPr lang="en-US" sz="3200" dirty="0">
                <a:solidFill>
                  <a:schemeClr val="tx1"/>
                </a:solidFill>
              </a:rPr>
              <a:t>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</p:spTree>
    <p:extLst>
      <p:ext uri="{BB962C8B-B14F-4D97-AF65-F5344CB8AC3E}">
        <p14:creationId xmlns:p14="http://schemas.microsoft.com/office/powerpoint/2010/main" val="23125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For this is how God loved the world</a:t>
            </a:r>
            <a:r>
              <a:rPr lang="en-US" sz="3200" dirty="0">
                <a:solidFill>
                  <a:schemeClr val="tx1"/>
                </a:solidFill>
              </a:rPr>
              <a:t>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</p:spTree>
    <p:extLst>
      <p:ext uri="{BB962C8B-B14F-4D97-AF65-F5344CB8AC3E}">
        <p14:creationId xmlns:p14="http://schemas.microsoft.com/office/powerpoint/2010/main" val="6605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</a:t>
            </a:r>
            <a:r>
              <a:rPr lang="en-US" sz="3200" b="1" u="sng" dirty="0">
                <a:solidFill>
                  <a:srgbClr val="002060"/>
                </a:solidFill>
              </a:rPr>
              <a:t>He gave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his one and only Son</a:t>
            </a:r>
            <a:r>
              <a:rPr lang="en-US" sz="3200" dirty="0">
                <a:solidFill>
                  <a:schemeClr val="tx1"/>
                </a:solidFill>
              </a:rPr>
              <a:t>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</p:spTree>
    <p:extLst>
      <p:ext uri="{BB962C8B-B14F-4D97-AF65-F5344CB8AC3E}">
        <p14:creationId xmlns:p14="http://schemas.microsoft.com/office/powerpoint/2010/main" val="995610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</a:t>
            </a:r>
            <a:r>
              <a:rPr lang="en-US" sz="3200" b="1" u="sng" dirty="0">
                <a:solidFill>
                  <a:srgbClr val="002060"/>
                </a:solidFill>
              </a:rPr>
              <a:t>so that everyone who believes in him will not perish but have eternal life</a:t>
            </a:r>
            <a:r>
              <a:rPr lang="en-US" sz="3200" dirty="0">
                <a:solidFill>
                  <a:schemeClr val="tx1"/>
                </a:solidFill>
              </a:rPr>
              <a:t>. </a:t>
            </a:r>
            <a:r>
              <a:rPr lang="en-US" sz="3200" b="1" baseline="30000" dirty="0">
                <a:solidFill>
                  <a:schemeClr val="tx1"/>
                </a:solidFill>
              </a:rPr>
              <a:t>17 </a:t>
            </a:r>
            <a:r>
              <a:rPr lang="en-US" sz="3200" dirty="0">
                <a:solidFill>
                  <a:schemeClr val="tx1"/>
                </a:solidFill>
              </a:rPr>
              <a:t>God sent his Son into the world not to judge the world, but to save the world through him.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CC33C993-5043-42E1-AFC3-A4AB628D7B9C}"/>
              </a:ext>
            </a:extLst>
          </p:cNvPr>
          <p:cNvSpPr/>
          <p:nvPr/>
        </p:nvSpPr>
        <p:spPr>
          <a:xfrm>
            <a:off x="528802" y="1639414"/>
            <a:ext cx="7655496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God does not want anyone to perish!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2D216481-D878-4420-92EA-B617E8BDE1C0}"/>
              </a:ext>
            </a:extLst>
          </p:cNvPr>
          <p:cNvSpPr/>
          <p:nvPr/>
        </p:nvSpPr>
        <p:spPr>
          <a:xfrm>
            <a:off x="2168383" y="2540205"/>
            <a:ext cx="7855234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He wants us to be with Him forever</a:t>
            </a:r>
          </a:p>
        </p:txBody>
      </p:sp>
    </p:spTree>
    <p:extLst>
      <p:ext uri="{BB962C8B-B14F-4D97-AF65-F5344CB8AC3E}">
        <p14:creationId xmlns:p14="http://schemas.microsoft.com/office/powerpoint/2010/main" val="21325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429B2-5551-428D-A6BC-967E904BC04D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onspiracy of the Jews (Conspiration des juifs) - James Tissot Paintings">
            <a:extLst>
              <a:ext uri="{FF2B5EF4-FFF2-40B4-BE49-F238E27FC236}">
                <a16:creationId xmlns:a16="http://schemas.microsoft.com/office/drawing/2014/main" xmlns="" id="{E2F132A5-9DC9-4065-875C-840FF210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4051" y="-927886"/>
            <a:ext cx="6457949" cy="77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for he knew what was in each person’s heart.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F7F0D-E19C-4DAD-84F2-0BEC4602943B}"/>
              </a:ext>
            </a:extLst>
          </p:cNvPr>
          <p:cNvSpPr/>
          <p:nvPr/>
        </p:nvSpPr>
        <p:spPr>
          <a:xfrm>
            <a:off x="-1" y="4737328"/>
            <a:ext cx="5734051" cy="1849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3:1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There was a man named Nicodemus, a Jewish religious leader who was a Pharisee.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98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0"/>
            <a:ext cx="6682835" cy="6858000"/>
          </a:xfrm>
          <a:prstGeom prst="rect">
            <a:avLst/>
          </a:prstGeom>
        </p:spPr>
      </p:pic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529230"/>
            <a:ext cx="12015538" cy="219296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“For this is how God loved the world: He gave</a:t>
            </a:r>
            <a:r>
              <a:rPr lang="en-US" sz="3200" baseline="30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his one and only Son, so that everyone who believes in him will not perish but have eternal life. </a:t>
            </a:r>
            <a:r>
              <a:rPr lang="en-US" sz="3200" b="1" baseline="30000" dirty="0">
                <a:solidFill>
                  <a:schemeClr val="tx1"/>
                </a:solidFill>
              </a:rPr>
              <a:t>17</a:t>
            </a:r>
            <a:r>
              <a:rPr lang="en-US" sz="3200" b="1" u="sng" baseline="30000" dirty="0">
                <a:solidFill>
                  <a:srgbClr val="002060"/>
                </a:solidFill>
              </a:rPr>
              <a:t> </a:t>
            </a:r>
            <a:r>
              <a:rPr lang="en-US" sz="3200" b="1" u="sng" dirty="0">
                <a:solidFill>
                  <a:srgbClr val="002060"/>
                </a:solidFill>
              </a:rPr>
              <a:t>God sent his Son into the world not to judge the world, but to save the world through him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CB935F0D-4DB0-4C38-A4F5-EE2FC86E8D72}"/>
              </a:ext>
            </a:extLst>
          </p:cNvPr>
          <p:cNvSpPr/>
          <p:nvPr/>
        </p:nvSpPr>
        <p:spPr>
          <a:xfrm>
            <a:off x="528802" y="1639414"/>
            <a:ext cx="7655496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God does not want anyone to perish!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04FC29F1-E053-4DD0-BF6F-53DDECCA7FFD}"/>
              </a:ext>
            </a:extLst>
          </p:cNvPr>
          <p:cNvSpPr/>
          <p:nvPr/>
        </p:nvSpPr>
        <p:spPr>
          <a:xfrm>
            <a:off x="2168383" y="2540205"/>
            <a:ext cx="7855234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He wants us to be with Him forever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xmlns="" id="{03A67BE8-AA16-4897-8D6C-7BD6CFD4EE97}"/>
              </a:ext>
            </a:extLst>
          </p:cNvPr>
          <p:cNvSpPr/>
          <p:nvPr/>
        </p:nvSpPr>
        <p:spPr>
          <a:xfrm>
            <a:off x="869495" y="3534717"/>
            <a:ext cx="10868513" cy="723699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And he has made that possible at great personal cost</a:t>
            </a:r>
          </a:p>
        </p:txBody>
      </p:sp>
    </p:spTree>
    <p:extLst>
      <p:ext uri="{BB962C8B-B14F-4D97-AF65-F5344CB8AC3E}">
        <p14:creationId xmlns:p14="http://schemas.microsoft.com/office/powerpoint/2010/main" val="24900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213067B7-B88C-48C3-A572-F78B1F7FE67F}"/>
              </a:ext>
            </a:extLst>
          </p:cNvPr>
          <p:cNvSpPr/>
          <p:nvPr/>
        </p:nvSpPr>
        <p:spPr>
          <a:xfrm>
            <a:off x="515834" y="2001942"/>
            <a:ext cx="11416364" cy="1080295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When we put our faith in Christ, we pass out of judgement</a:t>
            </a:r>
            <a:endParaRPr lang="en-US" sz="3600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5120640"/>
            <a:ext cx="12015538" cy="160155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3:18 </a:t>
            </a: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u="sng" dirty="0">
                <a:solidFill>
                  <a:srgbClr val="002060"/>
                </a:solidFill>
              </a:rPr>
              <a:t>There is no judgment against anyone who believes in him.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But anyone who does not believe in him has already been judged for not believing in God’s one and only Son. </a:t>
            </a:r>
          </a:p>
        </p:txBody>
      </p:sp>
    </p:spTree>
    <p:extLst>
      <p:ext uri="{BB962C8B-B14F-4D97-AF65-F5344CB8AC3E}">
        <p14:creationId xmlns:p14="http://schemas.microsoft.com/office/powerpoint/2010/main" val="33845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5120640"/>
            <a:ext cx="12015538" cy="1601551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3:18 </a:t>
            </a:r>
            <a:r>
              <a:rPr lang="en-US" sz="3200" dirty="0">
                <a:solidFill>
                  <a:schemeClr val="tx1"/>
                </a:solidFill>
              </a:rPr>
              <a:t>“There is no judgment against anyone who believes in him. </a:t>
            </a:r>
            <a:r>
              <a:rPr lang="en-US" sz="3200" b="1" u="sng" dirty="0">
                <a:solidFill>
                  <a:srgbClr val="002060"/>
                </a:solidFill>
              </a:rPr>
              <a:t>But anyone who does not believe in him has already been judged for not believing in God’s one and only Son. 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19" y="132291"/>
            <a:ext cx="836194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/>
              <a:t>The new birth is offered in sacrificial love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2D7EA3DA-B5E9-4FBF-AAED-4A63D7960C12}"/>
              </a:ext>
            </a:extLst>
          </p:cNvPr>
          <p:cNvSpPr/>
          <p:nvPr/>
        </p:nvSpPr>
        <p:spPr>
          <a:xfrm>
            <a:off x="515834" y="2001942"/>
            <a:ext cx="11416364" cy="1080295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When we put our faith in Christ, we pass out of judgement</a:t>
            </a:r>
            <a:endParaRPr lang="en-US" sz="3600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4C7A7BE4-D5CC-48FC-B7B0-044AF3D15BFA}"/>
              </a:ext>
            </a:extLst>
          </p:cNvPr>
          <p:cNvSpPr/>
          <p:nvPr/>
        </p:nvSpPr>
        <p:spPr>
          <a:xfrm>
            <a:off x="515834" y="3483542"/>
            <a:ext cx="11416364" cy="1235792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But if we refuse his offer of mercy, we choose to remain under his judgement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09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206240"/>
            <a:ext cx="12015538" cy="2515952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baseline="30000" dirty="0">
                <a:solidFill>
                  <a:schemeClr val="tx1"/>
                </a:solidFill>
              </a:rPr>
              <a:t>3:19 </a:t>
            </a:r>
            <a:r>
              <a:rPr lang="en-US" sz="3000" dirty="0">
                <a:solidFill>
                  <a:schemeClr val="tx1"/>
                </a:solidFill>
              </a:rPr>
              <a:t>And the judgment is based on this fact: God’s light came into the world, but people loved the darkness more than the light, for their actions were evil. </a:t>
            </a:r>
            <a:r>
              <a:rPr lang="en-US" sz="3000" b="1" baseline="30000" dirty="0">
                <a:solidFill>
                  <a:schemeClr val="tx1"/>
                </a:solidFill>
              </a:rPr>
              <a:t>20 </a:t>
            </a:r>
            <a:r>
              <a:rPr lang="en-US" sz="3000" dirty="0">
                <a:solidFill>
                  <a:schemeClr val="tx1"/>
                </a:solidFill>
              </a:rPr>
              <a:t>All who do evil hate the light and refuse to go near it for fear their sins will be exposed. </a:t>
            </a:r>
            <a:r>
              <a:rPr lang="en-US" sz="3000" b="1" baseline="30000" dirty="0">
                <a:solidFill>
                  <a:schemeClr val="tx1"/>
                </a:solidFill>
              </a:rPr>
              <a:t>21 </a:t>
            </a:r>
            <a:r>
              <a:rPr lang="en-US" sz="3000" dirty="0">
                <a:solidFill>
                  <a:schemeClr val="tx1"/>
                </a:solidFill>
              </a:rPr>
              <a:t>But those who do what is right come to the light so others can see that they are doing what God wants.”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20" y="132291"/>
            <a:ext cx="8273718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Decisive and Polarizing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193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ear Death Experiences Give Us Messengers of Light">
            <a:extLst>
              <a:ext uri="{FF2B5EF4-FFF2-40B4-BE49-F238E27FC236}">
                <a16:creationId xmlns:a16="http://schemas.microsoft.com/office/drawing/2014/main" xmlns="" id="{BDE25175-E42C-4919-B12D-B95D6B1A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092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xmlns="" id="{3A68871F-2E93-4E66-8CC1-FA83CD9C6B67}"/>
              </a:ext>
            </a:extLst>
          </p:cNvPr>
          <p:cNvSpPr/>
          <p:nvPr/>
        </p:nvSpPr>
        <p:spPr>
          <a:xfrm>
            <a:off x="176462" y="132292"/>
            <a:ext cx="349316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New Birth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3B62F972-2537-405A-87E5-EE31BDE14127}"/>
              </a:ext>
            </a:extLst>
          </p:cNvPr>
          <p:cNvSpPr/>
          <p:nvPr/>
        </p:nvSpPr>
        <p:spPr>
          <a:xfrm>
            <a:off x="88231" y="4206240"/>
            <a:ext cx="12015538" cy="2515952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baseline="30000" dirty="0">
                <a:solidFill>
                  <a:schemeClr val="tx1"/>
                </a:solidFill>
              </a:rPr>
              <a:t>3:19 </a:t>
            </a:r>
            <a:r>
              <a:rPr lang="en-US" sz="3000" dirty="0">
                <a:solidFill>
                  <a:schemeClr val="tx1"/>
                </a:solidFill>
              </a:rPr>
              <a:t>And the judgment is based on this fact: God’s light came into the world, but people loved the darkness more than the light, for their actions were evil. </a:t>
            </a:r>
            <a:r>
              <a:rPr lang="en-US" sz="3000" b="1" baseline="30000" dirty="0">
                <a:solidFill>
                  <a:schemeClr val="tx1"/>
                </a:solidFill>
              </a:rPr>
              <a:t>20 </a:t>
            </a:r>
            <a:r>
              <a:rPr lang="en-US" sz="3000" dirty="0">
                <a:solidFill>
                  <a:schemeClr val="tx1"/>
                </a:solidFill>
              </a:rPr>
              <a:t>All who do evil hate the light and refuse to go near it for fear their sins will be exposed. </a:t>
            </a:r>
            <a:r>
              <a:rPr lang="en-US" sz="3000" b="1" baseline="30000" dirty="0">
                <a:solidFill>
                  <a:schemeClr val="tx1"/>
                </a:solidFill>
              </a:rPr>
              <a:t>21 </a:t>
            </a:r>
            <a:r>
              <a:rPr lang="en-US" sz="3000" dirty="0">
                <a:solidFill>
                  <a:schemeClr val="tx1"/>
                </a:solidFill>
              </a:rPr>
              <a:t>But those who do what is right come to the light so others can see that they are doing what God wants.”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21E246D-2F0E-4828-AC57-7AE6CB73155D}"/>
              </a:ext>
            </a:extLst>
          </p:cNvPr>
          <p:cNvSpPr/>
          <p:nvPr/>
        </p:nvSpPr>
        <p:spPr>
          <a:xfrm>
            <a:off x="3741820" y="132291"/>
            <a:ext cx="8273718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Decisive and Polarizing</a:t>
            </a:r>
            <a:endParaRPr lang="en-US" sz="5400" dirty="0"/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xmlns="" id="{912B9F24-AD6A-4947-BD93-5AB915181E7B}"/>
              </a:ext>
            </a:extLst>
          </p:cNvPr>
          <p:cNvSpPr/>
          <p:nvPr/>
        </p:nvSpPr>
        <p:spPr>
          <a:xfrm>
            <a:off x="-156410" y="1532081"/>
            <a:ext cx="7323222" cy="1389677"/>
          </a:xfrm>
          <a:prstGeom prst="wedgeRoundRectCallout">
            <a:avLst>
              <a:gd name="adj1" fmla="val -53762"/>
              <a:gd name="adj2" fmla="val -65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30000" dirty="0">
                <a:solidFill>
                  <a:schemeClr val="tx1"/>
                </a:solidFill>
              </a:rPr>
              <a:t>3:16 </a:t>
            </a:r>
            <a:r>
              <a:rPr lang="en-US" sz="3200" dirty="0">
                <a:solidFill>
                  <a:schemeClr val="tx1"/>
                </a:solidFill>
              </a:rPr>
              <a:t>“… so that </a:t>
            </a:r>
            <a:r>
              <a:rPr lang="en-US" sz="3200" b="1" u="sng" dirty="0">
                <a:solidFill>
                  <a:srgbClr val="002060"/>
                </a:solidFill>
              </a:rPr>
              <a:t>everyone who believes</a:t>
            </a:r>
            <a:r>
              <a:rPr lang="en-US" sz="3200" dirty="0">
                <a:solidFill>
                  <a:schemeClr val="tx1"/>
                </a:solidFill>
              </a:rPr>
              <a:t> in him will not perish but have eternal life. 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61EC92D3-EAC5-4D74-834D-8D999E4454CA}"/>
              </a:ext>
            </a:extLst>
          </p:cNvPr>
          <p:cNvSpPr/>
          <p:nvPr/>
        </p:nvSpPr>
        <p:spPr>
          <a:xfrm>
            <a:off x="5109315" y="3123553"/>
            <a:ext cx="6682835" cy="870297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God wants to save everyone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90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5C06B6-E425-4062-8E3E-1BBF3D6D5B51}"/>
              </a:ext>
            </a:extLst>
          </p:cNvPr>
          <p:cNvSpPr/>
          <p:nvPr/>
        </p:nvSpPr>
        <p:spPr>
          <a:xfrm>
            <a:off x="2152756" y="1223479"/>
            <a:ext cx="3794076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Jewish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Member of Sanhedrin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“Teacher of Israel”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Highly respected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Moral “righteousness”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Sought Jesus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800" b="1" dirty="0"/>
              <a:t>          </a:t>
            </a:r>
            <a:r>
              <a:rPr lang="en-US" sz="3600" b="1" dirty="0"/>
              <a:t>INSIDER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CE6B5D-8455-43E2-B78D-727F61290208}"/>
              </a:ext>
            </a:extLst>
          </p:cNvPr>
          <p:cNvSpPr/>
          <p:nvPr/>
        </p:nvSpPr>
        <p:spPr>
          <a:xfrm>
            <a:off x="6024894" y="1223479"/>
            <a:ext cx="3875964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Samaritan Woman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Probably not wealthy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Powerless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Alienated 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Shame &amp; disrepute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Obvious moral guilt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Evasive &amp; cynical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800" b="1" dirty="0"/>
              <a:t>         </a:t>
            </a:r>
            <a:r>
              <a:rPr lang="en-US" sz="3600" b="1" dirty="0"/>
              <a:t>OUTSIDER</a:t>
            </a:r>
            <a:endParaRPr lang="en-US" sz="2800" b="1" dirty="0"/>
          </a:p>
        </p:txBody>
      </p:sp>
      <p:pic>
        <p:nvPicPr>
          <p:cNvPr id="2" name="Picture 4" descr="Brooklyn Museum">
            <a:extLst>
              <a:ext uri="{FF2B5EF4-FFF2-40B4-BE49-F238E27FC236}">
                <a16:creationId xmlns:a16="http://schemas.microsoft.com/office/drawing/2014/main" xmlns="" id="{FA211708-9486-48AB-B1DD-0E00E0C8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" y="1310546"/>
            <a:ext cx="2152756" cy="4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esus Teaches a Samaritan Woman - Jesus Teaches a Samaritan Woman">
            <a:extLst>
              <a:ext uri="{FF2B5EF4-FFF2-40B4-BE49-F238E27FC236}">
                <a16:creationId xmlns:a16="http://schemas.microsoft.com/office/drawing/2014/main" xmlns="" id="{7BA2DA0C-15B8-4A61-AAB7-C584755A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2698" y="1310546"/>
            <a:ext cx="2429302" cy="4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6C3FC4-E8E9-46EB-B7C9-75C6E4217CEE}"/>
              </a:ext>
            </a:extLst>
          </p:cNvPr>
          <p:cNvSpPr/>
          <p:nvPr/>
        </p:nvSpPr>
        <p:spPr>
          <a:xfrm>
            <a:off x="1" y="249071"/>
            <a:ext cx="4037427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Nicodemus – John 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EE0417-D69B-43C4-8C79-3744F85E9C43}"/>
              </a:ext>
            </a:extLst>
          </p:cNvPr>
          <p:cNvSpPr/>
          <p:nvPr/>
        </p:nvSpPr>
        <p:spPr>
          <a:xfrm>
            <a:off x="7422759" y="249071"/>
            <a:ext cx="4750191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Samaritan Woman – John 4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F22597-1974-4C16-9057-B1060B125E80}"/>
              </a:ext>
            </a:extLst>
          </p:cNvPr>
          <p:cNvSpPr/>
          <p:nvPr/>
        </p:nvSpPr>
        <p:spPr>
          <a:xfrm>
            <a:off x="5889682" y="1"/>
            <a:ext cx="135212" cy="603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EE4AE766-6D69-46AF-9D08-CDB729129D2F}"/>
              </a:ext>
            </a:extLst>
          </p:cNvPr>
          <p:cNvSpPr/>
          <p:nvPr/>
        </p:nvSpPr>
        <p:spPr>
          <a:xfrm>
            <a:off x="1888035" y="5325520"/>
            <a:ext cx="8273718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“You need rescued!”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482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5C06B6-E425-4062-8E3E-1BBF3D6D5B51}"/>
              </a:ext>
            </a:extLst>
          </p:cNvPr>
          <p:cNvSpPr/>
          <p:nvPr/>
        </p:nvSpPr>
        <p:spPr>
          <a:xfrm>
            <a:off x="2152756" y="1223479"/>
            <a:ext cx="3794076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Struggled with Jesus’s offer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I’m </a:t>
            </a:r>
            <a:r>
              <a:rPr lang="en-US" sz="3600" b="1" i="1" dirty="0"/>
              <a:t>not</a:t>
            </a:r>
            <a:r>
              <a:rPr lang="en-US" sz="3600" b="1" dirty="0"/>
              <a:t> acceptable?</a:t>
            </a:r>
          </a:p>
          <a:p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800" b="1" dirty="0"/>
              <a:t>          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CE6B5D-8455-43E2-B78D-727F61290208}"/>
              </a:ext>
            </a:extLst>
          </p:cNvPr>
          <p:cNvSpPr/>
          <p:nvPr/>
        </p:nvSpPr>
        <p:spPr>
          <a:xfrm>
            <a:off x="6024894" y="1223479"/>
            <a:ext cx="3875964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Struggled with Jesus’s offer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Am </a:t>
            </a:r>
            <a:r>
              <a:rPr lang="en-US" sz="3600" b="1" i="1" dirty="0"/>
              <a:t>I</a:t>
            </a:r>
            <a:r>
              <a:rPr lang="en-US" sz="3600" b="1" dirty="0"/>
              <a:t> really acceptable?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2" name="Picture 4" descr="Brooklyn Museum">
            <a:extLst>
              <a:ext uri="{FF2B5EF4-FFF2-40B4-BE49-F238E27FC236}">
                <a16:creationId xmlns:a16="http://schemas.microsoft.com/office/drawing/2014/main" xmlns="" id="{FA211708-9486-48AB-B1DD-0E00E0C8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" y="1310546"/>
            <a:ext cx="2152756" cy="4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esus Teaches a Samaritan Woman - Jesus Teaches a Samaritan Woman">
            <a:extLst>
              <a:ext uri="{FF2B5EF4-FFF2-40B4-BE49-F238E27FC236}">
                <a16:creationId xmlns:a16="http://schemas.microsoft.com/office/drawing/2014/main" xmlns="" id="{7BA2DA0C-15B8-4A61-AAB7-C584755A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2698" y="1310546"/>
            <a:ext cx="2429302" cy="4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6C3FC4-E8E9-46EB-B7C9-75C6E4217CEE}"/>
              </a:ext>
            </a:extLst>
          </p:cNvPr>
          <p:cNvSpPr/>
          <p:nvPr/>
        </p:nvSpPr>
        <p:spPr>
          <a:xfrm>
            <a:off x="1" y="249071"/>
            <a:ext cx="4037427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Nicodemus – John 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EE0417-D69B-43C4-8C79-3744F85E9C43}"/>
              </a:ext>
            </a:extLst>
          </p:cNvPr>
          <p:cNvSpPr/>
          <p:nvPr/>
        </p:nvSpPr>
        <p:spPr>
          <a:xfrm>
            <a:off x="7422759" y="249071"/>
            <a:ext cx="4750191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Samaritan Woman – John 4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F22597-1974-4C16-9057-B1060B125E80}"/>
              </a:ext>
            </a:extLst>
          </p:cNvPr>
          <p:cNvSpPr/>
          <p:nvPr/>
        </p:nvSpPr>
        <p:spPr>
          <a:xfrm>
            <a:off x="5889682" y="1"/>
            <a:ext cx="135212" cy="603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5C06B6-E425-4062-8E3E-1BBF3D6D5B51}"/>
              </a:ext>
            </a:extLst>
          </p:cNvPr>
          <p:cNvSpPr/>
          <p:nvPr/>
        </p:nvSpPr>
        <p:spPr>
          <a:xfrm>
            <a:off x="2152756" y="1223479"/>
            <a:ext cx="3794076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Struggled with Jesus’s offer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I’m </a:t>
            </a:r>
            <a:r>
              <a:rPr lang="en-US" sz="3600" b="1" i="1" dirty="0"/>
              <a:t>not</a:t>
            </a:r>
            <a:r>
              <a:rPr lang="en-US" sz="3600" b="1" dirty="0"/>
              <a:t> acceptable?</a:t>
            </a:r>
          </a:p>
          <a:p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800" b="1" dirty="0"/>
              <a:t>          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CE6B5D-8455-43E2-B78D-727F61290208}"/>
              </a:ext>
            </a:extLst>
          </p:cNvPr>
          <p:cNvSpPr/>
          <p:nvPr/>
        </p:nvSpPr>
        <p:spPr>
          <a:xfrm>
            <a:off x="6024894" y="1223479"/>
            <a:ext cx="3875964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Struggled with Jesus’s offer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Am </a:t>
            </a:r>
            <a:r>
              <a:rPr lang="en-US" sz="3600" b="1" i="1" dirty="0"/>
              <a:t>I</a:t>
            </a:r>
            <a:r>
              <a:rPr lang="en-US" sz="3600" b="1" dirty="0"/>
              <a:t> really acceptable?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2" name="Picture 4" descr="Brooklyn Museum">
            <a:extLst>
              <a:ext uri="{FF2B5EF4-FFF2-40B4-BE49-F238E27FC236}">
                <a16:creationId xmlns:a16="http://schemas.microsoft.com/office/drawing/2014/main" xmlns="" id="{FA211708-9486-48AB-B1DD-0E00E0C8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" y="1310546"/>
            <a:ext cx="2152756" cy="4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esus Teaches a Samaritan Woman - Jesus Teaches a Samaritan Woman">
            <a:extLst>
              <a:ext uri="{FF2B5EF4-FFF2-40B4-BE49-F238E27FC236}">
                <a16:creationId xmlns:a16="http://schemas.microsoft.com/office/drawing/2014/main" xmlns="" id="{7BA2DA0C-15B8-4A61-AAB7-C584755A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2698" y="1310546"/>
            <a:ext cx="2429302" cy="4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6C3FC4-E8E9-46EB-B7C9-75C6E4217CEE}"/>
              </a:ext>
            </a:extLst>
          </p:cNvPr>
          <p:cNvSpPr/>
          <p:nvPr/>
        </p:nvSpPr>
        <p:spPr>
          <a:xfrm>
            <a:off x="1" y="249071"/>
            <a:ext cx="4037427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Nicodemus – John 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EE0417-D69B-43C4-8C79-3744F85E9C43}"/>
              </a:ext>
            </a:extLst>
          </p:cNvPr>
          <p:cNvSpPr/>
          <p:nvPr/>
        </p:nvSpPr>
        <p:spPr>
          <a:xfrm>
            <a:off x="7422759" y="249071"/>
            <a:ext cx="4750191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Samaritan Woman – John 4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F22597-1974-4C16-9057-B1060B125E80}"/>
              </a:ext>
            </a:extLst>
          </p:cNvPr>
          <p:cNvSpPr/>
          <p:nvPr/>
        </p:nvSpPr>
        <p:spPr>
          <a:xfrm>
            <a:off x="5889682" y="1"/>
            <a:ext cx="135212" cy="603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0F6C068C-6E7F-4DBD-AD8C-A6A45CE2121D}"/>
              </a:ext>
            </a:extLst>
          </p:cNvPr>
          <p:cNvSpPr/>
          <p:nvPr/>
        </p:nvSpPr>
        <p:spPr>
          <a:xfrm>
            <a:off x="1341276" y="5495845"/>
            <a:ext cx="9807787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He’s leading them both to the gospel in love </a:t>
            </a:r>
            <a:endParaRPr lang="en-US" sz="3600" dirty="0"/>
          </a:p>
        </p:txBody>
      </p:sp>
      <p:sp>
        <p:nvSpPr>
          <p:cNvPr id="11" name="Rounded Rectangular Callout 6">
            <a:extLst>
              <a:ext uri="{FF2B5EF4-FFF2-40B4-BE49-F238E27FC236}">
                <a16:creationId xmlns:a16="http://schemas.microsoft.com/office/drawing/2014/main" xmlns="" id="{D527BD09-8CA5-4764-A21F-9919702D7A51}"/>
              </a:ext>
            </a:extLst>
          </p:cNvPr>
          <p:cNvSpPr/>
          <p:nvPr/>
        </p:nvSpPr>
        <p:spPr>
          <a:xfrm>
            <a:off x="6431423" y="4316121"/>
            <a:ext cx="4615006" cy="776390"/>
          </a:xfrm>
          <a:prstGeom prst="wedgeRoundRectCallout">
            <a:avLst>
              <a:gd name="adj1" fmla="val 76392"/>
              <a:gd name="adj2" fmla="val 142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You can be in,  </a:t>
            </a:r>
            <a:r>
              <a:rPr lang="en-US" sz="3200" b="1" dirty="0" err="1">
                <a:solidFill>
                  <a:schemeClr val="tx1"/>
                </a:solidFill>
              </a:rPr>
              <a:t>y’know</a:t>
            </a:r>
            <a:r>
              <a:rPr lang="en-US" sz="3200" b="1" dirty="0">
                <a:solidFill>
                  <a:schemeClr val="tx1"/>
                </a:solidFill>
              </a:rPr>
              <a:t> 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6">
            <a:extLst>
              <a:ext uri="{FF2B5EF4-FFF2-40B4-BE49-F238E27FC236}">
                <a16:creationId xmlns:a16="http://schemas.microsoft.com/office/drawing/2014/main" xmlns="" id="{046DAE9F-D2CC-4D6A-B5EF-468AB6A412EF}"/>
              </a:ext>
            </a:extLst>
          </p:cNvPr>
          <p:cNvSpPr/>
          <p:nvPr/>
        </p:nvSpPr>
        <p:spPr>
          <a:xfrm>
            <a:off x="189552" y="4296740"/>
            <a:ext cx="5362374" cy="763315"/>
          </a:xfrm>
          <a:prstGeom prst="wedgeRoundRectCallout">
            <a:avLst>
              <a:gd name="adj1" fmla="val -55534"/>
              <a:gd name="adj2" fmla="val -952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You know you’re out … right?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xmlns="" id="{9C6505F1-20FF-408F-800C-6C91D5040B2A}"/>
              </a:ext>
            </a:extLst>
          </p:cNvPr>
          <p:cNvSpPr/>
          <p:nvPr/>
        </p:nvSpPr>
        <p:spPr>
          <a:xfrm>
            <a:off x="2287090" y="4974607"/>
            <a:ext cx="3617249" cy="639143"/>
          </a:xfrm>
          <a:prstGeom prst="wedgeRoundRectCallout">
            <a:avLst>
              <a:gd name="adj1" fmla="val -119852"/>
              <a:gd name="adj2" fmla="val -643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But you can be in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5C06B6-E425-4062-8E3E-1BBF3D6D5B51}"/>
              </a:ext>
            </a:extLst>
          </p:cNvPr>
          <p:cNvSpPr/>
          <p:nvPr/>
        </p:nvSpPr>
        <p:spPr>
          <a:xfrm>
            <a:off x="2152756" y="1223479"/>
            <a:ext cx="3794076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Struggled with Jesus’s offer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I’m </a:t>
            </a:r>
            <a:r>
              <a:rPr lang="en-US" sz="3600" b="1" i="1" dirty="0"/>
              <a:t>not</a:t>
            </a:r>
            <a:r>
              <a:rPr lang="en-US" sz="3600" b="1" dirty="0"/>
              <a:t> acceptable?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Do I want helped? </a:t>
            </a:r>
          </a:p>
          <a:p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800" b="1" dirty="0"/>
              <a:t>          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CE6B5D-8455-43E2-B78D-727F61290208}"/>
              </a:ext>
            </a:extLst>
          </p:cNvPr>
          <p:cNvSpPr/>
          <p:nvPr/>
        </p:nvSpPr>
        <p:spPr>
          <a:xfrm>
            <a:off x="6024894" y="1223479"/>
            <a:ext cx="3875964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Struggled with Jesus’s offer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Am </a:t>
            </a:r>
            <a:r>
              <a:rPr lang="en-US" sz="3600" b="1" i="1" dirty="0"/>
              <a:t>I</a:t>
            </a:r>
            <a:r>
              <a:rPr lang="en-US" sz="3600" b="1" dirty="0"/>
              <a:t> really acceptable? 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Do I want helped?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2" name="Picture 4" descr="Brooklyn Museum">
            <a:extLst>
              <a:ext uri="{FF2B5EF4-FFF2-40B4-BE49-F238E27FC236}">
                <a16:creationId xmlns:a16="http://schemas.microsoft.com/office/drawing/2014/main" xmlns="" id="{FA211708-9486-48AB-B1DD-0E00E0C8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" y="1310546"/>
            <a:ext cx="2152756" cy="4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esus Teaches a Samaritan Woman - Jesus Teaches a Samaritan Woman">
            <a:extLst>
              <a:ext uri="{FF2B5EF4-FFF2-40B4-BE49-F238E27FC236}">
                <a16:creationId xmlns:a16="http://schemas.microsoft.com/office/drawing/2014/main" xmlns="" id="{7BA2DA0C-15B8-4A61-AAB7-C584755A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2698" y="1310546"/>
            <a:ext cx="2429302" cy="4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6C3FC4-E8E9-46EB-B7C9-75C6E4217CEE}"/>
              </a:ext>
            </a:extLst>
          </p:cNvPr>
          <p:cNvSpPr/>
          <p:nvPr/>
        </p:nvSpPr>
        <p:spPr>
          <a:xfrm>
            <a:off x="1" y="249071"/>
            <a:ext cx="4037427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Nicodemus – John 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EE0417-D69B-43C4-8C79-3744F85E9C43}"/>
              </a:ext>
            </a:extLst>
          </p:cNvPr>
          <p:cNvSpPr/>
          <p:nvPr/>
        </p:nvSpPr>
        <p:spPr>
          <a:xfrm>
            <a:off x="7422759" y="249071"/>
            <a:ext cx="4750191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Samaritan Woman – John 4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F22597-1974-4C16-9057-B1060B125E80}"/>
              </a:ext>
            </a:extLst>
          </p:cNvPr>
          <p:cNvSpPr/>
          <p:nvPr/>
        </p:nvSpPr>
        <p:spPr>
          <a:xfrm>
            <a:off x="5889682" y="1"/>
            <a:ext cx="135212" cy="603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xmlns="" id="{0F6C068C-6E7F-4DBD-AD8C-A6A45CE2121D}"/>
              </a:ext>
            </a:extLst>
          </p:cNvPr>
          <p:cNvSpPr/>
          <p:nvPr/>
        </p:nvSpPr>
        <p:spPr>
          <a:xfrm>
            <a:off x="1341276" y="5495845"/>
            <a:ext cx="9807787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The great equalizer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5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5C06B6-E425-4062-8E3E-1BBF3D6D5B51}"/>
              </a:ext>
            </a:extLst>
          </p:cNvPr>
          <p:cNvSpPr/>
          <p:nvPr/>
        </p:nvSpPr>
        <p:spPr>
          <a:xfrm>
            <a:off x="2152756" y="1223479"/>
            <a:ext cx="3794076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/>
              <a:t>Outcome: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?????</a:t>
            </a:r>
          </a:p>
          <a:p>
            <a:pPr algn="ctr"/>
            <a:endParaRPr lang="en-US" sz="3600" b="1" dirty="0"/>
          </a:p>
          <a:p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800" b="1" dirty="0"/>
              <a:t>          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CE6B5D-8455-43E2-B78D-727F61290208}"/>
              </a:ext>
            </a:extLst>
          </p:cNvPr>
          <p:cNvSpPr/>
          <p:nvPr/>
        </p:nvSpPr>
        <p:spPr>
          <a:xfrm>
            <a:off x="6024894" y="1223479"/>
            <a:ext cx="3875964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/>
              <a:t>Outcome: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200" b="1" dirty="0"/>
              <a:t>Became a source of spiritual life to many </a:t>
            </a:r>
          </a:p>
          <a:p>
            <a:pPr algn="ctr"/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2" name="Picture 4" descr="Brooklyn Museum">
            <a:extLst>
              <a:ext uri="{FF2B5EF4-FFF2-40B4-BE49-F238E27FC236}">
                <a16:creationId xmlns:a16="http://schemas.microsoft.com/office/drawing/2014/main" xmlns="" id="{FA211708-9486-48AB-B1DD-0E00E0C8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" y="1310546"/>
            <a:ext cx="2152756" cy="4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esus Teaches a Samaritan Woman - Jesus Teaches a Samaritan Woman">
            <a:extLst>
              <a:ext uri="{FF2B5EF4-FFF2-40B4-BE49-F238E27FC236}">
                <a16:creationId xmlns:a16="http://schemas.microsoft.com/office/drawing/2014/main" xmlns="" id="{7BA2DA0C-15B8-4A61-AAB7-C584755A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2698" y="1310546"/>
            <a:ext cx="2429302" cy="4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6C3FC4-E8E9-46EB-B7C9-75C6E4217CEE}"/>
              </a:ext>
            </a:extLst>
          </p:cNvPr>
          <p:cNvSpPr/>
          <p:nvPr/>
        </p:nvSpPr>
        <p:spPr>
          <a:xfrm>
            <a:off x="1" y="249071"/>
            <a:ext cx="4037427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Nicodemus – John 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EE0417-D69B-43C4-8C79-3744F85E9C43}"/>
              </a:ext>
            </a:extLst>
          </p:cNvPr>
          <p:cNvSpPr/>
          <p:nvPr/>
        </p:nvSpPr>
        <p:spPr>
          <a:xfrm>
            <a:off x="7422759" y="249071"/>
            <a:ext cx="4750191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Samaritan Woman – John 4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F22597-1974-4C16-9057-B1060B125E80}"/>
              </a:ext>
            </a:extLst>
          </p:cNvPr>
          <p:cNvSpPr/>
          <p:nvPr/>
        </p:nvSpPr>
        <p:spPr>
          <a:xfrm>
            <a:off x="5889682" y="1"/>
            <a:ext cx="135212" cy="603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429B2-5551-428D-A6BC-967E904BC04D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onspiracy of the Jews (Conspiration des juifs) - James Tissot Paintings">
            <a:extLst>
              <a:ext uri="{FF2B5EF4-FFF2-40B4-BE49-F238E27FC236}">
                <a16:creationId xmlns:a16="http://schemas.microsoft.com/office/drawing/2014/main" xmlns="" id="{E2F132A5-9DC9-4065-875C-840FF210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4051" y="-927886"/>
            <a:ext cx="6457949" cy="77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for he knew what was in each person’s heart.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F7F0D-E19C-4DAD-84F2-0BEC4602943B}"/>
              </a:ext>
            </a:extLst>
          </p:cNvPr>
          <p:cNvSpPr/>
          <p:nvPr/>
        </p:nvSpPr>
        <p:spPr>
          <a:xfrm>
            <a:off x="-1" y="4737328"/>
            <a:ext cx="5734051" cy="1849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3:1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There was a man named Nicodemus, a Jewish religious leader who was </a:t>
            </a:r>
            <a:r>
              <a:rPr lang="en-US" sz="3200" b="1" u="sng" dirty="0">
                <a:solidFill>
                  <a:srgbClr val="002060"/>
                </a:solidFill>
              </a:rPr>
              <a:t>a Pharisee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73592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5C06B6-E425-4062-8E3E-1BBF3D6D5B51}"/>
              </a:ext>
            </a:extLst>
          </p:cNvPr>
          <p:cNvSpPr/>
          <p:nvPr/>
        </p:nvSpPr>
        <p:spPr>
          <a:xfrm>
            <a:off x="2152756" y="1223479"/>
            <a:ext cx="3794076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/>
              <a:t>Outcome: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?????</a:t>
            </a:r>
          </a:p>
          <a:p>
            <a:pPr algn="ctr"/>
            <a:endParaRPr lang="en-US" sz="3600" b="1" dirty="0"/>
          </a:p>
          <a:p>
            <a:r>
              <a:rPr lang="en-US" sz="2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800" b="1" dirty="0"/>
              <a:t>          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CE6B5D-8455-43E2-B78D-727F61290208}"/>
              </a:ext>
            </a:extLst>
          </p:cNvPr>
          <p:cNvSpPr/>
          <p:nvPr/>
        </p:nvSpPr>
        <p:spPr>
          <a:xfrm>
            <a:off x="6024894" y="1223479"/>
            <a:ext cx="3875964" cy="5786921"/>
          </a:xfrm>
          <a:prstGeom prst="rect">
            <a:avLst/>
          </a:prstGeom>
          <a:solidFill>
            <a:srgbClr val="03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/>
              <a:t>Outcome: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200" b="1" dirty="0"/>
              <a:t>Became a source of spiritual life to many </a:t>
            </a:r>
          </a:p>
          <a:p>
            <a:pPr algn="ctr"/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2" name="Picture 4" descr="Brooklyn Museum">
            <a:extLst>
              <a:ext uri="{FF2B5EF4-FFF2-40B4-BE49-F238E27FC236}">
                <a16:creationId xmlns:a16="http://schemas.microsoft.com/office/drawing/2014/main" xmlns="" id="{FA211708-9486-48AB-B1DD-0E00E0C81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" y="1310546"/>
            <a:ext cx="2152756" cy="4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Jesus Teaches a Samaritan Woman - Jesus Teaches a Samaritan Woman">
            <a:extLst>
              <a:ext uri="{FF2B5EF4-FFF2-40B4-BE49-F238E27FC236}">
                <a16:creationId xmlns:a16="http://schemas.microsoft.com/office/drawing/2014/main" xmlns="" id="{7BA2DA0C-15B8-4A61-AAB7-C584755A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2698" y="1310546"/>
            <a:ext cx="2429302" cy="4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6C3FC4-E8E9-46EB-B7C9-75C6E4217CEE}"/>
              </a:ext>
            </a:extLst>
          </p:cNvPr>
          <p:cNvSpPr/>
          <p:nvPr/>
        </p:nvSpPr>
        <p:spPr>
          <a:xfrm>
            <a:off x="1" y="249071"/>
            <a:ext cx="4037427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Nicodemus – John 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EE0417-D69B-43C4-8C79-3744F85E9C43}"/>
              </a:ext>
            </a:extLst>
          </p:cNvPr>
          <p:cNvSpPr/>
          <p:nvPr/>
        </p:nvSpPr>
        <p:spPr>
          <a:xfrm>
            <a:off x="7422759" y="249071"/>
            <a:ext cx="4750191" cy="7915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Samaritan Woman – John 4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F22597-1974-4C16-9057-B1060B125E80}"/>
              </a:ext>
            </a:extLst>
          </p:cNvPr>
          <p:cNvSpPr/>
          <p:nvPr/>
        </p:nvSpPr>
        <p:spPr>
          <a:xfrm>
            <a:off x="5889682" y="1"/>
            <a:ext cx="135212" cy="6035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B2E58D-9ECD-4070-A326-3CAC88B2B93E}"/>
              </a:ext>
            </a:extLst>
          </p:cNvPr>
          <p:cNvSpPr/>
          <p:nvPr/>
        </p:nvSpPr>
        <p:spPr>
          <a:xfrm>
            <a:off x="191431" y="2438400"/>
            <a:ext cx="11809137" cy="36184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John 19:</a:t>
            </a:r>
            <a:r>
              <a:rPr lang="en-US" sz="3000" b="1" baseline="30000" dirty="0"/>
              <a:t>38 </a:t>
            </a:r>
            <a:r>
              <a:rPr lang="en-US" sz="3000" dirty="0"/>
              <a:t>Now after these things Joseph of Arimathea, being a disciple of Jesus, but a secret one for fear of the Jews, requested of Pilate that he might take away the body of Jesus; and Pilate granted permission. So he came and took away His body. </a:t>
            </a:r>
            <a:r>
              <a:rPr lang="en-US" sz="3000" b="1" baseline="30000" dirty="0"/>
              <a:t>39 </a:t>
            </a:r>
            <a:r>
              <a:rPr lang="en-US" sz="3000" dirty="0"/>
              <a:t>Nicodemus, who had first come to Him by night, also came, bringing a mixture of myrrh and aloes, about a hundred </a:t>
            </a:r>
            <a:r>
              <a:rPr lang="en-US" sz="3000" dirty="0" err="1"/>
              <a:t>litras</a:t>
            </a:r>
            <a:r>
              <a:rPr lang="en-US" sz="3000" dirty="0"/>
              <a:t> weight. </a:t>
            </a:r>
            <a:r>
              <a:rPr lang="en-US" sz="3000" b="1" baseline="30000" dirty="0"/>
              <a:t>40 </a:t>
            </a:r>
            <a:r>
              <a:rPr lang="en-US" sz="3000" dirty="0"/>
              <a:t>So they took the body of Jesus and bound it in linen wrappings with the spices, as is the burial custom of the Jews. </a:t>
            </a:r>
            <a:endParaRPr lang="en-US" sz="3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934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821" y="0"/>
            <a:ext cx="8596357" cy="88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36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429B2-5551-428D-A6BC-967E904BC04D}"/>
              </a:ext>
            </a:extLst>
          </p:cNvPr>
          <p:cNvSpPr txBox="1"/>
          <p:nvPr/>
        </p:nvSpPr>
        <p:spPr>
          <a:xfrm>
            <a:off x="7631724" y="5482421"/>
            <a:ext cx="45602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</a:rPr>
              <a:t>John 3</a:t>
            </a:r>
            <a:endParaRPr lang="en-US" sz="5400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onspiracy of the Jews (Conspiration des juifs) - James Tissot Paintings">
            <a:extLst>
              <a:ext uri="{FF2B5EF4-FFF2-40B4-BE49-F238E27FC236}">
                <a16:creationId xmlns:a16="http://schemas.microsoft.com/office/drawing/2014/main" xmlns="" id="{E2F132A5-9DC9-4065-875C-840FF210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4051" y="-927886"/>
            <a:ext cx="6457949" cy="77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071"/>
            <a:ext cx="5734051" cy="685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2:23 </a:t>
            </a:r>
            <a:r>
              <a:rPr lang="en-US" sz="3200" dirty="0">
                <a:solidFill>
                  <a:schemeClr val="tx1"/>
                </a:solidFill>
              </a:rPr>
              <a:t>Because of the miraculous signs Jesus did in Jerusalem at the Passover celebration, many began to trust in him. </a:t>
            </a:r>
            <a:r>
              <a:rPr lang="en-US" sz="3200" b="1" baseline="30000" dirty="0">
                <a:solidFill>
                  <a:schemeClr val="tx1"/>
                </a:solidFill>
              </a:rPr>
              <a:t>24 </a:t>
            </a:r>
            <a:r>
              <a:rPr lang="en-US" sz="3200" dirty="0">
                <a:solidFill>
                  <a:schemeClr val="tx1"/>
                </a:solidFill>
              </a:rPr>
              <a:t>But Jesus didn’t trust them, because he knew all about people. </a:t>
            </a:r>
            <a:r>
              <a:rPr lang="en-US" sz="3200" b="1" baseline="30000" dirty="0">
                <a:solidFill>
                  <a:schemeClr val="tx1"/>
                </a:solidFill>
              </a:rPr>
              <a:t>25 </a:t>
            </a:r>
            <a:r>
              <a:rPr lang="en-US" sz="3200" dirty="0">
                <a:solidFill>
                  <a:schemeClr val="tx1"/>
                </a:solidFill>
              </a:rPr>
              <a:t>No one needed to tell him about human nature, for he knew what was in each person’s heart.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F7F0D-E19C-4DAD-84F2-0BEC4602943B}"/>
              </a:ext>
            </a:extLst>
          </p:cNvPr>
          <p:cNvSpPr/>
          <p:nvPr/>
        </p:nvSpPr>
        <p:spPr>
          <a:xfrm>
            <a:off x="-1" y="4737328"/>
            <a:ext cx="5734051" cy="1849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3:1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There was a man named Nicodemus, a </a:t>
            </a:r>
            <a:r>
              <a:rPr lang="en-US" sz="3200" b="1" u="sng" dirty="0">
                <a:solidFill>
                  <a:srgbClr val="002060"/>
                </a:solidFill>
              </a:rPr>
              <a:t>Jewish religious leader</a:t>
            </a:r>
            <a:r>
              <a:rPr lang="en-US" sz="3200" dirty="0">
                <a:solidFill>
                  <a:schemeClr val="tx1"/>
                </a:solidFill>
              </a:rPr>
              <a:t> who was a Pharisee.</a:t>
            </a:r>
          </a:p>
          <a:p>
            <a:endParaRPr lang="en-US" sz="36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1D277CF7-7459-4183-B22D-29BAE24BFD17}"/>
              </a:ext>
            </a:extLst>
          </p:cNvPr>
          <p:cNvSpPr/>
          <p:nvPr/>
        </p:nvSpPr>
        <p:spPr>
          <a:xfrm>
            <a:off x="228600" y="3937226"/>
            <a:ext cx="3905250" cy="800100"/>
          </a:xfrm>
          <a:prstGeom prst="wedgeRectCallout">
            <a:avLst>
              <a:gd name="adj1" fmla="val -33516"/>
              <a:gd name="adj2" fmla="val 172024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Archon</a:t>
            </a:r>
            <a:r>
              <a:rPr lang="en-US" sz="3600" dirty="0"/>
              <a:t>: </a:t>
            </a:r>
            <a:r>
              <a:rPr lang="en-US" sz="3600" i="1" dirty="0"/>
              <a:t>ruler, chief </a:t>
            </a:r>
          </a:p>
        </p:txBody>
      </p:sp>
    </p:spTree>
    <p:extLst>
      <p:ext uri="{BB962C8B-B14F-4D97-AF65-F5344CB8AC3E}">
        <p14:creationId xmlns:p14="http://schemas.microsoft.com/office/powerpoint/2010/main" val="21876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CC9380-E24D-4631-948F-C2772B4173FB}"/>
              </a:ext>
            </a:extLst>
          </p:cNvPr>
          <p:cNvSpPr txBox="1"/>
          <p:nvPr/>
        </p:nvSpPr>
        <p:spPr>
          <a:xfrm>
            <a:off x="0" y="-11813"/>
            <a:ext cx="12192001" cy="83099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300" b="1" dirty="0">
                <a:solidFill>
                  <a:schemeClr val="bg1"/>
                </a:solidFill>
              </a:rPr>
              <a:t>Jesus One on One: Jesus and Nicodemus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812B6C-56A0-4DA7-BDA9-111887A58C56}"/>
              </a:ext>
            </a:extLst>
          </p:cNvPr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John 3:2 </a:t>
            </a:r>
            <a:r>
              <a:rPr lang="en-US" sz="3600" dirty="0">
                <a:solidFill>
                  <a:schemeClr val="tx1"/>
                </a:solidFill>
              </a:rPr>
              <a:t>After dark one evening, he came to speak with Jesus.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00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D5725-1A7E-4A06-B1C3-1BAB3EBB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443" y="-1130969"/>
            <a:ext cx="6682835" cy="8909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CC9380-E24D-4631-948F-C2772B4173FB}"/>
              </a:ext>
            </a:extLst>
          </p:cNvPr>
          <p:cNvSpPr txBox="1"/>
          <p:nvPr/>
        </p:nvSpPr>
        <p:spPr>
          <a:xfrm>
            <a:off x="0" y="-11813"/>
            <a:ext cx="12192001" cy="830997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300" b="1" dirty="0">
                <a:solidFill>
                  <a:schemeClr val="bg1"/>
                </a:solidFill>
              </a:rPr>
              <a:t>Jesus One on One: Jesus and Nicodemus</a:t>
            </a:r>
            <a:endParaRPr lang="en-US" sz="4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812B6C-56A0-4DA7-BDA9-111887A58C56}"/>
              </a:ext>
            </a:extLst>
          </p:cNvPr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b="1" baseline="30000" dirty="0">
                <a:solidFill>
                  <a:schemeClr val="tx1"/>
                </a:solidFill>
              </a:rPr>
              <a:t>John 3:2 </a:t>
            </a:r>
            <a:r>
              <a:rPr lang="en-US" sz="3600" b="1" u="sng" dirty="0">
                <a:solidFill>
                  <a:srgbClr val="002060"/>
                </a:solidFill>
              </a:rPr>
              <a:t>After dark </a:t>
            </a:r>
            <a:r>
              <a:rPr lang="en-US" sz="3600" dirty="0">
                <a:solidFill>
                  <a:schemeClr val="tx1"/>
                </a:solidFill>
              </a:rPr>
              <a:t>one evening, he came to speak with Jesus.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726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1994</Words>
  <Application>Microsoft Office PowerPoint</Application>
  <PresentationFormat>Widescreen</PresentationFormat>
  <Paragraphs>294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2021-04-26T18:25:54Z</dcterms:created>
  <dcterms:modified xsi:type="dcterms:W3CDTF">2021-04-26T18:26:41Z</dcterms:modified>
</cp:coreProperties>
</file>