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84" r:id="rId2"/>
  </p:sldMasterIdLst>
  <p:notesMasterIdLst>
    <p:notesMasterId r:id="rId49"/>
  </p:notesMasterIdLst>
  <p:sldIdLst>
    <p:sldId id="1325" r:id="rId3"/>
    <p:sldId id="1429" r:id="rId4"/>
    <p:sldId id="1395" r:id="rId5"/>
    <p:sldId id="1396" r:id="rId6"/>
    <p:sldId id="1420" r:id="rId7"/>
    <p:sldId id="1430" r:id="rId8"/>
    <p:sldId id="1419" r:id="rId9"/>
    <p:sldId id="1398" r:id="rId10"/>
    <p:sldId id="1432" r:id="rId11"/>
    <p:sldId id="1431" r:id="rId12"/>
    <p:sldId id="1441" r:id="rId13"/>
    <p:sldId id="1440" r:id="rId14"/>
    <p:sldId id="1439" r:id="rId15"/>
    <p:sldId id="1443" r:id="rId16"/>
    <p:sldId id="1442" r:id="rId17"/>
    <p:sldId id="1452" r:id="rId18"/>
    <p:sldId id="1453" r:id="rId19"/>
    <p:sldId id="1454" r:id="rId20"/>
    <p:sldId id="1455" r:id="rId21"/>
    <p:sldId id="1456" r:id="rId22"/>
    <p:sldId id="1457" r:id="rId23"/>
    <p:sldId id="1458" r:id="rId24"/>
    <p:sldId id="1399" r:id="rId25"/>
    <p:sldId id="1444" r:id="rId26"/>
    <p:sldId id="1445" r:id="rId27"/>
    <p:sldId id="1449" r:id="rId28"/>
    <p:sldId id="1450" r:id="rId29"/>
    <p:sldId id="1459" r:id="rId30"/>
    <p:sldId id="1461" r:id="rId31"/>
    <p:sldId id="1460" r:id="rId32"/>
    <p:sldId id="1462" r:id="rId33"/>
    <p:sldId id="1465" r:id="rId34"/>
    <p:sldId id="1421" r:id="rId35"/>
    <p:sldId id="1400" r:id="rId36"/>
    <p:sldId id="1401" r:id="rId37"/>
    <p:sldId id="1464" r:id="rId38"/>
    <p:sldId id="1422" r:id="rId39"/>
    <p:sldId id="1403" r:id="rId40"/>
    <p:sldId id="1423" r:id="rId41"/>
    <p:sldId id="1466" r:id="rId42"/>
    <p:sldId id="1405" r:id="rId43"/>
    <p:sldId id="1463" r:id="rId44"/>
    <p:sldId id="1381" r:id="rId45"/>
    <p:sldId id="1392" r:id="rId46"/>
    <p:sldId id="1393" r:id="rId47"/>
    <p:sldId id="139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752B29"/>
    <a:srgbClr val="692525"/>
    <a:srgbClr val="621C3D"/>
    <a:srgbClr val="D17F7D"/>
    <a:srgbClr val="A2965C"/>
    <a:srgbClr val="81A042"/>
    <a:srgbClr val="403C24"/>
    <a:srgbClr val="36321E"/>
    <a:srgbClr val="F8A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9" autoAdjust="0"/>
    <p:restoredTop sz="89089" autoAdjust="0"/>
  </p:normalViewPr>
  <p:slideViewPr>
    <p:cSldViewPr>
      <p:cViewPr varScale="1">
        <p:scale>
          <a:sx n="104" d="100"/>
          <a:sy n="104" d="100"/>
        </p:scale>
        <p:origin x="73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96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7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9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52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2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4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9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5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83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89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2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1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9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54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60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8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7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93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69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5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87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0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2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51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9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8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9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7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68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0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27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9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8616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3397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121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0154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5259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3785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528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01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045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6240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533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02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98" y="65183"/>
            <a:ext cx="9667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10:20) “Teacher,” the man replied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I’ve obeyed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these commandments since I was young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2209800"/>
            <a:ext cx="8839200" cy="28956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Really??</a:t>
            </a:r>
            <a:endParaRPr lang="pt-BR" sz="115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Microscope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3" y="23153"/>
            <a:ext cx="6911047" cy="69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460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3947"/>
            <a:ext cx="7092474" cy="6016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77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29575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4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robes of the Human Tongue Form Organized Clusters | Th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5867401" cy="4400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97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286043"/>
            <a:ext cx="7543800" cy="6267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5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2209800"/>
            <a:ext cx="8839200" cy="28956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Really??</a:t>
            </a:r>
            <a:endParaRPr lang="pt-BR" sz="115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98" y="65183"/>
            <a:ext cx="9667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10:20) “Teacher,” the man replied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I’ve obeyed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these commandments since I was young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Stephen King Fan Blanket customize with your favorite Stephen image 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" y="130300"/>
            <a:ext cx="4855728" cy="653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e Cast Of &quot;The Office&quot; Reimagined As Disney Characters | Angel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83" y="152400"/>
            <a:ext cx="2400300" cy="360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enneth Parcell: He's kind of my hero actually. | 30 rock, Have 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10" y="152400"/>
            <a:ext cx="4114801" cy="360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arden Samuel Norton (Bob Gunton) | Celluloid Heav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5562601" cy="382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20" y="53247"/>
            <a:ext cx="80771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Greater than the Average?</a:t>
            </a:r>
          </a:p>
          <a:p>
            <a:pPr marL="231775"/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“Eleanor Rigby” (Who wrote more?)</a:t>
            </a:r>
          </a:p>
          <a:p>
            <a:pPr marL="231775"/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Lennon (70%) and McCartney (80%)</a:t>
            </a: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H. Davies, “Decoding ‘Eleanor Rigby,’”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Slate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February 19, 2016.</a:t>
            </a:r>
            <a:endParaRPr lang="en-US" sz="3600" b="1" spc="-150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Marriage: Percent </a:t>
            </a:r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chores</a:t>
            </a:r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Consistently over 100%</a:t>
            </a:r>
            <a:endParaRPr lang="en-US" sz="36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/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Nicholas </a:t>
            </a:r>
            <a:r>
              <a:rPr lang="en-US" b="1" dirty="0" err="1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Epley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Mindwise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York, Vintage Books, 2014), 93.</a:t>
            </a:r>
            <a:endParaRPr lang="en-US" sz="36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Students: Group </a:t>
            </a:r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work?</a:t>
            </a:r>
          </a:p>
          <a:p>
            <a:pPr marL="231775"/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200%</a:t>
            </a: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Juliana Schroeder, “Who’s Really Doing the Work?”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California Management Review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2017, Vol. 60(1), 91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53000" y="2819400"/>
            <a:ext cx="6096000" cy="36502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Contribution 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5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academic articles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205-261%</a:t>
            </a:r>
            <a:endParaRPr lang="en-US" sz="9600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/>
            <a:r>
              <a:rPr lang="en-US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Eugene Caruso (et al.), “The Costs and Benefits of Undoing Egocentric Responsibility Assessments in Groups” </a:t>
            </a:r>
            <a:r>
              <a:rPr lang="en-US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Personality and Social Psychology</a:t>
            </a:r>
            <a:r>
              <a:rPr lang="en-US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2006, Vol. 91, No. 5, 857–871.</a:t>
            </a:r>
          </a:p>
        </p:txBody>
      </p:sp>
    </p:spTree>
    <p:extLst>
      <p:ext uri="{BB962C8B-B14F-4D97-AF65-F5344CB8AC3E}">
        <p14:creationId xmlns:p14="http://schemas.microsoft.com/office/powerpoint/2010/main" val="29553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20" y="53247"/>
            <a:ext cx="80771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Greater than the Average?</a:t>
            </a: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Majority of students with intelligence</a:t>
            </a: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R. C. Wylie,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Self-Concept: Theory and Research on Selected Topics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vol. 2 (Lincoln: University of Nebraska Press, 1979).</a:t>
            </a:r>
            <a:endParaRPr lang="en-US" b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Majority </a:t>
            </a:r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managers with competence</a:t>
            </a:r>
            <a:endParaRPr lang="en-US" sz="36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b="1" dirty="0" err="1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Larwood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W. Whittaker, “Managerial Myopia: Self-Serving Biases in Organizational Planning,”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Applied Psychology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62: 194-98 (1977).</a:t>
            </a:r>
            <a:endParaRPr lang="en-US" b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90% of motorists with skill &amp; safety</a:t>
            </a:r>
            <a:endParaRPr lang="en-US" sz="36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Walton and J. Bathurst, “An Exploration of the Perceptions of the Average Driver’s Speed Compared to Perceived Driver Safety and Driving Skill,”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Accident Analysis and Prevention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30: 821-30 (1998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94% </a:t>
            </a:r>
            <a:r>
              <a:rPr lang="en-US" sz="36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professors with teaching</a:t>
            </a:r>
            <a:endParaRPr lang="en-US" sz="36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 Cross, “Not Can but Will College Teachers Be Improved?”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Directions for Higher Education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17: 1-15 (1977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31775"/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Majority of </a:t>
            </a:r>
            <a:r>
              <a:rPr lang="en-US" sz="3600" b="1" spc="-150" dirty="0" err="1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ppl</a:t>
            </a:r>
            <a:r>
              <a:rPr lang="en-US" sz="36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think they’re less biased!</a:t>
            </a:r>
            <a:endParaRPr lang="en-US" sz="36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/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b="1" dirty="0" err="1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Pronin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Bias Blind Spot: Perceptions of Bias in Self Versus Others,” </a:t>
            </a:r>
            <a:r>
              <a:rPr lang="en-US" b="1" i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Personality and Social Psychology Bulletin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28: 369-81 (2002).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05200" y="68854"/>
            <a:ext cx="8610600" cy="48079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“Most of us appear to believe that we are more athletic, intelligent, organized, ethical, logical, interesting, fair-minded, and healthy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—not to mention more attractive—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 the average person.”</a:t>
            </a:r>
            <a:endParaRPr lang="en-US" sz="72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 lvl="0"/>
            <a:r>
              <a:rPr lang="en-US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Kruger, “Lake </a:t>
            </a:r>
            <a:r>
              <a:rPr lang="en-US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Wobegon</a:t>
            </a:r>
            <a:r>
              <a:rPr lang="en-US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 Gone! The ‘Below-Average Effect’ and the Egocentric Nature of Comparative Ability Judgments,” </a:t>
            </a:r>
            <a:r>
              <a:rPr lang="en-US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Journal of Personality and Social Psychology</a:t>
            </a:r>
            <a:r>
              <a:rPr lang="en-US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77: 221-32 (1999).</a:t>
            </a:r>
          </a:p>
        </p:txBody>
      </p:sp>
    </p:spTree>
    <p:extLst>
      <p:ext uri="{BB962C8B-B14F-4D97-AF65-F5344CB8AC3E}">
        <p14:creationId xmlns:p14="http://schemas.microsoft.com/office/powerpoint/2010/main" val="9199840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026"/>
            <a:ext cx="7772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Cindi May</a:t>
            </a:r>
          </a:p>
          <a:p>
            <a:pPr algn="ctr"/>
            <a:r>
              <a:rPr lang="en-US" sz="32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(Psychology </a:t>
            </a:r>
            <a:r>
              <a:rPr lang="en-US" sz="3200" dirty="0" smtClean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 </a:t>
            </a:r>
            <a:r>
              <a:rPr lang="en-US" sz="32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College of Charleston)</a:t>
            </a:r>
          </a:p>
          <a:p>
            <a:pPr algn="ctr"/>
            <a:endParaRPr lang="en-US" sz="1000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Cindy May, “Most People Consider Themselves to Be Morally Superior,” </a:t>
            </a:r>
            <a:r>
              <a:rPr lang="en-US" sz="2400" i="1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Scientific American</a:t>
            </a:r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(January 31, 2017).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514600"/>
            <a:ext cx="7772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comparing ourselves versus other people, we tend to rate ourselves more highly on a host of positive measures,</a:t>
            </a:r>
          </a:p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including intelligence, ambition, friendliness, and modesty (ha!).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797" y="0"/>
            <a:ext cx="425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2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115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10:13) People were bringing little children to Jesus for him to place his hands on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them,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 rebuked them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2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026"/>
            <a:ext cx="7772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Cindi May</a:t>
            </a:r>
          </a:p>
          <a:p>
            <a:pPr algn="ctr"/>
            <a:r>
              <a:rPr lang="en-US" sz="32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(Psychology </a:t>
            </a:r>
            <a:r>
              <a:rPr lang="en-US" sz="3200" dirty="0" smtClean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 </a:t>
            </a:r>
            <a:r>
              <a:rPr lang="en-US" sz="32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College of Charleston)</a:t>
            </a:r>
          </a:p>
          <a:p>
            <a:pPr algn="ctr"/>
            <a:endParaRPr lang="en-US" sz="1000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Cindy May, “Most People Consider Themselves to Be Morally Superior,” </a:t>
            </a:r>
            <a:r>
              <a:rPr lang="en-US" sz="2400" i="1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Scientific American</a:t>
            </a:r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(January 31, 2017).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514600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finding is sometimes called the “self-enhancement” effect.</a:t>
            </a:r>
          </a:p>
          <a:p>
            <a:pPr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self-enhancement effect is most profound </a:t>
            </a:r>
            <a:r>
              <a:rPr lang="en-US" sz="44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moral characteristics.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797" y="0"/>
            <a:ext cx="425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3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026"/>
            <a:ext cx="7772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Cindi May</a:t>
            </a:r>
          </a:p>
          <a:p>
            <a:pPr algn="ctr"/>
            <a:r>
              <a:rPr lang="en-US" sz="32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(Psychology </a:t>
            </a:r>
            <a:r>
              <a:rPr lang="en-US" sz="3200" dirty="0" smtClean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 </a:t>
            </a:r>
            <a:r>
              <a:rPr lang="en-US" sz="32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College of Charleston)</a:t>
            </a:r>
          </a:p>
          <a:p>
            <a:pPr algn="ctr"/>
            <a:endParaRPr lang="en-US" sz="1000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Cindy May, “Most People Consider Themselves to Be Morally Superior,” </a:t>
            </a:r>
            <a:r>
              <a:rPr lang="en-US" sz="2400" i="1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Scientific American</a:t>
            </a:r>
            <a:r>
              <a:rPr lang="en-US" sz="240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(January 31, 2017).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514600"/>
            <a:ext cx="77723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most irrational…</a:t>
            </a:r>
          </a:p>
          <a:p>
            <a:pPr algn="ctr"/>
            <a:r>
              <a:rPr lang="en-US" sz="66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we consider moral traits.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797" y="0"/>
            <a:ext cx="425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6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9667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10:20) “Teacher,” the man replied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I’ve obeyed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these commandments since I was young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2209800"/>
            <a:ext cx="8839200" cy="28956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Really??</a:t>
            </a:r>
            <a:endParaRPr lang="pt-BR" sz="11500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572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10:21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Jesus looked at him and loved him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thing you lack,” he said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Go,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sell everything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have and give to the poor, and you will have treasure in heaven. Then come, follow me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2209800"/>
            <a:ext cx="7696200" cy="42672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spc="-15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this command?</a:t>
            </a:r>
            <a:endParaRPr lang="en-US" sz="6000" b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defRPr/>
            </a:pPr>
            <a:endParaRPr lang="en-US" sz="4800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defRPr/>
            </a:pP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defRPr/>
            </a:pPr>
            <a:endParaRPr lang="en-US" sz="4800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defRPr/>
            </a:pP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057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67400" y="1370886"/>
            <a:ext cx="62484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(Lk. 10:27) The man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said,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must love the LORD your God with all your heart, soul, strength, and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mind and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 your neighbor as yourself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4000" b="1" spc="-15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“Right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 Jesus told him.</a:t>
            </a:r>
          </a:p>
          <a:p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you will live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508816"/>
            <a:ext cx="8137793" cy="3429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do this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endParaRPr lang="en-US" sz="4400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intend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do this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do this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better than others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up for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doing this</a:t>
            </a:r>
          </a:p>
        </p:txBody>
      </p:sp>
    </p:spTree>
    <p:extLst>
      <p:ext uri="{BB962C8B-B14F-4D97-AF65-F5344CB8AC3E}">
        <p14:creationId xmlns:p14="http://schemas.microsoft.com/office/powerpoint/2010/main" val="38329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91200" y="609600"/>
            <a:ext cx="6324600" cy="5942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2:10) “Whoever keeps the whole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law and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yet stumbles in one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point,</a:t>
            </a:r>
          </a:p>
          <a:p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become guilty of all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3:10) Cursed is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does not observe and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obey</a:t>
            </a:r>
          </a:p>
          <a:p>
            <a:r>
              <a:rPr lang="en-US" sz="4000" b="1" u="sng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commands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are written in 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Why A Surgeon Taught A Non-Doctor To Do Brain Surgery : Goats an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963"/>
            <a:ext cx="6629400" cy="440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  <a:p>
            <a:pPr algn="ctr"/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Flawless moral character!</a:t>
            </a: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1524000"/>
            <a:ext cx="5943600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(Mt. 5:48) Jesus said, “You are to be </a:t>
            </a:r>
            <a:r>
              <a:rPr lang="en-US" sz="5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even as your Father in heaven is </a:t>
            </a:r>
            <a:r>
              <a:rPr lang="en-US" sz="5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878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Flawless moral character!</a:t>
            </a:r>
            <a:endParaRPr lang="en-US" sz="4400" b="1" spc="-15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371600"/>
            <a:ext cx="5943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srgbClr val="75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Grace!</a:t>
            </a:r>
          </a:p>
          <a:p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(Rom. 3:23) </a:t>
            </a:r>
            <a:r>
              <a:rPr lang="en-US" sz="4400" b="1" i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sinned.</a:t>
            </a:r>
          </a:p>
          <a:p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400" b="1" i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fall short of God’s glorious standard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5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Flawless moral character!</a:t>
            </a:r>
            <a:endParaRPr lang="en-US" sz="4400" b="1" spc="-15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371600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srgbClr val="75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Grace!</a:t>
            </a:r>
          </a:p>
          <a:p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(Rom. 3:24) Yet God, in his grace, </a:t>
            </a:r>
            <a:r>
              <a:rPr lang="en-US" sz="4400" b="1" i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makes us right in his 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sight. </a:t>
            </a:r>
            <a:endParaRPr lang="en-US" sz="44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89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Flawless moral character!</a:t>
            </a:r>
            <a:endParaRPr lang="en-US" sz="4400" b="1" spc="-15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371600"/>
            <a:ext cx="5943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srgbClr val="75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Grace!</a:t>
            </a:r>
          </a:p>
          <a:p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(Rom. 3:24) Yet God, in his grace, </a:t>
            </a:r>
            <a:r>
              <a:rPr lang="en-US" sz="4400" b="1" i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makes us right in his 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sight. God </a:t>
            </a:r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this through 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Jesus </a:t>
            </a:r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freed us from the penalty for our sins</a:t>
            </a:r>
            <a:r>
              <a:rPr lang="en-US" sz="4400" b="1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72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8771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10:14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When Jesus saw this, he was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indignant.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to them, “Let the little children come to me, and do not hinder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them,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kingdom of God belongs to such as these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400" b="1" spc="-150" baseline="3000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Truly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tell you, anyone who will not receive the kingdom of God like a little child will never enter it.”</a:t>
            </a:r>
          </a:p>
        </p:txBody>
      </p:sp>
    </p:spTree>
    <p:extLst>
      <p:ext uri="{BB962C8B-B14F-4D97-AF65-F5344CB8AC3E}">
        <p14:creationId xmlns:p14="http://schemas.microsoft.com/office/powerpoint/2010/main" val="7864767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Flawless moral character!</a:t>
            </a:r>
            <a:endParaRPr lang="en-US" sz="4400" b="1" spc="-15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371600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srgbClr val="75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Grace!</a:t>
            </a:r>
          </a:p>
          <a:p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(Rom. 3:25) God presented Jesus as the sacrifice for sin. </a:t>
            </a:r>
          </a:p>
        </p:txBody>
      </p:sp>
    </p:spTree>
    <p:extLst>
      <p:ext uri="{BB962C8B-B14F-4D97-AF65-F5344CB8AC3E}">
        <p14:creationId xmlns:p14="http://schemas.microsoft.com/office/powerpoint/2010/main" val="2248886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70886"/>
            <a:ext cx="5943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God will </a:t>
            </a:r>
            <a:r>
              <a:rPr lang="en-US" sz="4400" b="1" i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heart, mind, soul, and strength.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Perfectly keep the Law.</a:t>
            </a:r>
          </a:p>
          <a:p>
            <a:pPr algn="ctr"/>
            <a:r>
              <a:rPr lang="en-US" sz="4400" b="1" spc="-150" dirty="0" smtClean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Flawless moral character!</a:t>
            </a:r>
            <a:endParaRPr lang="en-US" sz="4400" b="1" spc="-15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371600"/>
            <a:ext cx="5943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srgbClr val="75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Grace!</a:t>
            </a:r>
          </a:p>
          <a:p>
            <a:r>
              <a:rPr lang="en-US" sz="4400" b="1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(Rom. 3:25) God presented Jesus as the sacrifice for sin. </a:t>
            </a:r>
            <a:r>
              <a:rPr lang="en-US" sz="4400" b="1" u="sng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are made right with God when they believe that Jesus sacrificed his </a:t>
            </a:r>
            <a:r>
              <a:rPr lang="en-US" sz="4400" b="1" u="sng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4400" b="1" u="sng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27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572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10:21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Jesus looked at him and loved him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thing you lack,” he said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Go,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sell everything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have and give to the poor, and you will have treasure in heaven. Then come, follow me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2209800"/>
            <a:ext cx="7696200" cy="42672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spc="-15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this command?</a:t>
            </a:r>
            <a:endParaRPr lang="en-US" sz="6000" b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defRPr/>
            </a:pPr>
            <a:r>
              <a:rPr lang="en-US" sz="48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man had </a:t>
            </a:r>
            <a:r>
              <a:rPr lang="en-US" sz="48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US" sz="48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63550">
              <a:defRPr/>
            </a:pPr>
            <a:r>
              <a:rPr lang="en-US" sz="48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needs to come to Jesus with </a:t>
            </a:r>
            <a:r>
              <a:rPr lang="en-US" sz="48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nothing!</a:t>
            </a:r>
          </a:p>
          <a:p>
            <a:pPr marL="463550">
              <a:defRPr/>
            </a:pPr>
            <a:r>
              <a:rPr lang="en-US" sz="48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“…like 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little </a:t>
            </a:r>
            <a:r>
              <a:rPr lang="en-US" sz="48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child” (v.15).</a:t>
            </a: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572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10:22) At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man’s face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fell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went away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grieving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had great wealth.</a:t>
            </a:r>
          </a:p>
        </p:txBody>
      </p:sp>
    </p:spTree>
    <p:extLst>
      <p:ext uri="{BB962C8B-B14F-4D97-AF65-F5344CB8AC3E}">
        <p14:creationId xmlns:p14="http://schemas.microsoft.com/office/powerpoint/2010/main" val="4137711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7228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10:23) Jesus looked around and said to his disciples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hard it is for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rich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enter the kingdom of God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21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115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10:24) The disciples were amazed at his words. But Jesus said again, “Children, how hard it is to enter the kingdom of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God!”</a:t>
            </a:r>
          </a:p>
        </p:txBody>
      </p:sp>
    </p:spTree>
    <p:extLst>
      <p:ext uri="{BB962C8B-B14F-4D97-AF65-F5344CB8AC3E}">
        <p14:creationId xmlns:p14="http://schemas.microsoft.com/office/powerpoint/2010/main" val="15104422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7000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10:25) “It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easier for a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camel to go through the eye of a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needle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someone who is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rich to enter the kingdom of God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1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7247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10:26) The disciples were even more amazed, and said to each other,</a:t>
            </a:r>
          </a:p>
          <a:p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“Who then can be saved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US" sz="4400" b="1" spc="-150" baseline="3000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looked at them and said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humans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with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God;</a:t>
            </a:r>
          </a:p>
          <a:p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things are possible with God.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1971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115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10:28) Then Peter spoke up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have left everything to follow you!”</a:t>
            </a:r>
          </a:p>
        </p:txBody>
      </p:sp>
    </p:spTree>
    <p:extLst>
      <p:ext uri="{BB962C8B-B14F-4D97-AF65-F5344CB8AC3E}">
        <p14:creationId xmlns:p14="http://schemas.microsoft.com/office/powerpoint/2010/main" val="1891342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800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10:29-30) Jesus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said, “Truly I say to you, there is no one who has left house or brothers or sisters or mother or father or children or farms, for My sake and for the gospel’s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sake, 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5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877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10:16) And he took the children in his arms, placed his hands on them and blessed them.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3330" y="1561858"/>
            <a:ext cx="10691870" cy="3086342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Jesus see in kids?</a:t>
            </a:r>
          </a:p>
          <a:p>
            <a:pPr marL="461963">
              <a:defRPr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their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gullibility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 Cor. 13:11; Eph. 4:14).</a:t>
            </a:r>
          </a:p>
          <a:p>
            <a:pPr marL="461963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 their </a:t>
            </a:r>
            <a:r>
              <a:rPr lang="en-US" sz="4400" b="1" i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humility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>
              <a:defRPr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these kids see in Jesus?</a:t>
            </a:r>
            <a:endParaRPr lang="pt-BR" sz="4400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249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80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10:29-30) Jesus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said, “Truly I say to you, there is no one who has left house or brothers or sisters or mother or father or children or farms, for My sake and for the gospel’s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sake, but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he will receive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hundred times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much now in the present age, houses and brothers and sisters and mothers and children and farms, along with persecutions; and in the age to come, eternal life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838200"/>
            <a:ext cx="762000" cy="66803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506234"/>
            <a:ext cx="762000" cy="66803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6444" y="1506234"/>
            <a:ext cx="762000" cy="66803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7156" y="1506234"/>
            <a:ext cx="762000" cy="66803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1512" y="1506234"/>
            <a:ext cx="762000" cy="66803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7183" y="3505200"/>
            <a:ext cx="1060173" cy="668034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8983" y="3505200"/>
            <a:ext cx="1060173" cy="668034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50696" y="3505200"/>
            <a:ext cx="1060173" cy="668034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8" y="4173234"/>
            <a:ext cx="1060173" cy="668034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1759" y="4173234"/>
            <a:ext cx="1060173" cy="668034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15200" y="4041088"/>
            <a:ext cx="7659756" cy="2378246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worry about </a:t>
            </a:r>
            <a:r>
              <a:rPr lang="en-US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outgiving God</a:t>
            </a:r>
            <a:r>
              <a: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53366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419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10:31)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who are first will be last, and the last first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68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8" y="1447800"/>
            <a:ext cx="118980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kern="0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Choices</a:t>
            </a:r>
          </a:p>
          <a:p>
            <a:pPr marL="463550">
              <a:defRPr/>
            </a:pPr>
            <a:r>
              <a:rPr lang="en-US" sz="6000" b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 to God like a </a:t>
            </a:r>
            <a:r>
              <a:rPr lang="en-US" sz="6000" b="1" i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 ruler</a:t>
            </a:r>
            <a:r>
              <a:rPr lang="en-US" sz="6000" b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3550"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Come to God like a </a:t>
            </a:r>
            <a:r>
              <a:rPr lang="en-US" sz="6000" b="1" i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6000" b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kern="0" spc="-15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8" y="1447800"/>
            <a:ext cx="105264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kern="0" spc="-15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Choices</a:t>
            </a:r>
          </a:p>
          <a:p>
            <a:pPr marL="463550">
              <a:defRPr/>
            </a:pPr>
            <a:r>
              <a:rPr lang="en-US" sz="6000" b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Love God perfectly…</a:t>
            </a:r>
          </a:p>
          <a:p>
            <a:pPr marL="463550">
              <a:defRPr/>
            </a:pPr>
            <a:r>
              <a:rPr lang="en-US" sz="6000" b="1" kern="0" spc="-15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Be loved by God perfectly!</a:t>
            </a:r>
          </a:p>
        </p:txBody>
      </p:sp>
    </p:spTree>
    <p:extLst>
      <p:ext uri="{BB962C8B-B14F-4D97-AF65-F5344CB8AC3E}">
        <p14:creationId xmlns:p14="http://schemas.microsoft.com/office/powerpoint/2010/main" val="2486416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2029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10:17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As Jesus started on his way,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man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ran up to him and fell on his knees before him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1524000"/>
            <a:ext cx="7467601" cy="13716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man was 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 (Mk. 10:22) and “young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(Mt. </a:t>
            </a:r>
            <a:r>
              <a:rPr lang="en-US" sz="3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19:20) “ruler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(Lk. 18:18</a:t>
            </a:r>
            <a:r>
              <a:rPr lang="en-US" sz="3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2590800"/>
            <a:ext cx="8229599" cy="2045133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“Life </a:t>
            </a: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6000" b="1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 good</a:t>
            </a:r>
            <a:r>
              <a:rPr lang="en-US" sz="60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US" sz="60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6000" b="1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doing good</a:t>
            </a:r>
            <a:r>
              <a:rPr lang="en-US" sz="60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6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2819400"/>
            <a:ext cx="7924800" cy="16002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19200" y="2819400"/>
            <a:ext cx="8001000" cy="16002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514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2029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10:17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As Jesus started on his way, a man ran up to him and fell on his knees before him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teacher,” he asked, “what must I do to inherit eternal life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600" y="1487600"/>
            <a:ext cx="1143000" cy="66803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84296" y="1482175"/>
            <a:ext cx="1702904" cy="66803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270" y="2817720"/>
            <a:ext cx="11496102" cy="394231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(+) He’s sincerely seeking Jesus.</a:t>
            </a:r>
          </a:p>
          <a:p>
            <a:pPr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(+) He’s asking the most important question </a:t>
            </a:r>
            <a:r>
              <a:rPr lang="en-US" sz="4400" b="1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ever!</a:t>
            </a:r>
          </a:p>
          <a:p>
            <a:pPr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(-) His focus is on </a:t>
            </a:r>
            <a:r>
              <a:rPr lang="en-US" sz="4400" b="1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himself</a:t>
            </a: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good deeds</a:t>
            </a: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>
              <a:defRPr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do… to inherit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klēronomeō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in the active voice.</a:t>
            </a:r>
          </a:p>
          <a:p>
            <a:pPr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“Whoever 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kingdom of God like a child will not enter it at </a:t>
            </a: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all” (v.15).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629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115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10:18) “Why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call me good?” Jesus answered. “No one is good—except God alone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4400" b="1" spc="-150" dirty="0">
              <a:solidFill>
                <a:srgbClr val="621C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5690" y="1524000"/>
            <a:ext cx="11853910" cy="5075436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Jesus denying that he’s God?</a:t>
            </a:r>
          </a:p>
          <a:p>
            <a:pPr marL="461963">
              <a:defRPr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Actually, this argument backfires…</a:t>
            </a:r>
          </a:p>
          <a:p>
            <a:pPr marL="461963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never denies that he’s “good” or “God</a:t>
            </a: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61963">
              <a:defRPr/>
            </a:pPr>
            <a:r>
              <a:rPr lang="en-US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“Good teacher” isn’t in Jewish sources.</a:t>
            </a:r>
          </a:p>
          <a:p>
            <a:pPr marL="1376363">
              <a:defRPr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William Lane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Gospel of Mark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(Grand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Rapids, MI: Wm. B. Eerdmans Publishing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Co., 1974), p.365.</a:t>
            </a:r>
          </a:p>
          <a:p>
            <a:pPr marL="1376363">
              <a:defRPr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Leon Morris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Grove, IL: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InterVarsity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Press, 1988), p.284.</a:t>
            </a:r>
          </a:p>
          <a:p>
            <a:pPr marL="461963">
              <a:defRPr/>
            </a:pPr>
            <a:r>
              <a:rPr lang="pt-BR" sz="44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is calling his view of “good” into question!</a:t>
            </a:r>
          </a:p>
        </p:txBody>
      </p:sp>
    </p:spTree>
    <p:extLst>
      <p:ext uri="{BB962C8B-B14F-4D97-AF65-F5344CB8AC3E}">
        <p14:creationId xmlns:p14="http://schemas.microsoft.com/office/powerpoint/2010/main" val="1558680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038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10:19)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 the commandments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shall not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murder,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commit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adultery,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steal,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give false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testimony,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defraud,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father and mother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38653566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8" y="65183"/>
            <a:ext cx="11038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(Mark 10:19) 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 the commandments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shall not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murder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commit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adultery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steal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give </a:t>
            </a:r>
            <a:r>
              <a:rPr lang="en-US" sz="4400" b="1" u="sng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testimony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shall not </a:t>
            </a:r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defraud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u="sng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-150" dirty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father and mother</a:t>
            </a:r>
            <a:r>
              <a:rPr lang="en-US" sz="4400" b="1" spc="-150" dirty="0" smtClean="0">
                <a:solidFill>
                  <a:srgbClr val="621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9505" y="2199860"/>
            <a:ext cx="6983896" cy="442954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a good person…”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Murderer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Adulterer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Thief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Liar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Unloving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39000" y="2590800"/>
            <a:ext cx="1371600" cy="4572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62800" y="2590800"/>
            <a:ext cx="1447800" cy="4572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311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2163</Words>
  <Application>Microsoft Office PowerPoint</Application>
  <PresentationFormat>Widescreen</PresentationFormat>
  <Paragraphs>240</Paragraphs>
  <Slides>46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2020-10-12T14:46:30Z</dcterms:created>
  <dcterms:modified xsi:type="dcterms:W3CDTF">2020-10-12T14:53:35Z</dcterms:modified>
</cp:coreProperties>
</file>