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3" r:id="rId5"/>
    <p:sldId id="264" r:id="rId6"/>
    <p:sldId id="266" r:id="rId7"/>
    <p:sldId id="285" r:id="rId8"/>
    <p:sldId id="270" r:id="rId9"/>
    <p:sldId id="286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6" r:id="rId24"/>
    <p:sldId id="297" r:id="rId25"/>
    <p:sldId id="293" r:id="rId26"/>
    <p:sldId id="294" r:id="rId27"/>
    <p:sldId id="295" r:id="rId28"/>
    <p:sldId id="2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656" autoAdjust="0"/>
    <p:restoredTop sz="92371" autoAdjust="0"/>
  </p:normalViewPr>
  <p:slideViewPr>
    <p:cSldViewPr snapToGrid="0">
      <p:cViewPr>
        <p:scale>
          <a:sx n="39" d="100"/>
          <a:sy n="39" d="100"/>
        </p:scale>
        <p:origin x="68" y="276"/>
      </p:cViewPr>
      <p:guideLst/>
    </p:cSldViewPr>
  </p:slideViewPr>
  <p:outlineViewPr>
    <p:cViewPr>
      <p:scale>
        <a:sx n="33" d="100"/>
        <a:sy n="33" d="100"/>
      </p:scale>
      <p:origin x="0" y="-228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C0339-5AFD-4E1B-A6DD-70BD88248E4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1A839-CF53-43D3-901F-3E1A449C8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63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31D0AA2-F4FA-499F-A738-F085413165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96484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18A37CC-6666-4508-A466-006D4401CB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768377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098BB40-330C-4DD4-83BF-D7E7DD1994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120898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B410D6E-DEE6-434E-8A5C-36AF544EB6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7593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616A811-ED26-457D-8223-6EBA10C6E2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17122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8F3ED38-B590-4FE0-AD16-75B8BB9483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858935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38A72CC-0545-493C-A18E-8B6DAA6570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818968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2E0CC90-5724-4D22-8245-F2C1A36EE2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461291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CE3E13C-1E37-4BE7-831B-68A49B62E0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575599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AA9D254-92B9-46D3-88F6-D0BE456B05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824987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0585815C-196A-4621-A778-E68AA8E65C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084936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339B3B-227A-4E1D-9DAC-D8A3C6F475A3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447800"/>
            <a:ext cx="12192000" cy="228600"/>
            <a:chOff x="0" y="864"/>
            <a:chExt cx="5760" cy="192"/>
          </a:xfrm>
        </p:grpSpPr>
        <p:sp>
          <p:nvSpPr>
            <p:cNvPr id="8200" name="Rectangle 8"/>
            <p:cNvSpPr>
              <a:spLocks noChangeArrowheads="1"/>
            </p:cNvSpPr>
            <p:nvPr userDrawn="1"/>
          </p:nvSpPr>
          <p:spPr bwMode="auto">
            <a:xfrm>
              <a:off x="0" y="864"/>
              <a:ext cx="5760" cy="192"/>
            </a:xfrm>
            <a:prstGeom prst="rect">
              <a:avLst/>
            </a:prstGeom>
            <a:solidFill>
              <a:srgbClr val="0066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auto">
            <a:xfrm>
              <a:off x="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auto">
            <a:xfrm>
              <a:off x="528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0" y="6858000"/>
            <a:ext cx="12192000" cy="76200"/>
            <a:chOff x="0" y="4176"/>
            <a:chExt cx="5760" cy="144"/>
          </a:xfrm>
        </p:grpSpPr>
        <p:sp>
          <p:nvSpPr>
            <p:cNvPr id="8204" name="Rectangle 12"/>
            <p:cNvSpPr>
              <a:spLocks noChangeArrowheads="1"/>
            </p:cNvSpPr>
            <p:nvPr userDrawn="1"/>
          </p:nvSpPr>
          <p:spPr bwMode="auto">
            <a:xfrm>
              <a:off x="0" y="4176"/>
              <a:ext cx="5328" cy="144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auto">
            <a:xfrm>
              <a:off x="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auto">
            <a:xfrm>
              <a:off x="532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3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2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3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7066" y="2261014"/>
            <a:ext cx="11710934" cy="46063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3:5</a:t>
            </a:r>
            <a:r>
              <a:rPr lang="en-US" sz="3200" dirty="0" smtClean="0"/>
              <a:t> </a:t>
            </a:r>
            <a:r>
              <a:rPr lang="en-US" sz="3200" dirty="0"/>
              <a:t>Therefore consider the members of your earthly body as dead to </a:t>
            </a:r>
            <a:r>
              <a:rPr lang="en-US" sz="3200" u="sng" dirty="0"/>
              <a:t>immorality</a:t>
            </a:r>
            <a:r>
              <a:rPr lang="en-US" sz="3200" dirty="0"/>
              <a:t>, </a:t>
            </a:r>
            <a:r>
              <a:rPr lang="en-US" sz="3200" u="sng" dirty="0"/>
              <a:t>impurity</a:t>
            </a:r>
            <a:r>
              <a:rPr lang="en-US" sz="3200" dirty="0"/>
              <a:t>, </a:t>
            </a:r>
            <a:r>
              <a:rPr lang="en-US" sz="3200" u="sng" dirty="0"/>
              <a:t>passion</a:t>
            </a:r>
            <a:r>
              <a:rPr lang="en-US" sz="3200" dirty="0"/>
              <a:t>, </a:t>
            </a:r>
            <a:r>
              <a:rPr lang="en-US" sz="3200" u="sng" dirty="0"/>
              <a:t>evil desire</a:t>
            </a:r>
            <a:r>
              <a:rPr lang="en-US" sz="3200" dirty="0"/>
              <a:t>, and </a:t>
            </a:r>
            <a:r>
              <a:rPr lang="en-US" sz="3200" u="sng" dirty="0"/>
              <a:t>greed</a:t>
            </a:r>
            <a:r>
              <a:rPr lang="en-US" sz="3200" dirty="0"/>
              <a:t>, which amounts to idolatry. </a:t>
            </a:r>
            <a:r>
              <a:rPr lang="en-US" sz="3200" baseline="30000" dirty="0"/>
              <a:t>6</a:t>
            </a:r>
            <a:r>
              <a:rPr lang="en-US" sz="3200" dirty="0"/>
              <a:t> For it is because of these things that the wrath of God will come upon the sons of disobedience, </a:t>
            </a:r>
            <a:r>
              <a:rPr lang="en-US" sz="3200" baseline="30000" dirty="0"/>
              <a:t>7</a:t>
            </a:r>
            <a:r>
              <a:rPr lang="en-US" sz="3200" dirty="0"/>
              <a:t> and in them you also once walked, when you were living in them. </a:t>
            </a:r>
            <a:r>
              <a:rPr lang="en-US" sz="3200" baseline="30000" dirty="0"/>
              <a:t>8</a:t>
            </a:r>
            <a:r>
              <a:rPr lang="en-US" sz="3200" dirty="0"/>
              <a:t> But now you also, </a:t>
            </a:r>
            <a:r>
              <a:rPr lang="en-US" sz="3200" b="1" dirty="0"/>
              <a:t>put them all aside</a:t>
            </a:r>
            <a:r>
              <a:rPr lang="en-US" sz="3200" dirty="0"/>
              <a:t>: </a:t>
            </a:r>
            <a:r>
              <a:rPr lang="en-US" sz="3200" u="sng" dirty="0"/>
              <a:t>anger</a:t>
            </a:r>
            <a:r>
              <a:rPr lang="en-US" sz="3200" dirty="0"/>
              <a:t>, </a:t>
            </a:r>
            <a:r>
              <a:rPr lang="en-US" sz="3200" u="sng" dirty="0"/>
              <a:t>wrath</a:t>
            </a:r>
            <a:r>
              <a:rPr lang="en-US" sz="3200" dirty="0"/>
              <a:t>, </a:t>
            </a:r>
            <a:r>
              <a:rPr lang="en-US" sz="3200" u="sng" dirty="0"/>
              <a:t>malice</a:t>
            </a:r>
            <a:r>
              <a:rPr lang="en-US" sz="3200" dirty="0"/>
              <a:t>, </a:t>
            </a:r>
            <a:r>
              <a:rPr lang="en-US" sz="3200" u="sng" dirty="0"/>
              <a:t>slander</a:t>
            </a:r>
            <a:r>
              <a:rPr lang="en-US" sz="3200" dirty="0"/>
              <a:t>, and </a:t>
            </a:r>
            <a:r>
              <a:rPr lang="en-US" sz="3200" u="sng" dirty="0"/>
              <a:t>abusive speech</a:t>
            </a:r>
            <a:r>
              <a:rPr lang="en-US" sz="3200" dirty="0"/>
              <a:t> from your mouth. </a:t>
            </a:r>
            <a:r>
              <a:rPr lang="en-US" sz="3200" baseline="30000" dirty="0"/>
              <a:t>9</a:t>
            </a:r>
            <a:r>
              <a:rPr lang="en-US" sz="3200" dirty="0"/>
              <a:t> Do not </a:t>
            </a:r>
            <a:r>
              <a:rPr lang="en-US" sz="3200" u="sng" dirty="0"/>
              <a:t>lie to one another</a:t>
            </a:r>
            <a:r>
              <a:rPr lang="en-US" sz="3200" dirty="0"/>
              <a:t>, since you laid aside the old self with its evil practices, </a:t>
            </a:r>
            <a:r>
              <a:rPr lang="en-US" sz="3200" baseline="30000" dirty="0"/>
              <a:t>10</a:t>
            </a:r>
            <a:r>
              <a:rPr lang="en-US" sz="3200" dirty="0"/>
              <a:t> and have put on the new self who is being renewed to a true knowledge according to the image of the One who created him— </a:t>
            </a:r>
          </a:p>
        </p:txBody>
      </p:sp>
    </p:spTree>
    <p:extLst>
      <p:ext uri="{BB962C8B-B14F-4D97-AF65-F5344CB8AC3E}">
        <p14:creationId xmlns:p14="http://schemas.microsoft.com/office/powerpoint/2010/main" val="23754202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7366" y="2299114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3:5 (NIV)</a:t>
            </a:r>
            <a:r>
              <a:rPr lang="en-US" sz="3200" dirty="0" smtClean="0"/>
              <a:t> </a:t>
            </a:r>
            <a:r>
              <a:rPr lang="en-US" sz="3200" dirty="0"/>
              <a:t>Put to death, therefore, whatever belongs to your earthly </a:t>
            </a:r>
            <a:r>
              <a:rPr lang="en-US" sz="3200" u="sng" dirty="0" smtClean="0"/>
              <a:t>nature</a:t>
            </a:r>
            <a:r>
              <a:rPr lang="en-US" sz="3200" dirty="0" smtClean="0"/>
              <a:t> . . . </a:t>
            </a:r>
            <a:r>
              <a:rPr lang="en-US" sz="3200" dirty="0"/>
              <a:t>since you laid aside the </a:t>
            </a:r>
            <a:r>
              <a:rPr lang="en-US" sz="3200" u="sng" dirty="0"/>
              <a:t>old </a:t>
            </a:r>
            <a:r>
              <a:rPr lang="en-US" sz="3200" u="sng" dirty="0" smtClean="0"/>
              <a:t>self</a:t>
            </a:r>
            <a:r>
              <a:rPr lang="en-US" sz="3200" dirty="0" smtClean="0"/>
              <a:t> . .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381187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  <a:defRPr/>
            </a:pPr>
            <a:endParaRPr lang="en-US" sz="4000" b="0" dirty="0" smtClean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Behaviors that originate from a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fallen, ego-centric nature &amp; identity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7366" y="2299114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3:5 (NIV)</a:t>
            </a:r>
            <a:r>
              <a:rPr lang="en-US" sz="3200" dirty="0"/>
              <a:t> Put to death, therefore, whatever belongs to your earthly </a:t>
            </a:r>
            <a:r>
              <a:rPr lang="en-US" sz="3200" u="sng" dirty="0"/>
              <a:t>nature</a:t>
            </a:r>
            <a:r>
              <a:rPr lang="en-US" sz="3200" dirty="0"/>
              <a:t> . . . since you laid aside the </a:t>
            </a:r>
            <a:r>
              <a:rPr lang="en-US" sz="3200" u="sng" dirty="0"/>
              <a:t>old self</a:t>
            </a:r>
            <a:r>
              <a:rPr lang="en-US" sz="3200" dirty="0"/>
              <a:t> . .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4521200"/>
            <a:ext cx="4368800" cy="218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11" y="4454801"/>
            <a:ext cx="3586189" cy="23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202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Sexual taking</a:t>
            </a:r>
            <a:endParaRPr lang="en-US" sz="4000" b="0" dirty="0" smtClean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 smtClean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1666" y="2934114"/>
            <a:ext cx="11710934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3:5</a:t>
            </a:r>
            <a:r>
              <a:rPr lang="en-US" sz="3200" dirty="0"/>
              <a:t> </a:t>
            </a:r>
            <a:r>
              <a:rPr lang="en-US" sz="3200" dirty="0" smtClean="0"/>
              <a:t>. . . immorality</a:t>
            </a:r>
            <a:r>
              <a:rPr lang="en-US" sz="3200" dirty="0"/>
              <a:t>, impurity, </a:t>
            </a:r>
            <a:r>
              <a:rPr lang="en-US" sz="3200" dirty="0" smtClean="0"/>
              <a:t>passion 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30041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Sexual taking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Materialistic greed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 smtClean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1666" y="3632614"/>
            <a:ext cx="11710934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3:5</a:t>
            </a:r>
            <a:r>
              <a:rPr lang="en-US" sz="3200" dirty="0"/>
              <a:t> </a:t>
            </a:r>
            <a:r>
              <a:rPr lang="en-US" sz="3200" dirty="0" smtClean="0"/>
              <a:t>. . . </a:t>
            </a:r>
            <a:r>
              <a:rPr lang="en-US" sz="3200" dirty="0"/>
              <a:t>greed, which amounts to </a:t>
            </a:r>
            <a:r>
              <a:rPr lang="en-US" sz="3200" dirty="0" smtClean="0"/>
              <a:t>idolatry . .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50799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Sexual taking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Materialistic greed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Relational demandingness &amp; deception</a:t>
            </a:r>
            <a:endParaRPr lang="en-US" sz="4000" b="0" dirty="0" smtClean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 smtClean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1666" y="4204114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3:8</a:t>
            </a:r>
            <a:r>
              <a:rPr lang="en-US" sz="3200" dirty="0" smtClean="0"/>
              <a:t> . . . </a:t>
            </a:r>
            <a:r>
              <a:rPr lang="en-US" sz="3200" dirty="0"/>
              <a:t>anger, wrath, malice, slander, and abusive speech </a:t>
            </a:r>
            <a:r>
              <a:rPr lang="en-US" sz="3200" dirty="0" smtClean="0"/>
              <a:t>. . . </a:t>
            </a:r>
            <a:r>
              <a:rPr lang="en-US" sz="3200" baseline="30000" dirty="0"/>
              <a:t>9</a:t>
            </a:r>
            <a:r>
              <a:rPr lang="en-US" sz="3200" dirty="0"/>
              <a:t> Do not lie to one </a:t>
            </a:r>
            <a:r>
              <a:rPr lang="en-US" sz="3200" dirty="0" smtClean="0"/>
              <a:t>another . .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52861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</a:t>
            </a:r>
            <a:r>
              <a:rPr lang="en-US" sz="4000" b="0" dirty="0" smtClean="0">
                <a:effectLst/>
                <a:cs typeface="Times New Roman" pitchFamily="18" charset="0"/>
              </a:rPr>
              <a:t>LIFESTYLE: WHY?</a:t>
            </a:r>
            <a:endParaRPr lang="en-US" sz="4000" b="0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157044544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LIFESTYLE: WHY?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Because this whole project is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headed for God’s judgment</a:t>
            </a:r>
            <a:endParaRPr lang="en-US" sz="4400" b="0" i="1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66" y="3518314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3:6</a:t>
            </a:r>
            <a:r>
              <a:rPr lang="en-US" sz="3200" dirty="0" smtClean="0"/>
              <a:t> </a:t>
            </a:r>
            <a:r>
              <a:rPr lang="en-US" sz="3200" dirty="0"/>
              <a:t>For it is because of these things that the wrath of God will come upon the sons of </a:t>
            </a:r>
            <a:r>
              <a:rPr lang="en-US" sz="3200" dirty="0" smtClean="0"/>
              <a:t>disobedience . .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911165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LIFESTYLE: WHY?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Because we have already tried this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way of life - &amp; it didn’t fulfill us</a:t>
            </a:r>
            <a:endParaRPr lang="en-US" sz="4400" b="0" i="1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66" y="3518314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3:7</a:t>
            </a:r>
            <a:r>
              <a:rPr lang="en-US" sz="3200" dirty="0" smtClean="0"/>
              <a:t> . . . and </a:t>
            </a:r>
            <a:r>
              <a:rPr lang="en-US" sz="3200" dirty="0"/>
              <a:t>in them you also once walked, when you were living in </a:t>
            </a:r>
            <a:r>
              <a:rPr lang="en-US" sz="3200" dirty="0" smtClean="0"/>
              <a:t>them . . . (see also Rom. 6:21)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997638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LIFESTYLE: WHY?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Because it no longer fits who we now are</a:t>
            </a:r>
            <a:endParaRPr lang="en-US" sz="4400" b="0" i="1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66" y="3035714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3:8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/>
              <a:t>But now you also, put them all aside . . . </a:t>
            </a:r>
            <a:r>
              <a:rPr lang="en-US" altLang="en-US" sz="3200" baseline="30000" dirty="0" smtClean="0"/>
              <a:t>9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since you laid aside the old </a:t>
            </a:r>
            <a:r>
              <a:rPr lang="en-US" altLang="en-US" sz="3200" dirty="0" smtClean="0"/>
              <a:t>self . </a:t>
            </a:r>
            <a:r>
              <a:rPr lang="en-US" altLang="en-US" sz="3200" dirty="0"/>
              <a:t>. .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baseline="30000" dirty="0">
                <a:solidFill>
                  <a:srgbClr val="000000"/>
                </a:solidFill>
              </a:rPr>
              <a:t>10</a:t>
            </a:r>
            <a:r>
              <a:rPr lang="en-US" altLang="en-US" sz="3200" dirty="0">
                <a:solidFill>
                  <a:srgbClr val="000000"/>
                </a:solidFill>
              </a:rPr>
              <a:t> and have put on the new </a:t>
            </a:r>
            <a:r>
              <a:rPr lang="en-US" altLang="en-US" sz="3200" dirty="0" smtClean="0">
                <a:solidFill>
                  <a:srgbClr val="000000"/>
                </a:solidFill>
              </a:rPr>
              <a:t>self . . 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3404483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endParaRPr lang="en-US" sz="4800" b="0" dirty="0">
              <a:effectLst/>
              <a:cs typeface="Times New Roman" pitchFamily="18" charset="0"/>
            </a:endParaRPr>
          </a:p>
        </p:txBody>
      </p:sp>
      <p:pic>
        <p:nvPicPr>
          <p:cNvPr id="9" name="Picture 5" descr="Colossa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576062" y="3847011"/>
            <a:ext cx="2057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72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LIFESTYLE: WHY?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Because </a:t>
            </a:r>
            <a:r>
              <a:rPr lang="en-US" sz="4400" b="0" i="1" dirty="0">
                <a:effectLst/>
                <a:cs typeface="Times New Roman" pitchFamily="18" charset="0"/>
              </a:rPr>
              <a:t>we now have access to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God’s changing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66" y="3518314"/>
            <a:ext cx="11710934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>
                <a:solidFill>
                  <a:srgbClr val="000000"/>
                </a:solidFill>
              </a:rPr>
              <a:t>3:</a:t>
            </a:r>
            <a:r>
              <a:rPr lang="en-US" altLang="en-US" sz="3200" baseline="30000" dirty="0"/>
              <a:t>10</a:t>
            </a:r>
            <a:r>
              <a:rPr lang="en-US" altLang="en-US" sz="3200" dirty="0"/>
              <a:t> . . . and have put on the new self who is being renewed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. . . according </a:t>
            </a:r>
            <a:r>
              <a:rPr lang="en-US" altLang="en-US" sz="3200" dirty="0"/>
              <a:t>to the image of the One who created him . . .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2911190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>
                <a:effectLst/>
                <a:cs typeface="Times New Roman" pitchFamily="18" charset="0"/>
              </a:rPr>
              <a:t>PUT ASIDE A SELF-CENTERED LIFESTYLE: WHY?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Because this whole project is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headed for God’s judgment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Because </a:t>
            </a:r>
            <a:r>
              <a:rPr lang="en-US" sz="4400" b="0" i="1" dirty="0">
                <a:effectLst/>
                <a:cs typeface="Times New Roman" pitchFamily="18" charset="0"/>
              </a:rPr>
              <a:t>we have already tried this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way of life - &amp; it didn’t fulfill us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it no longer fits who we </a:t>
            </a:r>
            <a:r>
              <a:rPr lang="en-US" sz="4400" b="0" i="1" dirty="0" smtClean="0">
                <a:effectLst/>
                <a:cs typeface="Times New Roman" pitchFamily="18" charset="0"/>
              </a:rPr>
              <a:t>now are</a:t>
            </a:r>
            <a:endParaRPr lang="en-US" sz="4400" b="0" i="1" dirty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>
                <a:effectLst/>
                <a:cs typeface="Times New Roman" pitchFamily="18" charset="0"/>
              </a:rPr>
              <a:t>Because we now have access to </a:t>
            </a:r>
            <a:br>
              <a:rPr lang="en-US" sz="4400" b="0" i="1" dirty="0">
                <a:effectLst/>
                <a:cs typeface="Times New Roman" pitchFamily="18" charset="0"/>
              </a:rPr>
            </a:br>
            <a:r>
              <a:rPr lang="en-US" sz="4400" b="0" i="1" dirty="0">
                <a:effectLst/>
                <a:cs typeface="Times New Roman" pitchFamily="18" charset="0"/>
              </a:rPr>
              <a:t>God’s changing </a:t>
            </a:r>
            <a:r>
              <a:rPr lang="en-US" sz="4400" b="0" i="1" dirty="0" smtClean="0">
                <a:effectLst/>
                <a:cs typeface="Times New Roman" pitchFamily="18" charset="0"/>
              </a:rPr>
              <a:t>power</a:t>
            </a:r>
            <a:endParaRPr lang="en-US" sz="4400" b="0" i="1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257528814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400" b="0" i="1" dirty="0" smtClean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In order to truly “put aside,”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we must also “put on!”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endParaRPr lang="en-US" sz="4400" b="0" i="1" dirty="0" smtClean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66" y="4432714"/>
            <a:ext cx="11710934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8</a:t>
            </a:r>
            <a:r>
              <a:rPr lang="en-US" sz="3200" dirty="0"/>
              <a:t> But now you also, </a:t>
            </a:r>
            <a:r>
              <a:rPr lang="en-US" sz="3200" b="1" dirty="0"/>
              <a:t>put them all aside</a:t>
            </a:r>
            <a:r>
              <a:rPr lang="en-US" sz="3200" dirty="0"/>
              <a:t>: anger, wrath, malice, slander, and abusive speech from your </a:t>
            </a:r>
            <a:r>
              <a:rPr lang="en-US" sz="3200" dirty="0" smtClean="0"/>
              <a:t>mouth . . . . </a:t>
            </a:r>
            <a:r>
              <a:rPr lang="en-US" altLang="en-US" sz="3200" baseline="30000" dirty="0" smtClean="0">
                <a:solidFill>
                  <a:srgbClr val="000000"/>
                </a:solidFill>
              </a:rPr>
              <a:t>12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So, as those who have been chosen of God, holy and beloved, put on a heart of compassion, kindness, humility, gentleness and </a:t>
            </a:r>
            <a:r>
              <a:rPr lang="en-US" altLang="en-US" sz="3200" dirty="0" smtClean="0"/>
              <a:t>patience . . . </a:t>
            </a:r>
            <a:r>
              <a:rPr lang="en-US" altLang="en-US" sz="3200" baseline="30000" dirty="0" smtClean="0"/>
              <a:t>14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Beyond all these things </a:t>
            </a:r>
            <a:r>
              <a:rPr lang="en-US" altLang="en-US" sz="3200" b="1" dirty="0"/>
              <a:t>put on </a:t>
            </a:r>
            <a:r>
              <a:rPr lang="en-US" altLang="en-US" sz="3200" b="1" dirty="0" smtClean="0"/>
              <a:t>love </a:t>
            </a:r>
            <a:r>
              <a:rPr lang="en-US" altLang="en-US" sz="3200" dirty="0" smtClean="0"/>
              <a:t>. . 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2158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400" b="0" i="1" dirty="0" smtClean="0">
              <a:effectLst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In order to truly “put aside,”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we must also “put on!”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(“THE EXPULSIVE POWER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OF A NEW AFFECTION”)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1666" y="4432714"/>
            <a:ext cx="11710934" cy="21441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/>
              <a:t>8</a:t>
            </a:r>
            <a:r>
              <a:rPr lang="en-US" sz="3200" dirty="0"/>
              <a:t> But now you also, </a:t>
            </a:r>
            <a:r>
              <a:rPr lang="en-US" sz="3200" b="1" dirty="0"/>
              <a:t>put them all aside</a:t>
            </a:r>
            <a:r>
              <a:rPr lang="en-US" sz="3200" dirty="0"/>
              <a:t>: anger, wrath, malice, slander, and abusive speech from your </a:t>
            </a:r>
            <a:r>
              <a:rPr lang="en-US" sz="3200" dirty="0" smtClean="0"/>
              <a:t>mouth . . . . </a:t>
            </a:r>
            <a:r>
              <a:rPr lang="en-US" altLang="en-US" sz="3200" baseline="30000" dirty="0" smtClean="0">
                <a:solidFill>
                  <a:srgbClr val="000000"/>
                </a:solidFill>
              </a:rPr>
              <a:t>12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So, as those who have been chosen of God, holy and beloved, put on a heart of compassion, kindness, humility, gentleness and </a:t>
            </a:r>
            <a:r>
              <a:rPr lang="en-US" altLang="en-US" sz="3200" dirty="0" smtClean="0"/>
              <a:t>patience . . . </a:t>
            </a:r>
            <a:r>
              <a:rPr lang="en-US" altLang="en-US" sz="3200" baseline="30000" dirty="0" smtClean="0"/>
              <a:t>14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Beyond all these things </a:t>
            </a:r>
            <a:r>
              <a:rPr lang="en-US" altLang="en-US" sz="3200" b="1" dirty="0"/>
              <a:t>put on </a:t>
            </a:r>
            <a:r>
              <a:rPr lang="en-US" altLang="en-US" sz="3200" b="1" dirty="0" smtClean="0"/>
              <a:t>love </a:t>
            </a:r>
            <a:r>
              <a:rPr lang="en-US" altLang="en-US" sz="3200" dirty="0" smtClean="0"/>
              <a:t>. . 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196163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PUT ON A LIFESTYLE OF SELF-GIVING LOVE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Christ-like love expresses itself in 3 directions: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79275294"/>
      </p:ext>
    </p:extLst>
  </p:cSld>
  <p:clrMapOvr>
    <a:masterClrMapping/>
  </p:clrMapOvr>
  <p:transition spd="med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PUT ON A LIFESTYLE OF SELF-GIVING LOVE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Christ-like love expresses itself in 3 directions: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cs typeface="Times New Roman" pitchFamily="18" charset="0"/>
              </a:rPr>
              <a:t>UPWARD: to God by cultivating thankfulness to Him (3:15b,16b,17b)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12498842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PUT ON A LIFESTYLE OF SELF-GIVING LOVE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Christ-like love expresses itself in 3 directions: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cs typeface="Times New Roman" pitchFamily="18" charset="0"/>
              </a:rPr>
              <a:t>UPWARD: to God by cultivating thankfulness to Him (3:15b,16b,17b)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INWARD: to Christian brothers &amp; sisters by building unified relationships with them (3:12-16)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2181735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PUT ON A LIFESTYLE OF SELF-GIVING LOVE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Christ-like love expresses itself in 3 directions: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cs typeface="Times New Roman" pitchFamily="18" charset="0"/>
              </a:rPr>
              <a:t>UPWARD: to God by cultivating thankfulness to Him (3:15b,16b,17b)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INWARD: to Christian brothers &amp; sisters by building unified relationships with them (3:12-16)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OUTWARD: to non-Christians by showing &amp; sharing God’s love with them (3:17 – 4:6)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31251546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8800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8800" dirty="0" smtClean="0">
                <a:cs typeface="Times New Roman" pitchFamily="18" charset="0"/>
              </a:rPr>
              <a:t>NEXT WEEK: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6000" dirty="0" smtClean="0">
                <a:cs typeface="Times New Roman" pitchFamily="18" charset="0"/>
              </a:rPr>
              <a:t>Colossians 3:15-17 </a:t>
            </a:r>
            <a:br>
              <a:rPr lang="en-US" sz="6000" dirty="0" smtClean="0">
                <a:cs typeface="Times New Roman" pitchFamily="18" charset="0"/>
              </a:rPr>
            </a:br>
            <a:r>
              <a:rPr lang="en-US" sz="6000" dirty="0" smtClean="0">
                <a:cs typeface="Times New Roman" pitchFamily="18" charset="0"/>
              </a:rPr>
              <a:t>Keys to Authentic Spirituality – Part 3 – LOVING GOD THROUGH THANKFULNESS</a:t>
            </a:r>
            <a:endParaRPr lang="en-US" sz="6000" dirty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58390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Spiritual maturity starts with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cultivating a mental focus on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the treasures of God’s great love for you</a:t>
            </a:r>
            <a:endParaRPr lang="en-US" sz="4400" b="0" i="1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</a:t>
            </a:r>
            <a:r>
              <a:rPr lang="en-US" sz="4400" dirty="0" smtClean="0"/>
              <a:t>3:1-4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The Path to Spiritual Maturity – Part </a:t>
            </a:r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2766" y="3362288"/>
            <a:ext cx="11884378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 3:1</a:t>
            </a:r>
            <a:r>
              <a:rPr lang="en-US" sz="3200" dirty="0" smtClean="0"/>
              <a:t> </a:t>
            </a:r>
            <a:r>
              <a:rPr lang="en-US" sz="3200" dirty="0"/>
              <a:t>Therefore if you have been raised up with Christ, </a:t>
            </a:r>
            <a:r>
              <a:rPr lang="en-US" sz="3200" u="sng" dirty="0"/>
              <a:t>keep seeking the things above</a:t>
            </a:r>
            <a:r>
              <a:rPr lang="en-US" sz="3200" dirty="0"/>
              <a:t>, where Christ is, seated at the right hand of God. 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u="sng" dirty="0"/>
              <a:t>Set your mind on the things above</a:t>
            </a:r>
            <a:r>
              <a:rPr lang="en-US" sz="3200" dirty="0"/>
              <a:t>, not on the things that are on earth. </a:t>
            </a:r>
            <a:r>
              <a:rPr lang="en-US" sz="3200" baseline="30000" dirty="0"/>
              <a:t>3</a:t>
            </a:r>
            <a:r>
              <a:rPr lang="en-US" sz="3200" dirty="0"/>
              <a:t> For you have died and your life is hidden with Christ in God. </a:t>
            </a:r>
            <a:r>
              <a:rPr lang="en-US" sz="3200" baseline="30000" dirty="0"/>
              <a:t>4</a:t>
            </a:r>
            <a:r>
              <a:rPr lang="en-US" sz="3200" dirty="0"/>
              <a:t> When Christ, who is our life, is revealed, then you also will be revealed with Him in glory. </a:t>
            </a:r>
          </a:p>
        </p:txBody>
      </p:sp>
    </p:spTree>
    <p:extLst>
      <p:ext uri="{BB962C8B-B14F-4D97-AF65-F5344CB8AC3E}">
        <p14:creationId xmlns:p14="http://schemas.microsoft.com/office/powerpoint/2010/main" val="29893375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Spiritual maturity starts with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cultivating a mental focus on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the treasures of God’s great love for you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Spiritual maturity proceeds by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embracing a lifestyle of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giving God’s love to others (including God)</a:t>
            </a:r>
            <a:endParaRPr lang="en-US" sz="4400" b="0" i="1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202052856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Spiritual maturity starts with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cultivating a mental focus on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the treasures of God’s great love for you</a:t>
            </a:r>
          </a:p>
          <a:p>
            <a:pPr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Spiritual maturity proceeds by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embracing a lifestyle of </a:t>
            </a:r>
            <a:br>
              <a:rPr lang="en-US" sz="4400" b="0" i="1" dirty="0" smtClean="0">
                <a:effectLst/>
                <a:cs typeface="Times New Roman" pitchFamily="18" charset="0"/>
              </a:rPr>
            </a:br>
            <a:r>
              <a:rPr lang="en-US" sz="4400" b="0" i="1" dirty="0" smtClean="0">
                <a:effectLst/>
                <a:cs typeface="Times New Roman" pitchFamily="18" charset="0"/>
              </a:rPr>
              <a:t>giving God’s love to others (including God)</a:t>
            </a:r>
            <a:endParaRPr lang="en-US" sz="4400" b="0" i="1" dirty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19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48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01298" y="5216936"/>
            <a:ext cx="2362200" cy="9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 &amp; OTHERS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714898" y="5521736"/>
            <a:ext cx="2057400" cy="152400"/>
          </a:xfrm>
          <a:prstGeom prst="rightArrow">
            <a:avLst>
              <a:gd name="adj1" fmla="val 50000"/>
              <a:gd name="adj2" fmla="val 33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220098" y="5521736"/>
            <a:ext cx="1752600" cy="152400"/>
          </a:xfrm>
          <a:prstGeom prst="rightArrow">
            <a:avLst>
              <a:gd name="adj1" fmla="val 50000"/>
              <a:gd name="adj2" fmla="val 28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624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RECEIVE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676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GIVE</a:t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</p:spTree>
    <p:extLst>
      <p:ext uri="{BB962C8B-B14F-4D97-AF65-F5344CB8AC3E}">
        <p14:creationId xmlns:p14="http://schemas.microsoft.com/office/powerpoint/2010/main" val="1704663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 smtClean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 smtClean="0"/>
              <a:t>Colossians 3:5-17</a:t>
            </a:r>
            <a:br>
              <a:rPr lang="en-US" sz="4400" dirty="0" smtClean="0"/>
            </a:br>
            <a:r>
              <a:rPr lang="en-US" sz="4400" dirty="0" smtClean="0"/>
              <a:t>The Path to Spiritual Maturity – Part 2</a:t>
            </a:r>
            <a:endParaRPr lang="en-US" sz="4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9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48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01298" y="5216936"/>
            <a:ext cx="2362200" cy="9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 &amp; OTHERS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714898" y="5521736"/>
            <a:ext cx="2057400" cy="152400"/>
          </a:xfrm>
          <a:prstGeom prst="rightArrow">
            <a:avLst>
              <a:gd name="adj1" fmla="val 50000"/>
              <a:gd name="adj2" fmla="val 33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220098" y="5521736"/>
            <a:ext cx="1752600" cy="152400"/>
          </a:xfrm>
          <a:prstGeom prst="rightArrow">
            <a:avLst>
              <a:gd name="adj1" fmla="val 50000"/>
              <a:gd name="adj2" fmla="val 28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624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RECEIVE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676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GIVE</a:t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2766" y="1753014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3:12</a:t>
            </a:r>
            <a:r>
              <a:rPr lang="en-US" sz="3200" dirty="0" smtClean="0"/>
              <a:t> </a:t>
            </a:r>
            <a:r>
              <a:rPr lang="en-US" sz="3200" dirty="0"/>
              <a:t>So, </a:t>
            </a:r>
            <a:r>
              <a:rPr lang="en-US" sz="3200" u="sng" dirty="0"/>
              <a:t>as those who have been chosen of God, holy and </a:t>
            </a:r>
            <a:r>
              <a:rPr lang="en-US" sz="3200" u="sng" dirty="0" smtClean="0"/>
              <a:t>beloved</a:t>
            </a:r>
            <a:r>
              <a:rPr lang="en-US" sz="3200" dirty="0" smtClean="0"/>
              <a:t> . . . </a:t>
            </a:r>
            <a:r>
              <a:rPr lang="en-US" altLang="en-US" sz="3200" baseline="30000" dirty="0"/>
              <a:t>14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. . put </a:t>
            </a:r>
            <a:r>
              <a:rPr lang="en-US" altLang="en-US" sz="3200" dirty="0"/>
              <a:t>on </a:t>
            </a:r>
            <a:r>
              <a:rPr lang="en-US" altLang="en-US" sz="3200" dirty="0" smtClean="0"/>
              <a:t>love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. 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92774" y="4764090"/>
            <a:ext cx="5131527" cy="179346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7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 smtClean="0">
              <a:effectLst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 smtClean="0"/>
              <a:t>Colossians 3:5-17</a:t>
            </a:r>
            <a:br>
              <a:rPr lang="en-US" sz="4400" dirty="0" smtClean="0"/>
            </a:br>
            <a:r>
              <a:rPr lang="en-US" sz="4400" dirty="0" smtClean="0"/>
              <a:t>The Path to Spiritual Maturity – Part 2</a:t>
            </a:r>
            <a:endParaRPr lang="en-US" sz="4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9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48498" y="5216936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ME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01298" y="5216936"/>
            <a:ext cx="2362200" cy="9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GOD &amp; OTHERS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714898" y="5521736"/>
            <a:ext cx="2057400" cy="152400"/>
          </a:xfrm>
          <a:prstGeom prst="rightArrow">
            <a:avLst>
              <a:gd name="adj1" fmla="val 50000"/>
              <a:gd name="adj2" fmla="val 33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220098" y="5521736"/>
            <a:ext cx="1752600" cy="152400"/>
          </a:xfrm>
          <a:prstGeom prst="rightArrow">
            <a:avLst>
              <a:gd name="adj1" fmla="val 50000"/>
              <a:gd name="adj2" fmla="val 287500"/>
            </a:avLst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624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RECEIVE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67698" y="5826536"/>
            <a:ext cx="220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GIVE</a:t>
            </a:r>
            <a:b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GOD’S LOVE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2766" y="1753014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3:12</a:t>
            </a:r>
            <a:r>
              <a:rPr lang="en-US" sz="3200" dirty="0" smtClean="0"/>
              <a:t> </a:t>
            </a:r>
            <a:r>
              <a:rPr lang="en-US" sz="3200" dirty="0"/>
              <a:t>So, as those who have been chosen of God, holy and </a:t>
            </a:r>
            <a:r>
              <a:rPr lang="en-US" sz="3200" dirty="0" smtClean="0"/>
              <a:t>beloved . . . </a:t>
            </a:r>
            <a:r>
              <a:rPr lang="en-US" altLang="en-US" sz="3200" baseline="30000" dirty="0"/>
              <a:t>14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. . </a:t>
            </a:r>
            <a:r>
              <a:rPr lang="en-US" altLang="en-US" sz="3200" u="sng" dirty="0" smtClean="0"/>
              <a:t>put </a:t>
            </a:r>
            <a:r>
              <a:rPr lang="en-US" altLang="en-US" sz="3200" u="sng" dirty="0"/>
              <a:t>on </a:t>
            </a:r>
            <a:r>
              <a:rPr lang="en-US" altLang="en-US" sz="3200" u="sng" dirty="0" smtClean="0"/>
              <a:t>love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. . 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132974" y="4764090"/>
            <a:ext cx="5268326" cy="179346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5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b="0" dirty="0" smtClean="0">
              <a:effectLst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PUT ON A LIFESTYLE OF SELF-GIVING LOVE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11153909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PUT ASIDE A SELF-CENTERED LIFESTYLE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b="0" dirty="0" smtClean="0">
                <a:effectLst/>
                <a:cs typeface="Times New Roman" pitchFamily="18" charset="0"/>
              </a:rPr>
              <a:t>PUT ON A LIFESTYLE OF SELF-GIVING LOVE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4400" dirty="0"/>
              <a:t>Colossians 3:5-17</a:t>
            </a:r>
            <a:br>
              <a:rPr lang="en-US" sz="4400" dirty="0"/>
            </a:br>
            <a:r>
              <a:rPr lang="en-US" sz="4400" dirty="0"/>
              <a:t>The Path to Spiritual Maturity – Part 2</a:t>
            </a:r>
          </a:p>
        </p:txBody>
      </p:sp>
    </p:spTree>
    <p:extLst>
      <p:ext uri="{BB962C8B-B14F-4D97-AF65-F5344CB8AC3E}">
        <p14:creationId xmlns:p14="http://schemas.microsoft.com/office/powerpoint/2010/main" val="24881188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Microsoft Office PowerPoint</Application>
  <PresentationFormat>Widescreen</PresentationFormat>
  <Paragraphs>114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</vt:lpstr>
      <vt:lpstr>1_Default Design</vt:lpstr>
      <vt:lpstr>PowerPoint Presentation</vt:lpstr>
      <vt:lpstr>PowerPoint Presentation</vt:lpstr>
      <vt:lpstr>Colossians 3:1-4 The Path to Spiritual Maturity – Part 1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Colossians 3:5-17 The Path to Spiritual Maturity – Part 2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2022-03-22T14:57:24Z</dcterms:created>
  <dcterms:modified xsi:type="dcterms:W3CDTF">2022-03-22T15:20:54Z</dcterms:modified>
</cp:coreProperties>
</file>