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1"/>
    <p:sldMasterId id="2147483660" r:id="rId2"/>
    <p:sldMasterId id="2147483665" r:id="rId3"/>
    <p:sldMasterId id="2147483677" r:id="rId4"/>
  </p:sldMasterIdLst>
  <p:notesMasterIdLst>
    <p:notesMasterId r:id="rId75"/>
  </p:notesMasterIdLst>
  <p:sldIdLst>
    <p:sldId id="1561" r:id="rId5"/>
    <p:sldId id="1746" r:id="rId6"/>
    <p:sldId id="1861" r:id="rId7"/>
    <p:sldId id="1753" r:id="rId8"/>
    <p:sldId id="1475" r:id="rId9"/>
    <p:sldId id="1863" r:id="rId10"/>
    <p:sldId id="1855" r:id="rId11"/>
    <p:sldId id="1867" r:id="rId12"/>
    <p:sldId id="1868" r:id="rId13"/>
    <p:sldId id="1862" r:id="rId14"/>
    <p:sldId id="1757" r:id="rId15"/>
    <p:sldId id="1758" r:id="rId16"/>
    <p:sldId id="1864" r:id="rId17"/>
    <p:sldId id="1759" r:id="rId18"/>
    <p:sldId id="1760" r:id="rId19"/>
    <p:sldId id="1763" r:id="rId20"/>
    <p:sldId id="1764" r:id="rId21"/>
    <p:sldId id="1765" r:id="rId22"/>
    <p:sldId id="1856" r:id="rId23"/>
    <p:sldId id="1778" r:id="rId24"/>
    <p:sldId id="1779" r:id="rId25"/>
    <p:sldId id="1781" r:id="rId26"/>
    <p:sldId id="1782" r:id="rId27"/>
    <p:sldId id="1785" r:id="rId28"/>
    <p:sldId id="1786" r:id="rId29"/>
    <p:sldId id="1787" r:id="rId30"/>
    <p:sldId id="1788" r:id="rId31"/>
    <p:sldId id="1789" r:id="rId32"/>
    <p:sldId id="1791" r:id="rId33"/>
    <p:sldId id="1792" r:id="rId34"/>
    <p:sldId id="1793" r:id="rId35"/>
    <p:sldId id="1794" r:id="rId36"/>
    <p:sldId id="1796" r:id="rId37"/>
    <p:sldId id="1797" r:id="rId38"/>
    <p:sldId id="1808" r:id="rId39"/>
    <p:sldId id="1809" r:id="rId40"/>
    <p:sldId id="1810" r:id="rId41"/>
    <p:sldId id="1811" r:id="rId42"/>
    <p:sldId id="1812" r:id="rId43"/>
    <p:sldId id="1814" r:id="rId44"/>
    <p:sldId id="1818" r:id="rId45"/>
    <p:sldId id="1819" r:id="rId46"/>
    <p:sldId id="1820" r:id="rId47"/>
    <p:sldId id="1822" r:id="rId48"/>
    <p:sldId id="1823" r:id="rId49"/>
    <p:sldId id="1824" r:id="rId50"/>
    <p:sldId id="1825" r:id="rId51"/>
    <p:sldId id="1827" r:id="rId52"/>
    <p:sldId id="1837" r:id="rId53"/>
    <p:sldId id="1838" r:id="rId54"/>
    <p:sldId id="1840" r:id="rId55"/>
    <p:sldId id="1841" r:id="rId56"/>
    <p:sldId id="1842" r:id="rId57"/>
    <p:sldId id="1843" r:id="rId58"/>
    <p:sldId id="1844" r:id="rId59"/>
    <p:sldId id="1845" r:id="rId60"/>
    <p:sldId id="1847" r:id="rId61"/>
    <p:sldId id="1848" r:id="rId62"/>
    <p:sldId id="1849" r:id="rId63"/>
    <p:sldId id="1850" r:id="rId64"/>
    <p:sldId id="1853" r:id="rId65"/>
    <p:sldId id="1854" r:id="rId66"/>
    <p:sldId id="1387" r:id="rId67"/>
    <p:sldId id="1865" r:id="rId68"/>
    <p:sldId id="1870" r:id="rId69"/>
    <p:sldId id="1869" r:id="rId70"/>
    <p:sldId id="1858" r:id="rId71"/>
    <p:sldId id="1866" r:id="rId72"/>
    <p:sldId id="1859" r:id="rId73"/>
    <p:sldId id="152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02626"/>
    <a:srgbClr val="7E3232"/>
    <a:srgbClr val="F7F4D5"/>
    <a:srgbClr val="F1EBB5"/>
    <a:srgbClr val="E3E39D"/>
    <a:srgbClr val="D8DCA4"/>
    <a:srgbClr val="A8BDC4"/>
    <a:srgbClr val="7796A5"/>
    <a:srgbClr val="6C7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A3AD6B-D175-4771-AF42-856408B84636}" v="1159" dt="2023-01-27T00:33:01.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83" autoAdjust="0"/>
    <p:restoredTop sz="92941" autoAdjust="0"/>
  </p:normalViewPr>
  <p:slideViewPr>
    <p:cSldViewPr>
      <p:cViewPr varScale="1">
        <p:scale>
          <a:sx n="66" d="100"/>
          <a:sy n="66" d="100"/>
        </p:scale>
        <p:origin x="48" y="2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1/31/2023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36123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97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10</a:t>
            </a:fld>
            <a:endParaRPr lang="en-US"/>
          </a:p>
        </p:txBody>
      </p:sp>
    </p:spTree>
    <p:extLst>
      <p:ext uri="{BB962C8B-B14F-4D97-AF65-F5344CB8AC3E}">
        <p14:creationId xmlns:p14="http://schemas.microsoft.com/office/powerpoint/2010/main" val="326237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11</a:t>
            </a:fld>
            <a:endParaRPr lang="en-US"/>
          </a:p>
        </p:txBody>
      </p:sp>
    </p:spTree>
    <p:extLst>
      <p:ext uri="{BB962C8B-B14F-4D97-AF65-F5344CB8AC3E}">
        <p14:creationId xmlns:p14="http://schemas.microsoft.com/office/powerpoint/2010/main" val="2887251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12</a:t>
            </a:fld>
            <a:endParaRPr lang="en-US"/>
          </a:p>
        </p:txBody>
      </p:sp>
    </p:spTree>
    <p:extLst>
      <p:ext uri="{BB962C8B-B14F-4D97-AF65-F5344CB8AC3E}">
        <p14:creationId xmlns:p14="http://schemas.microsoft.com/office/powerpoint/2010/main" val="135315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13</a:t>
            </a:fld>
            <a:endParaRPr lang="en-US"/>
          </a:p>
        </p:txBody>
      </p:sp>
    </p:spTree>
    <p:extLst>
      <p:ext uri="{BB962C8B-B14F-4D97-AF65-F5344CB8AC3E}">
        <p14:creationId xmlns:p14="http://schemas.microsoft.com/office/powerpoint/2010/main" val="360352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14</a:t>
            </a:fld>
            <a:endParaRPr lang="en-US"/>
          </a:p>
        </p:txBody>
      </p:sp>
    </p:spTree>
    <p:extLst>
      <p:ext uri="{BB962C8B-B14F-4D97-AF65-F5344CB8AC3E}">
        <p14:creationId xmlns:p14="http://schemas.microsoft.com/office/powerpoint/2010/main" val="311003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15</a:t>
            </a:fld>
            <a:endParaRPr lang="en-US"/>
          </a:p>
        </p:txBody>
      </p:sp>
    </p:spTree>
    <p:extLst>
      <p:ext uri="{BB962C8B-B14F-4D97-AF65-F5344CB8AC3E}">
        <p14:creationId xmlns:p14="http://schemas.microsoft.com/office/powerpoint/2010/main" val="83523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16</a:t>
            </a:fld>
            <a:endParaRPr lang="en-US"/>
          </a:p>
        </p:txBody>
      </p:sp>
    </p:spTree>
    <p:extLst>
      <p:ext uri="{BB962C8B-B14F-4D97-AF65-F5344CB8AC3E}">
        <p14:creationId xmlns:p14="http://schemas.microsoft.com/office/powerpoint/2010/main" val="19269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17</a:t>
            </a:fld>
            <a:endParaRPr lang="en-US"/>
          </a:p>
        </p:txBody>
      </p:sp>
    </p:spTree>
    <p:extLst>
      <p:ext uri="{BB962C8B-B14F-4D97-AF65-F5344CB8AC3E}">
        <p14:creationId xmlns:p14="http://schemas.microsoft.com/office/powerpoint/2010/main" val="394062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18</a:t>
            </a:fld>
            <a:endParaRPr lang="en-US"/>
          </a:p>
        </p:txBody>
      </p:sp>
    </p:spTree>
    <p:extLst>
      <p:ext uri="{BB962C8B-B14F-4D97-AF65-F5344CB8AC3E}">
        <p14:creationId xmlns:p14="http://schemas.microsoft.com/office/powerpoint/2010/main" val="2926955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19</a:t>
            </a:fld>
            <a:endParaRPr lang="en-US"/>
          </a:p>
        </p:txBody>
      </p:sp>
    </p:spTree>
    <p:extLst>
      <p:ext uri="{BB962C8B-B14F-4D97-AF65-F5344CB8AC3E}">
        <p14:creationId xmlns:p14="http://schemas.microsoft.com/office/powerpoint/2010/main" val="339616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a:t>
            </a:fld>
            <a:endParaRPr lang="en-US"/>
          </a:p>
        </p:txBody>
      </p:sp>
    </p:spTree>
    <p:extLst>
      <p:ext uri="{BB962C8B-B14F-4D97-AF65-F5344CB8AC3E}">
        <p14:creationId xmlns:p14="http://schemas.microsoft.com/office/powerpoint/2010/main" val="469764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20</a:t>
            </a:fld>
            <a:endParaRPr lang="en-US"/>
          </a:p>
        </p:txBody>
      </p:sp>
    </p:spTree>
    <p:extLst>
      <p:ext uri="{BB962C8B-B14F-4D97-AF65-F5344CB8AC3E}">
        <p14:creationId xmlns:p14="http://schemas.microsoft.com/office/powerpoint/2010/main" val="2252774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21</a:t>
            </a:fld>
            <a:endParaRPr lang="en-US"/>
          </a:p>
        </p:txBody>
      </p:sp>
    </p:spTree>
    <p:extLst>
      <p:ext uri="{BB962C8B-B14F-4D97-AF65-F5344CB8AC3E}">
        <p14:creationId xmlns:p14="http://schemas.microsoft.com/office/powerpoint/2010/main" val="3441858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22</a:t>
            </a:fld>
            <a:endParaRPr lang="en-US"/>
          </a:p>
        </p:txBody>
      </p:sp>
    </p:spTree>
    <p:extLst>
      <p:ext uri="{BB962C8B-B14F-4D97-AF65-F5344CB8AC3E}">
        <p14:creationId xmlns:p14="http://schemas.microsoft.com/office/powerpoint/2010/main" val="169484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23</a:t>
            </a:fld>
            <a:endParaRPr lang="en-US"/>
          </a:p>
        </p:txBody>
      </p:sp>
    </p:spTree>
    <p:extLst>
      <p:ext uri="{BB962C8B-B14F-4D97-AF65-F5344CB8AC3E}">
        <p14:creationId xmlns:p14="http://schemas.microsoft.com/office/powerpoint/2010/main" val="774097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24</a:t>
            </a:fld>
            <a:endParaRPr lang="en-US"/>
          </a:p>
        </p:txBody>
      </p:sp>
    </p:spTree>
    <p:extLst>
      <p:ext uri="{BB962C8B-B14F-4D97-AF65-F5344CB8AC3E}">
        <p14:creationId xmlns:p14="http://schemas.microsoft.com/office/powerpoint/2010/main" val="2196695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25</a:t>
            </a:fld>
            <a:endParaRPr lang="en-US"/>
          </a:p>
        </p:txBody>
      </p:sp>
    </p:spTree>
    <p:extLst>
      <p:ext uri="{BB962C8B-B14F-4D97-AF65-F5344CB8AC3E}">
        <p14:creationId xmlns:p14="http://schemas.microsoft.com/office/powerpoint/2010/main" val="3105225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26</a:t>
            </a:fld>
            <a:endParaRPr lang="en-US"/>
          </a:p>
        </p:txBody>
      </p:sp>
    </p:spTree>
    <p:extLst>
      <p:ext uri="{BB962C8B-B14F-4D97-AF65-F5344CB8AC3E}">
        <p14:creationId xmlns:p14="http://schemas.microsoft.com/office/powerpoint/2010/main" val="3992060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27</a:t>
            </a:fld>
            <a:endParaRPr lang="en-US"/>
          </a:p>
        </p:txBody>
      </p:sp>
    </p:spTree>
    <p:extLst>
      <p:ext uri="{BB962C8B-B14F-4D97-AF65-F5344CB8AC3E}">
        <p14:creationId xmlns:p14="http://schemas.microsoft.com/office/powerpoint/2010/main" val="240379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28</a:t>
            </a:fld>
            <a:endParaRPr lang="en-US"/>
          </a:p>
        </p:txBody>
      </p:sp>
    </p:spTree>
    <p:extLst>
      <p:ext uri="{BB962C8B-B14F-4D97-AF65-F5344CB8AC3E}">
        <p14:creationId xmlns:p14="http://schemas.microsoft.com/office/powerpoint/2010/main" val="442543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29</a:t>
            </a:fld>
            <a:endParaRPr lang="en-US"/>
          </a:p>
        </p:txBody>
      </p:sp>
    </p:spTree>
    <p:extLst>
      <p:ext uri="{BB962C8B-B14F-4D97-AF65-F5344CB8AC3E}">
        <p14:creationId xmlns:p14="http://schemas.microsoft.com/office/powerpoint/2010/main" val="140080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a:t>
            </a:fld>
            <a:endParaRPr lang="en-US"/>
          </a:p>
        </p:txBody>
      </p:sp>
    </p:spTree>
    <p:extLst>
      <p:ext uri="{BB962C8B-B14F-4D97-AF65-F5344CB8AC3E}">
        <p14:creationId xmlns:p14="http://schemas.microsoft.com/office/powerpoint/2010/main" val="1696622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30</a:t>
            </a:fld>
            <a:endParaRPr lang="en-US"/>
          </a:p>
        </p:txBody>
      </p:sp>
    </p:spTree>
    <p:extLst>
      <p:ext uri="{BB962C8B-B14F-4D97-AF65-F5344CB8AC3E}">
        <p14:creationId xmlns:p14="http://schemas.microsoft.com/office/powerpoint/2010/main" val="774862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31</a:t>
            </a:fld>
            <a:endParaRPr lang="en-US"/>
          </a:p>
        </p:txBody>
      </p:sp>
    </p:spTree>
    <p:extLst>
      <p:ext uri="{BB962C8B-B14F-4D97-AF65-F5344CB8AC3E}">
        <p14:creationId xmlns:p14="http://schemas.microsoft.com/office/powerpoint/2010/main" val="1947246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32</a:t>
            </a:fld>
            <a:endParaRPr lang="en-US"/>
          </a:p>
        </p:txBody>
      </p:sp>
    </p:spTree>
    <p:extLst>
      <p:ext uri="{BB962C8B-B14F-4D97-AF65-F5344CB8AC3E}">
        <p14:creationId xmlns:p14="http://schemas.microsoft.com/office/powerpoint/2010/main" val="3031896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33</a:t>
            </a:fld>
            <a:endParaRPr lang="en-US"/>
          </a:p>
        </p:txBody>
      </p:sp>
    </p:spTree>
    <p:extLst>
      <p:ext uri="{BB962C8B-B14F-4D97-AF65-F5344CB8AC3E}">
        <p14:creationId xmlns:p14="http://schemas.microsoft.com/office/powerpoint/2010/main" val="2109519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34</a:t>
            </a:fld>
            <a:endParaRPr lang="en-US"/>
          </a:p>
        </p:txBody>
      </p:sp>
    </p:spTree>
    <p:extLst>
      <p:ext uri="{BB962C8B-B14F-4D97-AF65-F5344CB8AC3E}">
        <p14:creationId xmlns:p14="http://schemas.microsoft.com/office/powerpoint/2010/main" val="212556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35</a:t>
            </a:fld>
            <a:endParaRPr lang="en-US"/>
          </a:p>
        </p:txBody>
      </p:sp>
    </p:spTree>
    <p:extLst>
      <p:ext uri="{BB962C8B-B14F-4D97-AF65-F5344CB8AC3E}">
        <p14:creationId xmlns:p14="http://schemas.microsoft.com/office/powerpoint/2010/main" val="831760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36</a:t>
            </a:fld>
            <a:endParaRPr lang="en-US"/>
          </a:p>
        </p:txBody>
      </p:sp>
    </p:spTree>
    <p:extLst>
      <p:ext uri="{BB962C8B-B14F-4D97-AF65-F5344CB8AC3E}">
        <p14:creationId xmlns:p14="http://schemas.microsoft.com/office/powerpoint/2010/main" val="313228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37</a:t>
            </a:fld>
            <a:endParaRPr lang="en-US"/>
          </a:p>
        </p:txBody>
      </p:sp>
    </p:spTree>
    <p:extLst>
      <p:ext uri="{BB962C8B-B14F-4D97-AF65-F5344CB8AC3E}">
        <p14:creationId xmlns:p14="http://schemas.microsoft.com/office/powerpoint/2010/main" val="2272532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38</a:t>
            </a:fld>
            <a:endParaRPr lang="en-US"/>
          </a:p>
        </p:txBody>
      </p:sp>
    </p:spTree>
    <p:extLst>
      <p:ext uri="{BB962C8B-B14F-4D97-AF65-F5344CB8AC3E}">
        <p14:creationId xmlns:p14="http://schemas.microsoft.com/office/powerpoint/2010/main" val="2701264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39</a:t>
            </a:fld>
            <a:endParaRPr lang="en-US"/>
          </a:p>
        </p:txBody>
      </p:sp>
    </p:spTree>
    <p:extLst>
      <p:ext uri="{BB962C8B-B14F-4D97-AF65-F5344CB8AC3E}">
        <p14:creationId xmlns:p14="http://schemas.microsoft.com/office/powerpoint/2010/main" val="359549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a:t>
            </a:fld>
            <a:endParaRPr lang="en-US"/>
          </a:p>
        </p:txBody>
      </p:sp>
    </p:spTree>
    <p:extLst>
      <p:ext uri="{BB962C8B-B14F-4D97-AF65-F5344CB8AC3E}">
        <p14:creationId xmlns:p14="http://schemas.microsoft.com/office/powerpoint/2010/main" val="1642345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40</a:t>
            </a:fld>
            <a:endParaRPr lang="en-US"/>
          </a:p>
        </p:txBody>
      </p:sp>
    </p:spTree>
    <p:extLst>
      <p:ext uri="{BB962C8B-B14F-4D97-AF65-F5344CB8AC3E}">
        <p14:creationId xmlns:p14="http://schemas.microsoft.com/office/powerpoint/2010/main" val="1674460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41</a:t>
            </a:fld>
            <a:endParaRPr lang="en-US"/>
          </a:p>
        </p:txBody>
      </p:sp>
    </p:spTree>
    <p:extLst>
      <p:ext uri="{BB962C8B-B14F-4D97-AF65-F5344CB8AC3E}">
        <p14:creationId xmlns:p14="http://schemas.microsoft.com/office/powerpoint/2010/main" val="2075133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42</a:t>
            </a:fld>
            <a:endParaRPr lang="en-US"/>
          </a:p>
        </p:txBody>
      </p:sp>
    </p:spTree>
    <p:extLst>
      <p:ext uri="{BB962C8B-B14F-4D97-AF65-F5344CB8AC3E}">
        <p14:creationId xmlns:p14="http://schemas.microsoft.com/office/powerpoint/2010/main" val="2112352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43</a:t>
            </a:fld>
            <a:endParaRPr lang="en-US"/>
          </a:p>
        </p:txBody>
      </p:sp>
    </p:spTree>
    <p:extLst>
      <p:ext uri="{BB962C8B-B14F-4D97-AF65-F5344CB8AC3E}">
        <p14:creationId xmlns:p14="http://schemas.microsoft.com/office/powerpoint/2010/main" val="720054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44</a:t>
            </a:fld>
            <a:endParaRPr lang="en-US"/>
          </a:p>
        </p:txBody>
      </p:sp>
    </p:spTree>
    <p:extLst>
      <p:ext uri="{BB962C8B-B14F-4D97-AF65-F5344CB8AC3E}">
        <p14:creationId xmlns:p14="http://schemas.microsoft.com/office/powerpoint/2010/main" val="2489741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45</a:t>
            </a:fld>
            <a:endParaRPr lang="en-US"/>
          </a:p>
        </p:txBody>
      </p:sp>
    </p:spTree>
    <p:extLst>
      <p:ext uri="{BB962C8B-B14F-4D97-AF65-F5344CB8AC3E}">
        <p14:creationId xmlns:p14="http://schemas.microsoft.com/office/powerpoint/2010/main" val="734352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46</a:t>
            </a:fld>
            <a:endParaRPr lang="en-US"/>
          </a:p>
        </p:txBody>
      </p:sp>
    </p:spTree>
    <p:extLst>
      <p:ext uri="{BB962C8B-B14F-4D97-AF65-F5344CB8AC3E}">
        <p14:creationId xmlns:p14="http://schemas.microsoft.com/office/powerpoint/2010/main" val="3035396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47</a:t>
            </a:fld>
            <a:endParaRPr lang="en-US"/>
          </a:p>
        </p:txBody>
      </p:sp>
    </p:spTree>
    <p:extLst>
      <p:ext uri="{BB962C8B-B14F-4D97-AF65-F5344CB8AC3E}">
        <p14:creationId xmlns:p14="http://schemas.microsoft.com/office/powerpoint/2010/main" val="2127131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48</a:t>
            </a:fld>
            <a:endParaRPr lang="en-US"/>
          </a:p>
        </p:txBody>
      </p:sp>
    </p:spTree>
    <p:extLst>
      <p:ext uri="{BB962C8B-B14F-4D97-AF65-F5344CB8AC3E}">
        <p14:creationId xmlns:p14="http://schemas.microsoft.com/office/powerpoint/2010/main" val="3818341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49</a:t>
            </a:fld>
            <a:endParaRPr lang="en-US"/>
          </a:p>
        </p:txBody>
      </p:sp>
    </p:spTree>
    <p:extLst>
      <p:ext uri="{BB962C8B-B14F-4D97-AF65-F5344CB8AC3E}">
        <p14:creationId xmlns:p14="http://schemas.microsoft.com/office/powerpoint/2010/main" val="344277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30209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50</a:t>
            </a:fld>
            <a:endParaRPr lang="en-US"/>
          </a:p>
        </p:txBody>
      </p:sp>
    </p:spTree>
    <p:extLst>
      <p:ext uri="{BB962C8B-B14F-4D97-AF65-F5344CB8AC3E}">
        <p14:creationId xmlns:p14="http://schemas.microsoft.com/office/powerpoint/2010/main" val="397895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51</a:t>
            </a:fld>
            <a:endParaRPr lang="en-US"/>
          </a:p>
        </p:txBody>
      </p:sp>
    </p:spTree>
    <p:extLst>
      <p:ext uri="{BB962C8B-B14F-4D97-AF65-F5344CB8AC3E}">
        <p14:creationId xmlns:p14="http://schemas.microsoft.com/office/powerpoint/2010/main" val="2676457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52</a:t>
            </a:fld>
            <a:endParaRPr lang="en-US"/>
          </a:p>
        </p:txBody>
      </p:sp>
    </p:spTree>
    <p:extLst>
      <p:ext uri="{BB962C8B-B14F-4D97-AF65-F5344CB8AC3E}">
        <p14:creationId xmlns:p14="http://schemas.microsoft.com/office/powerpoint/2010/main" val="2844419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53</a:t>
            </a:fld>
            <a:endParaRPr lang="en-US"/>
          </a:p>
        </p:txBody>
      </p:sp>
    </p:spTree>
    <p:extLst>
      <p:ext uri="{BB962C8B-B14F-4D97-AF65-F5344CB8AC3E}">
        <p14:creationId xmlns:p14="http://schemas.microsoft.com/office/powerpoint/2010/main" val="3061887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54</a:t>
            </a:fld>
            <a:endParaRPr lang="en-US"/>
          </a:p>
        </p:txBody>
      </p:sp>
    </p:spTree>
    <p:extLst>
      <p:ext uri="{BB962C8B-B14F-4D97-AF65-F5344CB8AC3E}">
        <p14:creationId xmlns:p14="http://schemas.microsoft.com/office/powerpoint/2010/main" val="2541650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55</a:t>
            </a:fld>
            <a:endParaRPr lang="en-US"/>
          </a:p>
        </p:txBody>
      </p:sp>
    </p:spTree>
    <p:extLst>
      <p:ext uri="{BB962C8B-B14F-4D97-AF65-F5344CB8AC3E}">
        <p14:creationId xmlns:p14="http://schemas.microsoft.com/office/powerpoint/2010/main" val="3445261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56</a:t>
            </a:fld>
            <a:endParaRPr lang="en-US"/>
          </a:p>
        </p:txBody>
      </p:sp>
    </p:spTree>
    <p:extLst>
      <p:ext uri="{BB962C8B-B14F-4D97-AF65-F5344CB8AC3E}">
        <p14:creationId xmlns:p14="http://schemas.microsoft.com/office/powerpoint/2010/main" val="3618140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57</a:t>
            </a:fld>
            <a:endParaRPr lang="en-US"/>
          </a:p>
        </p:txBody>
      </p:sp>
    </p:spTree>
    <p:extLst>
      <p:ext uri="{BB962C8B-B14F-4D97-AF65-F5344CB8AC3E}">
        <p14:creationId xmlns:p14="http://schemas.microsoft.com/office/powerpoint/2010/main" val="18905460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58</a:t>
            </a:fld>
            <a:endParaRPr lang="en-US"/>
          </a:p>
        </p:txBody>
      </p:sp>
    </p:spTree>
    <p:extLst>
      <p:ext uri="{BB962C8B-B14F-4D97-AF65-F5344CB8AC3E}">
        <p14:creationId xmlns:p14="http://schemas.microsoft.com/office/powerpoint/2010/main" val="2005983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59</a:t>
            </a:fld>
            <a:endParaRPr lang="en-US"/>
          </a:p>
        </p:txBody>
      </p:sp>
    </p:spTree>
    <p:extLst>
      <p:ext uri="{BB962C8B-B14F-4D97-AF65-F5344CB8AC3E}">
        <p14:creationId xmlns:p14="http://schemas.microsoft.com/office/powerpoint/2010/main" val="1853221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a:t>
            </a:fld>
            <a:endParaRPr lang="en-US"/>
          </a:p>
        </p:txBody>
      </p:sp>
    </p:spTree>
    <p:extLst>
      <p:ext uri="{BB962C8B-B14F-4D97-AF65-F5344CB8AC3E}">
        <p14:creationId xmlns:p14="http://schemas.microsoft.com/office/powerpoint/2010/main" val="3704040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60</a:t>
            </a:fld>
            <a:endParaRPr lang="en-US"/>
          </a:p>
        </p:txBody>
      </p:sp>
    </p:spTree>
    <p:extLst>
      <p:ext uri="{BB962C8B-B14F-4D97-AF65-F5344CB8AC3E}">
        <p14:creationId xmlns:p14="http://schemas.microsoft.com/office/powerpoint/2010/main" val="467602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61</a:t>
            </a:fld>
            <a:endParaRPr lang="en-US"/>
          </a:p>
        </p:txBody>
      </p:sp>
    </p:spTree>
    <p:extLst>
      <p:ext uri="{BB962C8B-B14F-4D97-AF65-F5344CB8AC3E}">
        <p14:creationId xmlns:p14="http://schemas.microsoft.com/office/powerpoint/2010/main" val="3407667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62</a:t>
            </a:fld>
            <a:endParaRPr lang="en-US"/>
          </a:p>
        </p:txBody>
      </p:sp>
    </p:spTree>
    <p:extLst>
      <p:ext uri="{BB962C8B-B14F-4D97-AF65-F5344CB8AC3E}">
        <p14:creationId xmlns:p14="http://schemas.microsoft.com/office/powerpoint/2010/main" val="35865632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2779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969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783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564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97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501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513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7</a:t>
            </a:fld>
            <a:endParaRPr lang="en-US"/>
          </a:p>
        </p:txBody>
      </p:sp>
    </p:spTree>
    <p:extLst>
      <p:ext uri="{BB962C8B-B14F-4D97-AF65-F5344CB8AC3E}">
        <p14:creationId xmlns:p14="http://schemas.microsoft.com/office/powerpoint/2010/main" val="203031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8</a:t>
            </a:fld>
            <a:endParaRPr lang="en-US"/>
          </a:p>
        </p:txBody>
      </p:sp>
    </p:spTree>
    <p:extLst>
      <p:ext uri="{BB962C8B-B14F-4D97-AF65-F5344CB8AC3E}">
        <p14:creationId xmlns:p14="http://schemas.microsoft.com/office/powerpoint/2010/main" val="240262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9</a:t>
            </a:fld>
            <a:endParaRPr lang="en-US"/>
          </a:p>
        </p:txBody>
      </p:sp>
    </p:spTree>
    <p:extLst>
      <p:ext uri="{BB962C8B-B14F-4D97-AF65-F5344CB8AC3E}">
        <p14:creationId xmlns:p14="http://schemas.microsoft.com/office/powerpoint/2010/main" val="362092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30089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FEF0AC-57F3-46C3-A067-AF9767D0141E}"/>
              </a:ext>
            </a:extLst>
          </p:cNvPr>
          <p:cNvSpPr/>
          <p:nvPr userDrawn="1"/>
        </p:nvSpPr>
        <p:spPr>
          <a:xfrm>
            <a:off x="982436" y="2008415"/>
            <a:ext cx="7581900" cy="2906486"/>
          </a:xfrm>
          <a:prstGeom prst="rect">
            <a:avLst/>
          </a:prstGeom>
          <a:solidFill>
            <a:srgbClr val="000000">
              <a:alpha val="21176"/>
            </a:srgbClr>
          </a:solidFill>
          <a:ln>
            <a:solidFill>
              <a:srgbClr val="034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xmlns="" id="{8EC4E82F-64D4-4769-BE3C-6E5329F7A79A}"/>
              </a:ext>
            </a:extLst>
          </p:cNvPr>
          <p:cNvSpPr>
            <a:spLocks noGrp="1"/>
          </p:cNvSpPr>
          <p:nvPr>
            <p:ph type="ctrTitle" hasCustomPrompt="1"/>
          </p:nvPr>
        </p:nvSpPr>
        <p:spPr>
          <a:xfrm>
            <a:off x="566057" y="1231220"/>
            <a:ext cx="8599714" cy="2387600"/>
          </a:xfrm>
        </p:spPr>
        <p:txBody>
          <a:bodyPr anchor="b">
            <a:normAutofit/>
          </a:bodyPr>
          <a:lstStyle>
            <a:lvl1pPr algn="ctr">
              <a:defRPr sz="7200" b="1">
                <a:solidFill>
                  <a:srgbClr val="72DB2B"/>
                </a:solidFill>
                <a:latin typeface="Lao UI" panose="020B0502040204020203" pitchFamily="34" charset="0"/>
                <a:cs typeface="Lao UI" panose="020B0502040204020203" pitchFamily="34" charset="0"/>
              </a:defRPr>
            </a:lvl1pPr>
          </a:lstStyle>
          <a:p>
            <a:r>
              <a:rPr lang="en-US" dirty="0"/>
              <a:t>Title</a:t>
            </a:r>
          </a:p>
        </p:txBody>
      </p:sp>
      <p:sp>
        <p:nvSpPr>
          <p:cNvPr id="3" name="Subtitle 2">
            <a:extLst>
              <a:ext uri="{FF2B5EF4-FFF2-40B4-BE49-F238E27FC236}">
                <a16:creationId xmlns:a16="http://schemas.microsoft.com/office/drawing/2014/main" xmlns="" id="{613C1D05-4FCF-4AE8-B4DD-1BA6EC2A1967}"/>
              </a:ext>
            </a:extLst>
          </p:cNvPr>
          <p:cNvSpPr>
            <a:spLocks noGrp="1"/>
          </p:cNvSpPr>
          <p:nvPr>
            <p:ph type="subTitle" idx="1" hasCustomPrompt="1"/>
          </p:nvPr>
        </p:nvSpPr>
        <p:spPr>
          <a:xfrm>
            <a:off x="566057" y="3710895"/>
            <a:ext cx="8599714" cy="1655762"/>
          </a:xfrm>
        </p:spPr>
        <p:txBody>
          <a:bodyPr>
            <a:normAutofit/>
          </a:bodyPr>
          <a:lstStyle>
            <a:lvl1pPr marL="0" indent="0" algn="ctr">
              <a:buNone/>
              <a:defRPr sz="4800" b="1">
                <a:solidFill>
                  <a:schemeClr val="bg1"/>
                </a:solidFill>
                <a:latin typeface="Lao UI" panose="020B0502040204020203" pitchFamily="34" charset="0"/>
                <a:cs typeface="Lao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Tree>
    <p:extLst>
      <p:ext uri="{BB962C8B-B14F-4D97-AF65-F5344CB8AC3E}">
        <p14:creationId xmlns:p14="http://schemas.microsoft.com/office/powerpoint/2010/main" val="41878238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3" y="136525"/>
            <a:ext cx="11506200" cy="1325563"/>
          </a:xfrm>
        </p:spPr>
        <p:txBody>
          <a:bodyPr>
            <a:normAutofit/>
          </a:bodyPr>
          <a:lstStyle>
            <a:lvl1pPr>
              <a:lnSpc>
                <a:spcPct val="100000"/>
              </a:lnSpc>
              <a:defRPr sz="5000" b="1">
                <a:solidFill>
                  <a:schemeClr val="bg1"/>
                </a:solidFill>
                <a:latin typeface="Lao UI" panose="020B0502040204020203" pitchFamily="34" charset="0"/>
                <a:cs typeface="Lao UI" panose="020B0502040204020203" pitchFamily="34" charset="0"/>
              </a:defRPr>
            </a:lvl1pPr>
          </a:lstStyle>
          <a:p>
            <a:r>
              <a:rPr lang="en-US"/>
              <a:t>Click to edit Master title style</a:t>
            </a:r>
            <a:endParaRPr lang="en-US" dirty="0"/>
          </a:p>
        </p:txBody>
      </p:sp>
      <p:sp useBgFill="1">
        <p:nvSpPr>
          <p:cNvPr id="3" name="Content Placeholder 2"/>
          <p:cNvSpPr>
            <a:spLocks noGrp="1"/>
          </p:cNvSpPr>
          <p:nvPr>
            <p:ph idx="1"/>
          </p:nvPr>
        </p:nvSpPr>
        <p:spPr>
          <a:xfrm>
            <a:off x="272143" y="1597024"/>
            <a:ext cx="11506200" cy="4945289"/>
          </a:xfrm>
        </p:spPr>
        <p:txBody>
          <a:bodyPr/>
          <a:lstStyle>
            <a:lvl1pPr>
              <a:lnSpc>
                <a:spcPct val="100000"/>
              </a:lnSpc>
              <a:defRPr sz="4600" b="1">
                <a:solidFill>
                  <a:srgbClr val="72DB2B"/>
                </a:solidFill>
                <a:latin typeface="Lao UI" panose="020B0502040204020203" pitchFamily="34" charset="0"/>
                <a:cs typeface="Lao UI" panose="020B0502040204020203" pitchFamily="34" charset="0"/>
              </a:defRPr>
            </a:lvl1pPr>
            <a:lvl2pPr>
              <a:lnSpc>
                <a:spcPct val="100000"/>
              </a:lnSpc>
              <a:defRPr sz="4400">
                <a:solidFill>
                  <a:schemeClr val="bg1"/>
                </a:solidFill>
                <a:latin typeface="Lao UI" panose="020B0502040204020203" pitchFamily="34" charset="0"/>
                <a:cs typeface="Lao UI" panose="020B0502040204020203" pitchFamily="34" charset="0"/>
              </a:defRPr>
            </a:lvl2pPr>
            <a:lvl3pPr>
              <a:lnSpc>
                <a:spcPct val="100000"/>
              </a:lnSpc>
              <a:defRPr sz="4200">
                <a:solidFill>
                  <a:schemeClr val="bg1"/>
                </a:solidFill>
                <a:latin typeface="Lao UI" panose="020B0502040204020203" pitchFamily="34" charset="0"/>
                <a:cs typeface="Lao UI" panose="020B0502040204020203" pitchFamily="34" charset="0"/>
              </a:defRPr>
            </a:lvl3pPr>
            <a:lvl4pPr>
              <a:lnSpc>
                <a:spcPct val="100000"/>
              </a:lnSpc>
              <a:defRPr sz="4000">
                <a:solidFill>
                  <a:schemeClr val="bg1"/>
                </a:solidFill>
                <a:latin typeface="Lao UI" panose="020B0502040204020203" pitchFamily="34" charset="0"/>
                <a:cs typeface="Lao UI" panose="020B0502040204020203" pitchFamily="34" charset="0"/>
              </a:defRPr>
            </a:lvl4pPr>
            <a:lvl5pPr>
              <a:lnSpc>
                <a:spcPct val="100000"/>
              </a:lnSpc>
              <a:defRPr sz="3800">
                <a:solidFill>
                  <a:schemeClr val="bg1"/>
                </a:solidFill>
                <a:latin typeface="Lao UI" panose="020B0502040204020203" pitchFamily="34" charset="0"/>
                <a:cs typeface="Lao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312145"/>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5400" b="1">
                <a:solidFill>
                  <a:schemeClr val="bg1"/>
                </a:solidFill>
                <a:latin typeface="Lao UI" panose="020B0502040204020203" pitchFamily="34" charset="0"/>
                <a:cs typeface="Lao UI" panose="020B0502040204020203" pitchFamily="34" charset="0"/>
              </a:defRPr>
            </a:lvl1pPr>
          </a:lstStyle>
          <a:p>
            <a:r>
              <a:rPr lang="en-US" dirty="0"/>
              <a:t>Title</a:t>
            </a:r>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33A01C-E34D-4C3C-8E2D-FB95F254D7DE}" type="datetimeFigureOut">
              <a:rPr lang="en-US" smtClean="0">
                <a:solidFill>
                  <a:prstClr val="black">
                    <a:tint val="75000"/>
                  </a:prstClr>
                </a:solidFill>
              </a:rPr>
              <a:pPr/>
              <a:t>1/31/2023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34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11685818"/>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23770644"/>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59641181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6265297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09547010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540502475"/>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09870719"/>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912137903"/>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570029543"/>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296955780"/>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5180799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53065279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775953574"/>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855870353"/>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598879911"/>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0451555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504207063"/>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992924079"/>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966783343"/>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209716444"/>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734125812"/>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22909280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3A01C-E34D-4C3C-8E2D-FB95F254D7DE}" type="datetimeFigureOut">
              <a:rPr lang="en-US" smtClean="0">
                <a:solidFill>
                  <a:prstClr val="black">
                    <a:tint val="75000"/>
                  </a:prstClr>
                </a:solidFill>
              </a:rPr>
              <a:pPr/>
              <a:t>1/31/2023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424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2118766820"/>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277957536"/>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xmlns="" id="{D615C841-E650-6A1B-A293-45E12059BF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163" t="8892" r="8258" b="10059"/>
          <a:stretch/>
        </p:blipFill>
        <p:spPr>
          <a:xfrm>
            <a:off x="3695699" y="3733800"/>
            <a:ext cx="4800601" cy="2778046"/>
          </a:xfrm>
          <a:prstGeom prst="rect">
            <a:avLst/>
          </a:prstGeom>
        </p:spPr>
      </p:pic>
    </p:spTree>
    <p:extLst>
      <p:ext uri="{BB962C8B-B14F-4D97-AF65-F5344CB8AC3E}">
        <p14:creationId xmlns:p14="http://schemas.microsoft.com/office/powerpoint/2010/main" val="25186552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02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7:4) “Then I will lay my hand on Egypt and with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mighty acts of judgment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I will bring out my divisions, my people the Israelites.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Egyptians will know that I am the Lord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when I stretch out my hand against Egypt and bring the Israelites out of it.”</a:t>
            </a:r>
          </a:p>
        </p:txBody>
      </p:sp>
      <p:sp>
        <p:nvSpPr>
          <p:cNvPr id="4" name="Rounded Rectangle 2">
            <a:extLst>
              <a:ext uri="{FF2B5EF4-FFF2-40B4-BE49-F238E27FC236}">
                <a16:creationId xmlns:a16="http://schemas.microsoft.com/office/drawing/2014/main" xmlns="" id="{BAEB33D3-B82B-DED0-5384-3970F03B899B}"/>
              </a:ext>
            </a:extLst>
          </p:cNvPr>
          <p:cNvSpPr/>
          <p:nvPr/>
        </p:nvSpPr>
        <p:spPr>
          <a:xfrm>
            <a:off x="4332514" y="1460242"/>
            <a:ext cx="7402286" cy="501675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the Ten Plagues?</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Dispense justice on Egypt.</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Infanticide (Ex. 1:22), multi-generational slavery (Gen. 15:13), and beatings (Ex. 5:14-16)</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Expose the Egyptian gods.</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12:12; Numbers 33:4</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Bring many people to faith!</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Israelites </a:t>
            </a:r>
            <a:r>
              <a:rPr lang="pl-PL"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10:2; 14:31; 2 Sam. 7:23)</a:t>
            </a: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Egyptians (Ex. 9:19-21; 12:38, 48)</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Jethro (Ex. 18:11) and Rahab (Josh. 2:9-11)</a:t>
            </a:r>
          </a:p>
        </p:txBody>
      </p:sp>
      <p:sp>
        <p:nvSpPr>
          <p:cNvPr id="2" name="Rounded Rectangle 2">
            <a:extLst>
              <a:ext uri="{FF2B5EF4-FFF2-40B4-BE49-F238E27FC236}">
                <a16:creationId xmlns:a16="http://schemas.microsoft.com/office/drawing/2014/main" xmlns="" id="{429AD692-7108-EC19-0CD8-EA8D835A1E33}"/>
              </a:ext>
            </a:extLst>
          </p:cNvPr>
          <p:cNvSpPr/>
          <p:nvPr/>
        </p:nvSpPr>
        <p:spPr>
          <a:xfrm>
            <a:off x="1143000" y="1066800"/>
            <a:ext cx="10287000" cy="3641041"/>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14:31) When the people of Israel saw the mighty power that the LORD had unleashed against the Egyptians…</a:t>
            </a:r>
          </a:p>
          <a:p>
            <a:pPr>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put their </a:t>
            </a:r>
            <a:r>
              <a:rPr lang="en-US" sz="4000" b="1" u="sng"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faith</a:t>
            </a: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the LORD and Moses.</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12:38) A “mixed multitude” escaped Egypt.</a:t>
            </a:r>
          </a:p>
        </p:txBody>
      </p:sp>
    </p:spTree>
    <p:extLst>
      <p:ext uri="{BB962C8B-B14F-4D97-AF65-F5344CB8AC3E}">
        <p14:creationId xmlns:p14="http://schemas.microsoft.com/office/powerpoint/2010/main" val="219218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left)">
                                      <p:cBhvr>
                                        <p:cTn id="7" dur="500"/>
                                        <p:tgtEl>
                                          <p:spTgt spid="4">
                                            <p:txEl>
                                              <p:pRg st="5" end="5"/>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Effect transition="in" filter="wipe(left)">
                                      <p:cBhvr>
                                        <p:cTn id="11" dur="500"/>
                                        <p:tgtEl>
                                          <p:spTgt spid="4">
                                            <p:txEl>
                                              <p:pRg st="6" end="6"/>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wipe(left)">
                                      <p:cBhvr>
                                        <p:cTn id="15" dur="500"/>
                                        <p:tgtEl>
                                          <p:spTgt spid="4">
                                            <p:txEl>
                                              <p:pRg st="7" end="7"/>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wipe(left)">
                                      <p:cBhvr>
                                        <p:cTn id="19" dur="500"/>
                                        <p:tgtEl>
                                          <p:spTgt spid="4">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22" presetClass="entr" presetSubtype="8" fill="hold"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left)">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left)">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308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7:10) So Moses and Aaron went to Pharaoh and did just as the Lord commanded.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Aaron threw his staff down in front of Pharaoh and his officials,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it became a snake.</a:t>
            </a:r>
          </a:p>
        </p:txBody>
      </p:sp>
      <p:pic>
        <p:nvPicPr>
          <p:cNvPr id="2" name="Picture 1" descr="A picture containing text&#10;&#10;Description automatically generated">
            <a:extLst>
              <a:ext uri="{FF2B5EF4-FFF2-40B4-BE49-F238E27FC236}">
                <a16:creationId xmlns:a16="http://schemas.microsoft.com/office/drawing/2014/main" xmlns="" id="{0E1102AD-A5AB-9F63-68DB-3642C6CA84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06407" y="222053"/>
            <a:ext cx="4064963" cy="641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a:extLst>
              <a:ext uri="{FF2B5EF4-FFF2-40B4-BE49-F238E27FC236}">
                <a16:creationId xmlns:a16="http://schemas.microsoft.com/office/drawing/2014/main" xmlns="" id="{0C403BEC-8C11-AC23-50E4-4F58BCE18482}"/>
              </a:ext>
            </a:extLst>
          </p:cNvPr>
          <p:cNvSpPr/>
          <p:nvPr/>
        </p:nvSpPr>
        <p:spPr>
          <a:xfrm>
            <a:off x="1600200" y="3941121"/>
            <a:ext cx="10066370" cy="2362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cobra or ‘</a:t>
            </a:r>
            <a:r>
              <a:rPr lang="en-US" sz="3600" b="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urae</a:t>
            </a: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was a symbol of ruling power…</a:t>
            </a:r>
          </a:p>
          <a:p>
            <a:pPr lvl="0">
              <a:defRPr/>
            </a:pP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overcome the cobra symbol</a:t>
            </a:r>
          </a:p>
          <a:p>
            <a:pPr lvl="0">
              <a:defRPr/>
            </a:pP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to overcome the power of pharaoh.”</a:t>
            </a:r>
            <a:endPar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r>
              <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Livingston, David P. “The Plagues And The Exodus.” </a:t>
            </a:r>
            <a:r>
              <a:rPr lang="en-US"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Bible and Spade</a:t>
            </a:r>
            <a:r>
              <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4:1. (Winter 1991).</a:t>
            </a:r>
          </a:p>
        </p:txBody>
      </p:sp>
    </p:spTree>
    <p:extLst>
      <p:ext uri="{BB962C8B-B14F-4D97-AF65-F5344CB8AC3E}">
        <p14:creationId xmlns:p14="http://schemas.microsoft.com/office/powerpoint/2010/main" val="30478475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7:11) Pharaoh then summoned wise men and sorcerers,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Egyptian magicians also did the same things by their secret arts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0" name="Picture 19" descr="A picture containing text&#10;&#10;Description automatically generated">
            <a:extLst>
              <a:ext uri="{FF2B5EF4-FFF2-40B4-BE49-F238E27FC236}">
                <a16:creationId xmlns:a16="http://schemas.microsoft.com/office/drawing/2014/main" xmlns="" id="{1325F431-31BB-0FB9-ACAF-123720C05D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06407" y="222053"/>
            <a:ext cx="4064963" cy="641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ounded Rectangle 2">
            <a:extLst>
              <a:ext uri="{FF2B5EF4-FFF2-40B4-BE49-F238E27FC236}">
                <a16:creationId xmlns:a16="http://schemas.microsoft.com/office/drawing/2014/main" xmlns="" id="{E0014009-E2D7-721C-4B1E-D566F9A079E1}"/>
              </a:ext>
            </a:extLst>
          </p:cNvPr>
          <p:cNvSpPr/>
          <p:nvPr/>
        </p:nvSpPr>
        <p:spPr>
          <a:xfrm>
            <a:off x="914401" y="2853111"/>
            <a:ext cx="6248400" cy="324288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Satan is a supernatural agent who can bring:</a:t>
            </a:r>
          </a:p>
          <a:p>
            <a:pPr lvl="0" algn="ctr">
              <a:defRPr/>
            </a:pP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“fire… from heaven” (Job 1:16)</a:t>
            </a:r>
          </a:p>
          <a:p>
            <a:pPr lvl="0" algn="ctr">
              <a:defRPr/>
            </a:pP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“great wind” (Job 1:19)</a:t>
            </a:r>
          </a:p>
          <a:p>
            <a:pPr lvl="0" algn="ctr">
              <a:defRPr/>
            </a:pPr>
            <a:r>
              <a:rPr lang="en-US" sz="36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“boils” (Job 2:7). </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5161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wipe(left)">
                                      <p:cBhvr>
                                        <p:cTn id="20" dur="500"/>
                                        <p:tgtEl>
                                          <p:spTgt spid="21">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wipe(left)">
                                      <p:cBhvr>
                                        <p:cTn id="24" dur="500"/>
                                        <p:tgtEl>
                                          <p:spTgt spid="21">
                                            <p:txEl>
                                              <p:pRg st="2" end="2"/>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wipe(left)">
                                      <p:cBhvr>
                                        <p:cTn id="28"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21653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7:11) Pharaoh then summoned wise men and sorcerers,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the Egyptian magicians also did the same things by their secret arts.</a:t>
            </a:r>
          </a:p>
          <a:p>
            <a:r>
              <a:rPr lang="en-US" sz="54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12 </a:t>
            </a:r>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Aaron’s staff swallowed up their staffs.</a:t>
            </a:r>
          </a:p>
        </p:txBody>
      </p:sp>
      <p:pic>
        <p:nvPicPr>
          <p:cNvPr id="20" name="Picture 19" descr="A picture containing text&#10;&#10;Description automatically generated">
            <a:extLst>
              <a:ext uri="{FF2B5EF4-FFF2-40B4-BE49-F238E27FC236}">
                <a16:creationId xmlns:a16="http://schemas.microsoft.com/office/drawing/2014/main" xmlns="" id="{1325F431-31BB-0FB9-ACAF-123720C05D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06407" y="222053"/>
            <a:ext cx="4064963" cy="641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526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left)">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193899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7:13) Yet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Pharaoh’s heart became hard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he would not listen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to them, just as the Lord had said.</a:t>
            </a:r>
          </a:p>
        </p:txBody>
      </p:sp>
    </p:spTree>
    <p:extLst>
      <p:ext uri="{BB962C8B-B14F-4D97-AF65-F5344CB8AC3E}">
        <p14:creationId xmlns:p14="http://schemas.microsoft.com/office/powerpoint/2010/main" val="2147772451"/>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356559"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7:14)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“Pharaoh’s heart is unyielding. He refuses to let the people go.</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Go to Pharaoh in the morning as he goes out to the river. Confront him on the bank of the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Nile River.</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6" name="Picture 5" descr="Shape&#10;&#10;Description automatically generated with low confidence">
            <a:extLst>
              <a:ext uri="{FF2B5EF4-FFF2-40B4-BE49-F238E27FC236}">
                <a16:creationId xmlns:a16="http://schemas.microsoft.com/office/drawing/2014/main" xmlns="" id="{EF09FE83-AE94-3ADE-E780-0F5FA58C09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6200" y="971550"/>
            <a:ext cx="4465327" cy="558165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1C396A6B-253E-B83F-446C-7AF32C5281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8200" y="2819400"/>
            <a:ext cx="2945487" cy="2610771"/>
          </a:xfrm>
          <a:prstGeom prst="rect">
            <a:avLst/>
          </a:prstGeom>
          <a:ln>
            <a:noFill/>
          </a:ln>
          <a:effectLst>
            <a:outerShdw blurRad="292100" dist="139700" dir="2700000" algn="tl" rotWithShape="0">
              <a:srgbClr val="333333">
                <a:alpha val="65000"/>
              </a:srgbClr>
            </a:outerShdw>
          </a:effectLst>
        </p:spPr>
      </p:pic>
      <p:sp>
        <p:nvSpPr>
          <p:cNvPr id="9" name="Rounded Rectangle 2">
            <a:extLst>
              <a:ext uri="{FF2B5EF4-FFF2-40B4-BE49-F238E27FC236}">
                <a16:creationId xmlns:a16="http://schemas.microsoft.com/office/drawing/2014/main" xmlns="" id="{2E1880FD-2514-F948-CF52-9E92F1E89289}"/>
              </a:ext>
            </a:extLst>
          </p:cNvPr>
          <p:cNvSpPr/>
          <p:nvPr/>
        </p:nvSpPr>
        <p:spPr>
          <a:xfrm>
            <a:off x="7848600" y="228591"/>
            <a:ext cx="4114800" cy="15240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river had drowned the Hebrew infant boys (Ex. 1:16, 22).</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333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3260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7:19)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“Take your staff and stretch out your hand over the waters of Egypt… and they will turn to blood. Blood will be everywhere in Egypt, even in vessels of wood and stone.”</a:t>
            </a:r>
          </a:p>
        </p:txBody>
      </p:sp>
      <p:pic>
        <p:nvPicPr>
          <p:cNvPr id="3" name="Picture 2" descr="Shape&#10;&#10;Description automatically generated with low confidence">
            <a:extLst>
              <a:ext uri="{FF2B5EF4-FFF2-40B4-BE49-F238E27FC236}">
                <a16:creationId xmlns:a16="http://schemas.microsoft.com/office/drawing/2014/main" xmlns="" id="{A4DAD46F-4351-31CA-056D-5262482991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6200" y="971550"/>
            <a:ext cx="4465327" cy="558165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31025C7D-C947-430F-83BF-13593C6E13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8200" y="2819400"/>
            <a:ext cx="2945487" cy="2610771"/>
          </a:xfrm>
          <a:prstGeom prst="rect">
            <a:avLst/>
          </a:prstGeom>
          <a:ln>
            <a:noFill/>
          </a:ln>
          <a:effectLst>
            <a:outerShdw blurRad="292100" dist="139700" dir="2700000" algn="tl" rotWithShape="0">
              <a:srgbClr val="333333">
                <a:alpha val="65000"/>
              </a:srgbClr>
            </a:outerShdw>
          </a:effectLst>
        </p:spPr>
      </p:pic>
      <p:sp>
        <p:nvSpPr>
          <p:cNvPr id="2" name="Rounded Rectangle 2">
            <a:extLst>
              <a:ext uri="{FF2B5EF4-FFF2-40B4-BE49-F238E27FC236}">
                <a16:creationId xmlns:a16="http://schemas.microsoft.com/office/drawing/2014/main" xmlns="" id="{B831BB09-D085-D944-396C-54EF3CD35401}"/>
              </a:ext>
            </a:extLst>
          </p:cNvPr>
          <p:cNvSpPr/>
          <p:nvPr/>
        </p:nvSpPr>
        <p:spPr>
          <a:xfrm>
            <a:off x="7848600" y="228591"/>
            <a:ext cx="4114800" cy="15240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river had drowned the Hebrew infant boys (Ex. 1:16, 22).</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2991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554686" cy="5632311"/>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7:20) So Moses raised his staff in the presence of Pharaoh and his officials and struck the water of the Nile, and all the water was changed into blood.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21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fish in the Nile died, and the river smelled so bad that the Egyptians could not drink its water. Blood was everywhere in Egypt.</a:t>
            </a:r>
          </a:p>
        </p:txBody>
      </p:sp>
      <p:pic>
        <p:nvPicPr>
          <p:cNvPr id="2" name="Picture 1" descr="Shape&#10;&#10;Description automatically generated with low confidence">
            <a:extLst>
              <a:ext uri="{FF2B5EF4-FFF2-40B4-BE49-F238E27FC236}">
                <a16:creationId xmlns:a16="http://schemas.microsoft.com/office/drawing/2014/main" xmlns="" id="{72E730CF-5AC7-9AF8-D19B-7224A28879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6200" y="971550"/>
            <a:ext cx="4465327" cy="558165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98B01A74-46F3-4AC3-4D01-22D6C67B11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8200" y="2819400"/>
            <a:ext cx="2945487" cy="2610771"/>
          </a:xfrm>
          <a:prstGeom prst="rect">
            <a:avLst/>
          </a:prstGeom>
          <a:ln>
            <a:noFill/>
          </a:ln>
          <a:effectLst>
            <a:outerShdw blurRad="292100" dist="139700" dir="2700000" algn="tl" rotWithShape="0">
              <a:srgbClr val="333333">
                <a:alpha val="65000"/>
              </a:srgbClr>
            </a:outerShdw>
          </a:effectLst>
        </p:spPr>
      </p:pic>
      <p:sp>
        <p:nvSpPr>
          <p:cNvPr id="4" name="Rounded Rectangle 2">
            <a:extLst>
              <a:ext uri="{FF2B5EF4-FFF2-40B4-BE49-F238E27FC236}">
                <a16:creationId xmlns:a16="http://schemas.microsoft.com/office/drawing/2014/main" xmlns="" id="{AB5A2B3F-420E-83BF-8FF0-57DB862E577C}"/>
              </a:ext>
            </a:extLst>
          </p:cNvPr>
          <p:cNvSpPr/>
          <p:nvPr/>
        </p:nvSpPr>
        <p:spPr>
          <a:xfrm>
            <a:off x="7848600" y="228591"/>
            <a:ext cx="4114800" cy="15240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river had drowned the Hebrew infant boys (Ex. 1:16, 22).</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9817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78486" cy="193899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7:22) But the Egyptian magicians did the same things by their secret arts.</a:t>
            </a:r>
          </a:p>
        </p:txBody>
      </p:sp>
      <p:pic>
        <p:nvPicPr>
          <p:cNvPr id="2" name="Picture 1" descr="Shape&#10;&#10;Description automatically generated with low confidence">
            <a:extLst>
              <a:ext uri="{FF2B5EF4-FFF2-40B4-BE49-F238E27FC236}">
                <a16:creationId xmlns:a16="http://schemas.microsoft.com/office/drawing/2014/main" xmlns="" id="{9E5D59D1-C287-05BB-1B26-468335228B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6200" y="971550"/>
            <a:ext cx="4465327" cy="558165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DD7A794F-2281-1ECF-2E59-77E28D5CAF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8200" y="2819400"/>
            <a:ext cx="2945487" cy="2610771"/>
          </a:xfrm>
          <a:prstGeom prst="rect">
            <a:avLst/>
          </a:prstGeom>
          <a:ln>
            <a:noFill/>
          </a:ln>
          <a:effectLst>
            <a:outerShdw blurRad="292100" dist="139700" dir="2700000" algn="tl" rotWithShape="0">
              <a:srgbClr val="333333">
                <a:alpha val="65000"/>
              </a:srgbClr>
            </a:outerShdw>
          </a:effectLst>
        </p:spPr>
      </p:pic>
      <p:sp>
        <p:nvSpPr>
          <p:cNvPr id="4" name="Rounded Rectangle 2">
            <a:extLst>
              <a:ext uri="{FF2B5EF4-FFF2-40B4-BE49-F238E27FC236}">
                <a16:creationId xmlns:a16="http://schemas.microsoft.com/office/drawing/2014/main" xmlns="" id="{2792F8E6-548D-B726-88DE-3DBB3BE2979E}"/>
              </a:ext>
            </a:extLst>
          </p:cNvPr>
          <p:cNvSpPr/>
          <p:nvPr/>
        </p:nvSpPr>
        <p:spPr>
          <a:xfrm>
            <a:off x="7848600" y="228591"/>
            <a:ext cx="4114800" cy="15240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river had drowned the Hebrew infant boys (Ex. 1:16, 22).</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ounded Rectangle 2">
            <a:extLst>
              <a:ext uri="{FF2B5EF4-FFF2-40B4-BE49-F238E27FC236}">
                <a16:creationId xmlns:a16="http://schemas.microsoft.com/office/drawing/2014/main" xmlns="" id="{13D8F517-E35D-0B4B-5A45-D1A0CA4B952B}"/>
              </a:ext>
            </a:extLst>
          </p:cNvPr>
          <p:cNvSpPr/>
          <p:nvPr/>
        </p:nvSpPr>
        <p:spPr>
          <a:xfrm>
            <a:off x="331113" y="2123614"/>
            <a:ext cx="7441287" cy="261077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real question:</a:t>
            </a:r>
          </a:p>
          <a:p>
            <a:pPr lvl="0" algn="ctr">
              <a:defRPr/>
            </a:pPr>
            <a:r>
              <a:rPr 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not turn the blood back into water??”</a:t>
            </a:r>
            <a:endParaRPr lang="en-US" sz="36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2780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78486" cy="452431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7:22) But Pharaoh would not listen to Moses and Aaron, just as the Lord had said.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23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Instead, he turned and went into his palace, 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did not take even this to heart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8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Seven days passed…</a:t>
            </a:r>
          </a:p>
        </p:txBody>
      </p:sp>
    </p:spTree>
    <p:extLst>
      <p:ext uri="{BB962C8B-B14F-4D97-AF65-F5344CB8AC3E}">
        <p14:creationId xmlns:p14="http://schemas.microsoft.com/office/powerpoint/2010/main" val="15786423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86184" y="144959"/>
            <a:ext cx="7609866" cy="5170646"/>
          </a:xfrm>
          <a:prstGeom prst="rect">
            <a:avLst/>
          </a:prstGeom>
          <a:noFill/>
        </p:spPr>
        <p:txBody>
          <a:bodyPr wrap="square" rtlCol="0">
            <a:spAutoFit/>
          </a:bodyPr>
          <a:lstStyle/>
          <a:p>
            <a:r>
              <a:rPr lang="en-US" sz="66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RECAP</a:t>
            </a:r>
          </a:p>
          <a:p>
            <a:pPr marL="517525" indent="-517525">
              <a:buFont typeface="Wingdings" panose="05000000000000000000" pitchFamily="2" charset="2"/>
              <a:buChar char="ü"/>
            </a:pPr>
            <a:r>
              <a:rPr lang="en-US" sz="4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Moses faced public humiliation and threats from Pharaoh.</a:t>
            </a:r>
          </a:p>
          <a:p>
            <a:pPr marL="517525" indent="-517525">
              <a:buFont typeface="Wingdings" panose="05000000000000000000" pitchFamily="2" charset="2"/>
              <a:buChar char="ü"/>
            </a:pPr>
            <a:r>
              <a:rPr lang="en-US" sz="4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Moses experienced abandonment and threats from the leaders of Israel.</a:t>
            </a:r>
          </a:p>
          <a:p>
            <a:pPr marL="517525" indent="-517525">
              <a:buFont typeface="Wingdings" panose="05000000000000000000" pitchFamily="2" charset="2"/>
              <a:buChar char="ü"/>
            </a:pPr>
            <a:r>
              <a:rPr lang="en-US" sz="4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God stands with Moses!</a:t>
            </a:r>
          </a:p>
        </p:txBody>
      </p:sp>
    </p:spTree>
    <p:extLst>
      <p:ext uri="{BB962C8B-B14F-4D97-AF65-F5344CB8AC3E}">
        <p14:creationId xmlns:p14="http://schemas.microsoft.com/office/powerpoint/2010/main" val="158333913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30886" cy="317009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8:1)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“Let my people go.</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If you refuse to let them go, I will send a plague of frogs on your whole country.”</a:t>
            </a:r>
          </a:p>
        </p:txBody>
      </p:sp>
    </p:spTree>
    <p:extLst>
      <p:ext uri="{BB962C8B-B14F-4D97-AF65-F5344CB8AC3E}">
        <p14:creationId xmlns:p14="http://schemas.microsoft.com/office/powerpoint/2010/main" val="17795094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326086" cy="3939540"/>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8:3) The Nile will teem with frogs.</a:t>
            </a:r>
          </a:p>
          <a:p>
            <a:endParaRPr lang="en-US" sz="1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They will come up into your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palace</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your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bedroom</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onto your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bed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into your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ovens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kneading troughs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xmlns="" id="{0A65EB0D-10B7-EA60-7585-3BC7229F70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2400" y="1295400"/>
            <a:ext cx="4346669" cy="543333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65F34E19-727A-D895-5C3F-A1386F7420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4342" y="2980812"/>
            <a:ext cx="2564649" cy="2833248"/>
          </a:xfrm>
          <a:prstGeom prst="rect">
            <a:avLst/>
          </a:prstGeom>
          <a:ln>
            <a:noFill/>
          </a:ln>
          <a:effectLst>
            <a:outerShdw blurRad="292100" dist="139700" dir="2700000" algn="tl" rotWithShape="0">
              <a:srgbClr val="333333">
                <a:alpha val="65000"/>
              </a:srgbClr>
            </a:outerShdw>
          </a:effectLst>
        </p:spPr>
      </p:pic>
      <p:sp>
        <p:nvSpPr>
          <p:cNvPr id="4" name="Rounded Rectangle 2">
            <a:extLst>
              <a:ext uri="{FF2B5EF4-FFF2-40B4-BE49-F238E27FC236}">
                <a16:creationId xmlns:a16="http://schemas.microsoft.com/office/drawing/2014/main" xmlns="" id="{2B0B5145-7D37-7A6B-977F-AB5E44B9CBE8}"/>
              </a:ext>
            </a:extLst>
          </p:cNvPr>
          <p:cNvSpPr/>
          <p:nvPr/>
        </p:nvSpPr>
        <p:spPr>
          <a:xfrm>
            <a:off x="7827580" y="176041"/>
            <a:ext cx="4191000" cy="16764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“Teem” (</a:t>
            </a:r>
            <a:r>
              <a:rPr lang="en-US" sz="3200" b="1" i="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šrṣ</a:t>
            </a: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earlier refers to the “teeming” of the Hebrews (Ex. 1:7). </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A6AF89BE-88F1-F68F-0AA3-4B44F85204FF}"/>
              </a:ext>
            </a:extLst>
          </p:cNvPr>
          <p:cNvSpPr/>
          <p:nvPr/>
        </p:nvSpPr>
        <p:spPr>
          <a:xfrm>
            <a:off x="4572000" y="228600"/>
            <a:ext cx="1143000" cy="609600"/>
          </a:xfrm>
          <a:prstGeom prst="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E3A8F981-D0D0-DCBB-5364-B1194E61B009}"/>
              </a:ext>
            </a:extLst>
          </p:cNvPr>
          <p:cNvSpPr/>
          <p:nvPr/>
        </p:nvSpPr>
        <p:spPr>
          <a:xfrm>
            <a:off x="141890" y="838200"/>
            <a:ext cx="1305910" cy="612227"/>
          </a:xfrm>
          <a:prstGeom prst="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5872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ipe(left)">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8:6) And so, the frogs came up and covered the land.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7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magicians did the same things by their secret arts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They also made frogs come up on the land of Egypt.</a:t>
            </a:r>
          </a:p>
        </p:txBody>
      </p:sp>
      <p:pic>
        <p:nvPicPr>
          <p:cNvPr id="2" name="Picture 1">
            <a:extLst>
              <a:ext uri="{FF2B5EF4-FFF2-40B4-BE49-F238E27FC236}">
                <a16:creationId xmlns:a16="http://schemas.microsoft.com/office/drawing/2014/main" xmlns="" id="{8625411D-53B6-4F52-DD30-E52B625D45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2400" y="1295400"/>
            <a:ext cx="4346669" cy="543333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D1228F07-B9B1-9FC7-0106-DDFD756CC1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4342" y="2980812"/>
            <a:ext cx="2564649" cy="2833248"/>
          </a:xfrm>
          <a:prstGeom prst="rect">
            <a:avLst/>
          </a:prstGeom>
          <a:ln>
            <a:noFill/>
          </a:ln>
          <a:effectLst>
            <a:outerShdw blurRad="292100" dist="139700" dir="2700000" algn="tl" rotWithShape="0">
              <a:srgbClr val="333333">
                <a:alpha val="65000"/>
              </a:srgbClr>
            </a:outerShdw>
          </a:effectLst>
        </p:spPr>
      </p:pic>
      <p:sp>
        <p:nvSpPr>
          <p:cNvPr id="4" name="Rounded Rectangle 2">
            <a:extLst>
              <a:ext uri="{FF2B5EF4-FFF2-40B4-BE49-F238E27FC236}">
                <a16:creationId xmlns:a16="http://schemas.microsoft.com/office/drawing/2014/main" xmlns="" id="{DE780A1C-CEF3-C48D-B632-B48C30893299}"/>
              </a:ext>
            </a:extLst>
          </p:cNvPr>
          <p:cNvSpPr/>
          <p:nvPr/>
        </p:nvSpPr>
        <p:spPr>
          <a:xfrm>
            <a:off x="7827580" y="176041"/>
            <a:ext cx="4191000" cy="16764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“Teem” (</a:t>
            </a:r>
            <a:r>
              <a:rPr lang="en-US" sz="3200" b="1" i="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šrṣ</a:t>
            </a: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earlier refers to the “teeming” of the Hebrews (Ex. 1:7). </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2">
            <a:extLst>
              <a:ext uri="{FF2B5EF4-FFF2-40B4-BE49-F238E27FC236}">
                <a16:creationId xmlns:a16="http://schemas.microsoft.com/office/drawing/2014/main" xmlns="" id="{3279D0FD-43EB-AA51-9C09-0CD689D2B213}"/>
              </a:ext>
            </a:extLst>
          </p:cNvPr>
          <p:cNvSpPr/>
          <p:nvPr/>
        </p:nvSpPr>
        <p:spPr>
          <a:xfrm>
            <a:off x="1717504" y="3352800"/>
            <a:ext cx="5536287" cy="261077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Again, the real question:</a:t>
            </a:r>
          </a:p>
          <a:p>
            <a:pPr lvl="0" algn="ctr">
              <a:defRPr/>
            </a:pPr>
            <a:r>
              <a:rPr lang="en-US" sz="5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not get rid of the frogs??”</a:t>
            </a:r>
            <a:endParaRPr lang="en-US" sz="36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7195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8:8) Pharaoh summoned Moses and Aaron and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“Pray to the Lord to take the frogs away from me and my people,</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I will let your people go to offer sacrifices to the Lord.”</a:t>
            </a:r>
          </a:p>
        </p:txBody>
      </p:sp>
      <p:pic>
        <p:nvPicPr>
          <p:cNvPr id="2" name="Picture 1">
            <a:extLst>
              <a:ext uri="{FF2B5EF4-FFF2-40B4-BE49-F238E27FC236}">
                <a16:creationId xmlns:a16="http://schemas.microsoft.com/office/drawing/2014/main" xmlns="" id="{8C581965-C9B6-0E4A-FDDB-144542AE32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2400" y="1295400"/>
            <a:ext cx="4346669" cy="543333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666B962C-C03D-309B-4439-509C800BC5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4342" y="2980812"/>
            <a:ext cx="2564649" cy="2833248"/>
          </a:xfrm>
          <a:prstGeom prst="rect">
            <a:avLst/>
          </a:prstGeom>
          <a:ln>
            <a:noFill/>
          </a:ln>
          <a:effectLst>
            <a:outerShdw blurRad="292100" dist="139700" dir="2700000" algn="tl" rotWithShape="0">
              <a:srgbClr val="333333">
                <a:alpha val="65000"/>
              </a:srgbClr>
            </a:outerShdw>
          </a:effectLst>
        </p:spPr>
      </p:pic>
      <p:sp>
        <p:nvSpPr>
          <p:cNvPr id="4" name="Rounded Rectangle 2">
            <a:extLst>
              <a:ext uri="{FF2B5EF4-FFF2-40B4-BE49-F238E27FC236}">
                <a16:creationId xmlns:a16="http://schemas.microsoft.com/office/drawing/2014/main" xmlns="" id="{038F4571-5C5A-91CA-9092-153698855C8E}"/>
              </a:ext>
            </a:extLst>
          </p:cNvPr>
          <p:cNvSpPr/>
          <p:nvPr/>
        </p:nvSpPr>
        <p:spPr>
          <a:xfrm>
            <a:off x="7827580" y="176041"/>
            <a:ext cx="4191000" cy="16764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“Teem” (</a:t>
            </a:r>
            <a:r>
              <a:rPr lang="en-US" sz="3200" b="1" i="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šrṣ</a:t>
            </a: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earlier refers to the “teeming” of the Hebrews (Ex. 1:7). </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0599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308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8:12) After Moses and Aaron left Pharaoh, Moses cried out to the Lord about the frogs he had brought on Pharaoh.</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13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the Lord did what Moses asked. The frogs died in the houses, in the courtyards and in the fields.</a:t>
            </a:r>
          </a:p>
        </p:txBody>
      </p:sp>
    </p:spTree>
    <p:extLst>
      <p:ext uri="{BB962C8B-B14F-4D97-AF65-F5344CB8AC3E}">
        <p14:creationId xmlns:p14="http://schemas.microsoft.com/office/powerpoint/2010/main" val="17842724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8:14) They were piled into heaps, and the land reeked of them.</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when Pharaoh saw that there was relief from the frogs,</a:t>
            </a:r>
          </a:p>
          <a:p>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he hardened his heart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would not listen to Moses and Aaron, just as the Lord had said.</a:t>
            </a:r>
          </a:p>
        </p:txBody>
      </p:sp>
    </p:spTree>
    <p:extLst>
      <p:ext uri="{BB962C8B-B14F-4D97-AF65-F5344CB8AC3E}">
        <p14:creationId xmlns:p14="http://schemas.microsoft.com/office/powerpoint/2010/main" val="33755782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17009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8:16)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“Tell Aaron, ‘Stretch out your staff and strike the dust of the ground,’ and throughout the land of Egypt the dust will become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gnats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 name="Rounded Rectangle 2">
            <a:extLst>
              <a:ext uri="{FF2B5EF4-FFF2-40B4-BE49-F238E27FC236}">
                <a16:creationId xmlns:a16="http://schemas.microsoft.com/office/drawing/2014/main" xmlns="" id="{BAEA2112-42A0-3AC3-BEA0-C4199E9C1337}"/>
              </a:ext>
            </a:extLst>
          </p:cNvPr>
          <p:cNvSpPr/>
          <p:nvPr/>
        </p:nvSpPr>
        <p:spPr>
          <a:xfrm>
            <a:off x="228600" y="3429000"/>
            <a:ext cx="9753600" cy="22098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“Gnats” (</a:t>
            </a:r>
            <a:r>
              <a:rPr lang="en-US" sz="4000" b="1" i="1" spc="-15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kinnı̂m</a:t>
            </a: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refers to “virtually any two-winged biting insects, including mosquitoes.”</a:t>
            </a:r>
            <a:endParaRPr 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Douglas K. Stuart, </a:t>
            </a:r>
            <a:r>
              <a:rPr lang="en-US" sz="24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a:t>
            </a: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vol. 2, The New American Commentary (Nashville: Broadman &amp; Holman Publishers, 2006), 211.</a:t>
            </a:r>
          </a:p>
        </p:txBody>
      </p:sp>
      <p:pic>
        <p:nvPicPr>
          <p:cNvPr id="5" name="Picture 4" descr="Shape&#10;&#10;Description automatically generated with medium confidence">
            <a:extLst>
              <a:ext uri="{FF2B5EF4-FFF2-40B4-BE49-F238E27FC236}">
                <a16:creationId xmlns:a16="http://schemas.microsoft.com/office/drawing/2014/main" xmlns="" id="{12854EAA-E081-6EEC-4C36-66186536D9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8184" y="1219200"/>
            <a:ext cx="4297616" cy="537202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C346EE8E-B6D7-FD37-EAE0-9E866BEDD7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78232" y="2819399"/>
            <a:ext cx="2289696" cy="2953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16761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584775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8:17) When Aaron stretched out his hand with the staff and struck the dust of the ground, gnats came on people and animals.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All the dust throughout the land of Egypt became gnats.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18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when the magicians tried to produce gnats by their secret arts,</a:t>
            </a:r>
          </a:p>
          <a:p>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they could not.</a:t>
            </a:r>
            <a:endParaRPr lang="en-US" sz="4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descr="Shape&#10;&#10;Description automatically generated with medium confidence">
            <a:extLst>
              <a:ext uri="{FF2B5EF4-FFF2-40B4-BE49-F238E27FC236}">
                <a16:creationId xmlns:a16="http://schemas.microsoft.com/office/drawing/2014/main" xmlns="" id="{CE4272BD-A6F8-7039-97D5-5CA7DA5DB4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8184" y="1219200"/>
            <a:ext cx="4297616" cy="53720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6A143A76-E447-A701-8F3C-8B22960FCD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78232" y="2819399"/>
            <a:ext cx="2289696" cy="2953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627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00109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8:19) The magicians said to Pharaoh,</a:t>
            </a:r>
          </a:p>
          <a:p>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“This is the finger of God.”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Pharaoh’s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heart was hard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he would not listen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just as the Lord had said.</a:t>
            </a:r>
          </a:p>
        </p:txBody>
      </p:sp>
      <p:pic>
        <p:nvPicPr>
          <p:cNvPr id="2" name="Picture 1" descr="Shape&#10;&#10;Description automatically generated with medium confidence">
            <a:extLst>
              <a:ext uri="{FF2B5EF4-FFF2-40B4-BE49-F238E27FC236}">
                <a16:creationId xmlns:a16="http://schemas.microsoft.com/office/drawing/2014/main" xmlns="" id="{DC9D52A3-8C6D-E739-C3EE-33E1FDD46E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8184" y="1219200"/>
            <a:ext cx="4297616" cy="53720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B3668720-D128-ED40-6EA9-E17478F986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78232" y="2819399"/>
            <a:ext cx="2289696" cy="2953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57869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6247864"/>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8:20) Then the Lord said to Moses, “Get up early in the morning and confront Pharaoh.</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21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Tell him, ‘If you do not let my people go, I will send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swarms of flies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on you and your officials, on your people and into your houses.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houses of the Egyptians will be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full of flies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Even the ground will be covered with them.’”</a:t>
            </a:r>
          </a:p>
        </p:txBody>
      </p:sp>
      <p:pic>
        <p:nvPicPr>
          <p:cNvPr id="3" name="Picture 2" descr="Shape&#10;&#10;Description automatically generated">
            <a:extLst>
              <a:ext uri="{FF2B5EF4-FFF2-40B4-BE49-F238E27FC236}">
                <a16:creationId xmlns:a16="http://schemas.microsoft.com/office/drawing/2014/main" xmlns="" id="{32A0D1F1-8C0E-B079-EEBD-90E3B3C861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9620" y="1351900"/>
            <a:ext cx="4267200" cy="5334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170A0153-EE91-5F59-EBB8-9706254942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55419" y="2990190"/>
            <a:ext cx="2817806" cy="2816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714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02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7:1)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“See, I have made you like God to Pharaoh, and your brother Aaron will be your prophet.</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You are to say everything I command you, and your brother Aaron is to tell Pharaoh to let the Israelites go out of his country.”</a:t>
            </a:r>
          </a:p>
        </p:txBody>
      </p:sp>
    </p:spTree>
    <p:extLst>
      <p:ext uri="{BB962C8B-B14F-4D97-AF65-F5344CB8AC3E}">
        <p14:creationId xmlns:p14="http://schemas.microsoft.com/office/powerpoint/2010/main" val="1801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8:22) “But on that day I will deal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differently with the land of Goshen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where my people live.</a:t>
            </a:r>
          </a:p>
          <a:p>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No swarms of flies will be there</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so that you will know that I, the Lord, am in this land.”</a:t>
            </a:r>
          </a:p>
        </p:txBody>
      </p:sp>
      <p:pic>
        <p:nvPicPr>
          <p:cNvPr id="4" name="Picture 3" descr="Shape&#10;&#10;Description automatically generated">
            <a:extLst>
              <a:ext uri="{FF2B5EF4-FFF2-40B4-BE49-F238E27FC236}">
                <a16:creationId xmlns:a16="http://schemas.microsoft.com/office/drawing/2014/main" xmlns="" id="{B75C61BC-8464-7F56-B48A-06624E8263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9620" y="1351900"/>
            <a:ext cx="4267200" cy="5334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7D609910-290D-E20E-F916-2058BB1A5F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55419" y="2990190"/>
            <a:ext cx="2817806" cy="2816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3583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61664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8:24) And the Lord did this.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Throughout Egypt the land was ruined by the flies.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Then Pharaoh summoned Moses and Aaron and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“Go, sacrifice to your God</a:t>
            </a:r>
          </a:p>
          <a:p>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here in the land.”</a:t>
            </a:r>
          </a:p>
        </p:txBody>
      </p:sp>
      <p:pic>
        <p:nvPicPr>
          <p:cNvPr id="3" name="Picture 2" descr="Shape&#10;&#10;Description automatically generated">
            <a:extLst>
              <a:ext uri="{FF2B5EF4-FFF2-40B4-BE49-F238E27FC236}">
                <a16:creationId xmlns:a16="http://schemas.microsoft.com/office/drawing/2014/main" xmlns="" id="{2467D50F-2F1E-4572-EAB6-ACEF215E12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9620" y="1351900"/>
            <a:ext cx="4267200" cy="5334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1BE97E5E-90D1-C58D-40A2-9D6DAE3F73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55419" y="2990190"/>
            <a:ext cx="2817806" cy="2816347"/>
          </a:xfrm>
          <a:prstGeom prst="rect">
            <a:avLst/>
          </a:prstGeom>
          <a:ln>
            <a:noFill/>
          </a:ln>
          <a:effectLst>
            <a:outerShdw blurRad="292100" dist="139700" dir="2700000" algn="tl" rotWithShape="0">
              <a:srgbClr val="333333">
                <a:alpha val="65000"/>
              </a:srgbClr>
            </a:outerShdw>
          </a:effectLst>
        </p:spPr>
      </p:pic>
      <p:sp>
        <p:nvSpPr>
          <p:cNvPr id="5" name="Rounded Rectangle 2">
            <a:extLst>
              <a:ext uri="{FF2B5EF4-FFF2-40B4-BE49-F238E27FC236}">
                <a16:creationId xmlns:a16="http://schemas.microsoft.com/office/drawing/2014/main" xmlns="" id="{C11F6C9C-E75F-635A-D6E0-E7BECD1B1D45}"/>
              </a:ext>
            </a:extLst>
          </p:cNvPr>
          <p:cNvSpPr/>
          <p:nvPr/>
        </p:nvSpPr>
        <p:spPr>
          <a:xfrm>
            <a:off x="5105400" y="4190107"/>
            <a:ext cx="4038600" cy="11430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Bargaining!</a:t>
            </a:r>
            <a:endParaRPr lang="en-US" sz="4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0359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61664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8:26) But Moses said, “No, that would not be right…”</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28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Pharaoh said, “I will let you go to offer sacrifices to the Lord your God in the wilderness,</a:t>
            </a:r>
          </a:p>
          <a:p>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you must not go far.</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Now pray for me.”</a:t>
            </a:r>
          </a:p>
        </p:txBody>
      </p:sp>
    </p:spTree>
    <p:extLst>
      <p:ext uri="{BB962C8B-B14F-4D97-AF65-F5344CB8AC3E}">
        <p14:creationId xmlns:p14="http://schemas.microsoft.com/office/powerpoint/2010/main" val="36012865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left)">
                                      <p:cBhvr>
                                        <p:cTn id="1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02286" cy="5632311"/>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8:29) Moses answered,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“As soon as I leave you, I will pray to the Lord, and tomorrow the flies will leave Pharaoh and his officials and his people.</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Only let Pharaoh be sure that he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does not act deceitfully again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by not letting the people go to offer sacrifices to the Lord.”</a:t>
            </a:r>
          </a:p>
        </p:txBody>
      </p:sp>
    </p:spTree>
    <p:extLst>
      <p:ext uri="{BB962C8B-B14F-4D97-AF65-F5344CB8AC3E}">
        <p14:creationId xmlns:p14="http://schemas.microsoft.com/office/powerpoint/2010/main" val="4031539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8:30) Then Moses left Pharaoh and prayed to the Lord, and not a fly remained.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32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this time also</a:t>
            </a:r>
          </a:p>
          <a:p>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Pharaoh hardened his heart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would not let the people go.</a:t>
            </a:r>
          </a:p>
        </p:txBody>
      </p:sp>
    </p:spTree>
    <p:extLst>
      <p:ext uri="{BB962C8B-B14F-4D97-AF65-F5344CB8AC3E}">
        <p14:creationId xmlns:p14="http://schemas.microsoft.com/office/powerpoint/2010/main" val="3546817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9:1) Then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“Go to Pharaoh and say to him,</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‘If you refuse to let my people go,</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3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hand of the Lord will bring a terrible plague on your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livestock</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in the field—on your horses, donkeys and camels and on your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cattle</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sheep and goats.</a:t>
            </a:r>
          </a:p>
        </p:txBody>
      </p:sp>
      <p:pic>
        <p:nvPicPr>
          <p:cNvPr id="4" name="Picture 3" descr="Shape&#10;&#10;Description automatically generated">
            <a:extLst>
              <a:ext uri="{FF2B5EF4-FFF2-40B4-BE49-F238E27FC236}">
                <a16:creationId xmlns:a16="http://schemas.microsoft.com/office/drawing/2014/main" xmlns="" id="{06827F88-CDC6-091A-67F8-9C43DC3BC4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3390" y="1295400"/>
            <a:ext cx="4247606" cy="53095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CDA47975-70D2-0824-6260-EDFE8BBC29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97310" y="2958670"/>
            <a:ext cx="2509845" cy="2628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7519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17009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9:4) “But the Lord will make a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distinction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between the livestock of Israel and that of Egypt, so that no animal belonging to the Israelites will die.”</a:t>
            </a:r>
          </a:p>
        </p:txBody>
      </p:sp>
      <p:pic>
        <p:nvPicPr>
          <p:cNvPr id="2" name="Picture 1" descr="Shape&#10;&#10;Description automatically generated">
            <a:extLst>
              <a:ext uri="{FF2B5EF4-FFF2-40B4-BE49-F238E27FC236}">
                <a16:creationId xmlns:a16="http://schemas.microsoft.com/office/drawing/2014/main" xmlns="" id="{F14DF87B-FA3B-1940-99A1-E87EBCC89A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3390" y="1295400"/>
            <a:ext cx="4247606" cy="53095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7CF5CDEB-2B01-7CC8-641A-9224C070C3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97310" y="2958670"/>
            <a:ext cx="2509845" cy="2628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4252013"/>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9:6) The next day the Lord did it:</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All the livestock of the Egyptians died,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not one animal belonging to the Israelites died.</a:t>
            </a:r>
          </a:p>
        </p:txBody>
      </p:sp>
      <p:pic>
        <p:nvPicPr>
          <p:cNvPr id="2" name="Picture 1" descr="Shape&#10;&#10;Description automatically generated">
            <a:extLst>
              <a:ext uri="{FF2B5EF4-FFF2-40B4-BE49-F238E27FC236}">
                <a16:creationId xmlns:a16="http://schemas.microsoft.com/office/drawing/2014/main" xmlns="" id="{191AEFCB-F378-7644-DD6E-B4F626E449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3390" y="1295400"/>
            <a:ext cx="4247606" cy="53095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73B8ADF9-ED41-9B53-B6C4-A5F64250FC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97310" y="2958670"/>
            <a:ext cx="2509845" cy="2628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71129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17009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9:7) Pharaoh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investigated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found that not even one of the animals of the Israelites had died.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Yet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his heart was unyielding</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he would not let the people go.</a:t>
            </a:r>
          </a:p>
        </p:txBody>
      </p:sp>
    </p:spTree>
    <p:extLst>
      <p:ext uri="{BB962C8B-B14F-4D97-AF65-F5344CB8AC3E}">
        <p14:creationId xmlns:p14="http://schemas.microsoft.com/office/powerpoint/2010/main" val="1597489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784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9:8) Then the Lord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“Take handfuls of soot from a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brick kiln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have Moses toss it into the air in the presence of Pharaoh.</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9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Festering boils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will break out on people and animals throughout the land.”</a:t>
            </a:r>
          </a:p>
        </p:txBody>
      </p:sp>
      <p:pic>
        <p:nvPicPr>
          <p:cNvPr id="3" name="Picture 2" descr="Shape&#10;&#10;Description automatically generated">
            <a:extLst>
              <a:ext uri="{FF2B5EF4-FFF2-40B4-BE49-F238E27FC236}">
                <a16:creationId xmlns:a16="http://schemas.microsoft.com/office/drawing/2014/main" xmlns="" id="{F92A9620-3708-D42B-ABAC-AA888D9B4F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4800" y="1413856"/>
            <a:ext cx="4191000" cy="523875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BED1D8B2-B139-B2A5-13C7-E23D81CABD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4920" y="3014056"/>
            <a:ext cx="2203315" cy="2779448"/>
          </a:xfrm>
          <a:prstGeom prst="rect">
            <a:avLst/>
          </a:prstGeom>
          <a:ln>
            <a:noFill/>
          </a:ln>
          <a:effectLst>
            <a:outerShdw blurRad="292100" dist="139700" dir="2700000" algn="tl" rotWithShape="0">
              <a:srgbClr val="333333">
                <a:alpha val="65000"/>
              </a:srgbClr>
            </a:outerShdw>
          </a:effectLst>
        </p:spPr>
      </p:pic>
      <p:sp>
        <p:nvSpPr>
          <p:cNvPr id="2" name="Rounded Rectangle 2">
            <a:extLst>
              <a:ext uri="{FF2B5EF4-FFF2-40B4-BE49-F238E27FC236}">
                <a16:creationId xmlns:a16="http://schemas.microsoft.com/office/drawing/2014/main" xmlns="" id="{C680EDC6-CD2A-1B3A-2549-FC928707BA66}"/>
              </a:ext>
            </a:extLst>
          </p:cNvPr>
          <p:cNvSpPr/>
          <p:nvPr/>
        </p:nvSpPr>
        <p:spPr>
          <a:xfrm>
            <a:off x="7827580" y="176041"/>
            <a:ext cx="4191000" cy="16764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Hebrew slaves used these furnaces to make bricks for Pharaoh!</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3194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left)">
                                      <p:cBhvr>
                                        <p:cTn id="16" dur="500"/>
                                        <p:tgtEl>
                                          <p:spTgt spid="8">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070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7:3) “But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will harden Pharaoh’s heart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though I multiply my signs and wonders in Egypt, he will not listen to you.”</a:t>
            </a:r>
          </a:p>
        </p:txBody>
      </p:sp>
      <p:sp>
        <p:nvSpPr>
          <p:cNvPr id="3" name="Rounded Rectangle 2">
            <a:extLst>
              <a:ext uri="{FF2B5EF4-FFF2-40B4-BE49-F238E27FC236}">
                <a16:creationId xmlns:a16="http://schemas.microsoft.com/office/drawing/2014/main" xmlns="" id="{0AC97859-4919-6799-B97F-E9CA17064CE7}"/>
              </a:ext>
            </a:extLst>
          </p:cNvPr>
          <p:cNvSpPr/>
          <p:nvPr/>
        </p:nvSpPr>
        <p:spPr>
          <a:xfrm>
            <a:off x="3200400" y="2699504"/>
            <a:ext cx="8077200" cy="370129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“Harden” (</a:t>
            </a:r>
            <a:r>
              <a:rPr 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chazaq</a:t>
            </a: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Pharaoh?</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means to “strengthen.”</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Outside Exodus 4-14, it is rendered “encourage,” “repair,” “maintain,” or “strengthen.”</a:t>
            </a: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9740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9:11)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magicians could not stand before Moses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because of the boils that were on them and on all the Egyptians.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12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the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Lord hardened Pharaoh’s heart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he would not listen to Moses and Aaron.</a:t>
            </a:r>
          </a:p>
        </p:txBody>
      </p:sp>
      <p:pic>
        <p:nvPicPr>
          <p:cNvPr id="2" name="Picture 1" descr="Shape&#10;&#10;Description automatically generated">
            <a:extLst>
              <a:ext uri="{FF2B5EF4-FFF2-40B4-BE49-F238E27FC236}">
                <a16:creationId xmlns:a16="http://schemas.microsoft.com/office/drawing/2014/main" xmlns="" id="{8D57E3A9-2863-3167-8DA7-D9806F2522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4800" y="1413856"/>
            <a:ext cx="4191000" cy="523875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6A805774-0C69-04D2-3928-44E8EE3CB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4920" y="3014056"/>
            <a:ext cx="2203315" cy="2779448"/>
          </a:xfrm>
          <a:prstGeom prst="rect">
            <a:avLst/>
          </a:prstGeom>
          <a:ln>
            <a:noFill/>
          </a:ln>
          <a:effectLst>
            <a:outerShdw blurRad="292100" dist="139700" dir="2700000" algn="tl" rotWithShape="0">
              <a:srgbClr val="333333">
                <a:alpha val="65000"/>
              </a:srgbClr>
            </a:outerShdw>
          </a:effectLst>
        </p:spPr>
      </p:pic>
      <p:sp>
        <p:nvSpPr>
          <p:cNvPr id="4" name="Rounded Rectangle 2">
            <a:extLst>
              <a:ext uri="{FF2B5EF4-FFF2-40B4-BE49-F238E27FC236}">
                <a16:creationId xmlns:a16="http://schemas.microsoft.com/office/drawing/2014/main" xmlns="" id="{30376AEC-F7FE-F419-7158-DCE7E6B12884}"/>
              </a:ext>
            </a:extLst>
          </p:cNvPr>
          <p:cNvSpPr/>
          <p:nvPr/>
        </p:nvSpPr>
        <p:spPr>
          <a:xfrm>
            <a:off x="7827580" y="176041"/>
            <a:ext cx="4191000" cy="167640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Hebrew slaves used these furnaces to make bricks for Pharaoh!</a:t>
            </a:r>
            <a:endParaRPr lang="en-US"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1691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784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9:17) Moses told Pharaoh,</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“You still set yourself against my people and will not let them go.</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18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Therefore, at this time tomorrow</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will send the worst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hailstorm</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that has ever fallen on Egypt, from the day it was founded till now.”</a:t>
            </a:r>
          </a:p>
        </p:txBody>
      </p:sp>
      <p:pic>
        <p:nvPicPr>
          <p:cNvPr id="3" name="Picture 2" descr="Shape&#10;&#10;Description automatically generated">
            <a:extLst>
              <a:ext uri="{FF2B5EF4-FFF2-40B4-BE49-F238E27FC236}">
                <a16:creationId xmlns:a16="http://schemas.microsoft.com/office/drawing/2014/main" xmlns="" id="{4A6DC5FA-648B-A638-765E-EBEA8B34CB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7714" y="1288986"/>
            <a:ext cx="4278086" cy="534760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350AB03D-6319-B203-BB9C-0A37D1F4124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65157" y="3280084"/>
            <a:ext cx="2985666" cy="1936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89717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784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9:19) “Give an order now to bring your livestock and everything you have in the field to a place of shelter.</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hail will fall on every person and animal that has not been brought in and is still out in the field, and they will die.”</a:t>
            </a:r>
          </a:p>
        </p:txBody>
      </p:sp>
      <p:pic>
        <p:nvPicPr>
          <p:cNvPr id="2" name="Picture 1" descr="Shape&#10;&#10;Description automatically generated">
            <a:extLst>
              <a:ext uri="{FF2B5EF4-FFF2-40B4-BE49-F238E27FC236}">
                <a16:creationId xmlns:a16="http://schemas.microsoft.com/office/drawing/2014/main" xmlns="" id="{94CADBD6-E6E0-8AE8-DC1F-D93FB5E1E3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7714" y="1288986"/>
            <a:ext cx="4278086" cy="53476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6AF89A54-FD4A-3BBC-2B8D-42175664A1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65157" y="3280084"/>
            <a:ext cx="2985666" cy="1936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0133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308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9:20)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Those officials of Pharaoh who feared the word of the Lord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hurried to bring their slaves and their livestock inside.</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21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those who ignored the word of the Lord left their slaves and livestock in the field.</a:t>
            </a:r>
          </a:p>
        </p:txBody>
      </p:sp>
      <p:pic>
        <p:nvPicPr>
          <p:cNvPr id="2" name="Picture 1" descr="Shape&#10;&#10;Description automatically generated">
            <a:extLst>
              <a:ext uri="{FF2B5EF4-FFF2-40B4-BE49-F238E27FC236}">
                <a16:creationId xmlns:a16="http://schemas.microsoft.com/office/drawing/2014/main" xmlns="" id="{1539BDF6-2244-590E-34CE-77D235B08D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7714" y="1288986"/>
            <a:ext cx="4278086" cy="53476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9CDFF58A-5F1A-BDC0-2E10-4318D9341D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65157" y="3280084"/>
            <a:ext cx="2985666" cy="1936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80520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308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9:23) When Moses stretched out his staff toward the sky, the Lord sent thunder and hail, and lightning flashed down to the ground.</a:t>
            </a:r>
          </a:p>
        </p:txBody>
      </p:sp>
      <p:pic>
        <p:nvPicPr>
          <p:cNvPr id="2" name="Picture 1" descr="Shape&#10;&#10;Description automatically generated">
            <a:extLst>
              <a:ext uri="{FF2B5EF4-FFF2-40B4-BE49-F238E27FC236}">
                <a16:creationId xmlns:a16="http://schemas.microsoft.com/office/drawing/2014/main" xmlns="" id="{F8E575F7-2425-A09D-8225-67B7326833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7714" y="1288986"/>
            <a:ext cx="4278086" cy="53476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E0D58C74-EAF8-8E33-CCE8-60DA2AEDFF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65157" y="3280084"/>
            <a:ext cx="2985666" cy="1936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3363219"/>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9:25) Throughout Egypt hail struck everything in the fields—both people and animals.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It beat down everything growing in the fields and stripped every tree.</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26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only place it did not hail was the land of Goshen, where the Israelites were.</a:t>
            </a:r>
          </a:p>
        </p:txBody>
      </p:sp>
      <p:pic>
        <p:nvPicPr>
          <p:cNvPr id="2" name="Picture 1" descr="Shape&#10;&#10;Description automatically generated">
            <a:extLst>
              <a:ext uri="{FF2B5EF4-FFF2-40B4-BE49-F238E27FC236}">
                <a16:creationId xmlns:a16="http://schemas.microsoft.com/office/drawing/2014/main" xmlns="" id="{0510BCE9-91DA-376B-75FA-110673DDF7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7714" y="1288986"/>
            <a:ext cx="4278086" cy="53476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D05F00DC-B8D1-98CE-0578-3E1F579163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65157" y="3280084"/>
            <a:ext cx="2985666" cy="1936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80291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5632311"/>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9:27) Then Pharaoh summoned Moses and Aaron.</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“This time I have sinned,” he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Lord is in the right, and I and my people are in the wrong.</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28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Pray to the Lord, for we have had enough thunder and hail.</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will let you go.</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You don’t have to stay any longer.”</a:t>
            </a:r>
          </a:p>
        </p:txBody>
      </p:sp>
    </p:spTree>
    <p:extLst>
      <p:ext uri="{BB962C8B-B14F-4D97-AF65-F5344CB8AC3E}">
        <p14:creationId xmlns:p14="http://schemas.microsoft.com/office/powerpoint/2010/main" val="831280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5546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9:29) Moses replied,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will spread out my hands in prayer to the Lord.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30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I know that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you and your officials still do not fear the Lord God.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32837247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308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9:33) Moses spread out his hands toward the Lord, and the thunder and hail stopped.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34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When Pharaoh saw that the rain and hail and thunder had stopped,</a:t>
            </a:r>
          </a:p>
          <a:p>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he and his officials hardened their hearts.</a:t>
            </a:r>
          </a:p>
        </p:txBody>
      </p:sp>
    </p:spTree>
    <p:extLst>
      <p:ext uri="{BB962C8B-B14F-4D97-AF65-F5344CB8AC3E}">
        <p14:creationId xmlns:p14="http://schemas.microsoft.com/office/powerpoint/2010/main" val="28754512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10:3) Moses and Aaron went to Pharaoh and said to him,</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“This is what the Lord says,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‘How long will you refuse to humble yourself before me? Let my people go, so that they may worship me.’”</a:t>
            </a:r>
          </a:p>
        </p:txBody>
      </p:sp>
    </p:spTree>
    <p:extLst>
      <p:ext uri="{BB962C8B-B14F-4D97-AF65-F5344CB8AC3E}">
        <p14:creationId xmlns:p14="http://schemas.microsoft.com/office/powerpoint/2010/main" val="744415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pc="-150">
              <a:solidFill>
                <a:prstClr val="white"/>
              </a:solidFill>
            </a:endParaRPr>
          </a:p>
        </p:txBody>
      </p:sp>
      <p:pic>
        <p:nvPicPr>
          <p:cNvPr id="14" name="Picture 6" descr="chaza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200" y="76200"/>
            <a:ext cx="11785600" cy="6629400"/>
          </a:xfrm>
          <a:prstGeom prst="rect">
            <a:avLst/>
          </a:prstGeom>
          <a:solidFill>
            <a:schemeClr val="tx1"/>
          </a:solidFill>
          <a:ln w="9525">
            <a:solidFill>
              <a:schemeClr val="bg1"/>
            </a:solidFill>
            <a:miter lim="800000"/>
            <a:headEnd/>
            <a:tailEnd/>
          </a:ln>
        </p:spPr>
      </p:pic>
      <p:sp>
        <p:nvSpPr>
          <p:cNvPr id="13" name="Rectangle 12"/>
          <p:cNvSpPr/>
          <p:nvPr/>
        </p:nvSpPr>
        <p:spPr>
          <a:xfrm>
            <a:off x="3352800" y="152400"/>
            <a:ext cx="8636000" cy="1143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solidFill>
                <a:prstClr val="white"/>
              </a:solidFill>
            </a:endParaRPr>
          </a:p>
        </p:txBody>
      </p:sp>
      <p:sp>
        <p:nvSpPr>
          <p:cNvPr id="16" name="Rectangle 15"/>
          <p:cNvSpPr/>
          <p:nvPr/>
        </p:nvSpPr>
        <p:spPr>
          <a:xfrm>
            <a:off x="3352800" y="1447800"/>
            <a:ext cx="8636000" cy="5257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solidFill>
                <a:prstClr val="white"/>
              </a:solidFill>
            </a:endParaRPr>
          </a:p>
        </p:txBody>
      </p:sp>
      <p:sp>
        <p:nvSpPr>
          <p:cNvPr id="17" name="TextBox 16"/>
          <p:cNvSpPr txBox="1"/>
          <p:nvPr/>
        </p:nvSpPr>
        <p:spPr>
          <a:xfrm>
            <a:off x="305602" y="464198"/>
            <a:ext cx="2590800" cy="769441"/>
          </a:xfrm>
          <a:prstGeom prst="rect">
            <a:avLst/>
          </a:prstGeom>
          <a:solidFill>
            <a:schemeClr val="bg1">
              <a:alpha val="65000"/>
            </a:schemeClr>
          </a:solidFill>
        </p:spPr>
        <p:txBody>
          <a:bodyPr wrap="square" rtlCol="0">
            <a:spAutoFit/>
          </a:bodyPr>
          <a:lstStyle/>
          <a:p>
            <a:pPr algn="ct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Exodus</a:t>
            </a:r>
            <a:endParaRPr lang="en-US" sz="4400" b="1" i="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TextBox 17"/>
          <p:cNvSpPr txBox="1"/>
          <p:nvPr/>
        </p:nvSpPr>
        <p:spPr>
          <a:xfrm>
            <a:off x="305602" y="4419600"/>
            <a:ext cx="2590800" cy="1446550"/>
          </a:xfrm>
          <a:prstGeom prst="rect">
            <a:avLst/>
          </a:prstGeom>
          <a:solidFill>
            <a:schemeClr val="bg1">
              <a:alpha val="65000"/>
            </a:schemeClr>
          </a:solidFill>
        </p:spPr>
        <p:txBody>
          <a:bodyPr wrap="square" rtlCol="0">
            <a:spAutoFit/>
          </a:bodyPr>
          <a:lstStyle/>
          <a:p>
            <a:pPr algn="ct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Rest of the OT</a:t>
            </a:r>
            <a:endParaRPr lang="en-US" sz="4400" b="1" i="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TextBox 18"/>
          <p:cNvSpPr txBox="1"/>
          <p:nvPr/>
        </p:nvSpPr>
        <p:spPr>
          <a:xfrm>
            <a:off x="3581400" y="587308"/>
            <a:ext cx="8229600" cy="646331"/>
          </a:xfrm>
          <a:prstGeom prst="rect">
            <a:avLst/>
          </a:prstGeom>
          <a:solidFill>
            <a:schemeClr val="bg1">
              <a:alpha val="65000"/>
            </a:schemeClr>
          </a:solidFill>
        </p:spPr>
        <p:txBody>
          <a:bodyPr wrap="square" rtlCol="0">
            <a:spAutoFit/>
          </a:bodyPr>
          <a:lstStyle/>
          <a:p>
            <a:pPr algn="ctr"/>
            <a:r>
              <a:rPr lang="en-US" sz="3600" b="1" i="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Always</a:t>
            </a:r>
            <a:r>
              <a:rPr lang="en-US" sz="36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translated “harden.”</a:t>
            </a:r>
            <a:endParaRPr lang="en-US" sz="3600" b="1" i="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Box 20"/>
          <p:cNvSpPr txBox="1"/>
          <p:nvPr/>
        </p:nvSpPr>
        <p:spPr>
          <a:xfrm>
            <a:off x="3429000" y="4267200"/>
            <a:ext cx="8229600" cy="2308324"/>
          </a:xfrm>
          <a:prstGeom prst="rect">
            <a:avLst/>
          </a:prstGeom>
          <a:solidFill>
            <a:schemeClr val="bg1">
              <a:alpha val="65000"/>
            </a:schemeClr>
          </a:solidFill>
        </p:spPr>
        <p:txBody>
          <a:bodyPr wrap="square" rtlCol="0">
            <a:spAutoFit/>
          </a:bodyPr>
          <a:lstStyle/>
          <a:p>
            <a:pPr algn="ctr"/>
            <a:r>
              <a:rPr lang="en-US" sz="72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Almost </a:t>
            </a:r>
            <a:r>
              <a:rPr lang="en-US" sz="7200" b="1" i="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never</a:t>
            </a:r>
            <a:r>
              <a:rPr lang="en-US" sz="72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translated “harden”!</a:t>
            </a:r>
            <a:endParaRPr lang="en-US" sz="7200" b="1" i="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858481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679903"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10:4) “If you refuse</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will bring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locusts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into your country tomorrow.</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They will cover the face of the ground so that it cannot be seen.</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They will devour what little you have left after the hail.”</a:t>
            </a:r>
          </a:p>
        </p:txBody>
      </p:sp>
      <p:pic>
        <p:nvPicPr>
          <p:cNvPr id="2" name="Picture 1" descr="Shape&#10;&#10;Description automatically generated">
            <a:extLst>
              <a:ext uri="{FF2B5EF4-FFF2-40B4-BE49-F238E27FC236}">
                <a16:creationId xmlns:a16="http://schemas.microsoft.com/office/drawing/2014/main" xmlns="" id="{47C1245C-205C-F519-D0E2-4405A8D1CD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F421F351-78E1-34CC-9D18-F16F175248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39903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440120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10:7) Pharaoh’s officials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“Let the people go. Do you not yet realize that Egypt is ruined?”</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8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Then Moses and Aaron were brought back to Pharaoh.</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Go</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worship the Lord,” he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tell me who will be going.”</a:t>
            </a:r>
          </a:p>
        </p:txBody>
      </p:sp>
      <p:pic>
        <p:nvPicPr>
          <p:cNvPr id="3" name="Picture 2" descr="Shape&#10;&#10;Description automatically generated">
            <a:extLst>
              <a:ext uri="{FF2B5EF4-FFF2-40B4-BE49-F238E27FC236}">
                <a16:creationId xmlns:a16="http://schemas.microsoft.com/office/drawing/2014/main" xmlns="" id="{B3B7CBB4-75BD-5CE0-2F34-E2570E117E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2CC0871D-49B5-3FEE-3EC2-BEEFE2EB5A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
        <p:nvSpPr>
          <p:cNvPr id="5" name="Rounded Rectangle 2">
            <a:extLst>
              <a:ext uri="{FF2B5EF4-FFF2-40B4-BE49-F238E27FC236}">
                <a16:creationId xmlns:a16="http://schemas.microsoft.com/office/drawing/2014/main" xmlns="" id="{0F47FFF6-2BBE-8777-9D1B-8F34A969C502}"/>
              </a:ext>
            </a:extLst>
          </p:cNvPr>
          <p:cNvSpPr/>
          <p:nvPr/>
        </p:nvSpPr>
        <p:spPr>
          <a:xfrm>
            <a:off x="1676400" y="4582736"/>
            <a:ext cx="6053960" cy="195492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6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More bargaining! More conditions!</a:t>
            </a:r>
            <a:endParaRPr lang="en-US" sz="40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73940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10:9) Moses answered,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“We will go with our young and our old, with our sons and our daughters, and with our flocks and herds, because we are to celebrate a festival to the Lord.”</a:t>
            </a:r>
          </a:p>
        </p:txBody>
      </p:sp>
      <p:pic>
        <p:nvPicPr>
          <p:cNvPr id="2" name="Picture 1" descr="Shape&#10;&#10;Description automatically generated">
            <a:extLst>
              <a:ext uri="{FF2B5EF4-FFF2-40B4-BE49-F238E27FC236}">
                <a16:creationId xmlns:a16="http://schemas.microsoft.com/office/drawing/2014/main" xmlns="" id="{3F54AC00-DAC7-986F-6D7F-5B6E543FE9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E316860C-2AF2-41FF-2243-A1F47BC2D9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73494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78486" cy="5632311"/>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10:10) Pharaoh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LORD will certainly need to be with you if I let you take your little ones! I can see through your evil plan. </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11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Never! Only the men may go and worship the LORD, since that is what you requested.” And Pharaoh threw them out of the palace.</a:t>
            </a:r>
          </a:p>
        </p:txBody>
      </p:sp>
      <p:pic>
        <p:nvPicPr>
          <p:cNvPr id="2" name="Picture 1" descr="Shape&#10;&#10;Description automatically generated">
            <a:extLst>
              <a:ext uri="{FF2B5EF4-FFF2-40B4-BE49-F238E27FC236}">
                <a16:creationId xmlns:a16="http://schemas.microsoft.com/office/drawing/2014/main" xmlns="" id="{068DB8E7-46A5-635C-DFDE-202B3DBF80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2B8AFB0B-CD80-E338-9C7B-64AB69558F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86984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17009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10:12)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“Stretch out your hand over Egypt so that locusts swarm over the land and devour everything growing in the fields, everything left by the hail.”</a:t>
            </a:r>
          </a:p>
        </p:txBody>
      </p:sp>
      <p:pic>
        <p:nvPicPr>
          <p:cNvPr id="2" name="Picture 1" descr="Shape&#10;&#10;Description automatically generated">
            <a:extLst>
              <a:ext uri="{FF2B5EF4-FFF2-40B4-BE49-F238E27FC236}">
                <a16:creationId xmlns:a16="http://schemas.microsoft.com/office/drawing/2014/main" xmlns="" id="{ECAEBF41-69A2-2509-69F8-0ACE95F9EC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C973AA3D-ABE2-B3CE-2ABC-9ED67CB446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3026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10:13) The Lord made an east wind blow across the land all that day and all that night. By morning the wind had brought the locusts.</a:t>
            </a:r>
          </a:p>
        </p:txBody>
      </p:sp>
      <p:pic>
        <p:nvPicPr>
          <p:cNvPr id="2" name="Picture 1" descr="Shape&#10;&#10;Description automatically generated">
            <a:extLst>
              <a:ext uri="{FF2B5EF4-FFF2-40B4-BE49-F238E27FC236}">
                <a16:creationId xmlns:a16="http://schemas.microsoft.com/office/drawing/2014/main" xmlns="" id="{EDF22D5F-7DD6-D769-2E82-661E149E5A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8EA32584-4C8B-12F1-479F-10D9FC2781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21712"/>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17009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10:14) Never before had there been such a plague of locusts, nor will there ever be again.</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Nothing green remained on tree or plant in all the land of Egypt.</a:t>
            </a:r>
          </a:p>
        </p:txBody>
      </p:sp>
      <p:pic>
        <p:nvPicPr>
          <p:cNvPr id="2" name="Picture 1" descr="Shape&#10;&#10;Description automatically generated">
            <a:extLst>
              <a:ext uri="{FF2B5EF4-FFF2-40B4-BE49-F238E27FC236}">
                <a16:creationId xmlns:a16="http://schemas.microsoft.com/office/drawing/2014/main" xmlns="" id="{F725010B-66B4-7FFF-ED8D-C2E3F71316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417" y="1258800"/>
            <a:ext cx="4252343" cy="531542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3BFE0DDF-C4E4-0BA5-FAA5-CA7AED4FBB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44538" y="2889452"/>
            <a:ext cx="2438444" cy="274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36141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07086" cy="5632311"/>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10:16) Pharaoh summoned Moses and Aaron and said,</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have sinned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against the Lord your God and against you.</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17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Now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forgive my sin</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once more and pray to the Lord your God to take this deadly plague away from me.”</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18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Moses then left Pharaoh and prayed to the Lord.</a:t>
            </a:r>
          </a:p>
        </p:txBody>
      </p:sp>
    </p:spTree>
    <p:extLst>
      <p:ext uri="{BB962C8B-B14F-4D97-AF65-F5344CB8AC3E}">
        <p14:creationId xmlns:p14="http://schemas.microsoft.com/office/powerpoint/2010/main" val="5111382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378565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10:19) The Lord changed the wind to a very strong west wind. Not a locust was left anywhere in Egypt.</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20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But the Lord hardened Pharaoh’s heart, and he would not let the Israelites go.</a:t>
            </a:r>
          </a:p>
        </p:txBody>
      </p:sp>
    </p:spTree>
    <p:extLst>
      <p:ext uri="{BB962C8B-B14F-4D97-AF65-F5344CB8AC3E}">
        <p14:creationId xmlns:p14="http://schemas.microsoft.com/office/powerpoint/2010/main" val="42021915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10:21) The Lord said to Moses,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“Stretch out your hand toward the sky so that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darkness</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spreads over Egypt—</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darkness that can be felt.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3" name="Picture 2" descr="Shape&#10;&#10;Description automatically generated with medium confidence">
            <a:extLst>
              <a:ext uri="{FF2B5EF4-FFF2-40B4-BE49-F238E27FC236}">
                <a16:creationId xmlns:a16="http://schemas.microsoft.com/office/drawing/2014/main" xmlns="" id="{4D34B457-F8A1-9016-7822-7FCCCF663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60" y="1237590"/>
            <a:ext cx="4328167" cy="541020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AFF45C28-0C98-B735-DEA1-A39A50119A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2261" y="2816598"/>
            <a:ext cx="2294354" cy="2866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05882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07086" cy="2554545"/>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7:3) “But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I will harden Pharaoh’s heart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and though I multiply my signs and wonders in Egypt, he will not listen to you.”</a:t>
            </a:r>
          </a:p>
        </p:txBody>
      </p:sp>
      <p:sp>
        <p:nvSpPr>
          <p:cNvPr id="3" name="Rounded Rectangle 2">
            <a:extLst>
              <a:ext uri="{FF2B5EF4-FFF2-40B4-BE49-F238E27FC236}">
                <a16:creationId xmlns:a16="http://schemas.microsoft.com/office/drawing/2014/main" xmlns="" id="{0AC97859-4919-6799-B97F-E9CA17064CE7}"/>
              </a:ext>
            </a:extLst>
          </p:cNvPr>
          <p:cNvSpPr/>
          <p:nvPr/>
        </p:nvSpPr>
        <p:spPr>
          <a:xfrm>
            <a:off x="3200400" y="2699504"/>
            <a:ext cx="8077200" cy="370129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“Harden” (</a:t>
            </a:r>
            <a:r>
              <a:rPr lang="en-US" sz="4800" b="1" i="1" spc="-150"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chazaq</a:t>
            </a: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Pharaoh?</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means to “strengthen.”</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Outside Exodus 4-14, it is rendered “encourage,” “repair,” “maintain,” or “strengthen.”</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Pharaoh strengthened his heart </a:t>
            </a:r>
            <a:r>
              <a:rPr 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a:t>
            </a: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7:13; 8:15, 19; 8:32; 9:7, 34-35</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doesn’t act until Exodus 9:12.</a:t>
            </a:r>
          </a:p>
        </p:txBody>
      </p:sp>
    </p:spTree>
    <p:extLst>
      <p:ext uri="{BB962C8B-B14F-4D97-AF65-F5344CB8AC3E}">
        <p14:creationId xmlns:p14="http://schemas.microsoft.com/office/powerpoint/2010/main" val="340104780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left)">
                                      <p:cBhvr>
                                        <p:cTn id="11" dur="500"/>
                                        <p:tgtEl>
                                          <p:spTgt spid="3">
                                            <p:txEl>
                                              <p:pRg st="4" end="4"/>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5663089"/>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10:22) Moses stretched his hand toward the sky, and total darkness covered all Egypt for three days.</a:t>
            </a:r>
          </a:p>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No one could see anyone else or move about for three days.</a:t>
            </a:r>
          </a:p>
          <a:p>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Yet all the Israelites had light in the places where they lived.</a:t>
            </a:r>
          </a:p>
        </p:txBody>
      </p:sp>
      <p:pic>
        <p:nvPicPr>
          <p:cNvPr id="3" name="Picture 2" descr="Shape&#10;&#10;Description automatically generated with medium confidence">
            <a:extLst>
              <a:ext uri="{FF2B5EF4-FFF2-40B4-BE49-F238E27FC236}">
                <a16:creationId xmlns:a16="http://schemas.microsoft.com/office/drawing/2014/main" xmlns="" id="{61F13CF1-974F-9F70-C02C-9DA17EE91E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60" y="1237590"/>
            <a:ext cx="4328167" cy="541020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2E2B0CB7-BE46-57C0-3D23-6C144F0945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2261" y="2816598"/>
            <a:ext cx="2294354" cy="2866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7863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5601533"/>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10:28) Pharaoh said to Moses,</a:t>
            </a:r>
          </a:p>
          <a:p>
            <a:pPr algn="ctr"/>
            <a:r>
              <a:rPr lang="en-US" sz="54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“Get out of my sight!</a:t>
            </a:r>
          </a:p>
          <a:p>
            <a:pPr algn="ctr"/>
            <a:r>
              <a:rPr lang="en-US" sz="6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Make sure you do not appear before me again!</a:t>
            </a:r>
          </a:p>
          <a:p>
            <a:pPr algn="ctr"/>
            <a:r>
              <a:rPr lang="en-US" sz="72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day you see my face you will die!”</a:t>
            </a:r>
          </a:p>
        </p:txBody>
      </p:sp>
    </p:spTree>
    <p:extLst>
      <p:ext uri="{BB962C8B-B14F-4D97-AF65-F5344CB8AC3E}">
        <p14:creationId xmlns:p14="http://schemas.microsoft.com/office/powerpoint/2010/main" val="18016035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783286" cy="1938992"/>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10:29) “Just as you say,” Moses replied. “I will never appear before you again.”</a:t>
            </a:r>
          </a:p>
        </p:txBody>
      </p:sp>
    </p:spTree>
    <p:extLst>
      <p:ext uri="{BB962C8B-B14F-4D97-AF65-F5344CB8AC3E}">
        <p14:creationId xmlns:p14="http://schemas.microsoft.com/office/powerpoint/2010/main" val="923729179"/>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2123658"/>
          </a:xfrm>
          <a:prstGeom prst="rect">
            <a:avLst/>
          </a:prstGeom>
        </p:spPr>
        <p:txBody>
          <a:bodyPr wrap="square">
            <a:spAutoFit/>
          </a:bodyPr>
          <a:lstStyle/>
          <a:p>
            <a:pPr lvl="0">
              <a:defRPr/>
            </a:pPr>
            <a:r>
              <a:rPr lang="en-US" sz="6600" b="1" kern="0" spc="-15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What do we learn about spiritual reality?</a:t>
            </a:r>
          </a:p>
        </p:txBody>
      </p:sp>
      <p:sp>
        <p:nvSpPr>
          <p:cNvPr id="3" name="Rounded Rectangle 2">
            <a:extLst>
              <a:ext uri="{FF2B5EF4-FFF2-40B4-BE49-F238E27FC236}">
                <a16:creationId xmlns:a16="http://schemas.microsoft.com/office/drawing/2014/main" xmlns="" id="{23079E85-7670-7B4C-9D30-19A2B96F256D}"/>
              </a:ext>
            </a:extLst>
          </p:cNvPr>
          <p:cNvSpPr/>
          <p:nvPr/>
        </p:nvSpPr>
        <p:spPr>
          <a:xfrm>
            <a:off x="1066800" y="3535680"/>
            <a:ext cx="10678510" cy="33528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Egyptian deities were clearly invented by the human imagination.</a:t>
            </a:r>
          </a:p>
          <a:p>
            <a:pPr lvl="0" algn="ctr">
              <a:defRPr/>
            </a:pPr>
            <a:r>
              <a:rPr 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how do you know </a:t>
            </a:r>
            <a:r>
              <a:rPr lang="en-US" sz="48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beliefs</a:t>
            </a:r>
            <a:r>
              <a:rPr 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aren’t just a product of </a:t>
            </a:r>
            <a:r>
              <a:rPr lang="en-US" sz="48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imagination</a:t>
            </a:r>
            <a:r>
              <a:rPr lang="en-US" sz="48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05489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What do we learn about spiritual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What do we learn from Pharaoh?</a:t>
            </a:r>
          </a:p>
        </p:txBody>
      </p:sp>
    </p:spTree>
    <p:extLst>
      <p:ext uri="{BB962C8B-B14F-4D97-AF65-F5344CB8AC3E}">
        <p14:creationId xmlns:p14="http://schemas.microsoft.com/office/powerpoint/2010/main" val="287396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What do we learn about spiritual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What do we learn from Pharaoh?</a:t>
            </a:r>
          </a:p>
        </p:txBody>
      </p:sp>
      <p:sp>
        <p:nvSpPr>
          <p:cNvPr id="3" name="Rounded Rectangle 2">
            <a:extLst>
              <a:ext uri="{FF2B5EF4-FFF2-40B4-BE49-F238E27FC236}">
                <a16:creationId xmlns:a16="http://schemas.microsoft.com/office/drawing/2014/main" xmlns="" id="{7AAB09A8-8CA2-36BE-D809-19C97D132B3C}"/>
              </a:ext>
            </a:extLst>
          </p:cNvPr>
          <p:cNvSpPr/>
          <p:nvPr/>
        </p:nvSpPr>
        <p:spPr>
          <a:xfrm>
            <a:off x="3733800" y="722590"/>
            <a:ext cx="8237480" cy="560204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Pharaoh’s main problem?</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7:23) [Pharaoh] did not take this to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8:15) When Pharaoh saw that there was relief, he hardened his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8:25) “Go… here in the land.”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8:28) “Go… But you must not go far.”</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9:7) Pharaoh investigated… Yet his heart was unyielding.</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10:11) “Have only the men.”</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10:24) “Leave your flocks and herds.”</a:t>
            </a:r>
          </a:p>
        </p:txBody>
      </p:sp>
    </p:spTree>
    <p:extLst>
      <p:ext uri="{BB962C8B-B14F-4D97-AF65-F5344CB8AC3E}">
        <p14:creationId xmlns:p14="http://schemas.microsoft.com/office/powerpoint/2010/main" val="422755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left)">
                                      <p:cBhvr>
                                        <p:cTn id="40" dur="500"/>
                                        <p:tgtEl>
                                          <p:spTgt spid="3">
                                            <p:txEl>
                                              <p:pRg st="6" end="6"/>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left)">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What do we learn about spiritual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What do we learn from Pharaoh?</a:t>
            </a:r>
          </a:p>
        </p:txBody>
      </p:sp>
      <p:sp>
        <p:nvSpPr>
          <p:cNvPr id="3" name="Rounded Rectangle 2">
            <a:extLst>
              <a:ext uri="{FF2B5EF4-FFF2-40B4-BE49-F238E27FC236}">
                <a16:creationId xmlns:a16="http://schemas.microsoft.com/office/drawing/2014/main" xmlns="" id="{7AAB09A8-8CA2-36BE-D809-19C97D132B3C}"/>
              </a:ext>
            </a:extLst>
          </p:cNvPr>
          <p:cNvSpPr/>
          <p:nvPr/>
        </p:nvSpPr>
        <p:spPr>
          <a:xfrm>
            <a:off x="3733800" y="722590"/>
            <a:ext cx="8237480" cy="560204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Pharaoh’s main problem?</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7:23) [Pharaoh] did not take this to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8:15) When Pharaoh saw that there was relief, he hardened his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8:25) “Go… here in the land.”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8:28) “Go… But you must not go far.”</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9:7) Pharaoh investigated… Yet his heart was unyielding.</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10:11) “Have only the men.”</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10:24) “Leave your flocks and herds.”</a:t>
            </a:r>
          </a:p>
        </p:txBody>
      </p:sp>
      <p:sp>
        <p:nvSpPr>
          <p:cNvPr id="5" name="Rounded Rectangle 2">
            <a:extLst>
              <a:ext uri="{FF2B5EF4-FFF2-40B4-BE49-F238E27FC236}">
                <a16:creationId xmlns:a16="http://schemas.microsoft.com/office/drawing/2014/main" xmlns="" id="{E060C708-2387-0A7D-4612-4BDCCE1D8182}"/>
              </a:ext>
            </a:extLst>
          </p:cNvPr>
          <p:cNvSpPr/>
          <p:nvPr/>
        </p:nvSpPr>
        <p:spPr>
          <a:xfrm>
            <a:off x="281150" y="1713190"/>
            <a:ext cx="11809840" cy="293501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Humility!!</a:t>
            </a:r>
            <a:endParaRPr kumimoji="0" lang="en-US" sz="8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376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left)">
                                      <p:cBhvr>
                                        <p:cTn id="40" dur="500"/>
                                        <p:tgtEl>
                                          <p:spTgt spid="3">
                                            <p:txEl>
                                              <p:pRg st="6" end="6"/>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left)">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chemeClr val="tx1">
                    <a:lumMod val="65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What do we learn about spiritual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What do we learn from Pharaoh?</a:t>
            </a:r>
          </a:p>
        </p:txBody>
      </p:sp>
      <p:sp>
        <p:nvSpPr>
          <p:cNvPr id="3" name="Rounded Rectangle 2">
            <a:extLst>
              <a:ext uri="{FF2B5EF4-FFF2-40B4-BE49-F238E27FC236}">
                <a16:creationId xmlns:a16="http://schemas.microsoft.com/office/drawing/2014/main" xmlns="" id="{7AAB09A8-8CA2-36BE-D809-19C97D132B3C}"/>
              </a:ext>
            </a:extLst>
          </p:cNvPr>
          <p:cNvSpPr/>
          <p:nvPr/>
        </p:nvSpPr>
        <p:spPr>
          <a:xfrm>
            <a:off x="3733800" y="722590"/>
            <a:ext cx="8237480" cy="560204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Pharaoh’s main problem?</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7:23) [Pharaoh] did not take this to heart.</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8:15) When Pharaoh saw that there was relief, he hardened his heart.</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8:25) “Go… here in the land.”</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8:28) “Go… But you must not go far.”</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9:7) Pharaoh investigated… Yet his heart was unyielding.</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10:11) “Have only the men.”</a:t>
            </a:r>
          </a:p>
          <a:p>
            <a:pPr marL="231775" lvl="0">
              <a:defRPr/>
            </a:pPr>
            <a:r>
              <a:rPr lang="en-US" sz="32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10:24) “Leave your flocks and herds.”</a:t>
            </a:r>
          </a:p>
        </p:txBody>
      </p:sp>
      <p:sp>
        <p:nvSpPr>
          <p:cNvPr id="5" name="Rounded Rectangle 2">
            <a:extLst>
              <a:ext uri="{FF2B5EF4-FFF2-40B4-BE49-F238E27FC236}">
                <a16:creationId xmlns:a16="http://schemas.microsoft.com/office/drawing/2014/main" xmlns="" id="{EBFC366B-86EB-8D74-EE5D-C0BF6B6BABD8}"/>
              </a:ext>
            </a:extLst>
          </p:cNvPr>
          <p:cNvSpPr/>
          <p:nvPr/>
        </p:nvSpPr>
        <p:spPr>
          <a:xfrm>
            <a:off x="281150" y="1713190"/>
            <a:ext cx="11809840" cy="293501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10:3) God asked, “How long will you refuse to </a:t>
            </a:r>
            <a:r>
              <a:rPr kumimoji="0" lang="en-US" sz="54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humble yourself</a:t>
            </a: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before me?”</a:t>
            </a:r>
            <a:endPar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85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What do we learn about spiritual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What do we learn from Pharaoh?</a:t>
            </a:r>
          </a:p>
        </p:txBody>
      </p:sp>
      <p:sp>
        <p:nvSpPr>
          <p:cNvPr id="3" name="Rounded Rectangle 2">
            <a:extLst>
              <a:ext uri="{FF2B5EF4-FFF2-40B4-BE49-F238E27FC236}">
                <a16:creationId xmlns:a16="http://schemas.microsoft.com/office/drawing/2014/main" xmlns="" id="{7AAB09A8-8CA2-36BE-D809-19C97D132B3C}"/>
              </a:ext>
            </a:extLst>
          </p:cNvPr>
          <p:cNvSpPr/>
          <p:nvPr/>
        </p:nvSpPr>
        <p:spPr>
          <a:xfrm>
            <a:off x="3733800" y="722590"/>
            <a:ext cx="8237480" cy="560204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Pharaoh’s main problem?</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7:23) [Pharaoh] did not take this to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8:15) When Pharaoh saw that there was relief, he hardened his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8:25) “Go… here in the land.”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8:28) “Go… But you must not go far.”</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9:7) Pharaoh investigated… Yet his heart was unyielding.</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10:11) “Have only the men.”</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 10:24) “Leave your flocks and herds.”</a:t>
            </a:r>
          </a:p>
        </p:txBody>
      </p:sp>
      <p:sp>
        <p:nvSpPr>
          <p:cNvPr id="5" name="Rounded Rectangle 2">
            <a:extLst>
              <a:ext uri="{FF2B5EF4-FFF2-40B4-BE49-F238E27FC236}">
                <a16:creationId xmlns:a16="http://schemas.microsoft.com/office/drawing/2014/main" xmlns="" id="{EBFC366B-86EB-8D74-EE5D-C0BF6B6BABD8}"/>
              </a:ext>
            </a:extLst>
          </p:cNvPr>
          <p:cNvSpPr/>
          <p:nvPr/>
        </p:nvSpPr>
        <p:spPr>
          <a:xfrm>
            <a:off x="281150" y="1713190"/>
            <a:ext cx="11809840" cy="293501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(Mt. 18:4) Jesus said, “Anyone who becomes as humble as this little child is the greatest in the Kingdom of Heaven.” </a:t>
            </a:r>
          </a:p>
        </p:txBody>
      </p:sp>
    </p:spTree>
    <p:extLst>
      <p:ext uri="{BB962C8B-B14F-4D97-AF65-F5344CB8AC3E}">
        <p14:creationId xmlns:p14="http://schemas.microsoft.com/office/powerpoint/2010/main" val="210066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20" y="1527745"/>
            <a:ext cx="11870280" cy="51706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chemeClr val="tx1">
                    <a:lumMod val="65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What do we learn about spiritual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chemeClr val="tx1">
                    <a:lumMod val="65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What do we learn from Pharaoh?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What do we learn about God?</a:t>
            </a:r>
          </a:p>
        </p:txBody>
      </p:sp>
      <p:sp>
        <p:nvSpPr>
          <p:cNvPr id="3" name="Rounded Rectangle 2">
            <a:extLst>
              <a:ext uri="{FF2B5EF4-FFF2-40B4-BE49-F238E27FC236}">
                <a16:creationId xmlns:a16="http://schemas.microsoft.com/office/drawing/2014/main" xmlns="" id="{AA2736AB-8959-8CA2-3A06-DDFE98B602B6}"/>
              </a:ext>
            </a:extLst>
          </p:cNvPr>
          <p:cNvSpPr/>
          <p:nvPr/>
        </p:nvSpPr>
        <p:spPr>
          <a:xfrm>
            <a:off x="1981200" y="381000"/>
            <a:ext cx="9906000" cy="52578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will eventually judge</a:t>
            </a: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31775">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Divine Dilemma of Justice:</a:t>
            </a:r>
          </a:p>
          <a:p>
            <a:pPr marL="682625">
              <a:defRPr/>
            </a:pPr>
            <a:r>
              <a:rPr lang="en-US" sz="3200" b="1" spc="-150"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When God </a:t>
            </a:r>
            <a:r>
              <a:rPr lang="en-US" sz="3200" b="1" i="1" spc="-150"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doesn’t</a:t>
            </a:r>
            <a:r>
              <a:rPr lang="en-US" sz="3200" b="1" spc="-150"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judge, we criticize his character.</a:t>
            </a:r>
          </a:p>
          <a:p>
            <a:pPr marL="682625">
              <a:defRPr/>
            </a:pPr>
            <a:r>
              <a:rPr lang="en-US" sz="3200" b="1" spc="-150"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When God </a:t>
            </a:r>
            <a:r>
              <a:rPr lang="en-US" sz="3200" b="1" i="1" spc="-150"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a:t>
            </a:r>
            <a:r>
              <a:rPr lang="en-US" sz="3200" b="1" spc="-150"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judge, we criticize his character.</a:t>
            </a:r>
          </a:p>
          <a:p>
            <a:pPr marL="231775" lvl="0">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isn’t asking for your opinion any more than he was asking for Pharaoh’s.</a:t>
            </a:r>
          </a:p>
          <a:p>
            <a:pPr marL="231775" lvl="0">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 you humble yourself and receive his forgiveness, or harden your heart?</a:t>
            </a:r>
          </a:p>
        </p:txBody>
      </p:sp>
    </p:spTree>
    <p:extLst>
      <p:ext uri="{BB962C8B-B14F-4D97-AF65-F5344CB8AC3E}">
        <p14:creationId xmlns:p14="http://schemas.microsoft.com/office/powerpoint/2010/main" val="297815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02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7:4) “Then I will lay my hand on Egypt and with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mighty acts of judgment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I will bring out my divisions, my people the Israelites.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Egyptians will know that I am the Lord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when I stretch out my hand against Egypt and bring the Israelites out of it.”</a:t>
            </a:r>
          </a:p>
        </p:txBody>
      </p:sp>
    </p:spTree>
    <p:extLst>
      <p:ext uri="{BB962C8B-B14F-4D97-AF65-F5344CB8AC3E}">
        <p14:creationId xmlns:p14="http://schemas.microsoft.com/office/powerpoint/2010/main" val="15454135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920854"/>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02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7:4) “Then I will lay my hand on Egypt and with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mighty acts of judgment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I will bring out my divisions, my people the Israelites.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Egyptians will know that I am the Lord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when I stretch out my hand against Egypt and bring the Israelites out of it.”</a:t>
            </a:r>
          </a:p>
        </p:txBody>
      </p:sp>
      <p:sp>
        <p:nvSpPr>
          <p:cNvPr id="2" name="Rounded Rectangle 2">
            <a:extLst>
              <a:ext uri="{FF2B5EF4-FFF2-40B4-BE49-F238E27FC236}">
                <a16:creationId xmlns:a16="http://schemas.microsoft.com/office/drawing/2014/main" xmlns="" id="{7ADFC351-EFB5-C8C2-E763-4D25DE9D67C1}"/>
              </a:ext>
            </a:extLst>
          </p:cNvPr>
          <p:cNvSpPr/>
          <p:nvPr/>
        </p:nvSpPr>
        <p:spPr>
          <a:xfrm>
            <a:off x="4332514" y="1460242"/>
            <a:ext cx="7402286" cy="501675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the Ten Plagues?</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Dispense justice on Egypt.</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Infanticide (Ex. 1:22), multi-generational slavery (Gen. 15:13), and beatings (Ex. 5:14-16)</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Expose the Egyptian gods.</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12:12; Numbers 33:4</a:t>
            </a: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0974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left)">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141514" y="144959"/>
            <a:ext cx="7402286" cy="5016758"/>
          </a:xfrm>
          <a:prstGeom prst="rect">
            <a:avLst/>
          </a:prstGeom>
          <a:noFill/>
        </p:spPr>
        <p:txBody>
          <a:bodyPr wrap="square" rtlCol="0">
            <a:spAutoFit/>
          </a:bodyPr>
          <a:lstStyle/>
          <a:p>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(Ex. 7:4) “Then I will lay my hand on Egypt and with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mighty acts of judgment</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I will bring out my divisions, my people the Israelites.</a:t>
            </a:r>
          </a:p>
          <a:p>
            <a:r>
              <a:rPr lang="en-US" sz="4000" b="1" spc="-150" baseline="3000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the Egyptians will know that I am the Lord</a:t>
            </a:r>
            <a:r>
              <a:rPr lang="en-US" sz="4000" b="1" spc="-150" dirty="0">
                <a:solidFill>
                  <a:srgbClr val="602626"/>
                </a:solidFill>
                <a:effectLst>
                  <a:outerShdw blurRad="38100" dist="38100" dir="2700000" algn="tl">
                    <a:srgbClr val="000000">
                      <a:alpha val="43137"/>
                    </a:srgbClr>
                  </a:outerShdw>
                </a:effectLst>
                <a:latin typeface="Times New Roman" pitchFamily="18" charset="0"/>
                <a:cs typeface="Times New Roman" pitchFamily="18" charset="0"/>
              </a:rPr>
              <a:t> when I stretch out my hand against Egypt and bring the Israelites out of it.”</a:t>
            </a:r>
          </a:p>
        </p:txBody>
      </p:sp>
      <p:sp>
        <p:nvSpPr>
          <p:cNvPr id="2" name="Rounded Rectangle 2">
            <a:extLst>
              <a:ext uri="{FF2B5EF4-FFF2-40B4-BE49-F238E27FC236}">
                <a16:creationId xmlns:a16="http://schemas.microsoft.com/office/drawing/2014/main" xmlns="" id="{7ADFC351-EFB5-C8C2-E763-4D25DE9D67C1}"/>
              </a:ext>
            </a:extLst>
          </p:cNvPr>
          <p:cNvSpPr/>
          <p:nvPr/>
        </p:nvSpPr>
        <p:spPr>
          <a:xfrm>
            <a:off x="4332514" y="1460242"/>
            <a:ext cx="7402286" cy="501675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the Ten Plagues?</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Dispense justice on Egypt.</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Infanticide (Ex. 1:22), multi-generational slavery (Gen. 15:13), and beatings (Ex. 5:14-16)</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Expose the Egyptian gods.</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12:12; Numbers 33:4</a:t>
            </a: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2">
            <a:extLst>
              <a:ext uri="{FF2B5EF4-FFF2-40B4-BE49-F238E27FC236}">
                <a16:creationId xmlns:a16="http://schemas.microsoft.com/office/drawing/2014/main" xmlns="" id="{7DAABBFA-C0C2-875E-A102-C9C6AD59236C}"/>
              </a:ext>
            </a:extLst>
          </p:cNvPr>
          <p:cNvSpPr/>
          <p:nvPr/>
        </p:nvSpPr>
        <p:spPr>
          <a:xfrm>
            <a:off x="457200" y="545842"/>
            <a:ext cx="11125200" cy="3187958"/>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12:12) I will execute judgment against </a:t>
            </a:r>
            <a:r>
              <a:rPr lang="en-US" sz="44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the gods of Egypt</a:t>
            </a: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I am the LORD!</a:t>
            </a:r>
          </a:p>
          <a:p>
            <a:pPr lvl="0" algn="ctr">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 33:4) The LORD had defeated </a:t>
            </a:r>
            <a:r>
              <a:rPr lang="en-US" sz="44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gods of Egypt</a:t>
            </a: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that night with great acts of judgment!</a:t>
            </a:r>
          </a:p>
        </p:txBody>
      </p:sp>
    </p:spTree>
    <p:extLst>
      <p:ext uri="{BB962C8B-B14F-4D97-AF65-F5344CB8AC3E}">
        <p14:creationId xmlns:p14="http://schemas.microsoft.com/office/powerpoint/2010/main" val="25638301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left)">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wipe(left)">
                                      <p:cBhvr>
                                        <p:cTn id="41" dur="500"/>
                                        <p:tgtEl>
                                          <p:spTgt spid="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DwellDar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elldark16x9.potx" id="{77470787-3BA3-4BA9-93AB-3419747B99F4}" vid="{A57E8D5C-484E-4496-B0FE-81ED5C54449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4157</Words>
  <Application>Microsoft Office PowerPoint</Application>
  <PresentationFormat>Widescreen</PresentationFormat>
  <Paragraphs>352</Paragraphs>
  <Slides>70</Slides>
  <Notes>69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70</vt:i4>
      </vt:variant>
    </vt:vector>
  </HeadingPairs>
  <TitlesOfParts>
    <vt:vector size="80" baseType="lpstr">
      <vt:lpstr>Arial</vt:lpstr>
      <vt:lpstr>Calibri</vt:lpstr>
      <vt:lpstr>Calibri Light</vt:lpstr>
      <vt:lpstr>Lao UI</vt:lpstr>
      <vt:lpstr>Times New Roman</vt:lpstr>
      <vt:lpstr>Wingdings</vt:lpstr>
      <vt:lpstr>Office Theme</vt:lpstr>
      <vt:lpstr>DwellDark</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2023-01-31T15:34:16Z</dcterms:created>
  <dcterms:modified xsi:type="dcterms:W3CDTF">2023-01-31T15:34:28Z</dcterms:modified>
</cp:coreProperties>
</file>