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1273" r:id="rId2"/>
    <p:sldId id="7322" r:id="rId3"/>
    <p:sldId id="7432" r:id="rId4"/>
    <p:sldId id="7433" r:id="rId5"/>
    <p:sldId id="7434" r:id="rId6"/>
    <p:sldId id="7435" r:id="rId7"/>
    <p:sldId id="7436" r:id="rId8"/>
    <p:sldId id="7437" r:id="rId9"/>
    <p:sldId id="7438" r:id="rId10"/>
    <p:sldId id="7439" r:id="rId11"/>
    <p:sldId id="7440" r:id="rId12"/>
    <p:sldId id="7405" r:id="rId13"/>
    <p:sldId id="7441" r:id="rId14"/>
    <p:sldId id="7442" r:id="rId15"/>
    <p:sldId id="7443" r:id="rId16"/>
    <p:sldId id="7444" r:id="rId17"/>
    <p:sldId id="7445" r:id="rId18"/>
    <p:sldId id="7446" r:id="rId19"/>
    <p:sldId id="7447" r:id="rId20"/>
    <p:sldId id="7448" r:id="rId21"/>
    <p:sldId id="7449" r:id="rId22"/>
    <p:sldId id="7450" r:id="rId23"/>
    <p:sldId id="7451" r:id="rId24"/>
    <p:sldId id="7452" r:id="rId25"/>
    <p:sldId id="7453" r:id="rId26"/>
    <p:sldId id="7454" r:id="rId27"/>
    <p:sldId id="7457" r:id="rId28"/>
    <p:sldId id="7458" r:id="rId29"/>
    <p:sldId id="7459" r:id="rId30"/>
    <p:sldId id="7460" r:id="rId31"/>
    <p:sldId id="7461" r:id="rId32"/>
    <p:sldId id="7462" r:id="rId33"/>
    <p:sldId id="7463" r:id="rId34"/>
    <p:sldId id="7464" r:id="rId35"/>
    <p:sldId id="7465" r:id="rId36"/>
    <p:sldId id="7466" r:id="rId37"/>
    <p:sldId id="7467" r:id="rId38"/>
    <p:sldId id="7468" r:id="rId39"/>
    <p:sldId id="7469" r:id="rId40"/>
    <p:sldId id="7455" r:id="rId41"/>
    <p:sldId id="7456" r:id="rId42"/>
    <p:sldId id="7473" r:id="rId43"/>
    <p:sldId id="7472" r:id="rId44"/>
    <p:sldId id="7471" r:id="rId45"/>
    <p:sldId id="7474" r:id="rId46"/>
    <p:sldId id="7475" r:id="rId47"/>
    <p:sldId id="7476" r:id="rId48"/>
    <p:sldId id="7477" r:id="rId49"/>
    <p:sldId id="7479" r:id="rId50"/>
    <p:sldId id="7480" r:id="rId51"/>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6" autoAdjust="0"/>
    <p:restoredTop sz="90476" autoAdjust="0"/>
  </p:normalViewPr>
  <p:slideViewPr>
    <p:cSldViewPr>
      <p:cViewPr varScale="1">
        <p:scale>
          <a:sx n="54" d="100"/>
          <a:sy n="54" d="100"/>
        </p:scale>
        <p:origin x="2203" y="4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243074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1933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6039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529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7735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8653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0492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9039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5919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6288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3938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1697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4870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344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4082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3396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12634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314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1326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2522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15531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69753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1758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60787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8265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1086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966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6314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8591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1417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39403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hasCustomPrompt="1"/>
          </p:nvPr>
        </p:nvSpPr>
        <p:spPr>
          <a:xfrm>
            <a:off x="190500" y="99218"/>
            <a:ext cx="7768167" cy="624682"/>
          </a:xfrm>
        </p:spPr>
        <p:txBody>
          <a:bodyPr anchor="t"/>
          <a:lstStyle>
            <a:lvl1pPr algn="ctr">
              <a:defRPr sz="4000" b="0">
                <a:latin typeface="Calibri Light" panose="020F0302020204030204" pitchFamily="34" charset="0"/>
                <a:cs typeface="Calibri Light" panose="020F0302020204030204" pitchFamily="34" charset="0"/>
              </a:defRPr>
            </a:lvl1pPr>
          </a:lstStyle>
          <a:p>
            <a:r>
              <a:rPr lang="en-US" dirty="0"/>
              <a:t>Author</a:t>
            </a:r>
          </a:p>
        </p:txBody>
      </p:sp>
      <p:sp>
        <p:nvSpPr>
          <p:cNvPr id="3" name="Picture Placeholder 2"/>
          <p:cNvSpPr>
            <a:spLocks noGrp="1"/>
          </p:cNvSpPr>
          <p:nvPr>
            <p:ph type="pic" idx="1" hasCustomPrompt="1"/>
          </p:nvPr>
        </p:nvSpPr>
        <p:spPr>
          <a:xfrm>
            <a:off x="8128000" y="79376"/>
            <a:ext cx="1883833" cy="17875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1926169"/>
            <a:ext cx="9821333" cy="3674531"/>
          </a:xfrm>
        </p:spPr>
        <p:txBody>
          <a:bodyPr/>
          <a:lstStyle>
            <a:lvl1pPr marL="228600" indent="-228600">
              <a:lnSpc>
                <a:spcPct val="90000"/>
              </a:lnSpc>
              <a:buNone/>
              <a:defRPr sz="3600"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723898"/>
          </a:xfrm>
        </p:spPr>
        <p:txBody>
          <a:bodyPr/>
          <a:lstStyle>
            <a:lvl1pPr marL="0" indent="0" algn="ctr">
              <a:lnSpc>
                <a:spcPct val="90000"/>
              </a:lnSpc>
              <a:buNone/>
              <a:defRPr sz="1800" i="1"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James 1</a:t>
            </a:r>
          </a:p>
        </p:txBody>
      </p:sp>
      <p:sp>
        <p:nvSpPr>
          <p:cNvPr id="7171" name="Subtitle 2"/>
          <p:cNvSpPr>
            <a:spLocks noGrp="1"/>
          </p:cNvSpPr>
          <p:nvPr>
            <p:ph type="subTitle" idx="1"/>
          </p:nvPr>
        </p:nvSpPr>
        <p:spPr/>
        <p:txBody>
          <a:bodyPr/>
          <a:lstStyle/>
          <a:p>
            <a:r>
              <a:rPr lang="en-US" sz="5400" dirty="0">
                <a:ea typeface="ＭＳ Ｐゴシック" pitchFamily="34" charset="-128"/>
              </a:rPr>
              <a:t>No Pain, No Gain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But then something amazing happens…</a:t>
            </a:r>
          </a:p>
          <a:p>
            <a:pPr marL="971550" lvl="1" indent="-571500">
              <a:buFontTx/>
              <a:buChar char="-"/>
            </a:pPr>
            <a:endParaRPr lang="en-US" sz="3600" dirty="0"/>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
        <p:nvSpPr>
          <p:cNvPr id="7" name="Rounded Rectangle 6">
            <a:extLst>
              <a:ext uri="{FF2B5EF4-FFF2-40B4-BE49-F238E27FC236}">
                <a16:creationId xmlns:a16="http://schemas.microsoft.com/office/drawing/2014/main" xmlns="" id="{48D0FA7B-3CAF-4D99-B4A9-4F8B87BB8717}"/>
              </a:ext>
            </a:extLst>
          </p:cNvPr>
          <p:cNvSpPr/>
          <p:nvPr/>
        </p:nvSpPr>
        <p:spPr bwMode="auto">
          <a:xfrm>
            <a:off x="169333" y="190500"/>
            <a:ext cx="9821333"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“Then he appeared to James” </a:t>
            </a:r>
            <a:r>
              <a:rPr lang="en-US" sz="2400" dirty="0">
                <a:solidFill>
                  <a:schemeClr val="bg1"/>
                </a:solidFill>
                <a:latin typeface="Calibri Light" panose="020F0302020204030204" pitchFamily="34" charset="0"/>
                <a:cs typeface="Calibri Light" panose="020F0302020204030204" pitchFamily="34" charset="0"/>
              </a:rPr>
              <a:t>(1 Cor 15:7)</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James became known as one of “the pillars of the church” </a:t>
            </a:r>
            <a:r>
              <a:rPr lang="en-US" sz="2400" dirty="0">
                <a:solidFill>
                  <a:schemeClr val="bg1"/>
                </a:solidFill>
                <a:latin typeface="Calibri Light" panose="020F0302020204030204" pitchFamily="34" charset="0"/>
                <a:cs typeface="Calibri Light" panose="020F0302020204030204" pitchFamily="34" charset="0"/>
              </a:rPr>
              <a:t>(Gal 2:9)</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Acts 1 – gathered with the believers in Jerusalem</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Acts 15, 21 – the leader of the Jerusalem church?</a:t>
            </a:r>
          </a:p>
        </p:txBody>
      </p:sp>
    </p:spTree>
    <p:extLst>
      <p:ext uri="{BB962C8B-B14F-4D97-AF65-F5344CB8AC3E}">
        <p14:creationId xmlns:p14="http://schemas.microsoft.com/office/powerpoint/2010/main" val="31569206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0E5DEE6-B1A6-4DD4-B339-7EAFB9B33CE9}"/>
              </a:ext>
            </a:extLst>
          </p:cNvPr>
          <p:cNvSpPr>
            <a:spLocks noGrp="1"/>
          </p:cNvSpPr>
          <p:nvPr>
            <p:ph type="title"/>
          </p:nvPr>
        </p:nvSpPr>
        <p:spPr/>
        <p:txBody>
          <a:bodyPr/>
          <a:lstStyle/>
          <a:p>
            <a:r>
              <a:rPr lang="en-US" dirty="0"/>
              <a:t>Josephus</a:t>
            </a:r>
          </a:p>
        </p:txBody>
      </p:sp>
      <p:sp>
        <p:nvSpPr>
          <p:cNvPr id="6" name="Text Placeholder 5">
            <a:extLst>
              <a:ext uri="{FF2B5EF4-FFF2-40B4-BE49-F238E27FC236}">
                <a16:creationId xmlns:a16="http://schemas.microsoft.com/office/drawing/2014/main" xmlns="" id="{3C78C4BA-5C76-4294-90BB-99767AC00C03}"/>
              </a:ext>
            </a:extLst>
          </p:cNvPr>
          <p:cNvSpPr>
            <a:spLocks noGrp="1"/>
          </p:cNvSpPr>
          <p:nvPr>
            <p:ph type="body" sz="half" idx="2"/>
          </p:nvPr>
        </p:nvSpPr>
        <p:spPr/>
        <p:txBody>
          <a:bodyPr/>
          <a:lstStyle/>
          <a:p>
            <a:r>
              <a:rPr lang="en-US" dirty="0"/>
              <a:t>~62AD: He assembled the Sanhedrin of judges, and brought before them the brother of Jesus, who was called Christ, whose name was </a:t>
            </a:r>
            <a:r>
              <a:rPr lang="en-US" u="sng" dirty="0"/>
              <a:t>James</a:t>
            </a:r>
            <a:r>
              <a:rPr lang="en-US" dirty="0"/>
              <a:t>,</a:t>
            </a:r>
          </a:p>
          <a:p>
            <a:r>
              <a:rPr lang="en-US" dirty="0"/>
              <a:t>and some others, and when he had formed an accusation against them as breakers of the law, he delivered them to be stoned</a:t>
            </a:r>
          </a:p>
        </p:txBody>
      </p:sp>
      <p:sp>
        <p:nvSpPr>
          <p:cNvPr id="7" name="Text Placeholder 6">
            <a:extLst>
              <a:ext uri="{FF2B5EF4-FFF2-40B4-BE49-F238E27FC236}">
                <a16:creationId xmlns:a16="http://schemas.microsoft.com/office/drawing/2014/main" xmlns="" id="{A1DDFE0E-D2EE-41AC-B0B1-95B90B3D4068}"/>
              </a:ext>
            </a:extLst>
          </p:cNvPr>
          <p:cNvSpPr>
            <a:spLocks noGrp="1"/>
          </p:cNvSpPr>
          <p:nvPr>
            <p:ph type="body" sz="half" idx="10"/>
          </p:nvPr>
        </p:nvSpPr>
        <p:spPr/>
        <p:txBody>
          <a:bodyPr/>
          <a:lstStyle/>
          <a:p>
            <a:r>
              <a:rPr lang="en-US" dirty="0"/>
              <a:t>Josephus, Book 20, Chapter 9 of Antiquities of the Jews</a:t>
            </a:r>
          </a:p>
        </p:txBody>
      </p:sp>
      <p:sp>
        <p:nvSpPr>
          <p:cNvPr id="8" name="Text Placeholder 7">
            <a:extLst>
              <a:ext uri="{FF2B5EF4-FFF2-40B4-BE49-F238E27FC236}">
                <a16:creationId xmlns:a16="http://schemas.microsoft.com/office/drawing/2014/main" xmlns="" id="{4017ED52-D861-4E0E-A01B-BACBE1735F7F}"/>
              </a:ext>
            </a:extLst>
          </p:cNvPr>
          <p:cNvSpPr>
            <a:spLocks noGrp="1"/>
          </p:cNvSpPr>
          <p:nvPr>
            <p:ph type="body" sz="half" idx="11"/>
          </p:nvPr>
        </p:nvSpPr>
        <p:spPr/>
        <p:txBody>
          <a:bodyPr/>
          <a:lstStyle/>
          <a:p>
            <a:r>
              <a:rPr lang="en-US" dirty="0"/>
              <a:t>Jewish Roman Historian, 1</a:t>
            </a:r>
            <a:r>
              <a:rPr lang="en-US" baseline="30000" dirty="0"/>
              <a:t>st</a:t>
            </a:r>
            <a:r>
              <a:rPr lang="en-US" dirty="0"/>
              <a:t> century AD</a:t>
            </a:r>
          </a:p>
        </p:txBody>
      </p:sp>
      <p:pic>
        <p:nvPicPr>
          <p:cNvPr id="2050" name="Picture 2" descr="Image result for antiquities of the jews josephus&quot;">
            <a:extLst>
              <a:ext uri="{FF2B5EF4-FFF2-40B4-BE49-F238E27FC236}">
                <a16:creationId xmlns:a16="http://schemas.microsoft.com/office/drawing/2014/main" xmlns="" id="{79D458FE-6493-4C3A-B4EB-174ADE2E3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8184" y="47623"/>
            <a:ext cx="1206161" cy="190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solidFill>
                  <a:schemeClr val="tx1">
                    <a:lumMod val="65000"/>
                    <a:lumOff val="35000"/>
                  </a:schemeClr>
                </a:solidFill>
              </a:rPr>
              <a:t>1 James, a bond-servant of God and of the Lord Jesus Christ</a:t>
            </a:r>
          </a:p>
          <a:p>
            <a:r>
              <a:rPr lang="en-US" dirty="0"/>
              <a:t>To </a:t>
            </a:r>
            <a:r>
              <a:rPr lang="en-US" u="sng" dirty="0"/>
              <a:t>the twelve tribes</a:t>
            </a:r>
            <a:r>
              <a:rPr lang="en-US" dirty="0"/>
              <a:t> who are dispersed abroad: Greetings.</a:t>
            </a:r>
          </a:p>
        </p:txBody>
      </p:sp>
      <p:sp>
        <p:nvSpPr>
          <p:cNvPr id="6" name="Rounded Rectangle 6">
            <a:extLst>
              <a:ext uri="{FF2B5EF4-FFF2-40B4-BE49-F238E27FC236}">
                <a16:creationId xmlns:a16="http://schemas.microsoft.com/office/drawing/2014/main" xmlns="" id="{2AB5684B-8912-4F65-8BB6-7258BD682B20}"/>
              </a:ext>
            </a:extLst>
          </p:cNvPr>
          <p:cNvSpPr/>
          <p:nvPr/>
        </p:nvSpPr>
        <p:spPr bwMode="auto">
          <a:xfrm>
            <a:off x="279400" y="2559177"/>
            <a:ext cx="96012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Audience: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Jewish Christians suffering and scattered by persecution (Acts 8; also Acts 2)</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Reads a lot like Jewish wisdom literature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Simple and to the point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solidFill>
                  <a:schemeClr val="tx1">
                    <a:lumMod val="65000"/>
                    <a:lumOff val="35000"/>
                  </a:schemeClr>
                </a:solidFill>
              </a:rPr>
              <a:t>1 James, a bond-servant of God and of the Lord Jesus Christ</a:t>
            </a:r>
          </a:p>
          <a:p>
            <a:r>
              <a:rPr lang="en-US" dirty="0"/>
              <a:t>To </a:t>
            </a:r>
            <a:r>
              <a:rPr lang="en-US" u="sng" dirty="0"/>
              <a:t>the twelve tribes</a:t>
            </a:r>
            <a:r>
              <a:rPr lang="en-US" dirty="0"/>
              <a:t> who are dispersed abroad: Greetings.</a:t>
            </a:r>
          </a:p>
        </p:txBody>
      </p:sp>
      <p:sp>
        <p:nvSpPr>
          <p:cNvPr id="6" name="Rounded Rectangle 6">
            <a:extLst>
              <a:ext uri="{FF2B5EF4-FFF2-40B4-BE49-F238E27FC236}">
                <a16:creationId xmlns:a16="http://schemas.microsoft.com/office/drawing/2014/main" xmlns="" id="{2AB5684B-8912-4F65-8BB6-7258BD682B20}"/>
              </a:ext>
            </a:extLst>
          </p:cNvPr>
          <p:cNvSpPr/>
          <p:nvPr/>
        </p:nvSpPr>
        <p:spPr bwMode="auto">
          <a:xfrm>
            <a:off x="279400" y="2559177"/>
            <a:ext cx="96012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Date: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Probably the mid-40s AD (earliest NT book)</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Possibly after a major famine left the poor Jewish Christians even poorer </a:t>
            </a:r>
            <a:r>
              <a:rPr lang="en-US" sz="2400" dirty="0">
                <a:solidFill>
                  <a:schemeClr val="bg1"/>
                </a:solidFill>
                <a:latin typeface="Calibri Light" panose="020F0302020204030204" pitchFamily="34" charset="0"/>
                <a:cs typeface="Calibri Light" panose="020F0302020204030204" pitchFamily="34" charset="0"/>
              </a:rPr>
              <a:t>(Acts 11:28)</a:t>
            </a:r>
            <a:r>
              <a:rPr lang="en-US" sz="3600" dirty="0">
                <a:solidFill>
                  <a:schemeClr val="bg1"/>
                </a:solidFill>
                <a:latin typeface="Calibri Light" panose="020F0302020204030204" pitchFamily="34" charset="0"/>
                <a:cs typeface="Calibri Light" panose="020F0302020204030204" pitchFamily="34" charset="0"/>
              </a:rPr>
              <a:t> </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03860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Consider it all joy, my brethren, </a:t>
            </a:r>
          </a:p>
          <a:p>
            <a:r>
              <a:rPr lang="en-US" dirty="0"/>
              <a:t>	when you encounter various trials,</a:t>
            </a:r>
          </a:p>
        </p:txBody>
      </p:sp>
    </p:spTree>
    <p:extLst>
      <p:ext uri="{BB962C8B-B14F-4D97-AF65-F5344CB8AC3E}">
        <p14:creationId xmlns:p14="http://schemas.microsoft.com/office/powerpoint/2010/main" val="201662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Consider it all joy, my brethren, </a:t>
            </a:r>
          </a:p>
          <a:p>
            <a:r>
              <a:rPr lang="en-US" dirty="0"/>
              <a:t>	</a:t>
            </a:r>
            <a:r>
              <a:rPr lang="en-US" u="sng" dirty="0"/>
              <a:t>when</a:t>
            </a:r>
            <a:r>
              <a:rPr lang="en-US" dirty="0"/>
              <a:t> you encounter various trials,</a:t>
            </a:r>
          </a:p>
        </p:txBody>
      </p:sp>
      <p:sp>
        <p:nvSpPr>
          <p:cNvPr id="4" name="Rounded Rectangle 6">
            <a:extLst>
              <a:ext uri="{FF2B5EF4-FFF2-40B4-BE49-F238E27FC236}">
                <a16:creationId xmlns:a16="http://schemas.microsoft.com/office/drawing/2014/main" xmlns="" id="{C84F2AC2-3A4C-40F2-819A-5A4BE617446E}"/>
              </a:ext>
            </a:extLst>
          </p:cNvPr>
          <p:cNvSpPr/>
          <p:nvPr/>
        </p:nvSpPr>
        <p:spPr bwMode="auto">
          <a:xfrm>
            <a:off x="584200" y="1362408"/>
            <a:ext cx="8991600" cy="408111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Physical pain. (Chronic pain, sickness, injuries)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Relational pain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Friends &amp; family who betray you or let you down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Romantic pain</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Dating relationship isn’t working</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Singleness</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Marriage problems</a:t>
            </a:r>
          </a:p>
        </p:txBody>
      </p:sp>
    </p:spTree>
    <p:extLst>
      <p:ext uri="{BB962C8B-B14F-4D97-AF65-F5344CB8AC3E}">
        <p14:creationId xmlns:p14="http://schemas.microsoft.com/office/powerpoint/2010/main" val="30587337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Consider it all joy, my brethren, </a:t>
            </a:r>
          </a:p>
          <a:p>
            <a:r>
              <a:rPr lang="en-US" dirty="0"/>
              <a:t>	</a:t>
            </a:r>
            <a:r>
              <a:rPr lang="en-US" u="sng" dirty="0"/>
              <a:t>when</a:t>
            </a:r>
            <a:r>
              <a:rPr lang="en-US" dirty="0"/>
              <a:t> you encounter various trials,</a:t>
            </a:r>
          </a:p>
        </p:txBody>
      </p:sp>
      <p:sp>
        <p:nvSpPr>
          <p:cNvPr id="4" name="Rounded Rectangle 6">
            <a:extLst>
              <a:ext uri="{FF2B5EF4-FFF2-40B4-BE49-F238E27FC236}">
                <a16:creationId xmlns:a16="http://schemas.microsoft.com/office/drawing/2014/main" xmlns="" id="{C84F2AC2-3A4C-40F2-819A-5A4BE617446E}"/>
              </a:ext>
            </a:extLst>
          </p:cNvPr>
          <p:cNvSpPr/>
          <p:nvPr/>
        </p:nvSpPr>
        <p:spPr bwMode="auto">
          <a:xfrm>
            <a:off x="584200" y="1362408"/>
            <a:ext cx="8991600" cy="408111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Physical pain. (Chronic pain, injuries)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Relational pain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Sickness or death of someone you love (parent, spouse, child, friend)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Persecution from family or others</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Busyness of life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 week before final exams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Deadlines at work</a:t>
            </a:r>
          </a:p>
        </p:txBody>
      </p:sp>
    </p:spTree>
    <p:extLst>
      <p:ext uri="{BB962C8B-B14F-4D97-AF65-F5344CB8AC3E}">
        <p14:creationId xmlns:p14="http://schemas.microsoft.com/office/powerpoint/2010/main" val="7588966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Consider it all joy, my brethren, </a:t>
            </a:r>
          </a:p>
          <a:p>
            <a:r>
              <a:rPr lang="en-US" dirty="0"/>
              <a:t>	</a:t>
            </a:r>
            <a:r>
              <a:rPr lang="en-US" u="sng" dirty="0"/>
              <a:t>when</a:t>
            </a:r>
            <a:r>
              <a:rPr lang="en-US" dirty="0"/>
              <a:t> you encounter various trials,</a:t>
            </a:r>
          </a:p>
        </p:txBody>
      </p:sp>
      <p:sp>
        <p:nvSpPr>
          <p:cNvPr id="4" name="Rounded Rectangle 6">
            <a:extLst>
              <a:ext uri="{FF2B5EF4-FFF2-40B4-BE49-F238E27FC236}">
                <a16:creationId xmlns:a16="http://schemas.microsoft.com/office/drawing/2014/main" xmlns="" id="{C84F2AC2-3A4C-40F2-819A-5A4BE617446E}"/>
              </a:ext>
            </a:extLst>
          </p:cNvPr>
          <p:cNvSpPr/>
          <p:nvPr/>
        </p:nvSpPr>
        <p:spPr bwMode="auto">
          <a:xfrm>
            <a:off x="584200" y="1362408"/>
            <a:ext cx="8991600" cy="408111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Money troubles, unemployment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Abuse, and memories of it that make it hard to sleep at night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Failure – moral or ministry</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Confusion about what direction to take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Natural disasters and weather</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51006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a:t>
            </a:r>
            <a:r>
              <a:rPr lang="en-US" u="sng" dirty="0"/>
              <a:t>Consider it all joy</a:t>
            </a:r>
            <a:r>
              <a:rPr lang="en-US" dirty="0"/>
              <a:t>, my brethren, </a:t>
            </a:r>
          </a:p>
          <a:p>
            <a:r>
              <a:rPr lang="en-US" dirty="0"/>
              <a:t>	when you encounter various trials,</a:t>
            </a:r>
          </a:p>
          <a:p>
            <a:r>
              <a:rPr lang="en-US" dirty="0"/>
              <a:t>3 knowing that the testing of your faith produces endurance.</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1. Consider it all joy</a:t>
            </a:r>
          </a:p>
        </p:txBody>
      </p:sp>
    </p:spTree>
    <p:extLst>
      <p:ext uri="{BB962C8B-B14F-4D97-AF65-F5344CB8AC3E}">
        <p14:creationId xmlns:p14="http://schemas.microsoft.com/office/powerpoint/2010/main" val="12224721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a:t>
            </a:r>
            <a:r>
              <a:rPr lang="en-US" u="sng" dirty="0"/>
              <a:t>Consider it all joy</a:t>
            </a:r>
            <a:r>
              <a:rPr lang="en-US" dirty="0"/>
              <a:t>, my brethren, </a:t>
            </a:r>
          </a:p>
          <a:p>
            <a:r>
              <a:rPr lang="en-US" dirty="0"/>
              <a:t>	when you encounter various trials,</a:t>
            </a:r>
          </a:p>
          <a:p>
            <a:r>
              <a:rPr lang="en-US" dirty="0"/>
              <a:t>3 knowing that the </a:t>
            </a:r>
            <a:r>
              <a:rPr lang="en-US" u="sng" dirty="0"/>
              <a:t>testing</a:t>
            </a:r>
            <a:r>
              <a:rPr lang="en-US" dirty="0"/>
              <a:t> of your faith produces endurance.</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1. Consider it all joy</a:t>
            </a:r>
          </a:p>
        </p:txBody>
      </p:sp>
      <p:pic>
        <p:nvPicPr>
          <p:cNvPr id="5122" name="Picture 2" descr="Image result for smelting gold&quot;">
            <a:extLst>
              <a:ext uri="{FF2B5EF4-FFF2-40B4-BE49-F238E27FC236}">
                <a16:creationId xmlns:a16="http://schemas.microsoft.com/office/drawing/2014/main" xmlns="" id="{A4ADA3B5-47E5-443C-884E-07E6088D8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283" y="2019300"/>
            <a:ext cx="4789717" cy="359228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6">
            <a:extLst>
              <a:ext uri="{FF2B5EF4-FFF2-40B4-BE49-F238E27FC236}">
                <a16:creationId xmlns:a16="http://schemas.microsoft.com/office/drawing/2014/main" xmlns="" id="{E0D28789-E18B-46F5-9FA8-B4A5D2B98801}"/>
              </a:ext>
            </a:extLst>
          </p:cNvPr>
          <p:cNvSpPr/>
          <p:nvPr/>
        </p:nvSpPr>
        <p:spPr bwMode="auto">
          <a:xfrm>
            <a:off x="118533" y="2431178"/>
            <a:ext cx="5215467"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metric ton of gold (2200 </a:t>
            </a:r>
            <a:r>
              <a:rPr lang="en-US" sz="3600" dirty="0" err="1">
                <a:solidFill>
                  <a:schemeClr val="bg1"/>
                </a:solidFill>
                <a:latin typeface="Calibri Light" panose="020F0302020204030204" pitchFamily="34" charset="0"/>
                <a:cs typeface="Calibri Light" panose="020F0302020204030204" pitchFamily="34" charset="0"/>
              </a:rPr>
              <a:t>lbs</a:t>
            </a:r>
            <a:r>
              <a:rPr lang="en-US" sz="3600" dirty="0">
                <a:solidFill>
                  <a:schemeClr val="bg1"/>
                </a:solidFill>
                <a:latin typeface="Calibri Light" panose="020F0302020204030204" pitchFamily="34" charset="0"/>
                <a:cs typeface="Calibri Light" panose="020F0302020204030204" pitchFamily="34" charset="0"/>
              </a:rPr>
              <a:t>) yields…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1.5 grams of gold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Must be ground to powder and heated to ~2000F</a:t>
            </a:r>
          </a:p>
        </p:txBody>
      </p:sp>
    </p:spTree>
    <p:extLst>
      <p:ext uri="{BB962C8B-B14F-4D97-AF65-F5344CB8AC3E}">
        <p14:creationId xmlns:p14="http://schemas.microsoft.com/office/powerpoint/2010/main" val="21016593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t>James 1:1 – </a:t>
            </a:r>
            <a:r>
              <a:rPr lang="en-US" u="sng" dirty="0"/>
              <a:t>James</a:t>
            </a:r>
            <a:r>
              <a:rPr lang="en-US" dirty="0"/>
              <a:t>, a bond-servant of God and of the Lord Jesus Christ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a:t>
            </a:r>
            <a:r>
              <a:rPr lang="en-US" u="sng" dirty="0"/>
              <a:t>Consider it all joy</a:t>
            </a:r>
            <a:r>
              <a:rPr lang="en-US" dirty="0"/>
              <a:t>, my brethren, </a:t>
            </a:r>
          </a:p>
          <a:p>
            <a:r>
              <a:rPr lang="en-US" dirty="0"/>
              <a:t>	when you encounter various trials,</a:t>
            </a:r>
          </a:p>
          <a:p>
            <a:r>
              <a:rPr lang="en-US" dirty="0"/>
              <a:t>3 knowing that the </a:t>
            </a:r>
            <a:r>
              <a:rPr lang="en-US" u="sng" dirty="0"/>
              <a:t>testing</a:t>
            </a:r>
            <a:r>
              <a:rPr lang="en-US" dirty="0"/>
              <a:t> of your faith produces endurance.</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1. Consider it all joy</a:t>
            </a:r>
          </a:p>
        </p:txBody>
      </p:sp>
      <p:sp>
        <p:nvSpPr>
          <p:cNvPr id="6" name="Rounded Rectangle 6">
            <a:extLst>
              <a:ext uri="{FF2B5EF4-FFF2-40B4-BE49-F238E27FC236}">
                <a16:creationId xmlns:a16="http://schemas.microsoft.com/office/drawing/2014/main" xmlns="" id="{E0D28789-E18B-46F5-9FA8-B4A5D2B98801}"/>
              </a:ext>
            </a:extLst>
          </p:cNvPr>
          <p:cNvSpPr/>
          <p:nvPr/>
        </p:nvSpPr>
        <p:spPr bwMode="auto">
          <a:xfrm>
            <a:off x="118533" y="2431178"/>
            <a:ext cx="9821333"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need to start to see our suffering as short term pain for long term results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Jesus’s seed illustration (John 12)</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E.g. My baseball glove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E.g. the eagle and the eaglet</a:t>
            </a:r>
          </a:p>
        </p:txBody>
      </p:sp>
    </p:spTree>
    <p:extLst>
      <p:ext uri="{BB962C8B-B14F-4D97-AF65-F5344CB8AC3E}">
        <p14:creationId xmlns:p14="http://schemas.microsoft.com/office/powerpoint/2010/main" val="26241780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2 </a:t>
            </a:r>
            <a:r>
              <a:rPr lang="en-US" u="sng" dirty="0"/>
              <a:t>Consider it all joy</a:t>
            </a:r>
            <a:r>
              <a:rPr lang="en-US" dirty="0"/>
              <a:t>, my brethren, </a:t>
            </a:r>
          </a:p>
          <a:p>
            <a:r>
              <a:rPr lang="en-US" dirty="0"/>
              <a:t>	when you encounter various trials,</a:t>
            </a:r>
          </a:p>
          <a:p>
            <a:r>
              <a:rPr lang="en-US" dirty="0"/>
              <a:t>3 knowing that the </a:t>
            </a:r>
            <a:r>
              <a:rPr lang="en-US" u="sng" dirty="0"/>
              <a:t>testing</a:t>
            </a:r>
            <a:r>
              <a:rPr lang="en-US" dirty="0"/>
              <a:t> of your faith produces endurance.</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1. Consider it all joy</a:t>
            </a:r>
          </a:p>
        </p:txBody>
      </p:sp>
      <p:sp>
        <p:nvSpPr>
          <p:cNvPr id="6" name="Rounded Rectangle 6">
            <a:extLst>
              <a:ext uri="{FF2B5EF4-FFF2-40B4-BE49-F238E27FC236}">
                <a16:creationId xmlns:a16="http://schemas.microsoft.com/office/drawing/2014/main" xmlns="" id="{E0D28789-E18B-46F5-9FA8-B4A5D2B98801}"/>
              </a:ext>
            </a:extLst>
          </p:cNvPr>
          <p:cNvSpPr/>
          <p:nvPr/>
        </p:nvSpPr>
        <p:spPr bwMode="auto">
          <a:xfrm>
            <a:off x="118533" y="2431178"/>
            <a:ext cx="9821333"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need to start to see our suffering as short term pain for long term results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does an athlete hire a personal trainer?</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does the student hire a tutor?</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does the sick patient go in for surgery?</a:t>
            </a:r>
          </a:p>
        </p:txBody>
      </p:sp>
    </p:spTree>
    <p:extLst>
      <p:ext uri="{BB962C8B-B14F-4D97-AF65-F5344CB8AC3E}">
        <p14:creationId xmlns:p14="http://schemas.microsoft.com/office/powerpoint/2010/main" val="1856620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4 And </a:t>
            </a:r>
            <a:r>
              <a:rPr lang="en-US" u="sng" dirty="0"/>
              <a:t>let</a:t>
            </a:r>
            <a:r>
              <a:rPr lang="en-US" dirty="0"/>
              <a:t> endurance have its perfect result, so that you may be perfect and complete, lacking in nothing.</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2. Let endurance finish</a:t>
            </a:r>
          </a:p>
        </p:txBody>
      </p:sp>
      <p:sp>
        <p:nvSpPr>
          <p:cNvPr id="8" name="Rounded Rectangle 6">
            <a:extLst>
              <a:ext uri="{FF2B5EF4-FFF2-40B4-BE49-F238E27FC236}">
                <a16:creationId xmlns:a16="http://schemas.microsoft.com/office/drawing/2014/main" xmlns="" id="{77A2669F-431F-426C-A065-9D58C29A20EA}"/>
              </a:ext>
            </a:extLst>
          </p:cNvPr>
          <p:cNvSpPr/>
          <p:nvPr/>
        </p:nvSpPr>
        <p:spPr bwMode="auto">
          <a:xfrm>
            <a:off x="1803400" y="2171700"/>
            <a:ext cx="5715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Let’s say you want to become a more patient person…</a:t>
            </a:r>
          </a:p>
        </p:txBody>
      </p:sp>
    </p:spTree>
    <p:extLst>
      <p:ext uri="{BB962C8B-B14F-4D97-AF65-F5344CB8AC3E}">
        <p14:creationId xmlns:p14="http://schemas.microsoft.com/office/powerpoint/2010/main" val="41819121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34B5C5-5437-4955-AC89-F69D36F57439}"/>
              </a:ext>
            </a:extLst>
          </p:cNvPr>
          <p:cNvSpPr>
            <a:spLocks noGrp="1"/>
          </p:cNvSpPr>
          <p:nvPr>
            <p:ph type="title"/>
          </p:nvPr>
        </p:nvSpPr>
        <p:spPr/>
        <p:txBody>
          <a:bodyPr/>
          <a:lstStyle/>
          <a:p>
            <a:r>
              <a:rPr lang="en-US" dirty="0"/>
              <a:t>Oswald Sanders</a:t>
            </a:r>
          </a:p>
        </p:txBody>
      </p:sp>
      <p:sp>
        <p:nvSpPr>
          <p:cNvPr id="7" name="Text Placeholder 6">
            <a:extLst>
              <a:ext uri="{FF2B5EF4-FFF2-40B4-BE49-F238E27FC236}">
                <a16:creationId xmlns:a16="http://schemas.microsoft.com/office/drawing/2014/main" xmlns="" id="{B7572890-3F4E-4DB2-8FF8-0326B7E857CF}"/>
              </a:ext>
            </a:extLst>
          </p:cNvPr>
          <p:cNvSpPr>
            <a:spLocks noGrp="1"/>
          </p:cNvSpPr>
          <p:nvPr>
            <p:ph type="body" sz="half" idx="2"/>
          </p:nvPr>
        </p:nvSpPr>
        <p:spPr/>
        <p:txBody>
          <a:bodyPr/>
          <a:lstStyle/>
          <a:p>
            <a:r>
              <a:rPr lang="en-US" dirty="0"/>
              <a:t>Against the senseless and furious rush of our times, God often seems unduly leisurely in His intervention in our affairs.</a:t>
            </a:r>
          </a:p>
          <a:p>
            <a:r>
              <a:rPr lang="en-US" dirty="0"/>
              <a:t>We want an answer, and we want it at once. But God does not always oblige. He refuses to be stampeded into premature action.</a:t>
            </a:r>
          </a:p>
        </p:txBody>
      </p:sp>
      <p:sp>
        <p:nvSpPr>
          <p:cNvPr id="8" name="Text Placeholder 7">
            <a:extLst>
              <a:ext uri="{FF2B5EF4-FFF2-40B4-BE49-F238E27FC236}">
                <a16:creationId xmlns:a16="http://schemas.microsoft.com/office/drawing/2014/main" xmlns="" id="{506FE22C-BAE5-4A65-AB59-8288B1CE3651}"/>
              </a:ext>
            </a:extLst>
          </p:cNvPr>
          <p:cNvSpPr>
            <a:spLocks noGrp="1"/>
          </p:cNvSpPr>
          <p:nvPr>
            <p:ph type="body" sz="half" idx="10"/>
          </p:nvPr>
        </p:nvSpPr>
        <p:spPr/>
        <p:txBody>
          <a:bodyPr/>
          <a:lstStyle/>
          <a:p>
            <a:r>
              <a:rPr lang="en-US" dirty="0"/>
              <a:t>Sanders, Enjoying Intimacy with God, the chapter titled "Intimacy is Deepened by Discipline"</a:t>
            </a:r>
          </a:p>
        </p:txBody>
      </p:sp>
      <p:sp>
        <p:nvSpPr>
          <p:cNvPr id="9" name="Text Placeholder 8">
            <a:extLst>
              <a:ext uri="{FF2B5EF4-FFF2-40B4-BE49-F238E27FC236}">
                <a16:creationId xmlns:a16="http://schemas.microsoft.com/office/drawing/2014/main" xmlns="" id="{A66A7E77-1FF4-4BBE-8B0B-FDA41B7F9A5D}"/>
              </a:ext>
            </a:extLst>
          </p:cNvPr>
          <p:cNvSpPr>
            <a:spLocks noGrp="1"/>
          </p:cNvSpPr>
          <p:nvPr>
            <p:ph type="body" sz="half" idx="11"/>
          </p:nvPr>
        </p:nvSpPr>
        <p:spPr/>
        <p:txBody>
          <a:bodyPr/>
          <a:lstStyle/>
          <a:p>
            <a:r>
              <a:rPr lang="en-US" dirty="0"/>
              <a:t>Christian Author</a:t>
            </a:r>
          </a:p>
        </p:txBody>
      </p:sp>
      <p:pic>
        <p:nvPicPr>
          <p:cNvPr id="6146" name="Picture 2" descr="Image result for sanders intimacy with god&quot;">
            <a:extLst>
              <a:ext uri="{FF2B5EF4-FFF2-40B4-BE49-F238E27FC236}">
                <a16:creationId xmlns:a16="http://schemas.microsoft.com/office/drawing/2014/main" xmlns="" id="{BE68704E-0E53-4C9C-8926-CCA6CD5DF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3800" y="63501"/>
            <a:ext cx="1235868" cy="18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7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34B5C5-5437-4955-AC89-F69D36F57439}"/>
              </a:ext>
            </a:extLst>
          </p:cNvPr>
          <p:cNvSpPr>
            <a:spLocks noGrp="1"/>
          </p:cNvSpPr>
          <p:nvPr>
            <p:ph type="title"/>
          </p:nvPr>
        </p:nvSpPr>
        <p:spPr/>
        <p:txBody>
          <a:bodyPr/>
          <a:lstStyle/>
          <a:p>
            <a:r>
              <a:rPr lang="en-US" dirty="0"/>
              <a:t>Oswald Sanders</a:t>
            </a:r>
          </a:p>
        </p:txBody>
      </p:sp>
      <p:sp>
        <p:nvSpPr>
          <p:cNvPr id="7" name="Text Placeholder 6">
            <a:extLst>
              <a:ext uri="{FF2B5EF4-FFF2-40B4-BE49-F238E27FC236}">
                <a16:creationId xmlns:a16="http://schemas.microsoft.com/office/drawing/2014/main" xmlns="" id="{B7572890-3F4E-4DB2-8FF8-0326B7E857CF}"/>
              </a:ext>
            </a:extLst>
          </p:cNvPr>
          <p:cNvSpPr>
            <a:spLocks noGrp="1"/>
          </p:cNvSpPr>
          <p:nvPr>
            <p:ph type="body" sz="half" idx="2"/>
          </p:nvPr>
        </p:nvSpPr>
        <p:spPr/>
        <p:txBody>
          <a:bodyPr/>
          <a:lstStyle/>
          <a:p>
            <a:r>
              <a:rPr lang="en-US" dirty="0"/>
              <a:t>Our urgency and impatience stem from the shortness of our vision and the imperfection of our knowledge of all the facts.</a:t>
            </a:r>
          </a:p>
          <a:p>
            <a:r>
              <a:rPr lang="en-US" dirty="0"/>
              <a:t>God’s seeming leisureliness arises from His perfect knowledge of all the facts and His perfect control of all the circumstances. Nor does He always explain His tardiness.</a:t>
            </a:r>
          </a:p>
          <a:p>
            <a:endParaRPr lang="en-US" dirty="0"/>
          </a:p>
        </p:txBody>
      </p:sp>
      <p:sp>
        <p:nvSpPr>
          <p:cNvPr id="8" name="Text Placeholder 7">
            <a:extLst>
              <a:ext uri="{FF2B5EF4-FFF2-40B4-BE49-F238E27FC236}">
                <a16:creationId xmlns:a16="http://schemas.microsoft.com/office/drawing/2014/main" xmlns="" id="{506FE22C-BAE5-4A65-AB59-8288B1CE3651}"/>
              </a:ext>
            </a:extLst>
          </p:cNvPr>
          <p:cNvSpPr>
            <a:spLocks noGrp="1"/>
          </p:cNvSpPr>
          <p:nvPr>
            <p:ph type="body" sz="half" idx="10"/>
          </p:nvPr>
        </p:nvSpPr>
        <p:spPr/>
        <p:txBody>
          <a:bodyPr/>
          <a:lstStyle/>
          <a:p>
            <a:r>
              <a:rPr lang="en-US" dirty="0"/>
              <a:t>Sanders, Enjoying Intimacy with God, the chapter titled "Intimacy is Deepened by Discipline"</a:t>
            </a:r>
          </a:p>
        </p:txBody>
      </p:sp>
      <p:sp>
        <p:nvSpPr>
          <p:cNvPr id="9" name="Text Placeholder 8">
            <a:extLst>
              <a:ext uri="{FF2B5EF4-FFF2-40B4-BE49-F238E27FC236}">
                <a16:creationId xmlns:a16="http://schemas.microsoft.com/office/drawing/2014/main" xmlns="" id="{A66A7E77-1FF4-4BBE-8B0B-FDA41B7F9A5D}"/>
              </a:ext>
            </a:extLst>
          </p:cNvPr>
          <p:cNvSpPr>
            <a:spLocks noGrp="1"/>
          </p:cNvSpPr>
          <p:nvPr>
            <p:ph type="body" sz="half" idx="11"/>
          </p:nvPr>
        </p:nvSpPr>
        <p:spPr/>
        <p:txBody>
          <a:bodyPr/>
          <a:lstStyle/>
          <a:p>
            <a:r>
              <a:rPr lang="en-US" dirty="0"/>
              <a:t>Christian Author</a:t>
            </a:r>
          </a:p>
        </p:txBody>
      </p:sp>
      <p:pic>
        <p:nvPicPr>
          <p:cNvPr id="6146" name="Picture 2" descr="Image result for sanders intimacy with god&quot;">
            <a:extLst>
              <a:ext uri="{FF2B5EF4-FFF2-40B4-BE49-F238E27FC236}">
                <a16:creationId xmlns:a16="http://schemas.microsoft.com/office/drawing/2014/main" xmlns="" id="{BE68704E-0E53-4C9C-8926-CCA6CD5DF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3800" y="63501"/>
            <a:ext cx="1235868" cy="18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379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4 And </a:t>
            </a:r>
            <a:r>
              <a:rPr lang="en-US" u="sng" dirty="0"/>
              <a:t>let</a:t>
            </a:r>
            <a:r>
              <a:rPr lang="en-US" dirty="0"/>
              <a:t> endurance have its perfect result, so that you may be perfect and complete, lacking in nothing.</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2. Let endurance finish</a:t>
            </a:r>
          </a:p>
        </p:txBody>
      </p:sp>
      <p:sp>
        <p:nvSpPr>
          <p:cNvPr id="6" name="Rounded Rectangle 6">
            <a:extLst>
              <a:ext uri="{FF2B5EF4-FFF2-40B4-BE49-F238E27FC236}">
                <a16:creationId xmlns:a16="http://schemas.microsoft.com/office/drawing/2014/main" xmlns="" id="{93570904-0AF3-4AD3-840D-4CB0575BD477}"/>
              </a:ext>
            </a:extLst>
          </p:cNvPr>
          <p:cNvSpPr/>
          <p:nvPr/>
        </p:nvSpPr>
        <p:spPr bwMode="auto">
          <a:xfrm>
            <a:off x="300568" y="2095500"/>
            <a:ext cx="9558864"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Not all those who grow old, grow up</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There’s a big difference between age and maturity</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Redpath: “If you want to serve Christ you need to have the mind of a scholar, the heart of a child and the hide of a rhinoceros”</a:t>
            </a:r>
          </a:p>
        </p:txBody>
      </p:sp>
    </p:spTree>
    <p:extLst>
      <p:ext uri="{BB962C8B-B14F-4D97-AF65-F5344CB8AC3E}">
        <p14:creationId xmlns:p14="http://schemas.microsoft.com/office/powerpoint/2010/main" val="19303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5 But if any of you lacks wisdom, let him </a:t>
            </a:r>
            <a:r>
              <a:rPr lang="en-US" u="sng" dirty="0"/>
              <a:t>ask</a:t>
            </a:r>
            <a:r>
              <a:rPr lang="en-US" dirty="0"/>
              <a:t> of God, who gives to all generously and without reproach, and it will be given to him.</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3. Ask God for wisdom</a:t>
            </a:r>
          </a:p>
        </p:txBody>
      </p:sp>
    </p:spTree>
    <p:extLst>
      <p:ext uri="{BB962C8B-B14F-4D97-AF65-F5344CB8AC3E}">
        <p14:creationId xmlns:p14="http://schemas.microsoft.com/office/powerpoint/2010/main" val="43588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5 But if any of you lacks wisdom, let him </a:t>
            </a:r>
            <a:r>
              <a:rPr lang="en-US" u="sng" dirty="0"/>
              <a:t>ask</a:t>
            </a:r>
            <a:r>
              <a:rPr lang="en-US" dirty="0"/>
              <a:t> of God, who gives to all generously and without reproach, and it will be given to him.</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3. Ask God for wisdom</a:t>
            </a:r>
          </a:p>
        </p:txBody>
      </p:sp>
      <p:sp>
        <p:nvSpPr>
          <p:cNvPr id="6" name="Rounded Rectangle 6">
            <a:extLst>
              <a:ext uri="{FF2B5EF4-FFF2-40B4-BE49-F238E27FC236}">
                <a16:creationId xmlns:a16="http://schemas.microsoft.com/office/drawing/2014/main" xmlns="" id="{BFF5E00F-268F-4D9E-9F39-10A66E002A42}"/>
              </a:ext>
            </a:extLst>
          </p:cNvPr>
          <p:cNvSpPr/>
          <p:nvPr/>
        </p:nvSpPr>
        <p:spPr bwMode="auto">
          <a:xfrm>
            <a:off x="1689100" y="2095500"/>
            <a:ext cx="67818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Suffering is what brought me to Christ in the first place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Suffering is the best thing that has ever happened to my prayer life</a:t>
            </a:r>
          </a:p>
        </p:txBody>
      </p:sp>
    </p:spTree>
    <p:extLst>
      <p:ext uri="{BB962C8B-B14F-4D97-AF65-F5344CB8AC3E}">
        <p14:creationId xmlns:p14="http://schemas.microsoft.com/office/powerpoint/2010/main" val="418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There are times in our lives when our little life-boats sail along quietly and smoothly. We encounter no difficulty with adverse winds and currents.</a:t>
            </a:r>
          </a:p>
          <a:p>
            <a:r>
              <a:rPr lang="en-US" dirty="0"/>
              <a:t>Our health is good. Our work prospers. Everything goes along well in our homes; everything is peaceful and congenial from day to day.</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6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Financially we get along well also. Now and then we have a few difficulties, but on the whole everything seems to work out wonderfully well.</a:t>
            </a:r>
          </a:p>
          <a:p>
            <a:r>
              <a:rPr lang="en-US" dirty="0"/>
              <a:t>In such times many Christians forget to go to the secret place of the Most High.</a:t>
            </a:r>
          </a:p>
          <a:p>
            <a:r>
              <a:rPr lang="en-US" dirty="0"/>
              <a:t>Prosperous times make it easy to “believe” in God.</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834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t>James, son of Zebedee? </a:t>
            </a:r>
            <a:r>
              <a:rPr lang="en-US" sz="2400" dirty="0"/>
              <a:t>(Matt 4:21)</a:t>
            </a:r>
            <a:endParaRPr lang="en-US" dirty="0"/>
          </a:p>
          <a:p>
            <a:pPr marL="571500" indent="-571500">
              <a:buFontTx/>
              <a:buChar char="-"/>
            </a:pPr>
            <a:r>
              <a:rPr lang="en-US" dirty="0"/>
              <a:t>James, son of Alphaeus? </a:t>
            </a:r>
            <a:r>
              <a:rPr lang="en-US" sz="2400" dirty="0"/>
              <a:t>(Matt 10:3)</a:t>
            </a:r>
            <a:endParaRPr lang="en-US" dirty="0"/>
          </a:p>
          <a:p>
            <a:pPr marL="571500" indent="-571500">
              <a:buFontTx/>
              <a:buChar char="-"/>
            </a:pPr>
            <a:r>
              <a:rPr lang="en-US" dirty="0"/>
              <a:t>James, the half brother of Jesus </a:t>
            </a:r>
            <a:r>
              <a:rPr lang="en-US" sz="2400" dirty="0"/>
              <a:t>(Mark 6:3)</a:t>
            </a:r>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477145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People think that God is good. Men give advice right and left about believing in God.</a:t>
            </a:r>
          </a:p>
          <a:p>
            <a:r>
              <a:rPr lang="en-US" dirty="0"/>
              <a:t>Without a doubt, many a Christian has lost his spiritual life. in the sunny, but dry air of prosperity.</a:t>
            </a:r>
          </a:p>
          <a:p>
            <a:r>
              <a:rPr lang="en-US" dirty="0"/>
              <a:t>Only a few can weather prosperity and be none the worse for it…</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65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There are other times in our lives when adverse winds and storms let loose their fury against our little skiff. All our plans are crossed; all our hopes are dashed to pieces.</a:t>
            </a:r>
          </a:p>
          <a:p>
            <a:r>
              <a:rPr lang="en-US" dirty="0"/>
              <a:t>Illness, sorrow, and the vacant chair find their way into our homes.</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739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Impaired health makes work a burden and leaves us in straightened financial circumstances.</a:t>
            </a:r>
          </a:p>
          <a:p>
            <a:r>
              <a:rPr lang="en-US" dirty="0"/>
              <a:t>One difficulty follows hard upon the other. There is scarcely time to catch one’s breath between the breakers.</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015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Then it is well to know the way to the secret place of the Most High.</a:t>
            </a:r>
          </a:p>
          <a:p>
            <a:r>
              <a:rPr lang="en-US" dirty="0"/>
              <a:t>Blessed is he who has learned to flee to God, to seek refuge under His wings, and to find a haven from storm and tempest…</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66-67</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723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To flee to God is without question the highest art in life. And it is by no means easy to learn.</a:t>
            </a:r>
          </a:p>
          <a:p>
            <a:r>
              <a:rPr lang="en-US" dirty="0"/>
              <a:t>But God helps us by sending us suffering and tribulation.</a:t>
            </a:r>
          </a:p>
          <a:p>
            <a:r>
              <a:rPr lang="en-US" dirty="0"/>
              <a:t>Tribulation makes us weary of the ways of the world and thereby enables us the more easily to choose the way of life.</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69-70</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845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Most of us do not learn to know what the world is really like until it turns its wrong side toward us and we cut ourselves upon its sharply protruding edges.</a:t>
            </a:r>
          </a:p>
          <a:p>
            <a:r>
              <a:rPr lang="en-US" dirty="0"/>
              <a:t>Not until then do we learn to desist from proud words and haughty bearing.</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69-70</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43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Not until we have been plucked to the skin of all our feathers do we seek refuge in our helplessness in the secret place of the Most High.</a:t>
            </a:r>
          </a:p>
          <a:p>
            <a:r>
              <a:rPr lang="en-US" dirty="0"/>
              <a:t>What we then experience often becomes determining for the rest of our lives.</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69-70</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44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The reality, the depth, and the riches of grace which we then experience give us a personal acquaintanceship with our Lord which comes to mean something to us also when our troubles are over.</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69-70</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79009"/>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CEDD6E5-FA08-4CE4-B3FB-C35E6F5EDB18}"/>
              </a:ext>
            </a:extLst>
          </p:cNvPr>
          <p:cNvSpPr>
            <a:spLocks noGrp="1"/>
          </p:cNvSpPr>
          <p:nvPr>
            <p:ph type="title"/>
          </p:nvPr>
        </p:nvSpPr>
        <p:spPr/>
        <p:txBody>
          <a:bodyPr/>
          <a:lstStyle/>
          <a:p>
            <a:r>
              <a:rPr lang="en-US" dirty="0"/>
              <a:t>Ole </a:t>
            </a:r>
            <a:r>
              <a:rPr lang="en-US" dirty="0" err="1"/>
              <a:t>Hallesby</a:t>
            </a:r>
            <a:endParaRPr lang="en-US" dirty="0"/>
          </a:p>
        </p:txBody>
      </p:sp>
      <p:sp>
        <p:nvSpPr>
          <p:cNvPr id="7" name="Text Placeholder 6">
            <a:extLst>
              <a:ext uri="{FF2B5EF4-FFF2-40B4-BE49-F238E27FC236}">
                <a16:creationId xmlns:a16="http://schemas.microsoft.com/office/drawing/2014/main" xmlns="" id="{4463E8B7-9E73-4B76-87CB-1D60EB7CD10B}"/>
              </a:ext>
            </a:extLst>
          </p:cNvPr>
          <p:cNvSpPr>
            <a:spLocks noGrp="1"/>
          </p:cNvSpPr>
          <p:nvPr>
            <p:ph type="body" sz="half" idx="2"/>
          </p:nvPr>
        </p:nvSpPr>
        <p:spPr/>
        <p:txBody>
          <a:bodyPr/>
          <a:lstStyle/>
          <a:p>
            <a:r>
              <a:rPr lang="en-US" dirty="0"/>
              <a:t>We have learned the art, the secret, of taking refuge under His wings.</a:t>
            </a:r>
          </a:p>
          <a:p>
            <a:r>
              <a:rPr lang="en-US" dirty="0"/>
              <a:t>We have begun to see that this is the Simple solution of all of life’s problems.</a:t>
            </a:r>
          </a:p>
        </p:txBody>
      </p:sp>
      <p:sp>
        <p:nvSpPr>
          <p:cNvPr id="8" name="Text Placeholder 7">
            <a:extLst>
              <a:ext uri="{FF2B5EF4-FFF2-40B4-BE49-F238E27FC236}">
                <a16:creationId xmlns:a16="http://schemas.microsoft.com/office/drawing/2014/main" xmlns="" id="{13A3B756-DC7A-4E13-A354-18685B0B4145}"/>
              </a:ext>
            </a:extLst>
          </p:cNvPr>
          <p:cNvSpPr>
            <a:spLocks noGrp="1"/>
          </p:cNvSpPr>
          <p:nvPr>
            <p:ph type="body" sz="half" idx="10"/>
          </p:nvPr>
        </p:nvSpPr>
        <p:spPr/>
        <p:txBody>
          <a:bodyPr/>
          <a:lstStyle/>
          <a:p>
            <a:r>
              <a:rPr lang="en-US" dirty="0" err="1"/>
              <a:t>Hallesby</a:t>
            </a:r>
            <a:r>
              <a:rPr lang="en-US" dirty="0"/>
              <a:t>, Under His Wings, p. 69-70</a:t>
            </a:r>
          </a:p>
        </p:txBody>
      </p:sp>
      <p:sp>
        <p:nvSpPr>
          <p:cNvPr id="9" name="Text Placeholder 8">
            <a:extLst>
              <a:ext uri="{FF2B5EF4-FFF2-40B4-BE49-F238E27FC236}">
                <a16:creationId xmlns:a16="http://schemas.microsoft.com/office/drawing/2014/main" xmlns="" id="{1001276B-83E3-4DB6-859F-55802B65C63F}"/>
              </a:ext>
            </a:extLst>
          </p:cNvPr>
          <p:cNvSpPr>
            <a:spLocks noGrp="1"/>
          </p:cNvSpPr>
          <p:nvPr>
            <p:ph type="body" sz="half" idx="11"/>
          </p:nvPr>
        </p:nvSpPr>
        <p:spPr/>
        <p:txBody>
          <a:bodyPr/>
          <a:lstStyle/>
          <a:p>
            <a:r>
              <a:rPr lang="en-US" dirty="0"/>
              <a:t>20</a:t>
            </a:r>
            <a:r>
              <a:rPr lang="en-US" baseline="30000" dirty="0"/>
              <a:t>th</a:t>
            </a:r>
            <a:r>
              <a:rPr lang="en-US" dirty="0"/>
              <a:t> c. Christian Author</a:t>
            </a:r>
          </a:p>
        </p:txBody>
      </p:sp>
      <p:pic>
        <p:nvPicPr>
          <p:cNvPr id="14338" name="Picture 2" descr="Image result for hallesby under his wings&quot;">
            <a:extLst>
              <a:ext uri="{FF2B5EF4-FFF2-40B4-BE49-F238E27FC236}">
                <a16:creationId xmlns:a16="http://schemas.microsoft.com/office/drawing/2014/main" xmlns="" id="{4E2D0CB6-944B-4467-BB03-BAA004084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51860"/>
            <a:ext cx="1066800" cy="18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887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5 But if any of you lacks wisdom, let him </a:t>
            </a:r>
            <a:r>
              <a:rPr lang="en-US" u="sng" dirty="0"/>
              <a:t>ask</a:t>
            </a:r>
            <a:r>
              <a:rPr lang="en-US" dirty="0"/>
              <a:t> of God, </a:t>
            </a:r>
          </a:p>
          <a:p>
            <a:r>
              <a:rPr lang="en-US" dirty="0"/>
              <a:t>	who gives to all </a:t>
            </a:r>
            <a:r>
              <a:rPr lang="en-US" u="sng" dirty="0"/>
              <a:t>generously</a:t>
            </a:r>
            <a:r>
              <a:rPr lang="en-US" dirty="0"/>
              <a:t> and without </a:t>
            </a:r>
            <a:r>
              <a:rPr lang="en-US" u="sng" dirty="0"/>
              <a:t>reproach</a:t>
            </a:r>
            <a:r>
              <a:rPr lang="en-US" dirty="0"/>
              <a:t>, and it will be given to him.</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3. Ask God for wisdom</a:t>
            </a:r>
          </a:p>
        </p:txBody>
      </p:sp>
    </p:spTree>
    <p:extLst>
      <p:ext uri="{BB962C8B-B14F-4D97-AF65-F5344CB8AC3E}">
        <p14:creationId xmlns:p14="http://schemas.microsoft.com/office/powerpoint/2010/main" val="183222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Jesus was the Son of God, born of a virgin</a:t>
            </a:r>
          </a:p>
          <a:p>
            <a:pPr marL="971550" lvl="1" indent="-571500">
              <a:buFontTx/>
              <a:buChar char="-"/>
            </a:pPr>
            <a:r>
              <a:rPr lang="en-US" sz="3600" dirty="0"/>
              <a:t>Mary &amp; Joseph had at least 6 other kids </a:t>
            </a:r>
            <a:r>
              <a:rPr lang="en-US" sz="2400" dirty="0"/>
              <a:t>(Mark 6:3)</a:t>
            </a:r>
            <a:endParaRPr lang="en-US" sz="3600" dirty="0"/>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Tree>
    <p:extLst>
      <p:ext uri="{BB962C8B-B14F-4D97-AF65-F5344CB8AC3E}">
        <p14:creationId xmlns:p14="http://schemas.microsoft.com/office/powerpoint/2010/main" val="2354021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6 But he must ask in faith </a:t>
            </a:r>
            <a:r>
              <a:rPr lang="en-US" u="sng" dirty="0"/>
              <a:t>without any doubting</a:t>
            </a:r>
            <a:r>
              <a:rPr lang="en-US" dirty="0"/>
              <a:t>, for the one who doubts is like the surf of the sea, driven and tossed by the wind.</a:t>
            </a:r>
          </a:p>
          <a:p>
            <a:r>
              <a:rPr lang="en-US" dirty="0"/>
              <a:t>7 For that man ought not to expect that he will receive anything from the Lord,</a:t>
            </a:r>
          </a:p>
          <a:p>
            <a:r>
              <a:rPr lang="en-US" dirty="0"/>
              <a:t>8 being a </a:t>
            </a:r>
            <a:r>
              <a:rPr lang="en-US" u="sng" dirty="0"/>
              <a:t>double-minded man</a:t>
            </a:r>
            <a:r>
              <a:rPr lang="en-US" dirty="0"/>
              <a:t>, unstable in all his ways.</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3. Ask God for wisdom</a:t>
            </a:r>
          </a:p>
        </p:txBody>
      </p:sp>
      <p:sp>
        <p:nvSpPr>
          <p:cNvPr id="6" name="Rounded Rectangle 6">
            <a:extLst>
              <a:ext uri="{FF2B5EF4-FFF2-40B4-BE49-F238E27FC236}">
                <a16:creationId xmlns:a16="http://schemas.microsoft.com/office/drawing/2014/main" xmlns="" id="{EB4DB95C-EC9D-4387-BFB6-4DABFCDED38D}"/>
              </a:ext>
            </a:extLst>
          </p:cNvPr>
          <p:cNvSpPr/>
          <p:nvPr/>
        </p:nvSpPr>
        <p:spPr bwMode="auto">
          <a:xfrm>
            <a:off x="1037165" y="4025273"/>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NLT: “Their loyalty is divided between God and the world, and they are unstable in everything they do.” </a:t>
            </a:r>
            <a:r>
              <a:rPr lang="en-US" sz="2400" dirty="0">
                <a:solidFill>
                  <a:schemeClr val="bg1"/>
                </a:solidFill>
                <a:latin typeface="Calibri Light" panose="020F0302020204030204" pitchFamily="34" charset="0"/>
                <a:cs typeface="Calibri Light" panose="020F0302020204030204" pitchFamily="34" charset="0"/>
              </a:rPr>
              <a:t>(cf. James 4:4, 8)</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609055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9 But the brother of humble circumstances is to </a:t>
            </a:r>
            <a:r>
              <a:rPr lang="en-US" u="sng" dirty="0"/>
              <a:t>glory</a:t>
            </a:r>
            <a:r>
              <a:rPr lang="en-US" dirty="0"/>
              <a:t> in his high position;</a:t>
            </a:r>
          </a:p>
          <a:p>
            <a:r>
              <a:rPr lang="en-US" dirty="0"/>
              <a:t>10 and the rich man is to </a:t>
            </a:r>
            <a:r>
              <a:rPr lang="en-US" u="sng" dirty="0"/>
              <a:t>glory</a:t>
            </a:r>
            <a:r>
              <a:rPr lang="en-US" dirty="0"/>
              <a:t> in his humiliation,</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4. Glory in your suffering</a:t>
            </a:r>
          </a:p>
        </p:txBody>
      </p:sp>
    </p:spTree>
    <p:extLst>
      <p:ext uri="{BB962C8B-B14F-4D97-AF65-F5344CB8AC3E}">
        <p14:creationId xmlns:p14="http://schemas.microsoft.com/office/powerpoint/2010/main" val="2775579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9 But the brother of humble circumstances is to </a:t>
            </a:r>
            <a:r>
              <a:rPr lang="en-US" u="sng" dirty="0"/>
              <a:t>glory</a:t>
            </a:r>
            <a:r>
              <a:rPr lang="en-US" dirty="0"/>
              <a:t> in his high position;</a:t>
            </a:r>
          </a:p>
          <a:p>
            <a:r>
              <a:rPr lang="en-US" dirty="0"/>
              <a:t>10 and the rich man is to </a:t>
            </a:r>
            <a:r>
              <a:rPr lang="en-US" u="sng" dirty="0"/>
              <a:t>glory</a:t>
            </a:r>
            <a:r>
              <a:rPr lang="en-US" dirty="0"/>
              <a:t> in his humiliation,</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4. Glory in your suffering</a:t>
            </a:r>
          </a:p>
        </p:txBody>
      </p:sp>
      <p:sp>
        <p:nvSpPr>
          <p:cNvPr id="6" name="Rounded Rectangle 6">
            <a:extLst>
              <a:ext uri="{FF2B5EF4-FFF2-40B4-BE49-F238E27FC236}">
                <a16:creationId xmlns:a16="http://schemas.microsoft.com/office/drawing/2014/main" xmlns="" id="{FA286920-2524-4BEF-BC95-5172B200B625}"/>
              </a:ext>
            </a:extLst>
          </p:cNvPr>
          <p:cNvSpPr/>
          <p:nvPr/>
        </p:nvSpPr>
        <p:spPr bwMode="auto">
          <a:xfrm>
            <a:off x="127000" y="1907179"/>
            <a:ext cx="9916886" cy="308392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2 Cor 12:9-10</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Lord has said to me, “My grace is sufficient for you, for </a:t>
            </a:r>
            <a:r>
              <a:rPr lang="en-US" sz="3600" u="sng" dirty="0">
                <a:solidFill>
                  <a:schemeClr val="bg1"/>
                </a:solidFill>
                <a:latin typeface="Calibri Light" panose="020F0302020204030204" pitchFamily="34" charset="0"/>
                <a:cs typeface="Calibri Light" panose="020F0302020204030204" pitchFamily="34" charset="0"/>
              </a:rPr>
              <a:t>power is perfected in weakness</a:t>
            </a:r>
            <a:r>
              <a:rPr lang="en-US" sz="3600" dirty="0">
                <a:solidFill>
                  <a:schemeClr val="bg1"/>
                </a:solidFill>
                <a:latin typeface="Calibri Light" panose="020F0302020204030204" pitchFamily="34" charset="0"/>
                <a:cs typeface="Calibri Light" panose="020F0302020204030204" pitchFamily="34" charset="0"/>
              </a:rPr>
              <a: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Most gladly, therefore, I will rather </a:t>
            </a:r>
            <a:r>
              <a:rPr lang="en-US" sz="3600" u="sng" dirty="0">
                <a:solidFill>
                  <a:schemeClr val="bg1"/>
                </a:solidFill>
                <a:latin typeface="Calibri Light" panose="020F0302020204030204" pitchFamily="34" charset="0"/>
                <a:cs typeface="Calibri Light" panose="020F0302020204030204" pitchFamily="34" charset="0"/>
              </a:rPr>
              <a:t>boast</a:t>
            </a:r>
            <a:r>
              <a:rPr lang="en-US" sz="3600" dirty="0">
                <a:solidFill>
                  <a:schemeClr val="bg1"/>
                </a:solidFill>
                <a:latin typeface="Calibri Light" panose="020F0302020204030204" pitchFamily="34" charset="0"/>
                <a:cs typeface="Calibri Light" panose="020F0302020204030204" pitchFamily="34" charset="0"/>
              </a:rPr>
              <a:t> about my weaknesses, so that the power of Christ may dwell in me... For when I am weak, then I am strong.</a:t>
            </a:r>
          </a:p>
        </p:txBody>
      </p:sp>
    </p:spTree>
    <p:extLst>
      <p:ext uri="{BB962C8B-B14F-4D97-AF65-F5344CB8AC3E}">
        <p14:creationId xmlns:p14="http://schemas.microsoft.com/office/powerpoint/2010/main" val="31726996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9 But the brother of humble circumstances is to </a:t>
            </a:r>
            <a:r>
              <a:rPr lang="en-US" u="sng" dirty="0"/>
              <a:t>glory</a:t>
            </a:r>
            <a:r>
              <a:rPr lang="en-US" dirty="0"/>
              <a:t> in his high position;</a:t>
            </a:r>
          </a:p>
          <a:p>
            <a:r>
              <a:rPr lang="en-US" dirty="0"/>
              <a:t>10 and the rich man is to </a:t>
            </a:r>
            <a:r>
              <a:rPr lang="en-US" u="sng" dirty="0"/>
              <a:t>glory</a:t>
            </a:r>
            <a:r>
              <a:rPr lang="en-US" dirty="0"/>
              <a:t> in his humiliation, </a:t>
            </a:r>
          </a:p>
          <a:p>
            <a:r>
              <a:rPr lang="en-US" dirty="0"/>
              <a:t>	because like flowering grass he will pass away.</a:t>
            </a:r>
          </a:p>
          <a:p>
            <a:r>
              <a:rPr lang="en-US" dirty="0"/>
              <a:t>11 For the sun rises with a scorching wind and withers the grass; and its flower falls off and the beauty of its appearance is destroyed; so too the rich man in the midst of his pursuits will fade away.</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4. Glory in your suffering</a:t>
            </a:r>
          </a:p>
        </p:txBody>
      </p:sp>
    </p:spTree>
    <p:extLst>
      <p:ext uri="{BB962C8B-B14F-4D97-AF65-F5344CB8AC3E}">
        <p14:creationId xmlns:p14="http://schemas.microsoft.com/office/powerpoint/2010/main" val="1694629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James 1</a:t>
            </a:r>
          </a:p>
        </p:txBody>
      </p:sp>
      <p:sp>
        <p:nvSpPr>
          <p:cNvPr id="7" name="Content Placeholder 6"/>
          <p:cNvSpPr>
            <a:spLocks noGrp="1"/>
          </p:cNvSpPr>
          <p:nvPr>
            <p:ph idx="1"/>
          </p:nvPr>
        </p:nvSpPr>
        <p:spPr/>
        <p:txBody>
          <a:bodyPr/>
          <a:lstStyle/>
          <a:p>
            <a:r>
              <a:rPr lang="en-US" dirty="0"/>
              <a:t>12 Happy is a man who perseveres under trial;</a:t>
            </a:r>
          </a:p>
          <a:p>
            <a:r>
              <a:rPr lang="en-US" dirty="0"/>
              <a:t>for once he has been </a:t>
            </a:r>
            <a:r>
              <a:rPr lang="en-US" u="sng" dirty="0"/>
              <a:t>approved</a:t>
            </a:r>
            <a:r>
              <a:rPr lang="en-US" dirty="0"/>
              <a:t>, he will receive </a:t>
            </a:r>
            <a:br>
              <a:rPr lang="en-US" dirty="0"/>
            </a:br>
            <a:r>
              <a:rPr lang="en-US" u="sng" dirty="0"/>
              <a:t>the crown of life</a:t>
            </a:r>
            <a:r>
              <a:rPr lang="en-US" dirty="0"/>
              <a:t> which the Lord has promised to those who love Him.</a:t>
            </a:r>
          </a:p>
        </p:txBody>
      </p:sp>
      <p:sp>
        <p:nvSpPr>
          <p:cNvPr id="2" name="Text Placeholder 1">
            <a:extLst>
              <a:ext uri="{FF2B5EF4-FFF2-40B4-BE49-F238E27FC236}">
                <a16:creationId xmlns:a16="http://schemas.microsoft.com/office/drawing/2014/main" xmlns="" id="{CB88B24D-523B-4A6A-88AA-54EA82BCCD0F}"/>
              </a:ext>
            </a:extLst>
          </p:cNvPr>
          <p:cNvSpPr>
            <a:spLocks noGrp="1"/>
          </p:cNvSpPr>
          <p:nvPr>
            <p:ph type="body" sz="quarter" idx="10"/>
          </p:nvPr>
        </p:nvSpPr>
        <p:spPr/>
        <p:txBody>
          <a:bodyPr/>
          <a:lstStyle/>
          <a:p>
            <a:r>
              <a:rPr lang="en-US" dirty="0">
                <a:solidFill>
                  <a:schemeClr val="bg1"/>
                </a:solidFill>
              </a:rPr>
              <a:t>4. Glory in your suffering</a:t>
            </a:r>
          </a:p>
        </p:txBody>
      </p:sp>
      <p:sp>
        <p:nvSpPr>
          <p:cNvPr id="8" name="Rounded Rectangle 6">
            <a:extLst>
              <a:ext uri="{FF2B5EF4-FFF2-40B4-BE49-F238E27FC236}">
                <a16:creationId xmlns:a16="http://schemas.microsoft.com/office/drawing/2014/main" xmlns="" id="{52FEA405-743D-4D4C-B258-E70075674216}"/>
              </a:ext>
            </a:extLst>
          </p:cNvPr>
          <p:cNvSpPr/>
          <p:nvPr/>
        </p:nvSpPr>
        <p:spPr bwMode="auto">
          <a:xfrm>
            <a:off x="812800" y="2867529"/>
            <a:ext cx="8534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It’s not just what suffering gets us this life, but even more what we get in the next life!</a:t>
            </a:r>
          </a:p>
        </p:txBody>
      </p:sp>
    </p:spTree>
    <p:extLst>
      <p:ext uri="{BB962C8B-B14F-4D97-AF65-F5344CB8AC3E}">
        <p14:creationId xmlns:p14="http://schemas.microsoft.com/office/powerpoint/2010/main" val="9872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E7C9A85-E005-430B-A769-AB96E876083E}"/>
              </a:ext>
            </a:extLst>
          </p:cNvPr>
          <p:cNvSpPr>
            <a:spLocks noGrp="1"/>
          </p:cNvSpPr>
          <p:nvPr>
            <p:ph type="title"/>
          </p:nvPr>
        </p:nvSpPr>
        <p:spPr/>
        <p:txBody>
          <a:bodyPr/>
          <a:lstStyle/>
          <a:p>
            <a:r>
              <a:rPr lang="en-US" dirty="0"/>
              <a:t>Randy Alcorn</a:t>
            </a:r>
          </a:p>
        </p:txBody>
      </p:sp>
      <p:sp>
        <p:nvSpPr>
          <p:cNvPr id="7" name="Text Placeholder 6">
            <a:extLst>
              <a:ext uri="{FF2B5EF4-FFF2-40B4-BE49-F238E27FC236}">
                <a16:creationId xmlns:a16="http://schemas.microsoft.com/office/drawing/2014/main" xmlns="" id="{37C5394B-48B0-4160-9378-7A713C984742}"/>
              </a:ext>
            </a:extLst>
          </p:cNvPr>
          <p:cNvSpPr>
            <a:spLocks noGrp="1"/>
          </p:cNvSpPr>
          <p:nvPr>
            <p:ph type="body" sz="half" idx="2"/>
          </p:nvPr>
        </p:nvSpPr>
        <p:spPr/>
        <p:txBody>
          <a:bodyPr/>
          <a:lstStyle/>
          <a:p>
            <a:r>
              <a:rPr lang="en-US" dirty="0"/>
              <a:t>The Christ who indwells us now is the same Christ who will bring us joy throughout eternity.</a:t>
            </a:r>
          </a:p>
          <a:p>
            <a:r>
              <a:rPr lang="en-US" dirty="0"/>
              <a:t>We have God’s Word, through which he speaks happiness into our lives, and God’s people, who despite their imperfections are often his instruments of love and encouragement.</a:t>
            </a:r>
          </a:p>
        </p:txBody>
      </p:sp>
      <p:sp>
        <p:nvSpPr>
          <p:cNvPr id="8" name="Text Placeholder 7">
            <a:extLst>
              <a:ext uri="{FF2B5EF4-FFF2-40B4-BE49-F238E27FC236}">
                <a16:creationId xmlns:a16="http://schemas.microsoft.com/office/drawing/2014/main" xmlns="" id="{B3AF8965-90E9-4F98-9299-661CF8378A4C}"/>
              </a:ext>
            </a:extLst>
          </p:cNvPr>
          <p:cNvSpPr>
            <a:spLocks noGrp="1"/>
          </p:cNvSpPr>
          <p:nvPr>
            <p:ph type="body" sz="half" idx="10"/>
          </p:nvPr>
        </p:nvSpPr>
        <p:spPr/>
        <p:txBody>
          <a:bodyPr/>
          <a:lstStyle/>
          <a:p>
            <a:r>
              <a:rPr lang="en-US" dirty="0"/>
              <a:t>Alcorn, Randy. Happiness (p. 202). Tyndale House Publishers, Inc.. Kindle Edition.</a:t>
            </a:r>
          </a:p>
        </p:txBody>
      </p:sp>
      <p:sp>
        <p:nvSpPr>
          <p:cNvPr id="9" name="Text Placeholder 8">
            <a:extLst>
              <a:ext uri="{FF2B5EF4-FFF2-40B4-BE49-F238E27FC236}">
                <a16:creationId xmlns:a16="http://schemas.microsoft.com/office/drawing/2014/main" xmlns="" id="{3B4D5B67-B7A2-435C-BA97-F7D1198E7D94}"/>
              </a:ext>
            </a:extLst>
          </p:cNvPr>
          <p:cNvSpPr>
            <a:spLocks noGrp="1"/>
          </p:cNvSpPr>
          <p:nvPr>
            <p:ph type="body" sz="half" idx="11"/>
          </p:nvPr>
        </p:nvSpPr>
        <p:spPr/>
        <p:txBody>
          <a:bodyPr/>
          <a:lstStyle/>
          <a:p>
            <a:r>
              <a:rPr lang="en-US" dirty="0"/>
              <a:t>Christian Author</a:t>
            </a:r>
          </a:p>
        </p:txBody>
      </p:sp>
      <p:pic>
        <p:nvPicPr>
          <p:cNvPr id="30722" name="Picture 2" descr="Image result for alcorn happiness&quot;">
            <a:extLst>
              <a:ext uri="{FF2B5EF4-FFF2-40B4-BE49-F238E27FC236}">
                <a16:creationId xmlns:a16="http://schemas.microsoft.com/office/drawing/2014/main" xmlns="" id="{96E4C922-D64A-4888-ADEF-ED5FA0170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50803"/>
            <a:ext cx="1231900" cy="18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E7C9A85-E005-430B-A769-AB96E876083E}"/>
              </a:ext>
            </a:extLst>
          </p:cNvPr>
          <p:cNvSpPr>
            <a:spLocks noGrp="1"/>
          </p:cNvSpPr>
          <p:nvPr>
            <p:ph type="title"/>
          </p:nvPr>
        </p:nvSpPr>
        <p:spPr/>
        <p:txBody>
          <a:bodyPr/>
          <a:lstStyle/>
          <a:p>
            <a:r>
              <a:rPr lang="en-US" dirty="0"/>
              <a:t>Randy Alcorn</a:t>
            </a:r>
          </a:p>
        </p:txBody>
      </p:sp>
      <p:sp>
        <p:nvSpPr>
          <p:cNvPr id="7" name="Text Placeholder 6">
            <a:extLst>
              <a:ext uri="{FF2B5EF4-FFF2-40B4-BE49-F238E27FC236}">
                <a16:creationId xmlns:a16="http://schemas.microsoft.com/office/drawing/2014/main" xmlns="" id="{37C5394B-48B0-4160-9378-7A713C984742}"/>
              </a:ext>
            </a:extLst>
          </p:cNvPr>
          <p:cNvSpPr>
            <a:spLocks noGrp="1"/>
          </p:cNvSpPr>
          <p:nvPr>
            <p:ph type="body" sz="half" idx="2"/>
          </p:nvPr>
        </p:nvSpPr>
        <p:spPr/>
        <p:txBody>
          <a:bodyPr/>
          <a:lstStyle/>
          <a:p>
            <a:r>
              <a:rPr lang="en-US" dirty="0"/>
              <a:t>Many have found happiness in times of hardship by anticipating the glory and goodness that await us, compared to which our present troubles are called “light and momentary” (2 Corinthians 4:17, NIV).</a:t>
            </a:r>
          </a:p>
        </p:txBody>
      </p:sp>
      <p:sp>
        <p:nvSpPr>
          <p:cNvPr id="8" name="Text Placeholder 7">
            <a:extLst>
              <a:ext uri="{FF2B5EF4-FFF2-40B4-BE49-F238E27FC236}">
                <a16:creationId xmlns:a16="http://schemas.microsoft.com/office/drawing/2014/main" xmlns="" id="{B3AF8965-90E9-4F98-9299-661CF8378A4C}"/>
              </a:ext>
            </a:extLst>
          </p:cNvPr>
          <p:cNvSpPr>
            <a:spLocks noGrp="1"/>
          </p:cNvSpPr>
          <p:nvPr>
            <p:ph type="body" sz="half" idx="10"/>
          </p:nvPr>
        </p:nvSpPr>
        <p:spPr/>
        <p:txBody>
          <a:bodyPr/>
          <a:lstStyle/>
          <a:p>
            <a:r>
              <a:rPr lang="en-US" dirty="0"/>
              <a:t>Alcorn, Randy. Happiness (p. 202). Tyndale House Publishers, Inc.. Kindle Edition.</a:t>
            </a:r>
          </a:p>
        </p:txBody>
      </p:sp>
      <p:sp>
        <p:nvSpPr>
          <p:cNvPr id="9" name="Text Placeholder 8">
            <a:extLst>
              <a:ext uri="{FF2B5EF4-FFF2-40B4-BE49-F238E27FC236}">
                <a16:creationId xmlns:a16="http://schemas.microsoft.com/office/drawing/2014/main" xmlns="" id="{3B4D5B67-B7A2-435C-BA97-F7D1198E7D94}"/>
              </a:ext>
            </a:extLst>
          </p:cNvPr>
          <p:cNvSpPr>
            <a:spLocks noGrp="1"/>
          </p:cNvSpPr>
          <p:nvPr>
            <p:ph type="body" sz="half" idx="11"/>
          </p:nvPr>
        </p:nvSpPr>
        <p:spPr/>
        <p:txBody>
          <a:bodyPr/>
          <a:lstStyle/>
          <a:p>
            <a:r>
              <a:rPr lang="en-US" dirty="0"/>
              <a:t>Christian Author</a:t>
            </a:r>
          </a:p>
        </p:txBody>
      </p:sp>
      <p:pic>
        <p:nvPicPr>
          <p:cNvPr id="10" name="Picture 2" descr="Image result for alcorn happiness&quot;">
            <a:extLst>
              <a:ext uri="{FF2B5EF4-FFF2-40B4-BE49-F238E27FC236}">
                <a16:creationId xmlns:a16="http://schemas.microsoft.com/office/drawing/2014/main" xmlns="" id="{5B2D03FA-F5F1-4764-88AA-E87F117572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50803"/>
            <a:ext cx="1231900" cy="18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09064"/>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E7C9A85-E005-430B-A769-AB96E876083E}"/>
              </a:ext>
            </a:extLst>
          </p:cNvPr>
          <p:cNvSpPr>
            <a:spLocks noGrp="1"/>
          </p:cNvSpPr>
          <p:nvPr>
            <p:ph type="title"/>
          </p:nvPr>
        </p:nvSpPr>
        <p:spPr/>
        <p:txBody>
          <a:bodyPr/>
          <a:lstStyle/>
          <a:p>
            <a:r>
              <a:rPr lang="en-US" dirty="0"/>
              <a:t>Randy Alcorn</a:t>
            </a:r>
          </a:p>
        </p:txBody>
      </p:sp>
      <p:sp>
        <p:nvSpPr>
          <p:cNvPr id="7" name="Text Placeholder 6">
            <a:extLst>
              <a:ext uri="{FF2B5EF4-FFF2-40B4-BE49-F238E27FC236}">
                <a16:creationId xmlns:a16="http://schemas.microsoft.com/office/drawing/2014/main" xmlns="" id="{37C5394B-48B0-4160-9378-7A713C984742}"/>
              </a:ext>
            </a:extLst>
          </p:cNvPr>
          <p:cNvSpPr>
            <a:spLocks noGrp="1"/>
          </p:cNvSpPr>
          <p:nvPr>
            <p:ph type="body" sz="half" idx="2"/>
          </p:nvPr>
        </p:nvSpPr>
        <p:spPr/>
        <p:txBody>
          <a:bodyPr/>
          <a:lstStyle/>
          <a:p>
            <a:r>
              <a:rPr lang="en-US" dirty="0"/>
              <a:t>A trapped miner, in pain from broken bones, can be overwhelmed with joy as he hears his rescuers making their way toward him—</a:t>
            </a:r>
          </a:p>
          <a:p>
            <a:r>
              <a:rPr lang="en-US" dirty="0"/>
              <a:t>even though the actual rescue may not take place for hours or even days.</a:t>
            </a:r>
          </a:p>
          <a:p>
            <a:r>
              <a:rPr lang="en-US" dirty="0"/>
              <a:t>Though knowing he’ll still be suffering awhile, he rejoices that help is on its way.</a:t>
            </a:r>
          </a:p>
        </p:txBody>
      </p:sp>
      <p:sp>
        <p:nvSpPr>
          <p:cNvPr id="8" name="Text Placeholder 7">
            <a:extLst>
              <a:ext uri="{FF2B5EF4-FFF2-40B4-BE49-F238E27FC236}">
                <a16:creationId xmlns:a16="http://schemas.microsoft.com/office/drawing/2014/main" xmlns="" id="{B3AF8965-90E9-4F98-9299-661CF8378A4C}"/>
              </a:ext>
            </a:extLst>
          </p:cNvPr>
          <p:cNvSpPr>
            <a:spLocks noGrp="1"/>
          </p:cNvSpPr>
          <p:nvPr>
            <p:ph type="body" sz="half" idx="10"/>
          </p:nvPr>
        </p:nvSpPr>
        <p:spPr/>
        <p:txBody>
          <a:bodyPr/>
          <a:lstStyle/>
          <a:p>
            <a:r>
              <a:rPr lang="en-US" dirty="0"/>
              <a:t>Alcorn, Randy. Happiness (p. 202). Tyndale House Publishers, Inc.. Kindle Edition.</a:t>
            </a:r>
          </a:p>
        </p:txBody>
      </p:sp>
      <p:sp>
        <p:nvSpPr>
          <p:cNvPr id="9" name="Text Placeholder 8">
            <a:extLst>
              <a:ext uri="{FF2B5EF4-FFF2-40B4-BE49-F238E27FC236}">
                <a16:creationId xmlns:a16="http://schemas.microsoft.com/office/drawing/2014/main" xmlns="" id="{3B4D5B67-B7A2-435C-BA97-F7D1198E7D94}"/>
              </a:ext>
            </a:extLst>
          </p:cNvPr>
          <p:cNvSpPr>
            <a:spLocks noGrp="1"/>
          </p:cNvSpPr>
          <p:nvPr>
            <p:ph type="body" sz="half" idx="11"/>
          </p:nvPr>
        </p:nvSpPr>
        <p:spPr/>
        <p:txBody>
          <a:bodyPr/>
          <a:lstStyle/>
          <a:p>
            <a:r>
              <a:rPr lang="en-US" dirty="0"/>
              <a:t>Christian Author</a:t>
            </a:r>
          </a:p>
        </p:txBody>
      </p:sp>
      <p:pic>
        <p:nvPicPr>
          <p:cNvPr id="10" name="Picture 2" descr="Image result for alcorn happiness&quot;">
            <a:extLst>
              <a:ext uri="{FF2B5EF4-FFF2-40B4-BE49-F238E27FC236}">
                <a16:creationId xmlns:a16="http://schemas.microsoft.com/office/drawing/2014/main" xmlns="" id="{5B2D03FA-F5F1-4764-88AA-E87F117572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50803"/>
            <a:ext cx="1231900" cy="18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487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E7C9A85-E005-430B-A769-AB96E876083E}"/>
              </a:ext>
            </a:extLst>
          </p:cNvPr>
          <p:cNvSpPr>
            <a:spLocks noGrp="1"/>
          </p:cNvSpPr>
          <p:nvPr>
            <p:ph type="title"/>
          </p:nvPr>
        </p:nvSpPr>
        <p:spPr/>
        <p:txBody>
          <a:bodyPr/>
          <a:lstStyle/>
          <a:p>
            <a:r>
              <a:rPr lang="en-US" dirty="0"/>
              <a:t>Randy Alcorn</a:t>
            </a:r>
          </a:p>
        </p:txBody>
      </p:sp>
      <p:sp>
        <p:nvSpPr>
          <p:cNvPr id="7" name="Text Placeholder 6">
            <a:extLst>
              <a:ext uri="{FF2B5EF4-FFF2-40B4-BE49-F238E27FC236}">
                <a16:creationId xmlns:a16="http://schemas.microsoft.com/office/drawing/2014/main" xmlns="" id="{37C5394B-48B0-4160-9378-7A713C984742}"/>
              </a:ext>
            </a:extLst>
          </p:cNvPr>
          <p:cNvSpPr>
            <a:spLocks noGrp="1"/>
          </p:cNvSpPr>
          <p:nvPr>
            <p:ph type="body" sz="half" idx="2"/>
          </p:nvPr>
        </p:nvSpPr>
        <p:spPr/>
        <p:txBody>
          <a:bodyPr/>
          <a:lstStyle/>
          <a:p>
            <a:r>
              <a:rPr lang="en-US" dirty="0"/>
              <a:t>The husband at war overseas can write to his bride, who is facing difficult circumstances, “Be happy because I love you, and I’ll come back for you.”</a:t>
            </a:r>
          </a:p>
          <a:p>
            <a:r>
              <a:rPr lang="en-US" dirty="0"/>
              <a:t>Her condition may be unpleasant and the separation difficult, but she can still be happy now because of her beloved’s promise and her anticipation of his return.</a:t>
            </a:r>
          </a:p>
        </p:txBody>
      </p:sp>
      <p:sp>
        <p:nvSpPr>
          <p:cNvPr id="8" name="Text Placeholder 7">
            <a:extLst>
              <a:ext uri="{FF2B5EF4-FFF2-40B4-BE49-F238E27FC236}">
                <a16:creationId xmlns:a16="http://schemas.microsoft.com/office/drawing/2014/main" xmlns="" id="{B3AF8965-90E9-4F98-9299-661CF8378A4C}"/>
              </a:ext>
            </a:extLst>
          </p:cNvPr>
          <p:cNvSpPr>
            <a:spLocks noGrp="1"/>
          </p:cNvSpPr>
          <p:nvPr>
            <p:ph type="body" sz="half" idx="10"/>
          </p:nvPr>
        </p:nvSpPr>
        <p:spPr/>
        <p:txBody>
          <a:bodyPr/>
          <a:lstStyle/>
          <a:p>
            <a:r>
              <a:rPr lang="en-US" dirty="0"/>
              <a:t>Alcorn, Randy. Happiness (p. 202). Tyndale House Publishers, Inc.. Kindle Edition.</a:t>
            </a:r>
          </a:p>
        </p:txBody>
      </p:sp>
      <p:sp>
        <p:nvSpPr>
          <p:cNvPr id="9" name="Text Placeholder 8">
            <a:extLst>
              <a:ext uri="{FF2B5EF4-FFF2-40B4-BE49-F238E27FC236}">
                <a16:creationId xmlns:a16="http://schemas.microsoft.com/office/drawing/2014/main" xmlns="" id="{3B4D5B67-B7A2-435C-BA97-F7D1198E7D94}"/>
              </a:ext>
            </a:extLst>
          </p:cNvPr>
          <p:cNvSpPr>
            <a:spLocks noGrp="1"/>
          </p:cNvSpPr>
          <p:nvPr>
            <p:ph type="body" sz="half" idx="11"/>
          </p:nvPr>
        </p:nvSpPr>
        <p:spPr/>
        <p:txBody>
          <a:bodyPr/>
          <a:lstStyle/>
          <a:p>
            <a:r>
              <a:rPr lang="en-US" dirty="0"/>
              <a:t>Christian Author</a:t>
            </a:r>
          </a:p>
        </p:txBody>
      </p:sp>
      <p:pic>
        <p:nvPicPr>
          <p:cNvPr id="10" name="Picture 2" descr="Image result for alcorn happiness&quot;">
            <a:extLst>
              <a:ext uri="{FF2B5EF4-FFF2-40B4-BE49-F238E27FC236}">
                <a16:creationId xmlns:a16="http://schemas.microsoft.com/office/drawing/2014/main" xmlns="" id="{5B2D03FA-F5F1-4764-88AA-E87F117572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50803"/>
            <a:ext cx="1231900" cy="18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68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98227E9-B083-4209-9E0D-AE5EE1D1F095}"/>
              </a:ext>
            </a:extLst>
          </p:cNvPr>
          <p:cNvSpPr>
            <a:spLocks noGrp="1"/>
          </p:cNvSpPr>
          <p:nvPr>
            <p:ph idx="1"/>
          </p:nvPr>
        </p:nvSpPr>
        <p:spPr>
          <a:xfrm>
            <a:off x="169334" y="190500"/>
            <a:ext cx="9821333" cy="5334000"/>
          </a:xfrm>
        </p:spPr>
        <p:txBody>
          <a:bodyPr/>
          <a:lstStyle/>
          <a:p>
            <a:pPr algn="ctr"/>
            <a:r>
              <a:rPr lang="en-US" sz="6000" dirty="0"/>
              <a:t>In this life: “No pain, No gain”</a:t>
            </a:r>
          </a:p>
          <a:p>
            <a:pPr algn="ctr"/>
            <a:r>
              <a:rPr lang="en-US" sz="6000" dirty="0"/>
              <a:t>In the next life: “No pain”</a:t>
            </a:r>
          </a:p>
        </p:txBody>
      </p:sp>
    </p:spTree>
    <p:extLst>
      <p:ext uri="{BB962C8B-B14F-4D97-AF65-F5344CB8AC3E}">
        <p14:creationId xmlns:p14="http://schemas.microsoft.com/office/powerpoint/2010/main" val="30779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He knew the human side of Jesus</a:t>
            </a:r>
          </a:p>
          <a:p>
            <a:pPr marL="971550" lvl="1" indent="-571500">
              <a:buFontTx/>
              <a:buChar char="-"/>
            </a:pPr>
            <a:r>
              <a:rPr lang="en-US" sz="3600" dirty="0"/>
              <a:t>Closeness gave way to cynicism and alienation</a:t>
            </a:r>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Tree>
    <p:extLst>
      <p:ext uri="{BB962C8B-B14F-4D97-AF65-F5344CB8AC3E}">
        <p14:creationId xmlns:p14="http://schemas.microsoft.com/office/powerpoint/2010/main" val="17218867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98227E9-B083-4209-9E0D-AE5EE1D1F095}"/>
              </a:ext>
            </a:extLst>
          </p:cNvPr>
          <p:cNvSpPr>
            <a:spLocks noGrp="1"/>
          </p:cNvSpPr>
          <p:nvPr>
            <p:ph idx="1"/>
          </p:nvPr>
        </p:nvSpPr>
        <p:spPr>
          <a:xfrm>
            <a:off x="169334" y="190500"/>
            <a:ext cx="9821333" cy="5334000"/>
          </a:xfrm>
        </p:spPr>
        <p:txBody>
          <a:bodyPr/>
          <a:lstStyle/>
          <a:p>
            <a:pPr algn="ctr"/>
            <a:r>
              <a:rPr lang="en-US" sz="6000" dirty="0"/>
              <a:t>In this life: “No pain, No gain”</a:t>
            </a:r>
          </a:p>
          <a:p>
            <a:pPr algn="ctr"/>
            <a:r>
              <a:rPr lang="en-US" sz="6000" dirty="0"/>
              <a:t>In the next life: “No pain”</a:t>
            </a:r>
          </a:p>
        </p:txBody>
      </p:sp>
      <p:sp>
        <p:nvSpPr>
          <p:cNvPr id="3" name="Rounded Rectangle 6">
            <a:extLst>
              <a:ext uri="{FF2B5EF4-FFF2-40B4-BE49-F238E27FC236}">
                <a16:creationId xmlns:a16="http://schemas.microsoft.com/office/drawing/2014/main" xmlns="" id="{863BEEAF-9B76-4EFF-8458-F3CDD473649A}"/>
              </a:ext>
            </a:extLst>
          </p:cNvPr>
          <p:cNvSpPr/>
          <p:nvPr/>
        </p:nvSpPr>
        <p:spPr bwMode="auto">
          <a:xfrm>
            <a:off x="297543" y="2844800"/>
            <a:ext cx="9564914"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will wipe every tear from their eyes, and there will be no more death or sorrow or crying or pain.</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All these things are gone forever.”</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And the one sitting on the throne said, “Look, I am making everything new!” </a:t>
            </a:r>
            <a:r>
              <a:rPr lang="en-US" sz="2400" dirty="0">
                <a:solidFill>
                  <a:schemeClr val="bg1"/>
                </a:solidFill>
                <a:latin typeface="Calibri Light" panose="020F0302020204030204" pitchFamily="34" charset="0"/>
                <a:cs typeface="Calibri Light" panose="020F0302020204030204" pitchFamily="34" charset="0"/>
              </a:rPr>
              <a:t>(Rev. 21:4-5)</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4313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He knew the human side of Jesus</a:t>
            </a:r>
          </a:p>
          <a:p>
            <a:pPr marL="971550" lvl="1" indent="-571500">
              <a:buFontTx/>
              <a:buChar char="-"/>
            </a:pPr>
            <a:r>
              <a:rPr lang="en-US" sz="3600" dirty="0"/>
              <a:t>Closeness gave way to cynicism and alienation</a:t>
            </a:r>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
        <p:nvSpPr>
          <p:cNvPr id="7" name="Rounded Rectangle 6">
            <a:extLst>
              <a:ext uri="{FF2B5EF4-FFF2-40B4-BE49-F238E27FC236}">
                <a16:creationId xmlns:a16="http://schemas.microsoft.com/office/drawing/2014/main" xmlns="" id="{48D0FA7B-3CAF-4D99-B4A9-4F8B87BB8717}"/>
              </a:ext>
            </a:extLst>
          </p:cNvPr>
          <p:cNvSpPr/>
          <p:nvPr/>
        </p:nvSpPr>
        <p:spPr bwMode="auto">
          <a:xfrm>
            <a:off x="169333" y="190500"/>
            <a:ext cx="9821333"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Even his own brothers did not believe in him </a:t>
            </a:r>
            <a:r>
              <a:rPr lang="en-US" sz="2400" dirty="0">
                <a:solidFill>
                  <a:schemeClr val="bg1"/>
                </a:solidFill>
                <a:latin typeface="Calibri Light" panose="020F0302020204030204" pitchFamily="34" charset="0"/>
                <a:cs typeface="Calibri Light" panose="020F0302020204030204" pitchFamily="34" charset="0"/>
              </a:rPr>
              <a:t>(John 7:5)</a:t>
            </a:r>
            <a:endParaRPr lang="en-US" sz="32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When his family heard what was happening, they tried to take him away. “He’s out of his mind,” they said. </a:t>
            </a:r>
            <a:r>
              <a:rPr lang="en-US" sz="2400" dirty="0">
                <a:solidFill>
                  <a:schemeClr val="bg1"/>
                </a:solidFill>
                <a:latin typeface="Calibri Light" panose="020F0302020204030204" pitchFamily="34" charset="0"/>
                <a:cs typeface="Calibri Light" panose="020F0302020204030204" pitchFamily="34" charset="0"/>
              </a:rPr>
              <a:t>(Mark 3:21)</a:t>
            </a:r>
          </a:p>
        </p:txBody>
      </p:sp>
    </p:spTree>
    <p:extLst>
      <p:ext uri="{BB962C8B-B14F-4D97-AF65-F5344CB8AC3E}">
        <p14:creationId xmlns:p14="http://schemas.microsoft.com/office/powerpoint/2010/main" val="2587066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He knew the human side of Jesus</a:t>
            </a:r>
          </a:p>
          <a:p>
            <a:pPr marL="971550" lvl="1" indent="-571500">
              <a:buFontTx/>
              <a:buChar char="-"/>
            </a:pPr>
            <a:r>
              <a:rPr lang="en-US" sz="3600" dirty="0"/>
              <a:t>Closeness gave way to cynicism and alienation</a:t>
            </a:r>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
        <p:nvSpPr>
          <p:cNvPr id="7" name="Rounded Rectangle 6">
            <a:extLst>
              <a:ext uri="{FF2B5EF4-FFF2-40B4-BE49-F238E27FC236}">
                <a16:creationId xmlns:a16="http://schemas.microsoft.com/office/drawing/2014/main" xmlns="" id="{48D0FA7B-3CAF-4D99-B4A9-4F8B87BB8717}"/>
              </a:ext>
            </a:extLst>
          </p:cNvPr>
          <p:cNvSpPr/>
          <p:nvPr/>
        </p:nvSpPr>
        <p:spPr bwMode="auto">
          <a:xfrm>
            <a:off x="169333" y="190500"/>
            <a:ext cx="9821333"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Jesus replied, “Who is my mother? Who are my brothers?”…  “Anyone who does God’s will is my brother and sister and mother.” </a:t>
            </a:r>
            <a:r>
              <a:rPr lang="en-US" sz="2400" dirty="0">
                <a:solidFill>
                  <a:schemeClr val="bg1"/>
                </a:solidFill>
                <a:latin typeface="Calibri Light" panose="020F0302020204030204" pitchFamily="34" charset="0"/>
                <a:cs typeface="Calibri Light" panose="020F0302020204030204" pitchFamily="34" charset="0"/>
              </a:rPr>
              <a:t>(Mark 3:33-35)</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See John 19:26-27</a:t>
            </a:r>
          </a:p>
        </p:txBody>
      </p:sp>
    </p:spTree>
    <p:extLst>
      <p:ext uri="{BB962C8B-B14F-4D97-AF65-F5344CB8AC3E}">
        <p14:creationId xmlns:p14="http://schemas.microsoft.com/office/powerpoint/2010/main" val="12169637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But then something amazing happens…</a:t>
            </a:r>
          </a:p>
          <a:p>
            <a:pPr marL="971550" lvl="1" indent="-571500">
              <a:buFontTx/>
              <a:buChar char="-"/>
            </a:pPr>
            <a:endParaRPr lang="en-US" sz="3600" dirty="0"/>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
        <p:nvSpPr>
          <p:cNvPr id="7" name="Rounded Rectangle 6">
            <a:extLst>
              <a:ext uri="{FF2B5EF4-FFF2-40B4-BE49-F238E27FC236}">
                <a16:creationId xmlns:a16="http://schemas.microsoft.com/office/drawing/2014/main" xmlns="" id="{48D0FA7B-3CAF-4D99-B4A9-4F8B87BB8717}"/>
              </a:ext>
            </a:extLst>
          </p:cNvPr>
          <p:cNvSpPr/>
          <p:nvPr/>
        </p:nvSpPr>
        <p:spPr bwMode="auto">
          <a:xfrm>
            <a:off x="169333" y="190500"/>
            <a:ext cx="9821333"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“Then he appeared to James” </a:t>
            </a:r>
            <a:r>
              <a:rPr lang="en-US" sz="2400" dirty="0">
                <a:solidFill>
                  <a:schemeClr val="bg1"/>
                </a:solidFill>
                <a:latin typeface="Calibri Light" panose="020F0302020204030204" pitchFamily="34" charset="0"/>
                <a:cs typeface="Calibri Light" panose="020F0302020204030204" pitchFamily="34" charset="0"/>
              </a:rPr>
              <a:t>(1 Cor 15:7)</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James became known as one of “the pillars of the church” </a:t>
            </a:r>
            <a:r>
              <a:rPr lang="en-US" sz="2400" dirty="0">
                <a:solidFill>
                  <a:schemeClr val="bg1"/>
                </a:solidFill>
                <a:latin typeface="Calibri Light" panose="020F0302020204030204" pitchFamily="34" charset="0"/>
                <a:cs typeface="Calibri Light" panose="020F0302020204030204" pitchFamily="34" charset="0"/>
              </a:rPr>
              <a:t>(Gal 2:9)</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00437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C68EF-FD25-4F2E-A742-4B72BBB00CB0}"/>
              </a:ext>
            </a:extLst>
          </p:cNvPr>
          <p:cNvSpPr>
            <a:spLocks noGrp="1"/>
          </p:cNvSpPr>
          <p:nvPr>
            <p:ph type="title"/>
          </p:nvPr>
        </p:nvSpPr>
        <p:spPr/>
        <p:txBody>
          <a:bodyPr/>
          <a:lstStyle/>
          <a:p>
            <a:r>
              <a:rPr lang="en-US" dirty="0">
                <a:solidFill>
                  <a:schemeClr val="tx1">
                    <a:lumMod val="65000"/>
                    <a:lumOff val="35000"/>
                  </a:schemeClr>
                </a:solidFill>
              </a:rPr>
              <a:t>The Book of James</a:t>
            </a:r>
          </a:p>
        </p:txBody>
      </p:sp>
      <p:sp>
        <p:nvSpPr>
          <p:cNvPr id="3" name="Content Placeholder 2">
            <a:extLst>
              <a:ext uri="{FF2B5EF4-FFF2-40B4-BE49-F238E27FC236}">
                <a16:creationId xmlns:a16="http://schemas.microsoft.com/office/drawing/2014/main" xmlns="" id="{2868D6F3-2795-42D7-8922-B21C7A377CE6}"/>
              </a:ext>
            </a:extLst>
          </p:cNvPr>
          <p:cNvSpPr>
            <a:spLocks noGrp="1"/>
          </p:cNvSpPr>
          <p:nvPr>
            <p:ph idx="1"/>
          </p:nvPr>
        </p:nvSpPr>
        <p:spPr/>
        <p:txBody>
          <a:bodyPr/>
          <a:lstStyle/>
          <a:p>
            <a:r>
              <a:rPr lang="en-US" dirty="0">
                <a:solidFill>
                  <a:schemeClr val="tx1">
                    <a:lumMod val="65000"/>
                    <a:lumOff val="35000"/>
                  </a:schemeClr>
                </a:solidFill>
              </a:rPr>
              <a:t>James 1:1 – </a:t>
            </a:r>
            <a:r>
              <a:rPr lang="en-US" u="sng" dirty="0"/>
              <a:t>James</a:t>
            </a:r>
            <a:r>
              <a:rPr lang="en-US" dirty="0">
                <a:solidFill>
                  <a:schemeClr val="tx1">
                    <a:lumMod val="65000"/>
                    <a:lumOff val="35000"/>
                  </a:schemeClr>
                </a:solidFill>
              </a:rPr>
              <a:t>, a bond-servant of God and of the Lord Jesus Christ</a:t>
            </a:r>
          </a:p>
          <a:p>
            <a:pPr marL="571500" indent="-571500">
              <a:buFontTx/>
              <a:buChar char="-"/>
            </a:pPr>
            <a:r>
              <a:rPr lang="en-US" dirty="0">
                <a:solidFill>
                  <a:schemeClr val="tx1">
                    <a:lumMod val="65000"/>
                    <a:lumOff val="35000"/>
                  </a:schemeClr>
                </a:solidFill>
              </a:rPr>
              <a:t>James, son of Zebedee? </a:t>
            </a:r>
            <a:r>
              <a:rPr lang="en-US" sz="2400" dirty="0">
                <a:solidFill>
                  <a:schemeClr val="tx1">
                    <a:lumMod val="65000"/>
                    <a:lumOff val="35000"/>
                  </a:schemeClr>
                </a:solidFill>
              </a:rPr>
              <a:t>(Matt 4:21)</a:t>
            </a:r>
            <a:endParaRPr lang="en-US" dirty="0">
              <a:solidFill>
                <a:schemeClr val="tx1">
                  <a:lumMod val="65000"/>
                  <a:lumOff val="35000"/>
                </a:schemeClr>
              </a:solidFill>
            </a:endParaRPr>
          </a:p>
          <a:p>
            <a:pPr marL="571500" indent="-571500">
              <a:buFontTx/>
              <a:buChar char="-"/>
            </a:pPr>
            <a:r>
              <a:rPr lang="en-US" dirty="0">
                <a:solidFill>
                  <a:schemeClr val="tx1">
                    <a:lumMod val="65000"/>
                    <a:lumOff val="35000"/>
                  </a:schemeClr>
                </a:solidFill>
              </a:rPr>
              <a:t>James, son of Alphaeus? </a:t>
            </a:r>
            <a:r>
              <a:rPr lang="en-US" sz="2400" dirty="0">
                <a:solidFill>
                  <a:schemeClr val="tx1">
                    <a:lumMod val="65000"/>
                    <a:lumOff val="35000"/>
                  </a:schemeClr>
                </a:solidFill>
              </a:rPr>
              <a:t>(Matt 10:3)</a:t>
            </a:r>
            <a:endParaRPr lang="en-US" dirty="0">
              <a:solidFill>
                <a:schemeClr val="tx1">
                  <a:lumMod val="65000"/>
                  <a:lumOff val="35000"/>
                </a:schemeClr>
              </a:solidFill>
            </a:endParaRPr>
          </a:p>
          <a:p>
            <a:pPr marL="571500" indent="-571500">
              <a:buFontTx/>
              <a:buChar char="-"/>
            </a:pPr>
            <a:r>
              <a:rPr lang="en-US" dirty="0"/>
              <a:t>James, the half brother of Jesus </a:t>
            </a:r>
            <a:r>
              <a:rPr lang="en-US" sz="2400" dirty="0"/>
              <a:t>(Mark 6:3)</a:t>
            </a:r>
          </a:p>
          <a:p>
            <a:pPr marL="971550" lvl="1" indent="-571500">
              <a:buFontTx/>
              <a:buChar char="-"/>
            </a:pPr>
            <a:r>
              <a:rPr lang="en-US" sz="3600" dirty="0"/>
              <a:t>But then something amazing happens…</a:t>
            </a:r>
          </a:p>
          <a:p>
            <a:pPr marL="971550" lvl="1" indent="-571500">
              <a:buFontTx/>
              <a:buChar char="-"/>
            </a:pPr>
            <a:endParaRPr lang="en-US" sz="3600" dirty="0"/>
          </a:p>
        </p:txBody>
      </p:sp>
      <p:cxnSp>
        <p:nvCxnSpPr>
          <p:cNvPr id="5" name="Straight Connector 4">
            <a:extLst>
              <a:ext uri="{FF2B5EF4-FFF2-40B4-BE49-F238E27FC236}">
                <a16:creationId xmlns:a16="http://schemas.microsoft.com/office/drawing/2014/main" xmlns="" id="{6521307A-0FA0-4858-92DC-02C55B629462}"/>
              </a:ext>
            </a:extLst>
          </p:cNvPr>
          <p:cNvCxnSpPr/>
          <p:nvPr/>
        </p:nvCxnSpPr>
        <p:spPr bwMode="auto">
          <a:xfrm flipH="1">
            <a:off x="736600" y="24003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xmlns="" id="{22DB2200-E161-4DE8-9CE7-3B9A5653605F}"/>
              </a:ext>
            </a:extLst>
          </p:cNvPr>
          <p:cNvCxnSpPr/>
          <p:nvPr/>
        </p:nvCxnSpPr>
        <p:spPr bwMode="auto">
          <a:xfrm flipH="1">
            <a:off x="736600" y="3009900"/>
            <a:ext cx="6096000" cy="0"/>
          </a:xfrm>
          <a:prstGeom prst="line">
            <a:avLst/>
          </a:prstGeom>
          <a:solidFill>
            <a:schemeClr val="accent1"/>
          </a:solidFill>
          <a:ln w="25400" cap="flat" cmpd="sng" algn="ctr">
            <a:solidFill>
              <a:schemeClr val="tx1">
                <a:lumMod val="65000"/>
                <a:lumOff val="35000"/>
              </a:schemeClr>
            </a:solidFill>
            <a:prstDash val="solid"/>
            <a:round/>
            <a:headEnd type="none" w="med" len="med"/>
            <a:tailEnd type="none" w="med" len="med"/>
          </a:ln>
          <a:effectLst/>
        </p:spPr>
      </p:cxnSp>
      <p:sp>
        <p:nvSpPr>
          <p:cNvPr id="7" name="Rounded Rectangle 6">
            <a:extLst>
              <a:ext uri="{FF2B5EF4-FFF2-40B4-BE49-F238E27FC236}">
                <a16:creationId xmlns:a16="http://schemas.microsoft.com/office/drawing/2014/main" xmlns="" id="{48D0FA7B-3CAF-4D99-B4A9-4F8B87BB8717}"/>
              </a:ext>
            </a:extLst>
          </p:cNvPr>
          <p:cNvSpPr/>
          <p:nvPr/>
        </p:nvSpPr>
        <p:spPr bwMode="auto">
          <a:xfrm>
            <a:off x="169333" y="190500"/>
            <a:ext cx="9821333"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“Then he appeared to James” </a:t>
            </a:r>
            <a:r>
              <a:rPr lang="en-US" sz="2400" dirty="0">
                <a:solidFill>
                  <a:schemeClr val="bg1"/>
                </a:solidFill>
                <a:latin typeface="Calibri Light" panose="020F0302020204030204" pitchFamily="34" charset="0"/>
                <a:cs typeface="Calibri Light" panose="020F0302020204030204" pitchFamily="34" charset="0"/>
              </a:rPr>
              <a:t>(1 Cor 15:7)</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James became known as one of “the pillars of the church” </a:t>
            </a:r>
            <a:r>
              <a:rPr lang="en-US" sz="2400" dirty="0">
                <a:solidFill>
                  <a:schemeClr val="bg1"/>
                </a:solidFill>
                <a:latin typeface="Calibri Light" panose="020F0302020204030204" pitchFamily="34" charset="0"/>
                <a:cs typeface="Calibri Light" panose="020F0302020204030204" pitchFamily="34" charset="0"/>
              </a:rPr>
              <a:t>(Gal 2:9)</a:t>
            </a: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pic>
        <p:nvPicPr>
          <p:cNvPr id="1026" name="Picture 2" descr="Image result for camel knees&quot;">
            <a:extLst>
              <a:ext uri="{FF2B5EF4-FFF2-40B4-BE49-F238E27FC236}">
                <a16:creationId xmlns:a16="http://schemas.microsoft.com/office/drawing/2014/main" xmlns="" id="{77351AA7-CEFB-46B7-BE67-4323A95BA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223315"/>
            <a:ext cx="6438899" cy="4301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BE23165-1F2E-45A8-B9F0-5372D96EBC71}"/>
              </a:ext>
            </a:extLst>
          </p:cNvPr>
          <p:cNvSpPr txBox="1"/>
          <p:nvPr/>
        </p:nvSpPr>
        <p:spPr>
          <a:xfrm>
            <a:off x="3391408" y="4369308"/>
            <a:ext cx="6438899" cy="1200329"/>
          </a:xfrm>
          <a:prstGeom prst="rect">
            <a:avLst/>
          </a:prstGeom>
          <a:noFill/>
        </p:spPr>
        <p:txBody>
          <a:bodyPr wrap="square" rtlCol="0">
            <a:spAutoFit/>
          </a:bodyPr>
          <a:lstStyle/>
          <a:p>
            <a:r>
              <a:rPr lang="en-US" sz="3600" dirty="0">
                <a:latin typeface="Calibri Light" panose="020F0302020204030204" pitchFamily="34" charset="0"/>
                <a:cs typeface="Calibri Light" panose="020F0302020204030204" pitchFamily="34" charset="0"/>
              </a:rPr>
              <a:t>“his knees became hard like those of a camel” </a:t>
            </a:r>
            <a:r>
              <a:rPr lang="en-US" sz="2400" dirty="0">
                <a:latin typeface="Calibri Light" panose="020F0302020204030204" pitchFamily="34" charset="0"/>
                <a:cs typeface="Calibri Light" panose="020F0302020204030204" pitchFamily="34" charset="0"/>
              </a:rPr>
              <a:t>(</a:t>
            </a:r>
            <a:r>
              <a:rPr lang="en-US" sz="2400" dirty="0" err="1">
                <a:latin typeface="Calibri Light" panose="020F0302020204030204" pitchFamily="34" charset="0"/>
                <a:cs typeface="Calibri Light" panose="020F0302020204030204" pitchFamily="34" charset="0"/>
              </a:rPr>
              <a:t>Hegesippus</a:t>
            </a:r>
            <a:r>
              <a:rPr lang="en-US" sz="2400" dirty="0">
                <a:latin typeface="Calibri Light" panose="020F0302020204030204" pitchFamily="34" charset="0"/>
                <a:cs typeface="Calibri Light" panose="020F0302020204030204" pitchFamily="34" charset="0"/>
              </a:rPr>
              <a:t>, 100s AD)</a:t>
            </a:r>
            <a:endParaRPr lang="en-US"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8644376"/>
      </p:ext>
    </p:extLst>
  </p:cSld>
  <p:clrMapOvr>
    <a:masterClrMapping/>
  </p:clrMapOvr>
  <p:transition spd="slow">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3026</Words>
  <Application>Microsoft Office PowerPoint</Application>
  <PresentationFormat>Custom</PresentationFormat>
  <Paragraphs>322</Paragraphs>
  <Slides>50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ＭＳ Ｐゴシック</vt:lpstr>
      <vt:lpstr>Arial</vt:lpstr>
      <vt:lpstr>Calibri Light</vt:lpstr>
      <vt:lpstr>Papyrus</vt:lpstr>
      <vt:lpstr>Times New Roman</vt:lpstr>
      <vt:lpstr>Default Design</vt:lpstr>
      <vt:lpstr>James 1</vt:lpstr>
      <vt:lpstr>The Book of James</vt:lpstr>
      <vt:lpstr>The Book of James</vt:lpstr>
      <vt:lpstr>The Book of James</vt:lpstr>
      <vt:lpstr>The Book of James</vt:lpstr>
      <vt:lpstr>The Book of James</vt:lpstr>
      <vt:lpstr>The Book of James</vt:lpstr>
      <vt:lpstr>The Book of James</vt:lpstr>
      <vt:lpstr>The Book of James</vt:lpstr>
      <vt:lpstr>The Book of James</vt:lpstr>
      <vt:lpstr>Josephus</vt:lpstr>
      <vt:lpstr>James 1</vt:lpstr>
      <vt:lpstr>James 1</vt:lpstr>
      <vt:lpstr>James 1</vt:lpstr>
      <vt:lpstr>James 1</vt:lpstr>
      <vt:lpstr>James 1</vt:lpstr>
      <vt:lpstr>James 1</vt:lpstr>
      <vt:lpstr>James 1</vt:lpstr>
      <vt:lpstr>James 1</vt:lpstr>
      <vt:lpstr>James 1</vt:lpstr>
      <vt:lpstr>James 1</vt:lpstr>
      <vt:lpstr>James 1</vt:lpstr>
      <vt:lpstr>Oswald Sanders</vt:lpstr>
      <vt:lpstr>Oswald Sanders</vt:lpstr>
      <vt:lpstr>James 1</vt:lpstr>
      <vt:lpstr>James 1</vt:lpstr>
      <vt:lpstr>James 1</vt:lpstr>
      <vt:lpstr>Ole Hallesby</vt:lpstr>
      <vt:lpstr>Ole Hallesby</vt:lpstr>
      <vt:lpstr>Ole Hallesby</vt:lpstr>
      <vt:lpstr>Ole Hallesby</vt:lpstr>
      <vt:lpstr>Ole Hallesby</vt:lpstr>
      <vt:lpstr>Ole Hallesby</vt:lpstr>
      <vt:lpstr>Ole Hallesby</vt:lpstr>
      <vt:lpstr>Ole Hallesby</vt:lpstr>
      <vt:lpstr>Ole Hallesby</vt:lpstr>
      <vt:lpstr>Ole Hallesby</vt:lpstr>
      <vt:lpstr>Ole Hallesby</vt:lpstr>
      <vt:lpstr>James 1</vt:lpstr>
      <vt:lpstr>James 1</vt:lpstr>
      <vt:lpstr>James 1</vt:lpstr>
      <vt:lpstr>James 1</vt:lpstr>
      <vt:lpstr>James 1</vt:lpstr>
      <vt:lpstr>James 1</vt:lpstr>
      <vt:lpstr>Randy Alcorn</vt:lpstr>
      <vt:lpstr>Randy Alcorn</vt:lpstr>
      <vt:lpstr>Randy Alcorn</vt:lpstr>
      <vt:lpstr>Randy Alcorn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2019-12-18T21:43:20Z</dcterms:modified>
</cp:coreProperties>
</file>