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9"/>
  </p:notesMasterIdLst>
  <p:sldIdLst>
    <p:sldId id="262" r:id="rId2"/>
    <p:sldId id="1286" r:id="rId3"/>
    <p:sldId id="1287" r:id="rId4"/>
    <p:sldId id="1291" r:id="rId5"/>
    <p:sldId id="1295" r:id="rId6"/>
    <p:sldId id="1301" r:id="rId7"/>
    <p:sldId id="1302" r:id="rId8"/>
    <p:sldId id="1303" r:id="rId9"/>
    <p:sldId id="1304" r:id="rId10"/>
    <p:sldId id="1305" r:id="rId11"/>
    <p:sldId id="1306" r:id="rId12"/>
    <p:sldId id="1307" r:id="rId13"/>
    <p:sldId id="1308" r:id="rId14"/>
    <p:sldId id="1309" r:id="rId15"/>
    <p:sldId id="1310" r:id="rId16"/>
    <p:sldId id="1311" r:id="rId17"/>
    <p:sldId id="1313" r:id="rId18"/>
    <p:sldId id="1312" r:id="rId19"/>
    <p:sldId id="1314" r:id="rId20"/>
    <p:sldId id="1315" r:id="rId21"/>
    <p:sldId id="1350" r:id="rId22"/>
    <p:sldId id="1316" r:id="rId23"/>
    <p:sldId id="1353" r:id="rId24"/>
    <p:sldId id="1352" r:id="rId25"/>
    <p:sldId id="1317" r:id="rId26"/>
    <p:sldId id="1318" r:id="rId27"/>
    <p:sldId id="1319" r:id="rId28"/>
    <p:sldId id="1320" r:id="rId29"/>
    <p:sldId id="1321" r:id="rId30"/>
    <p:sldId id="1322" r:id="rId31"/>
    <p:sldId id="1323" r:id="rId32"/>
    <p:sldId id="1324" r:id="rId33"/>
    <p:sldId id="1325" r:id="rId34"/>
    <p:sldId id="1326" r:id="rId35"/>
    <p:sldId id="1327" r:id="rId36"/>
    <p:sldId id="1328" r:id="rId37"/>
    <p:sldId id="1330" r:id="rId38"/>
    <p:sldId id="1331" r:id="rId39"/>
    <p:sldId id="1332" r:id="rId40"/>
    <p:sldId id="1333" r:id="rId41"/>
    <p:sldId id="1354" r:id="rId42"/>
    <p:sldId id="1334" r:id="rId43"/>
    <p:sldId id="1335" r:id="rId44"/>
    <p:sldId id="1336" r:id="rId45"/>
    <p:sldId id="1337" r:id="rId46"/>
    <p:sldId id="1338" r:id="rId47"/>
    <p:sldId id="1339" r:id="rId48"/>
    <p:sldId id="1340" r:id="rId49"/>
    <p:sldId id="1341" r:id="rId50"/>
    <p:sldId id="1342" r:id="rId51"/>
    <p:sldId id="1343" r:id="rId52"/>
    <p:sldId id="1344" r:id="rId53"/>
    <p:sldId id="1345" r:id="rId54"/>
    <p:sldId id="1348" r:id="rId55"/>
    <p:sldId id="1349" r:id="rId56"/>
    <p:sldId id="1167" r:id="rId57"/>
    <p:sldId id="135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72D"/>
    <a:srgbClr val="72DB2B"/>
    <a:srgbClr val="3F7D15"/>
    <a:srgbClr val="5BB41E"/>
    <a:srgbClr val="221A00"/>
    <a:srgbClr val="3E2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75" autoAdjust="0"/>
    <p:restoredTop sz="94660"/>
  </p:normalViewPr>
  <p:slideViewPr>
    <p:cSldViewPr snapToGrid="0">
      <p:cViewPr varScale="1">
        <p:scale>
          <a:sx n="77" d="100"/>
          <a:sy n="77" d="100"/>
        </p:scale>
        <p:origin x="136" y="40"/>
      </p:cViewPr>
      <p:guideLst/>
    </p:cSldViewPr>
  </p:slideViewPr>
  <p:notesTextViewPr>
    <p:cViewPr>
      <p:scale>
        <a:sx n="3" d="2"/>
        <a:sy n="3" d="2"/>
      </p:scale>
      <p:origin x="0" y="0"/>
    </p:cViewPr>
  </p:notesTextViewPr>
  <p:sorterViewPr>
    <p:cViewPr>
      <p:scale>
        <a:sx n="113" d="100"/>
        <a:sy n="113" d="100"/>
      </p:scale>
      <p:origin x="0" y="-72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F926D-B060-4F6A-834C-683F444DE01B}" type="datetimeFigureOut">
              <a:rPr lang="en-US" smtClean="0"/>
              <a:t>3/26/2021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C77DC-F2A7-4847-88A5-2B3DF623F74B}" type="slidenum">
              <a:rPr lang="en-US" smtClean="0"/>
              <a:t>‹#›</a:t>
            </a:fld>
            <a:endParaRPr lang="en-US"/>
          </a:p>
        </p:txBody>
      </p:sp>
    </p:spTree>
    <p:extLst>
      <p:ext uri="{BB962C8B-B14F-4D97-AF65-F5344CB8AC3E}">
        <p14:creationId xmlns:p14="http://schemas.microsoft.com/office/powerpoint/2010/main" val="19718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 xmlns:a16="http://schemas.microsoft.com/office/drawing/2014/main" id="{9642626F-AE5B-4C60-AF84-A024FE51F763}"/>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21034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029EAC7-0CAA-4A8C-BEFD-AED8ED7F21F4}"/>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Jesus One on One: Jesus and John the Baptist</a:t>
            </a:r>
            <a:endParaRPr lang="en-US" sz="4800" dirty="0">
              <a:solidFill>
                <a:schemeClr val="bg1"/>
              </a:solidFill>
            </a:endParaRPr>
          </a:p>
        </p:txBody>
      </p:sp>
      <p:pic>
        <p:nvPicPr>
          <p:cNvPr id="4" name="Picture 2" descr="The Wilderness — Watchtower ONLINE LIBRARY">
            <a:extLst>
              <a:ext uri="{FF2B5EF4-FFF2-40B4-BE49-F238E27FC236}">
                <a16:creationId xmlns="" xmlns:a16="http://schemas.microsoft.com/office/drawing/2014/main" id="{E5F7AA98-C634-4F87-9710-D70A14B61C7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1"/>
            <a:ext cx="12191998"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4219163"/>
            <a:ext cx="12191999" cy="263883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3:4 </a:t>
            </a:r>
            <a:r>
              <a:rPr lang="en-US" sz="3200" b="1" u="sng" dirty="0"/>
              <a:t>Now John himself had a garment of camel’s hair and a leather belt around his waist; and his food was locusts and wild honey</a:t>
            </a:r>
            <a:r>
              <a:rPr lang="en-US" sz="3200" dirty="0"/>
              <a:t>. </a:t>
            </a:r>
            <a:r>
              <a:rPr lang="en-US" sz="3200" b="1" baseline="30000" dirty="0"/>
              <a:t>5 </a:t>
            </a:r>
            <a:r>
              <a:rPr lang="en-US" sz="3200" dirty="0"/>
              <a:t>At that time Jerusalem was going out to him, and all Judea and all the region around the Jordan; </a:t>
            </a:r>
            <a:r>
              <a:rPr lang="en-US" sz="3200" b="1" baseline="30000" dirty="0"/>
              <a:t>6 </a:t>
            </a:r>
            <a:r>
              <a:rPr lang="en-US" sz="3200" dirty="0"/>
              <a:t>and they were being baptized by him in the Jordan River, as they confessed their sins.</a:t>
            </a:r>
          </a:p>
        </p:txBody>
      </p:sp>
      <p:sp>
        <p:nvSpPr>
          <p:cNvPr id="5" name="TextBox 4">
            <a:extLst>
              <a:ext uri="{FF2B5EF4-FFF2-40B4-BE49-F238E27FC236}">
                <a16:creationId xmlns="" xmlns:a16="http://schemas.microsoft.com/office/drawing/2014/main" id="{4D86B754-BBA4-4A7C-9CCA-6B2AE6D66AFE}"/>
              </a:ext>
            </a:extLst>
          </p:cNvPr>
          <p:cNvSpPr txBox="1"/>
          <p:nvPr/>
        </p:nvSpPr>
        <p:spPr>
          <a:xfrm>
            <a:off x="7186863" y="164650"/>
            <a:ext cx="517358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John the Baptist</a:t>
            </a:r>
            <a:endParaRPr lang="en-US" sz="4800" dirty="0">
              <a:solidFill>
                <a:schemeClr val="bg1"/>
              </a:solidFill>
            </a:endParaRPr>
          </a:p>
        </p:txBody>
      </p:sp>
      <p:sp>
        <p:nvSpPr>
          <p:cNvPr id="8" name="Rounded Rectangle 5">
            <a:extLst>
              <a:ext uri="{FF2B5EF4-FFF2-40B4-BE49-F238E27FC236}">
                <a16:creationId xmlns="" xmlns:a16="http://schemas.microsoft.com/office/drawing/2014/main" id="{0BEC4B11-7875-447B-ACDF-B9E2947D12AE}"/>
              </a:ext>
            </a:extLst>
          </p:cNvPr>
          <p:cNvSpPr/>
          <p:nvPr/>
        </p:nvSpPr>
        <p:spPr>
          <a:xfrm>
            <a:off x="819797" y="995647"/>
            <a:ext cx="3954854"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A Forerunner</a:t>
            </a:r>
            <a:endParaRPr lang="en-US" sz="4800" dirty="0"/>
          </a:p>
        </p:txBody>
      </p:sp>
      <p:sp>
        <p:nvSpPr>
          <p:cNvPr id="9" name="Rounded Rectangle 5">
            <a:extLst>
              <a:ext uri="{FF2B5EF4-FFF2-40B4-BE49-F238E27FC236}">
                <a16:creationId xmlns="" xmlns:a16="http://schemas.microsoft.com/office/drawing/2014/main" id="{F472A769-1C16-47BD-9CD5-9D6C2767CEDF}"/>
              </a:ext>
            </a:extLst>
          </p:cNvPr>
          <p:cNvSpPr/>
          <p:nvPr/>
        </p:nvSpPr>
        <p:spPr>
          <a:xfrm>
            <a:off x="2877434" y="1922292"/>
            <a:ext cx="3196626"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A Prophet</a:t>
            </a:r>
            <a:endParaRPr lang="en-US" sz="4800" dirty="0"/>
          </a:p>
        </p:txBody>
      </p:sp>
    </p:spTree>
    <p:extLst>
      <p:ext uri="{BB962C8B-B14F-4D97-AF65-F5344CB8AC3E}">
        <p14:creationId xmlns:p14="http://schemas.microsoft.com/office/powerpoint/2010/main" val="119042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029EAC7-0CAA-4A8C-BEFD-AED8ED7F21F4}"/>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Jesus One on One: Jesus and John the Baptist</a:t>
            </a:r>
            <a:endParaRPr lang="en-US" sz="4800" dirty="0">
              <a:solidFill>
                <a:schemeClr val="bg1"/>
              </a:solidFill>
            </a:endParaRPr>
          </a:p>
        </p:txBody>
      </p:sp>
      <p:pic>
        <p:nvPicPr>
          <p:cNvPr id="4" name="Picture 2" descr="The Wilderness — Watchtower ONLINE LIBRARY">
            <a:extLst>
              <a:ext uri="{FF2B5EF4-FFF2-40B4-BE49-F238E27FC236}">
                <a16:creationId xmlns="" xmlns:a16="http://schemas.microsoft.com/office/drawing/2014/main" id="{E5F7AA98-C634-4F87-9710-D70A14B61C7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1"/>
            <a:ext cx="12191998"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4219163"/>
            <a:ext cx="12191999" cy="263883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3:4 </a:t>
            </a:r>
            <a:r>
              <a:rPr lang="en-US" sz="3200" dirty="0"/>
              <a:t>Now John himself had a garment of camel’s hair and a leather  belt around his waist; and his food was locusts and wild honey. </a:t>
            </a:r>
            <a:r>
              <a:rPr lang="en-US" sz="3200" b="1" baseline="30000" dirty="0"/>
              <a:t>5 </a:t>
            </a:r>
            <a:r>
              <a:rPr lang="en-US" sz="3200" b="1" u="sng" dirty="0"/>
              <a:t>At    that time Jerusalem was going out to him, and all Judea and all the region around the Jordan</a:t>
            </a:r>
            <a:r>
              <a:rPr lang="en-US" sz="3200" dirty="0"/>
              <a:t>; </a:t>
            </a:r>
            <a:r>
              <a:rPr lang="en-US" sz="3200" b="1" baseline="30000" dirty="0"/>
              <a:t>6 </a:t>
            </a:r>
            <a:r>
              <a:rPr lang="en-US" sz="3200" dirty="0"/>
              <a:t>and they were being baptized by him in the Jordan River, as they confessed their sins.</a:t>
            </a:r>
          </a:p>
        </p:txBody>
      </p:sp>
      <p:sp>
        <p:nvSpPr>
          <p:cNvPr id="5" name="TextBox 4">
            <a:extLst>
              <a:ext uri="{FF2B5EF4-FFF2-40B4-BE49-F238E27FC236}">
                <a16:creationId xmlns="" xmlns:a16="http://schemas.microsoft.com/office/drawing/2014/main" id="{4D86B754-BBA4-4A7C-9CCA-6B2AE6D66AFE}"/>
              </a:ext>
            </a:extLst>
          </p:cNvPr>
          <p:cNvSpPr txBox="1"/>
          <p:nvPr/>
        </p:nvSpPr>
        <p:spPr>
          <a:xfrm>
            <a:off x="7186863" y="164650"/>
            <a:ext cx="517358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John the Baptist</a:t>
            </a:r>
            <a:endParaRPr lang="en-US" sz="4800" dirty="0">
              <a:solidFill>
                <a:schemeClr val="bg1"/>
              </a:solidFill>
            </a:endParaRPr>
          </a:p>
        </p:txBody>
      </p:sp>
      <p:sp>
        <p:nvSpPr>
          <p:cNvPr id="8" name="Rounded Rectangle 5">
            <a:extLst>
              <a:ext uri="{FF2B5EF4-FFF2-40B4-BE49-F238E27FC236}">
                <a16:creationId xmlns="" xmlns:a16="http://schemas.microsoft.com/office/drawing/2014/main" id="{0BEC4B11-7875-447B-ACDF-B9E2947D12AE}"/>
              </a:ext>
            </a:extLst>
          </p:cNvPr>
          <p:cNvSpPr/>
          <p:nvPr/>
        </p:nvSpPr>
        <p:spPr>
          <a:xfrm>
            <a:off x="819797" y="995647"/>
            <a:ext cx="3954854"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A Forerunner</a:t>
            </a:r>
            <a:endParaRPr lang="en-US" sz="4800" dirty="0"/>
          </a:p>
        </p:txBody>
      </p:sp>
      <p:sp>
        <p:nvSpPr>
          <p:cNvPr id="9" name="Rounded Rectangle 5">
            <a:extLst>
              <a:ext uri="{FF2B5EF4-FFF2-40B4-BE49-F238E27FC236}">
                <a16:creationId xmlns="" xmlns:a16="http://schemas.microsoft.com/office/drawing/2014/main" id="{F472A769-1C16-47BD-9CD5-9D6C2767CEDF}"/>
              </a:ext>
            </a:extLst>
          </p:cNvPr>
          <p:cNvSpPr/>
          <p:nvPr/>
        </p:nvSpPr>
        <p:spPr>
          <a:xfrm>
            <a:off x="2877434" y="1922292"/>
            <a:ext cx="3196626"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A Prophet</a:t>
            </a:r>
            <a:endParaRPr lang="en-US" sz="4800" dirty="0"/>
          </a:p>
        </p:txBody>
      </p:sp>
    </p:spTree>
    <p:extLst>
      <p:ext uri="{BB962C8B-B14F-4D97-AF65-F5344CB8AC3E}">
        <p14:creationId xmlns:p14="http://schemas.microsoft.com/office/powerpoint/2010/main" val="1775055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029EAC7-0CAA-4A8C-BEFD-AED8ED7F21F4}"/>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Jesus One on One: Jesus and John the Baptist</a:t>
            </a:r>
            <a:endParaRPr lang="en-US" sz="4800" dirty="0">
              <a:solidFill>
                <a:schemeClr val="bg1"/>
              </a:solidFill>
            </a:endParaRPr>
          </a:p>
        </p:txBody>
      </p:sp>
      <p:pic>
        <p:nvPicPr>
          <p:cNvPr id="4" name="Picture 2" descr="The Wilderness — Watchtower ONLINE LIBRARY">
            <a:extLst>
              <a:ext uri="{FF2B5EF4-FFF2-40B4-BE49-F238E27FC236}">
                <a16:creationId xmlns="" xmlns:a16="http://schemas.microsoft.com/office/drawing/2014/main" id="{E5F7AA98-C634-4F87-9710-D70A14B61C7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1"/>
            <a:ext cx="12191998"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4219163"/>
            <a:ext cx="12191999" cy="263883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3:4 </a:t>
            </a:r>
            <a:r>
              <a:rPr lang="en-US" sz="3200" dirty="0"/>
              <a:t>Now John himself had a garment of camel’s hair and a leather  belt around his waist; and his food was locusts and wild honey. </a:t>
            </a:r>
            <a:r>
              <a:rPr lang="en-US" sz="3200" b="1" baseline="30000" dirty="0"/>
              <a:t>5 </a:t>
            </a:r>
            <a:r>
              <a:rPr lang="en-US" sz="3200" dirty="0"/>
              <a:t>At    that time Jerusalem was going out to him, and all Judea and all the region around the Jordan; </a:t>
            </a:r>
            <a:r>
              <a:rPr lang="en-US" sz="3200" b="1" baseline="30000" dirty="0"/>
              <a:t>6 </a:t>
            </a:r>
            <a:r>
              <a:rPr lang="en-US" sz="3200" b="1" u="sng" dirty="0"/>
              <a:t>and they were being baptized by him in the Jordan River, as they confessed their sins.</a:t>
            </a:r>
          </a:p>
        </p:txBody>
      </p:sp>
      <p:sp>
        <p:nvSpPr>
          <p:cNvPr id="5" name="TextBox 4">
            <a:extLst>
              <a:ext uri="{FF2B5EF4-FFF2-40B4-BE49-F238E27FC236}">
                <a16:creationId xmlns="" xmlns:a16="http://schemas.microsoft.com/office/drawing/2014/main" id="{4D86B754-BBA4-4A7C-9CCA-6B2AE6D66AFE}"/>
              </a:ext>
            </a:extLst>
          </p:cNvPr>
          <p:cNvSpPr txBox="1"/>
          <p:nvPr/>
        </p:nvSpPr>
        <p:spPr>
          <a:xfrm>
            <a:off x="7186863" y="164650"/>
            <a:ext cx="517358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John the Baptist</a:t>
            </a:r>
            <a:endParaRPr lang="en-US" sz="4800" dirty="0">
              <a:solidFill>
                <a:schemeClr val="bg1"/>
              </a:solidFill>
            </a:endParaRPr>
          </a:p>
        </p:txBody>
      </p:sp>
      <p:sp>
        <p:nvSpPr>
          <p:cNvPr id="8" name="Rounded Rectangle 5">
            <a:extLst>
              <a:ext uri="{FF2B5EF4-FFF2-40B4-BE49-F238E27FC236}">
                <a16:creationId xmlns="" xmlns:a16="http://schemas.microsoft.com/office/drawing/2014/main" id="{0BEC4B11-7875-447B-ACDF-B9E2947D12AE}"/>
              </a:ext>
            </a:extLst>
          </p:cNvPr>
          <p:cNvSpPr/>
          <p:nvPr/>
        </p:nvSpPr>
        <p:spPr>
          <a:xfrm>
            <a:off x="819797" y="995647"/>
            <a:ext cx="3954854"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A Forerunner</a:t>
            </a:r>
            <a:endParaRPr lang="en-US" sz="4800" dirty="0"/>
          </a:p>
        </p:txBody>
      </p:sp>
      <p:sp>
        <p:nvSpPr>
          <p:cNvPr id="9" name="Rounded Rectangle 5">
            <a:extLst>
              <a:ext uri="{FF2B5EF4-FFF2-40B4-BE49-F238E27FC236}">
                <a16:creationId xmlns="" xmlns:a16="http://schemas.microsoft.com/office/drawing/2014/main" id="{F472A769-1C16-47BD-9CD5-9D6C2767CEDF}"/>
              </a:ext>
            </a:extLst>
          </p:cNvPr>
          <p:cNvSpPr/>
          <p:nvPr/>
        </p:nvSpPr>
        <p:spPr>
          <a:xfrm>
            <a:off x="2877434" y="1922292"/>
            <a:ext cx="3196626"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A Prophet</a:t>
            </a:r>
            <a:endParaRPr lang="en-US" sz="4800" dirty="0"/>
          </a:p>
        </p:txBody>
      </p:sp>
      <p:sp>
        <p:nvSpPr>
          <p:cNvPr id="10" name="Rounded Rectangle 5">
            <a:extLst>
              <a:ext uri="{FF2B5EF4-FFF2-40B4-BE49-F238E27FC236}">
                <a16:creationId xmlns="" xmlns:a16="http://schemas.microsoft.com/office/drawing/2014/main" id="{2F775002-2CC8-4F2B-87E9-BB3F9C49C122}"/>
              </a:ext>
            </a:extLst>
          </p:cNvPr>
          <p:cNvSpPr/>
          <p:nvPr/>
        </p:nvSpPr>
        <p:spPr>
          <a:xfrm>
            <a:off x="4867717" y="2856959"/>
            <a:ext cx="4638292"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John’s </a:t>
            </a:r>
            <a:r>
              <a:rPr lang="en-US" sz="4800" b="1" i="1" dirty="0">
                <a:solidFill>
                  <a:schemeClr val="bg1"/>
                </a:solidFill>
              </a:rPr>
              <a:t>baptism</a:t>
            </a:r>
            <a:endParaRPr lang="en-US" sz="4800" i="1" dirty="0"/>
          </a:p>
        </p:txBody>
      </p:sp>
    </p:spTree>
    <p:extLst>
      <p:ext uri="{BB962C8B-B14F-4D97-AF65-F5344CB8AC3E}">
        <p14:creationId xmlns:p14="http://schemas.microsoft.com/office/powerpoint/2010/main" val="410639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4219163"/>
            <a:ext cx="12191999" cy="263883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3:4 </a:t>
            </a:r>
            <a:r>
              <a:rPr lang="en-US" sz="3200" dirty="0"/>
              <a:t>Now John himself had a garment of camel’s hair and a leather  belt around his waist; and his food was locusts and wild honey. </a:t>
            </a:r>
            <a:r>
              <a:rPr lang="en-US" sz="3200" b="1" baseline="30000" dirty="0"/>
              <a:t>5 </a:t>
            </a:r>
            <a:r>
              <a:rPr lang="en-US" sz="3200" dirty="0"/>
              <a:t>At    that time Jerusalem was going out to him, and all Judea and all the region around the Jordan; </a:t>
            </a:r>
            <a:r>
              <a:rPr lang="en-US" sz="3200" b="1" baseline="30000" dirty="0"/>
              <a:t>6 </a:t>
            </a:r>
            <a:r>
              <a:rPr lang="en-US" sz="3200" b="1" u="sng" dirty="0"/>
              <a:t>and they were being baptized by him in the Jordan River, as they confessed their sins.</a:t>
            </a:r>
          </a:p>
        </p:txBody>
      </p:sp>
    </p:spTree>
    <p:extLst>
      <p:ext uri="{BB962C8B-B14F-4D97-AF65-F5344CB8AC3E}">
        <p14:creationId xmlns:p14="http://schemas.microsoft.com/office/powerpoint/2010/main" val="105237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5524500"/>
            <a:ext cx="12191999" cy="13335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3:13 </a:t>
            </a:r>
            <a:r>
              <a:rPr lang="en-US" sz="3200" dirty="0"/>
              <a:t>Then Jesus arrived from Galilee at the Jordan, coming to John to be baptized by him. </a:t>
            </a:r>
            <a:endParaRPr lang="en-US" sz="3200" b="1" u="sng" dirty="0"/>
          </a:p>
        </p:txBody>
      </p:sp>
      <p:sp>
        <p:nvSpPr>
          <p:cNvPr id="6" name="Rounded Rectangle 5">
            <a:extLst>
              <a:ext uri="{FF2B5EF4-FFF2-40B4-BE49-F238E27FC236}">
                <a16:creationId xmlns="" xmlns:a16="http://schemas.microsoft.com/office/drawing/2014/main" id="{1EDEF719-C844-432A-9845-C321CBF21154}"/>
              </a:ext>
            </a:extLst>
          </p:cNvPr>
          <p:cNvSpPr/>
          <p:nvPr/>
        </p:nvSpPr>
        <p:spPr>
          <a:xfrm>
            <a:off x="647701" y="228059"/>
            <a:ext cx="8953500"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John knew exactly who Jesus was</a:t>
            </a:r>
            <a:endParaRPr lang="en-US" sz="4800" i="1" dirty="0"/>
          </a:p>
        </p:txBody>
      </p:sp>
    </p:spTree>
    <p:extLst>
      <p:ext uri="{BB962C8B-B14F-4D97-AF65-F5344CB8AC3E}">
        <p14:creationId xmlns:p14="http://schemas.microsoft.com/office/powerpoint/2010/main" val="144654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3638550"/>
            <a:ext cx="12191999" cy="32194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3:11 </a:t>
            </a:r>
            <a:r>
              <a:rPr lang="en-US" sz="3200" dirty="0"/>
              <a:t>“As for me, I baptize you with water for repentance, but He who is coming after me is mightier than I, and I am not fit to remove His sandals; He will baptize you with the Holy Spirit and fire.  </a:t>
            </a:r>
            <a:r>
              <a:rPr lang="en-US" sz="3200" b="1" baseline="30000" dirty="0"/>
              <a:t>12 </a:t>
            </a:r>
            <a:r>
              <a:rPr lang="en-US" sz="3200" dirty="0"/>
              <a:t>His winnowing fork is in His hand, and He will thoroughly clear His threshing floor; and He will gather His wheat into the barn, but He will burn up the chaff with unquenchable fire.”</a:t>
            </a:r>
            <a:endParaRPr lang="en-US" sz="3200" b="1" u="sng" dirty="0"/>
          </a:p>
        </p:txBody>
      </p:sp>
      <p:sp>
        <p:nvSpPr>
          <p:cNvPr id="6" name="Rounded Rectangle 5">
            <a:extLst>
              <a:ext uri="{FF2B5EF4-FFF2-40B4-BE49-F238E27FC236}">
                <a16:creationId xmlns="" xmlns:a16="http://schemas.microsoft.com/office/drawing/2014/main" id="{1EDEF719-C844-432A-9845-C321CBF21154}"/>
              </a:ext>
            </a:extLst>
          </p:cNvPr>
          <p:cNvSpPr/>
          <p:nvPr/>
        </p:nvSpPr>
        <p:spPr>
          <a:xfrm>
            <a:off x="647701" y="228059"/>
            <a:ext cx="8953500"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John knew exactly who Jesus was</a:t>
            </a:r>
            <a:endParaRPr lang="en-US" sz="4800" i="1" dirty="0"/>
          </a:p>
        </p:txBody>
      </p:sp>
    </p:spTree>
    <p:extLst>
      <p:ext uri="{BB962C8B-B14F-4D97-AF65-F5344CB8AC3E}">
        <p14:creationId xmlns:p14="http://schemas.microsoft.com/office/powerpoint/2010/main" val="3978509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3638550"/>
            <a:ext cx="12191999" cy="32194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3:11 </a:t>
            </a:r>
            <a:r>
              <a:rPr lang="en-US" sz="3200" dirty="0"/>
              <a:t>“As for me, I baptize you with water for repentance, but </a:t>
            </a:r>
            <a:r>
              <a:rPr lang="en-US" sz="3200" b="1" u="sng" dirty="0"/>
              <a:t>He who is coming after me is mightier than I</a:t>
            </a:r>
            <a:r>
              <a:rPr lang="en-US" sz="3200" dirty="0"/>
              <a:t>, and I am not fit to remove His sandals; He will baptize you with the Holy Spirit and fire.   </a:t>
            </a:r>
            <a:r>
              <a:rPr lang="en-US" sz="3200" b="1" baseline="30000" dirty="0"/>
              <a:t>12 </a:t>
            </a:r>
            <a:r>
              <a:rPr lang="en-US" sz="3200" dirty="0"/>
              <a:t>His winnowing fork is in His hand, and He will thoroughly clear His threshing floor; and He will gather His wheat into the barn, but He will burn up the chaff with unquenchable fire.”</a:t>
            </a:r>
            <a:endParaRPr lang="en-US" sz="3200" b="1" u="sng" dirty="0"/>
          </a:p>
        </p:txBody>
      </p:sp>
      <p:sp>
        <p:nvSpPr>
          <p:cNvPr id="6" name="Rounded Rectangle 5">
            <a:extLst>
              <a:ext uri="{FF2B5EF4-FFF2-40B4-BE49-F238E27FC236}">
                <a16:creationId xmlns="" xmlns:a16="http://schemas.microsoft.com/office/drawing/2014/main" id="{1EDEF719-C844-432A-9845-C321CBF21154}"/>
              </a:ext>
            </a:extLst>
          </p:cNvPr>
          <p:cNvSpPr/>
          <p:nvPr/>
        </p:nvSpPr>
        <p:spPr>
          <a:xfrm>
            <a:off x="647701" y="228059"/>
            <a:ext cx="8953500"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John knew exactly who Jesus was</a:t>
            </a:r>
            <a:endParaRPr lang="en-US" sz="4800" i="1" dirty="0"/>
          </a:p>
        </p:txBody>
      </p:sp>
    </p:spTree>
    <p:extLst>
      <p:ext uri="{BB962C8B-B14F-4D97-AF65-F5344CB8AC3E}">
        <p14:creationId xmlns:p14="http://schemas.microsoft.com/office/powerpoint/2010/main" val="827237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3638550"/>
            <a:ext cx="12191999" cy="32194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3:11 </a:t>
            </a:r>
            <a:r>
              <a:rPr lang="en-US" sz="3200" dirty="0"/>
              <a:t>“As for me, I baptize you with water for repentance, but He who is coming after me is mightier than I, </a:t>
            </a:r>
            <a:r>
              <a:rPr lang="en-US" sz="3200" b="1" u="sng" dirty="0"/>
              <a:t>and I am not fit to remove His sandals</a:t>
            </a:r>
            <a:r>
              <a:rPr lang="en-US" sz="3200" dirty="0"/>
              <a:t>; He will baptize you with the Holy Spirit and fire.  </a:t>
            </a:r>
            <a:r>
              <a:rPr lang="en-US" sz="3200" b="1" baseline="30000" dirty="0"/>
              <a:t>12 </a:t>
            </a:r>
            <a:r>
              <a:rPr lang="en-US" sz="3200" dirty="0"/>
              <a:t>His winnowing fork is in His hand, and He will thoroughly clear His threshing floor; and He will gather His wheat into the barn, but He will burn up the chaff with unquenchable fire.”</a:t>
            </a:r>
            <a:endParaRPr lang="en-US" sz="3200" b="1" u="sng" dirty="0"/>
          </a:p>
        </p:txBody>
      </p:sp>
      <p:sp>
        <p:nvSpPr>
          <p:cNvPr id="6" name="Rounded Rectangle 5">
            <a:extLst>
              <a:ext uri="{FF2B5EF4-FFF2-40B4-BE49-F238E27FC236}">
                <a16:creationId xmlns="" xmlns:a16="http://schemas.microsoft.com/office/drawing/2014/main" id="{1EDEF719-C844-432A-9845-C321CBF21154}"/>
              </a:ext>
            </a:extLst>
          </p:cNvPr>
          <p:cNvSpPr/>
          <p:nvPr/>
        </p:nvSpPr>
        <p:spPr>
          <a:xfrm>
            <a:off x="647701" y="228059"/>
            <a:ext cx="8953500"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John knew exactly who Jesus was</a:t>
            </a:r>
            <a:endParaRPr lang="en-US" sz="4800" i="1" dirty="0"/>
          </a:p>
        </p:txBody>
      </p:sp>
    </p:spTree>
    <p:extLst>
      <p:ext uri="{BB962C8B-B14F-4D97-AF65-F5344CB8AC3E}">
        <p14:creationId xmlns:p14="http://schemas.microsoft.com/office/powerpoint/2010/main" val="891788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3638550"/>
            <a:ext cx="12191999" cy="32194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3:11 </a:t>
            </a:r>
            <a:r>
              <a:rPr lang="en-US" sz="3200" dirty="0"/>
              <a:t>“As for me, I baptize you with water for repentance, but He who is coming after me is mightier than I, and I am not fit to remove His sandals; </a:t>
            </a:r>
            <a:r>
              <a:rPr lang="en-US" sz="3200" b="1" u="sng" dirty="0"/>
              <a:t>He will baptize you with the Holy Spirit and fire.  </a:t>
            </a:r>
            <a:r>
              <a:rPr lang="en-US" sz="3200" b="1" baseline="30000" dirty="0"/>
              <a:t>12 </a:t>
            </a:r>
            <a:r>
              <a:rPr lang="en-US" sz="3200" dirty="0"/>
              <a:t>His winnowing fork is in His hand, and He will thoroughly clear His threshing floor; and He will gather His wheat into the barn, but He will burn up the chaff with unquenchable fire.”</a:t>
            </a:r>
            <a:endParaRPr lang="en-US" sz="3200" b="1" u="sng" dirty="0"/>
          </a:p>
        </p:txBody>
      </p:sp>
      <p:sp>
        <p:nvSpPr>
          <p:cNvPr id="6" name="Rounded Rectangle 5">
            <a:extLst>
              <a:ext uri="{FF2B5EF4-FFF2-40B4-BE49-F238E27FC236}">
                <a16:creationId xmlns="" xmlns:a16="http://schemas.microsoft.com/office/drawing/2014/main" id="{1EDEF719-C844-432A-9845-C321CBF21154}"/>
              </a:ext>
            </a:extLst>
          </p:cNvPr>
          <p:cNvSpPr/>
          <p:nvPr/>
        </p:nvSpPr>
        <p:spPr>
          <a:xfrm>
            <a:off x="647701" y="228059"/>
            <a:ext cx="8953500"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John knew exactly who Jesus was</a:t>
            </a:r>
            <a:endParaRPr lang="en-US" sz="4800" i="1" dirty="0"/>
          </a:p>
        </p:txBody>
      </p:sp>
    </p:spTree>
    <p:extLst>
      <p:ext uri="{BB962C8B-B14F-4D97-AF65-F5344CB8AC3E}">
        <p14:creationId xmlns:p14="http://schemas.microsoft.com/office/powerpoint/2010/main" val="181080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3638550"/>
            <a:ext cx="12191999" cy="32194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3:11 </a:t>
            </a:r>
            <a:r>
              <a:rPr lang="en-US" sz="3200" dirty="0"/>
              <a:t>“As for me, I baptize you with water for repentance, but He who is coming after me is mightier than I, and I am not fit to remove His sandals; </a:t>
            </a:r>
            <a:r>
              <a:rPr lang="en-US" sz="3200" b="1" u="sng" dirty="0"/>
              <a:t>He will baptize you with the Holy Spirit and fire.  </a:t>
            </a:r>
            <a:r>
              <a:rPr lang="en-US" sz="3200" b="1" baseline="30000" dirty="0"/>
              <a:t>12 </a:t>
            </a:r>
            <a:r>
              <a:rPr lang="en-US" sz="3200" dirty="0"/>
              <a:t>His winnowing fork is in His hand, and He will thoroughly clear His threshing floor; and He will gather His wheat into the barn, but He will burn up the chaff with unquenchable fire.”</a:t>
            </a:r>
            <a:endParaRPr lang="en-US" sz="3200" b="1" u="sng" dirty="0"/>
          </a:p>
        </p:txBody>
      </p:sp>
      <p:sp>
        <p:nvSpPr>
          <p:cNvPr id="6" name="Rounded Rectangle 5">
            <a:extLst>
              <a:ext uri="{FF2B5EF4-FFF2-40B4-BE49-F238E27FC236}">
                <a16:creationId xmlns="" xmlns:a16="http://schemas.microsoft.com/office/drawing/2014/main" id="{1EDEF719-C844-432A-9845-C321CBF21154}"/>
              </a:ext>
            </a:extLst>
          </p:cNvPr>
          <p:cNvSpPr/>
          <p:nvPr/>
        </p:nvSpPr>
        <p:spPr>
          <a:xfrm>
            <a:off x="647701" y="228059"/>
            <a:ext cx="3108373"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Baptism:</a:t>
            </a:r>
            <a:endParaRPr lang="en-US" sz="4800" i="1" dirty="0"/>
          </a:p>
        </p:txBody>
      </p:sp>
      <p:sp>
        <p:nvSpPr>
          <p:cNvPr id="5" name="Speech Bubble: Rectangle with Corners Rounded 4">
            <a:extLst>
              <a:ext uri="{FF2B5EF4-FFF2-40B4-BE49-F238E27FC236}">
                <a16:creationId xmlns="" xmlns:a16="http://schemas.microsoft.com/office/drawing/2014/main" id="{7D59974A-46DC-466A-9876-09CEBA8DC301}"/>
              </a:ext>
            </a:extLst>
          </p:cNvPr>
          <p:cNvSpPr/>
          <p:nvPr/>
        </p:nvSpPr>
        <p:spPr>
          <a:xfrm>
            <a:off x="132735" y="2816932"/>
            <a:ext cx="5157279" cy="805035"/>
          </a:xfrm>
          <a:prstGeom prst="wedgeRoundRectCallout">
            <a:avLst>
              <a:gd name="adj1" fmla="val 13625"/>
              <a:gd name="adj2" fmla="val 19392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rPr>
              <a:t>Baptiso</a:t>
            </a:r>
            <a:r>
              <a:rPr lang="en-US" sz="3200" b="1" i="1" dirty="0">
                <a:solidFill>
                  <a:schemeClr val="tx1"/>
                </a:solidFill>
              </a:rPr>
              <a:t>: </a:t>
            </a:r>
            <a:r>
              <a:rPr lang="en-US" sz="3200" b="1" dirty="0">
                <a:solidFill>
                  <a:schemeClr val="tx1"/>
                </a:solidFill>
              </a:rPr>
              <a:t>dip, </a:t>
            </a:r>
            <a:r>
              <a:rPr lang="en-US" sz="3200" b="1" dirty="0" smtClean="0">
                <a:solidFill>
                  <a:schemeClr val="tx1"/>
                </a:solidFill>
              </a:rPr>
              <a:t>sink</a:t>
            </a:r>
            <a:r>
              <a:rPr lang="en-US" sz="3200" b="1" dirty="0">
                <a:solidFill>
                  <a:schemeClr val="tx1"/>
                </a:solidFill>
              </a:rPr>
              <a:t>, immerse </a:t>
            </a:r>
          </a:p>
        </p:txBody>
      </p:sp>
    </p:spTree>
    <p:extLst>
      <p:ext uri="{BB962C8B-B14F-4D97-AF65-F5344CB8AC3E}">
        <p14:creationId xmlns:p14="http://schemas.microsoft.com/office/powerpoint/2010/main" val="204709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1432751-24DB-4F2D-80DF-81A0EC2DD4B3}"/>
              </a:ext>
            </a:extLst>
          </p:cNvPr>
          <p:cNvSpPr txBox="1"/>
          <p:nvPr/>
        </p:nvSpPr>
        <p:spPr>
          <a:xfrm>
            <a:off x="7891447" y="5591446"/>
            <a:ext cx="456027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i="1" dirty="0">
                <a:solidFill>
                  <a:schemeClr val="bg1"/>
                </a:solidFill>
              </a:rPr>
              <a:t>Matthew 3</a:t>
            </a:r>
            <a:endParaRPr lang="en-US" sz="5400" i="1" dirty="0">
              <a:solidFill>
                <a:schemeClr val="bg1"/>
              </a:solidFill>
            </a:endParaRPr>
          </a:p>
        </p:txBody>
      </p:sp>
      <p:sp>
        <p:nvSpPr>
          <p:cNvPr id="4" name="TextBox 3">
            <a:extLst>
              <a:ext uri="{FF2B5EF4-FFF2-40B4-BE49-F238E27FC236}">
                <a16:creationId xmlns="" xmlns:a16="http://schemas.microsoft.com/office/drawing/2014/main" id="{0526B15F-9B68-4BE4-A8AB-BC21B2803581}"/>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Jesus One on One</a:t>
            </a:r>
            <a:r>
              <a:rPr lang="en-US" sz="4800" b="1" dirty="0">
                <a:solidFill>
                  <a:srgbClr val="03272D"/>
                </a:solidFill>
              </a:rPr>
              <a:t>: Jesus and John the Baptist</a:t>
            </a:r>
            <a:endParaRPr lang="en-US" sz="4800" dirty="0">
              <a:solidFill>
                <a:srgbClr val="03272D"/>
              </a:solidFill>
            </a:endParaRPr>
          </a:p>
        </p:txBody>
      </p:sp>
    </p:spTree>
    <p:extLst>
      <p:ext uri="{BB962C8B-B14F-4D97-AF65-F5344CB8AC3E}">
        <p14:creationId xmlns:p14="http://schemas.microsoft.com/office/powerpoint/2010/main" val="338600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3638550"/>
            <a:ext cx="12191999" cy="32194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3:11 </a:t>
            </a:r>
            <a:r>
              <a:rPr lang="en-US" sz="3200" dirty="0"/>
              <a:t>“</a:t>
            </a:r>
            <a:r>
              <a:rPr lang="en-US" sz="3200" b="1" u="sng" dirty="0"/>
              <a:t>As for me, I baptize you with water for repentance</a:t>
            </a:r>
            <a:r>
              <a:rPr lang="en-US" sz="3200" dirty="0"/>
              <a:t>, but He who is coming after me is mightier than I, and I am not fit to remove His sandals; He will baptize you with the Holy Spirit and fire.</a:t>
            </a:r>
            <a:r>
              <a:rPr lang="en-US" sz="3200" u="sng" dirty="0"/>
              <a:t> </a:t>
            </a:r>
            <a:r>
              <a:rPr lang="en-US" sz="3200" b="1" u="sng" dirty="0"/>
              <a:t> </a:t>
            </a:r>
            <a:r>
              <a:rPr lang="en-US" sz="3200" b="1" baseline="30000" dirty="0"/>
              <a:t>12 </a:t>
            </a:r>
            <a:r>
              <a:rPr lang="en-US" sz="3200" dirty="0"/>
              <a:t>His winnowing fork is in His hand, and He will thoroughly clear His threshing floor; and He will gather His wheat into the barn, but He will burn up the chaff with unquenchable fire.”</a:t>
            </a:r>
            <a:endParaRPr lang="en-US" sz="3200" b="1" u="sng" dirty="0"/>
          </a:p>
        </p:txBody>
      </p:sp>
      <p:sp>
        <p:nvSpPr>
          <p:cNvPr id="6" name="Rounded Rectangle 5">
            <a:extLst>
              <a:ext uri="{FF2B5EF4-FFF2-40B4-BE49-F238E27FC236}">
                <a16:creationId xmlns="" xmlns:a16="http://schemas.microsoft.com/office/drawing/2014/main" id="{1EDEF719-C844-432A-9845-C321CBF21154}"/>
              </a:ext>
            </a:extLst>
          </p:cNvPr>
          <p:cNvSpPr/>
          <p:nvPr/>
        </p:nvSpPr>
        <p:spPr>
          <a:xfrm>
            <a:off x="647701" y="228059"/>
            <a:ext cx="3108373"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Baptism:</a:t>
            </a:r>
            <a:endParaRPr lang="en-US" sz="4800" i="1" dirty="0"/>
          </a:p>
        </p:txBody>
      </p:sp>
    </p:spTree>
    <p:extLst>
      <p:ext uri="{BB962C8B-B14F-4D97-AF65-F5344CB8AC3E}">
        <p14:creationId xmlns:p14="http://schemas.microsoft.com/office/powerpoint/2010/main" val="3340978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3638550"/>
            <a:ext cx="12191999" cy="32194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3:11 </a:t>
            </a:r>
            <a:r>
              <a:rPr lang="en-US" sz="3200" dirty="0"/>
              <a:t>“As for me, I baptize you with water for repentance, </a:t>
            </a:r>
            <a:r>
              <a:rPr lang="en-US" sz="3200" b="1" u="sng" dirty="0"/>
              <a:t>but He who is coming after me</a:t>
            </a:r>
            <a:r>
              <a:rPr lang="en-US" sz="3200" b="1" dirty="0"/>
              <a:t> </a:t>
            </a:r>
            <a:r>
              <a:rPr lang="en-US" sz="3200" dirty="0"/>
              <a:t>is mightier than I, and I am not fit to remove His sandals; </a:t>
            </a:r>
            <a:r>
              <a:rPr lang="en-US" sz="3200" b="1" u="sng" dirty="0"/>
              <a:t>He will baptize you with the Holy Spirit and fire.  </a:t>
            </a:r>
            <a:r>
              <a:rPr lang="en-US" sz="3200" b="1" baseline="30000" dirty="0"/>
              <a:t>12 </a:t>
            </a:r>
            <a:r>
              <a:rPr lang="en-US" sz="3200" dirty="0"/>
              <a:t>His winnowing fork is in His hand, and He will thoroughly clear His threshing floor; and He will gather His wheat into the barn, but He will burn up the chaff with unquenchable fire.”</a:t>
            </a:r>
            <a:endParaRPr lang="en-US" sz="3200" b="1" u="sng" dirty="0"/>
          </a:p>
        </p:txBody>
      </p:sp>
      <p:sp>
        <p:nvSpPr>
          <p:cNvPr id="5" name="Rounded Rectangle 5">
            <a:extLst>
              <a:ext uri="{FF2B5EF4-FFF2-40B4-BE49-F238E27FC236}">
                <a16:creationId xmlns="" xmlns:a16="http://schemas.microsoft.com/office/drawing/2014/main" id="{ED380544-F5E9-4A56-8E28-5426F045539B}"/>
              </a:ext>
            </a:extLst>
          </p:cNvPr>
          <p:cNvSpPr/>
          <p:nvPr/>
        </p:nvSpPr>
        <p:spPr>
          <a:xfrm>
            <a:off x="647701" y="228059"/>
            <a:ext cx="3108373"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Baptism:</a:t>
            </a:r>
            <a:endParaRPr lang="en-US" sz="4800" i="1" dirty="0"/>
          </a:p>
        </p:txBody>
      </p:sp>
    </p:spTree>
    <p:extLst>
      <p:ext uri="{BB962C8B-B14F-4D97-AF65-F5344CB8AC3E}">
        <p14:creationId xmlns:p14="http://schemas.microsoft.com/office/powerpoint/2010/main" val="2765971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3638550"/>
            <a:ext cx="12191999" cy="32194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3:11 </a:t>
            </a:r>
            <a:r>
              <a:rPr lang="en-US" sz="3200" dirty="0"/>
              <a:t>“As for me, I baptize you with water for repentance, </a:t>
            </a:r>
            <a:r>
              <a:rPr lang="en-US" sz="3200" b="1" u="sng" dirty="0"/>
              <a:t>but He who is coming after me</a:t>
            </a:r>
            <a:r>
              <a:rPr lang="en-US" sz="3200" b="1" dirty="0"/>
              <a:t> </a:t>
            </a:r>
            <a:r>
              <a:rPr lang="en-US" sz="3200" dirty="0"/>
              <a:t>is mightier than I, and I am not fit to remove His sandals; </a:t>
            </a:r>
            <a:r>
              <a:rPr lang="en-US" sz="3200" b="1" u="sng" dirty="0"/>
              <a:t>He will baptize you with the Holy Spirit and fire.  </a:t>
            </a:r>
            <a:r>
              <a:rPr lang="en-US" sz="3200" b="1" baseline="30000" dirty="0"/>
              <a:t>12 </a:t>
            </a:r>
            <a:r>
              <a:rPr lang="en-US" sz="3200" dirty="0"/>
              <a:t>His winnowing fork is in His hand, and He will thoroughly clear His threshing floor; and He will gather His wheat into the barn, but He will burn up the chaff with unquenchable fire.”</a:t>
            </a:r>
            <a:endParaRPr lang="en-US" sz="3200" b="1" u="sng" dirty="0"/>
          </a:p>
        </p:txBody>
      </p:sp>
      <p:sp>
        <p:nvSpPr>
          <p:cNvPr id="6" name="Rounded Rectangle 5">
            <a:extLst>
              <a:ext uri="{FF2B5EF4-FFF2-40B4-BE49-F238E27FC236}">
                <a16:creationId xmlns="" xmlns:a16="http://schemas.microsoft.com/office/drawing/2014/main" id="{1EDEF719-C844-432A-9845-C321CBF21154}"/>
              </a:ext>
            </a:extLst>
          </p:cNvPr>
          <p:cNvSpPr/>
          <p:nvPr/>
        </p:nvSpPr>
        <p:spPr>
          <a:xfrm>
            <a:off x="647701" y="228059"/>
            <a:ext cx="7497493"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Baptism with the Holy Spirit</a:t>
            </a:r>
            <a:endParaRPr lang="en-US" sz="4800" i="1" dirty="0"/>
          </a:p>
        </p:txBody>
      </p:sp>
    </p:spTree>
    <p:extLst>
      <p:ext uri="{BB962C8B-B14F-4D97-AF65-F5344CB8AC3E}">
        <p14:creationId xmlns:p14="http://schemas.microsoft.com/office/powerpoint/2010/main" val="310052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efending the Christian Faith Blog - Defending the Christian Faith  (Writings of John G Leslie and Others)">
            <a:extLst>
              <a:ext uri="{FF2B5EF4-FFF2-40B4-BE49-F238E27FC236}">
                <a16:creationId xmlns="" xmlns:a16="http://schemas.microsoft.com/office/drawing/2014/main" id="{A89FE63C-16B7-471B-ADDD-C5C6E705E9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3638550"/>
            <a:ext cx="12191999" cy="32194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3:11 </a:t>
            </a:r>
            <a:r>
              <a:rPr lang="en-US" sz="3200" dirty="0"/>
              <a:t>“As for me, I baptize you with water for repentance, </a:t>
            </a:r>
            <a:r>
              <a:rPr lang="en-US" sz="3200" b="1" u="sng" dirty="0"/>
              <a:t>but He who is coming after me</a:t>
            </a:r>
            <a:r>
              <a:rPr lang="en-US" sz="3200" b="1" dirty="0"/>
              <a:t> </a:t>
            </a:r>
            <a:r>
              <a:rPr lang="en-US" sz="3200" dirty="0"/>
              <a:t>is mightier than I, and I am not fit to remove His sandals; </a:t>
            </a:r>
            <a:r>
              <a:rPr lang="en-US" sz="3200" b="1" u="sng" dirty="0"/>
              <a:t>He will baptize you with the Holy Spirit and fire.  </a:t>
            </a:r>
            <a:r>
              <a:rPr lang="en-US" sz="3200" b="1" baseline="30000" dirty="0"/>
              <a:t>12 </a:t>
            </a:r>
            <a:r>
              <a:rPr lang="en-US" sz="3200" dirty="0"/>
              <a:t>His winnowing fork is in His hand, and He will thoroughly clear His threshing floor; and He will gather His wheat into the barn, but He will burn up the chaff with unquenchable fire.”</a:t>
            </a:r>
            <a:endParaRPr lang="en-US" sz="3200" b="1" u="sng" dirty="0"/>
          </a:p>
        </p:txBody>
      </p:sp>
      <p:sp>
        <p:nvSpPr>
          <p:cNvPr id="6" name="Rounded Rectangle 5">
            <a:extLst>
              <a:ext uri="{FF2B5EF4-FFF2-40B4-BE49-F238E27FC236}">
                <a16:creationId xmlns="" xmlns:a16="http://schemas.microsoft.com/office/drawing/2014/main" id="{1EDEF719-C844-432A-9845-C321CBF21154}"/>
              </a:ext>
            </a:extLst>
          </p:cNvPr>
          <p:cNvSpPr/>
          <p:nvPr/>
        </p:nvSpPr>
        <p:spPr>
          <a:xfrm>
            <a:off x="647701" y="228059"/>
            <a:ext cx="7497493"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Baptism with the Holy Spirit</a:t>
            </a:r>
            <a:endParaRPr lang="en-US" sz="4800" i="1" dirty="0"/>
          </a:p>
        </p:txBody>
      </p:sp>
      <p:sp>
        <p:nvSpPr>
          <p:cNvPr id="5" name="Rounded Rectangle 5">
            <a:extLst>
              <a:ext uri="{FF2B5EF4-FFF2-40B4-BE49-F238E27FC236}">
                <a16:creationId xmlns="" xmlns:a16="http://schemas.microsoft.com/office/drawing/2014/main" id="{05002CC7-7C9B-4073-AF12-B0DD719195B7}"/>
              </a:ext>
            </a:extLst>
          </p:cNvPr>
          <p:cNvSpPr/>
          <p:nvPr/>
        </p:nvSpPr>
        <p:spPr>
          <a:xfrm>
            <a:off x="2329017" y="1514140"/>
            <a:ext cx="6770738"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The essence of salvation</a:t>
            </a:r>
            <a:endParaRPr lang="en-US" sz="4800" i="1" dirty="0"/>
          </a:p>
        </p:txBody>
      </p:sp>
    </p:spTree>
    <p:extLst>
      <p:ext uri="{BB962C8B-B14F-4D97-AF65-F5344CB8AC3E}">
        <p14:creationId xmlns:p14="http://schemas.microsoft.com/office/powerpoint/2010/main" val="393158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3638550"/>
            <a:ext cx="12191999" cy="32194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3:11 </a:t>
            </a:r>
            <a:r>
              <a:rPr lang="en-US" sz="3200" dirty="0"/>
              <a:t>“As for me, I baptize you with water for repentance, </a:t>
            </a:r>
            <a:r>
              <a:rPr lang="en-US" sz="3200" b="1" u="sng" dirty="0"/>
              <a:t>but He who is coming after me</a:t>
            </a:r>
            <a:r>
              <a:rPr lang="en-US" sz="3200" b="1" dirty="0"/>
              <a:t> </a:t>
            </a:r>
            <a:r>
              <a:rPr lang="en-US" sz="3200" dirty="0"/>
              <a:t>is mightier than I, and I am not fit to remove His sandals; </a:t>
            </a:r>
            <a:r>
              <a:rPr lang="en-US" sz="3200" b="1" u="sng" dirty="0"/>
              <a:t>He will baptize you with the Holy Spirit and fire.  </a:t>
            </a:r>
            <a:r>
              <a:rPr lang="en-US" sz="3200" b="1" baseline="30000" dirty="0"/>
              <a:t>12 </a:t>
            </a:r>
            <a:r>
              <a:rPr lang="en-US" sz="3200" dirty="0"/>
              <a:t>His winnowing fork is in His hand, and He will thoroughly clear His threshing floor; and He will gather His wheat into the barn, but He will burn up the chaff with unquenchable fire.”</a:t>
            </a:r>
            <a:endParaRPr lang="en-US" sz="3200" b="1" u="sng" dirty="0"/>
          </a:p>
        </p:txBody>
      </p:sp>
      <p:sp>
        <p:nvSpPr>
          <p:cNvPr id="6" name="Rounded Rectangle 5">
            <a:extLst>
              <a:ext uri="{FF2B5EF4-FFF2-40B4-BE49-F238E27FC236}">
                <a16:creationId xmlns="" xmlns:a16="http://schemas.microsoft.com/office/drawing/2014/main" id="{1EDEF719-C844-432A-9845-C321CBF21154}"/>
              </a:ext>
            </a:extLst>
          </p:cNvPr>
          <p:cNvSpPr/>
          <p:nvPr/>
        </p:nvSpPr>
        <p:spPr>
          <a:xfrm>
            <a:off x="647701" y="228059"/>
            <a:ext cx="7497493"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Baptism with the Holy Spirit</a:t>
            </a:r>
            <a:endParaRPr lang="en-US" sz="4800" i="1" dirty="0"/>
          </a:p>
        </p:txBody>
      </p:sp>
      <p:sp>
        <p:nvSpPr>
          <p:cNvPr id="5" name="Rounded Rectangle 5">
            <a:extLst>
              <a:ext uri="{FF2B5EF4-FFF2-40B4-BE49-F238E27FC236}">
                <a16:creationId xmlns="" xmlns:a16="http://schemas.microsoft.com/office/drawing/2014/main" id="{1BE3E9D4-DA1F-432D-9CC1-16606BB048FB}"/>
              </a:ext>
            </a:extLst>
          </p:cNvPr>
          <p:cNvSpPr/>
          <p:nvPr/>
        </p:nvSpPr>
        <p:spPr>
          <a:xfrm>
            <a:off x="2419643" y="1287115"/>
            <a:ext cx="6032695"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The </a:t>
            </a:r>
            <a:r>
              <a:rPr lang="en-US" sz="4800" b="1" i="1" dirty="0">
                <a:solidFill>
                  <a:schemeClr val="bg1"/>
                </a:solidFill>
              </a:rPr>
              <a:t>gift</a:t>
            </a:r>
            <a:r>
              <a:rPr lang="en-US" sz="4800" b="1" dirty="0">
                <a:solidFill>
                  <a:schemeClr val="bg1"/>
                </a:solidFill>
              </a:rPr>
              <a:t> of salvation</a:t>
            </a:r>
            <a:endParaRPr lang="en-US" sz="4800" i="1" dirty="0"/>
          </a:p>
        </p:txBody>
      </p:sp>
    </p:spTree>
    <p:extLst>
      <p:ext uri="{BB962C8B-B14F-4D97-AF65-F5344CB8AC3E}">
        <p14:creationId xmlns:p14="http://schemas.microsoft.com/office/powerpoint/2010/main" val="336421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3638550"/>
            <a:ext cx="12191999" cy="32194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3:11 </a:t>
            </a:r>
            <a:r>
              <a:rPr lang="en-US" sz="3200" dirty="0"/>
              <a:t>“As for me, I baptize you with water for repentance, </a:t>
            </a:r>
            <a:r>
              <a:rPr lang="en-US" sz="3200" b="1" u="sng" dirty="0"/>
              <a:t>but He who is coming after me</a:t>
            </a:r>
            <a:r>
              <a:rPr lang="en-US" sz="3200" b="1" dirty="0"/>
              <a:t> </a:t>
            </a:r>
            <a:r>
              <a:rPr lang="en-US" sz="3200" dirty="0"/>
              <a:t>is mightier than I, and I am not fit to remove His sandals; </a:t>
            </a:r>
            <a:r>
              <a:rPr lang="en-US" sz="3200" b="1" u="sng" dirty="0"/>
              <a:t>He will baptize you with the Holy Spirit and fire.  </a:t>
            </a:r>
            <a:r>
              <a:rPr lang="en-US" sz="3200" b="1" baseline="30000" dirty="0"/>
              <a:t>12 </a:t>
            </a:r>
            <a:r>
              <a:rPr lang="en-US" sz="3200" dirty="0"/>
              <a:t>His winnowing fork is in His hand, and He will thoroughly clear His threshing floor; and He will gather His wheat into the barn, but He will burn up the chaff with unquenchable fire.”</a:t>
            </a:r>
            <a:endParaRPr lang="en-US" sz="3200" b="1" u="sng" dirty="0"/>
          </a:p>
        </p:txBody>
      </p:sp>
      <p:sp>
        <p:nvSpPr>
          <p:cNvPr id="6" name="Rounded Rectangle 5">
            <a:extLst>
              <a:ext uri="{FF2B5EF4-FFF2-40B4-BE49-F238E27FC236}">
                <a16:creationId xmlns="" xmlns:a16="http://schemas.microsoft.com/office/drawing/2014/main" id="{1EDEF719-C844-432A-9845-C321CBF21154}"/>
              </a:ext>
            </a:extLst>
          </p:cNvPr>
          <p:cNvSpPr/>
          <p:nvPr/>
        </p:nvSpPr>
        <p:spPr>
          <a:xfrm>
            <a:off x="647701" y="228059"/>
            <a:ext cx="7497493"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Baptism with the Holy Spirit</a:t>
            </a:r>
            <a:endParaRPr lang="en-US" sz="4800" i="1" dirty="0"/>
          </a:p>
        </p:txBody>
      </p:sp>
      <p:sp>
        <p:nvSpPr>
          <p:cNvPr id="5" name="Rounded Rectangle 5">
            <a:extLst>
              <a:ext uri="{FF2B5EF4-FFF2-40B4-BE49-F238E27FC236}">
                <a16:creationId xmlns="" xmlns:a16="http://schemas.microsoft.com/office/drawing/2014/main" id="{E1A25400-16B3-4FA8-A8D3-8486C01E77A9}"/>
              </a:ext>
            </a:extLst>
          </p:cNvPr>
          <p:cNvSpPr/>
          <p:nvPr/>
        </p:nvSpPr>
        <p:spPr>
          <a:xfrm>
            <a:off x="3796520" y="1144511"/>
            <a:ext cx="5295899"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Baptism with fire?</a:t>
            </a:r>
            <a:endParaRPr lang="en-US" sz="4800" i="1" dirty="0"/>
          </a:p>
        </p:txBody>
      </p:sp>
    </p:spTree>
    <p:extLst>
      <p:ext uri="{BB962C8B-B14F-4D97-AF65-F5344CB8AC3E}">
        <p14:creationId xmlns:p14="http://schemas.microsoft.com/office/powerpoint/2010/main" val="93420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3638550"/>
            <a:ext cx="12191999" cy="32194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3:11 </a:t>
            </a:r>
            <a:r>
              <a:rPr lang="en-US" sz="3200" dirty="0"/>
              <a:t>“As for me, I baptize you with water for repentance, but He who is coming after me is mightier than I, and I am not fit to remove His sandals; He will baptize you with the Holy Spirit and fire.  </a:t>
            </a:r>
            <a:r>
              <a:rPr lang="en-US" sz="3200" b="1" baseline="30000" dirty="0"/>
              <a:t>12 </a:t>
            </a:r>
            <a:r>
              <a:rPr lang="en-US" sz="3200" b="1" u="sng" dirty="0"/>
              <a:t>His winnowing fork is in His hand</a:t>
            </a:r>
            <a:r>
              <a:rPr lang="en-US" sz="3200" dirty="0"/>
              <a:t>, and He will thoroughly clear His threshing floor; and He will gather His wheat into the barn, but He will burn up the chaff with unquenchable fire.”</a:t>
            </a:r>
            <a:endParaRPr lang="en-US" sz="3200" b="1" u="sng" dirty="0"/>
          </a:p>
        </p:txBody>
      </p:sp>
      <p:sp>
        <p:nvSpPr>
          <p:cNvPr id="6" name="Rounded Rectangle 5">
            <a:extLst>
              <a:ext uri="{FF2B5EF4-FFF2-40B4-BE49-F238E27FC236}">
                <a16:creationId xmlns="" xmlns:a16="http://schemas.microsoft.com/office/drawing/2014/main" id="{1EDEF719-C844-432A-9845-C321CBF21154}"/>
              </a:ext>
            </a:extLst>
          </p:cNvPr>
          <p:cNvSpPr/>
          <p:nvPr/>
        </p:nvSpPr>
        <p:spPr>
          <a:xfrm>
            <a:off x="647701" y="228059"/>
            <a:ext cx="7497493"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Baptism with the Holy Spirit</a:t>
            </a:r>
            <a:endParaRPr lang="en-US" sz="4800" i="1" dirty="0"/>
          </a:p>
        </p:txBody>
      </p:sp>
      <p:sp>
        <p:nvSpPr>
          <p:cNvPr id="5" name="Rounded Rectangle 5">
            <a:extLst>
              <a:ext uri="{FF2B5EF4-FFF2-40B4-BE49-F238E27FC236}">
                <a16:creationId xmlns="" xmlns:a16="http://schemas.microsoft.com/office/drawing/2014/main" id="{E1A25400-16B3-4FA8-A8D3-8486C01E77A9}"/>
              </a:ext>
            </a:extLst>
          </p:cNvPr>
          <p:cNvSpPr/>
          <p:nvPr/>
        </p:nvSpPr>
        <p:spPr>
          <a:xfrm>
            <a:off x="3796520" y="1144511"/>
            <a:ext cx="5295899"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Baptism with fire?</a:t>
            </a:r>
            <a:endParaRPr lang="en-US" sz="4800" i="1" dirty="0"/>
          </a:p>
        </p:txBody>
      </p:sp>
    </p:spTree>
    <p:extLst>
      <p:ext uri="{BB962C8B-B14F-4D97-AF65-F5344CB8AC3E}">
        <p14:creationId xmlns:p14="http://schemas.microsoft.com/office/powerpoint/2010/main" val="745885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s Winnowing Fork — Calvary Chapel Placerville">
            <a:extLst>
              <a:ext uri="{FF2B5EF4-FFF2-40B4-BE49-F238E27FC236}">
                <a16:creationId xmlns="" xmlns:a16="http://schemas.microsoft.com/office/drawing/2014/main" id="{98949AE6-378B-4B59-829D-A7D49D228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944" y="-1712207"/>
            <a:ext cx="8049003" cy="53507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3638550"/>
            <a:ext cx="12191999" cy="32194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3:11 </a:t>
            </a:r>
            <a:r>
              <a:rPr lang="en-US" sz="3200" dirty="0"/>
              <a:t>“As for me, I baptize you with water for repentance, but He who is coming after me is mightier than I, and I am not fit to remove His sandals; He will baptize you with the Holy Spirit and fire.  </a:t>
            </a:r>
            <a:r>
              <a:rPr lang="en-US" sz="3200" b="1" baseline="30000" dirty="0"/>
              <a:t>12 </a:t>
            </a:r>
            <a:r>
              <a:rPr lang="en-US" sz="3200" b="1" u="sng" dirty="0"/>
              <a:t>His winnowing fork is in His hand</a:t>
            </a:r>
            <a:r>
              <a:rPr lang="en-US" sz="3200" dirty="0"/>
              <a:t>, and He will thoroughly clear His threshing floor; and He will gather His wheat into the barn, but He will burn up the chaff with unquenchable fire.”</a:t>
            </a:r>
            <a:endParaRPr lang="en-US" sz="3200" b="1" u="sng" dirty="0"/>
          </a:p>
        </p:txBody>
      </p:sp>
    </p:spTree>
    <p:extLst>
      <p:ext uri="{BB962C8B-B14F-4D97-AF65-F5344CB8AC3E}">
        <p14:creationId xmlns:p14="http://schemas.microsoft.com/office/powerpoint/2010/main" val="1612202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s Winnowing Fork — Calvary Chapel Placerville">
            <a:extLst>
              <a:ext uri="{FF2B5EF4-FFF2-40B4-BE49-F238E27FC236}">
                <a16:creationId xmlns="" xmlns:a16="http://schemas.microsoft.com/office/drawing/2014/main" id="{98949AE6-378B-4B59-829D-A7D49D228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944" y="-1712207"/>
            <a:ext cx="8049003" cy="53507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3638550"/>
            <a:ext cx="12191999" cy="32194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3:11 </a:t>
            </a:r>
            <a:r>
              <a:rPr lang="en-US" sz="3200" dirty="0"/>
              <a:t>“As for me, I baptize you with water for repentance, but He who is coming after me is mightier than I, and I am not fit to remove His sandals; He will baptize you with the Holy Spirit and fire.  </a:t>
            </a:r>
            <a:r>
              <a:rPr lang="en-US" sz="3200" b="1" baseline="30000" dirty="0"/>
              <a:t>12 </a:t>
            </a:r>
            <a:r>
              <a:rPr lang="en-US" sz="3200" dirty="0"/>
              <a:t>His winnowing fork is in His hand, </a:t>
            </a:r>
            <a:r>
              <a:rPr lang="en-US" sz="3200" b="1" u="sng" dirty="0"/>
              <a:t>and He will thoroughly clear His threshing floor</a:t>
            </a:r>
            <a:r>
              <a:rPr lang="en-US" sz="3200" dirty="0"/>
              <a:t>; and He will gather His wheat into the barn, but He will burn up the chaff with unquenchable fire.”</a:t>
            </a:r>
            <a:endParaRPr lang="en-US" sz="3200" b="1" u="sng" dirty="0"/>
          </a:p>
        </p:txBody>
      </p:sp>
    </p:spTree>
    <p:extLst>
      <p:ext uri="{BB962C8B-B14F-4D97-AF65-F5344CB8AC3E}">
        <p14:creationId xmlns:p14="http://schemas.microsoft.com/office/powerpoint/2010/main" val="3018915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s Winnowing Fork — Calvary Chapel Placerville">
            <a:extLst>
              <a:ext uri="{FF2B5EF4-FFF2-40B4-BE49-F238E27FC236}">
                <a16:creationId xmlns="" xmlns:a16="http://schemas.microsoft.com/office/drawing/2014/main" id="{98949AE6-378B-4B59-829D-A7D49D228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944" y="-1712207"/>
            <a:ext cx="8049003" cy="53507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3638550"/>
            <a:ext cx="12191999" cy="32194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3:11 </a:t>
            </a:r>
            <a:r>
              <a:rPr lang="en-US" sz="3200" dirty="0"/>
              <a:t>“As for me, I baptize you with water for repentance, but He who is coming after me is mightier than I, and I am not fit to remove His sandals; He will baptize you with the Holy Spirit and fire.  </a:t>
            </a:r>
            <a:r>
              <a:rPr lang="en-US" sz="3200" b="1" baseline="30000" dirty="0"/>
              <a:t>12 </a:t>
            </a:r>
            <a:r>
              <a:rPr lang="en-US" sz="3200" dirty="0"/>
              <a:t>His winnowing fork is in His hand, and He will thoroughly clear His threshing floor; </a:t>
            </a:r>
            <a:r>
              <a:rPr lang="en-US" sz="3200" b="1" u="sng" dirty="0"/>
              <a:t>and He will gather His wheat into the barn, but He will burn up the chaff with unquenchable fire</a:t>
            </a:r>
            <a:r>
              <a:rPr lang="en-US" sz="3200" dirty="0"/>
              <a:t>.”</a:t>
            </a:r>
            <a:endParaRPr lang="en-US" sz="3200" b="1" u="sng" dirty="0"/>
          </a:p>
        </p:txBody>
      </p:sp>
    </p:spTree>
    <p:extLst>
      <p:ext uri="{BB962C8B-B14F-4D97-AF65-F5344CB8AC3E}">
        <p14:creationId xmlns:p14="http://schemas.microsoft.com/office/powerpoint/2010/main" val="1741774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029EAC7-0CAA-4A8C-BEFD-AED8ED7F21F4}"/>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Jesus One on One: Jesus and John the Baptist</a:t>
            </a:r>
            <a:endParaRPr lang="en-US" sz="4800" dirty="0">
              <a:solidFill>
                <a:schemeClr val="bg1"/>
              </a:solidFill>
            </a:endParaRPr>
          </a:p>
        </p:txBody>
      </p:sp>
      <p:sp>
        <p:nvSpPr>
          <p:cNvPr id="4" name="TextBox 3">
            <a:extLst>
              <a:ext uri="{FF2B5EF4-FFF2-40B4-BE49-F238E27FC236}">
                <a16:creationId xmlns="" xmlns:a16="http://schemas.microsoft.com/office/drawing/2014/main" id="{6C5227BC-B370-425D-BE2E-8563DA2AC91D}"/>
              </a:ext>
            </a:extLst>
          </p:cNvPr>
          <p:cNvSpPr txBox="1"/>
          <p:nvPr/>
        </p:nvSpPr>
        <p:spPr>
          <a:xfrm>
            <a:off x="7891447" y="5591446"/>
            <a:ext cx="456027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i="1" dirty="0">
                <a:solidFill>
                  <a:schemeClr val="bg1"/>
                </a:solidFill>
              </a:rPr>
              <a:t>Matthew 3</a:t>
            </a:r>
            <a:endParaRPr lang="en-US" sz="5400" i="1" dirty="0">
              <a:solidFill>
                <a:schemeClr val="bg1"/>
              </a:solidFill>
            </a:endParaRPr>
          </a:p>
        </p:txBody>
      </p:sp>
    </p:spTree>
    <p:extLst>
      <p:ext uri="{BB962C8B-B14F-4D97-AF65-F5344CB8AC3E}">
        <p14:creationId xmlns:p14="http://schemas.microsoft.com/office/powerpoint/2010/main" val="237228723"/>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5524500"/>
            <a:ext cx="12191999" cy="13335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3:13 </a:t>
            </a:r>
            <a:r>
              <a:rPr lang="en-US" sz="3200" dirty="0"/>
              <a:t>Then Jesus arrived from Galilee at the Jordan, coming to John to be baptized by him. </a:t>
            </a:r>
            <a:endParaRPr lang="en-US" sz="3200" b="1" u="sng" dirty="0"/>
          </a:p>
        </p:txBody>
      </p:sp>
    </p:spTree>
    <p:extLst>
      <p:ext uri="{BB962C8B-B14F-4D97-AF65-F5344CB8AC3E}">
        <p14:creationId xmlns:p14="http://schemas.microsoft.com/office/powerpoint/2010/main" val="2859083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5524500"/>
            <a:ext cx="12191999" cy="13335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3:13 </a:t>
            </a:r>
            <a:r>
              <a:rPr lang="en-US" sz="3200" dirty="0"/>
              <a:t>Then Jesus arrived from Galilee at the Jordan, </a:t>
            </a:r>
            <a:r>
              <a:rPr lang="en-US" sz="3200" b="1" u="sng" dirty="0"/>
              <a:t>coming to John to be baptized by him. </a:t>
            </a:r>
          </a:p>
        </p:txBody>
      </p:sp>
    </p:spTree>
    <p:extLst>
      <p:ext uri="{BB962C8B-B14F-4D97-AF65-F5344CB8AC3E}">
        <p14:creationId xmlns:p14="http://schemas.microsoft.com/office/powerpoint/2010/main" val="2325112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5524500"/>
            <a:ext cx="12191999" cy="13335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3:14</a:t>
            </a:r>
            <a:r>
              <a:rPr lang="en-US" sz="3200" dirty="0">
                <a:solidFill>
                  <a:srgbClr val="72DB2B"/>
                </a:solidFill>
              </a:rPr>
              <a:t> </a:t>
            </a:r>
            <a:r>
              <a:rPr lang="en-US" sz="3200" b="1" baseline="30000" dirty="0"/>
              <a:t> </a:t>
            </a:r>
            <a:r>
              <a:rPr lang="en-US" sz="3200" dirty="0"/>
              <a:t>But John tried to prevent Him, saying, “I have the need to be baptized by You, and yet You are coming to me?” </a:t>
            </a:r>
            <a:endParaRPr lang="en-US" sz="3200" b="1" u="sng" dirty="0"/>
          </a:p>
        </p:txBody>
      </p:sp>
    </p:spTree>
    <p:extLst>
      <p:ext uri="{BB962C8B-B14F-4D97-AF65-F5344CB8AC3E}">
        <p14:creationId xmlns:p14="http://schemas.microsoft.com/office/powerpoint/2010/main" val="204555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5524500"/>
            <a:ext cx="12191999" cy="13335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3:14</a:t>
            </a:r>
            <a:r>
              <a:rPr lang="en-US" sz="3200" dirty="0">
                <a:solidFill>
                  <a:srgbClr val="72DB2B"/>
                </a:solidFill>
              </a:rPr>
              <a:t> </a:t>
            </a:r>
            <a:r>
              <a:rPr lang="en-US" sz="3200" b="1" baseline="30000" dirty="0"/>
              <a:t> </a:t>
            </a:r>
            <a:r>
              <a:rPr lang="en-US" sz="3200" dirty="0"/>
              <a:t>But </a:t>
            </a:r>
            <a:r>
              <a:rPr lang="en-US" sz="3200" b="1" u="sng" dirty="0"/>
              <a:t>John tried to prevent Him</a:t>
            </a:r>
            <a:r>
              <a:rPr lang="en-US" sz="3200" dirty="0"/>
              <a:t>, saying, “I have the need to be baptized by You, and yet You are coming to me?” </a:t>
            </a:r>
            <a:endParaRPr lang="en-US" sz="3200" b="1" u="sng" dirty="0"/>
          </a:p>
        </p:txBody>
      </p:sp>
    </p:spTree>
    <p:extLst>
      <p:ext uri="{BB962C8B-B14F-4D97-AF65-F5344CB8AC3E}">
        <p14:creationId xmlns:p14="http://schemas.microsoft.com/office/powerpoint/2010/main" val="2256539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5524500"/>
            <a:ext cx="12191999" cy="13335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3:15  </a:t>
            </a:r>
            <a:r>
              <a:rPr lang="en-US" sz="3200" dirty="0"/>
              <a:t>But Jesus, answering, said to him, “Allow it at this time; for in  this way it is fitting for us to fulfill all righteousness.” </a:t>
            </a:r>
            <a:endParaRPr lang="en-US" sz="3200" b="1" u="sng" dirty="0"/>
          </a:p>
        </p:txBody>
      </p:sp>
      <p:sp>
        <p:nvSpPr>
          <p:cNvPr id="4" name="Rounded Rectangle 5">
            <a:extLst>
              <a:ext uri="{FF2B5EF4-FFF2-40B4-BE49-F238E27FC236}">
                <a16:creationId xmlns="" xmlns:a16="http://schemas.microsoft.com/office/drawing/2014/main" id="{C3EE48C3-27C2-4F85-B83C-C28DA045AD22}"/>
              </a:ext>
            </a:extLst>
          </p:cNvPr>
          <p:cNvSpPr/>
          <p:nvPr/>
        </p:nvSpPr>
        <p:spPr>
          <a:xfrm>
            <a:off x="636225" y="214069"/>
            <a:ext cx="8106722"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Jesus is blowing John’s mind!</a:t>
            </a:r>
            <a:endParaRPr lang="en-US" sz="4800" i="1" dirty="0"/>
          </a:p>
        </p:txBody>
      </p:sp>
    </p:spTree>
    <p:extLst>
      <p:ext uri="{BB962C8B-B14F-4D97-AF65-F5344CB8AC3E}">
        <p14:creationId xmlns:p14="http://schemas.microsoft.com/office/powerpoint/2010/main" val="221768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5524500"/>
            <a:ext cx="12191999" cy="13335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3:15  </a:t>
            </a:r>
            <a:r>
              <a:rPr lang="en-US" sz="3200" dirty="0"/>
              <a:t>But Jesus, answering, said to him, “</a:t>
            </a:r>
            <a:r>
              <a:rPr lang="en-US" sz="3200" b="1" u="sng" dirty="0"/>
              <a:t>Allow it at this time</a:t>
            </a:r>
            <a:r>
              <a:rPr lang="en-US" sz="3200" dirty="0"/>
              <a:t>; for in this way it is fitting for us to fulfill all righteousness.” </a:t>
            </a:r>
            <a:endParaRPr lang="en-US" sz="3200" b="1" u="sng" dirty="0"/>
          </a:p>
        </p:txBody>
      </p:sp>
      <p:sp>
        <p:nvSpPr>
          <p:cNvPr id="4" name="Rounded Rectangle 5">
            <a:extLst>
              <a:ext uri="{FF2B5EF4-FFF2-40B4-BE49-F238E27FC236}">
                <a16:creationId xmlns="" xmlns:a16="http://schemas.microsoft.com/office/drawing/2014/main" id="{C3EE48C3-27C2-4F85-B83C-C28DA045AD22}"/>
              </a:ext>
            </a:extLst>
          </p:cNvPr>
          <p:cNvSpPr/>
          <p:nvPr/>
        </p:nvSpPr>
        <p:spPr>
          <a:xfrm>
            <a:off x="636225" y="214069"/>
            <a:ext cx="8106722"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Jesus is blowing John’s mind!</a:t>
            </a:r>
            <a:endParaRPr lang="en-US" sz="4800" i="1" dirty="0"/>
          </a:p>
        </p:txBody>
      </p:sp>
    </p:spTree>
    <p:extLst>
      <p:ext uri="{BB962C8B-B14F-4D97-AF65-F5344CB8AC3E}">
        <p14:creationId xmlns:p14="http://schemas.microsoft.com/office/powerpoint/2010/main" val="658438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5524500"/>
            <a:ext cx="12191999" cy="13335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3:15  </a:t>
            </a:r>
            <a:r>
              <a:rPr lang="en-US" sz="3200" dirty="0"/>
              <a:t>But Jesus, answering, said to him, “Allow it at this time; </a:t>
            </a:r>
            <a:r>
              <a:rPr lang="en-US" sz="3200" b="1" u="sng" dirty="0"/>
              <a:t>for in this way it is fitting for us to fulfill all righteousness</a:t>
            </a:r>
            <a:r>
              <a:rPr lang="en-US" sz="3200" dirty="0"/>
              <a:t>.” </a:t>
            </a:r>
            <a:endParaRPr lang="en-US" sz="3200" b="1" u="sng" dirty="0"/>
          </a:p>
        </p:txBody>
      </p:sp>
      <p:sp>
        <p:nvSpPr>
          <p:cNvPr id="4" name="Rounded Rectangle 5">
            <a:extLst>
              <a:ext uri="{FF2B5EF4-FFF2-40B4-BE49-F238E27FC236}">
                <a16:creationId xmlns="" xmlns:a16="http://schemas.microsoft.com/office/drawing/2014/main" id="{C3EE48C3-27C2-4F85-B83C-C28DA045AD22}"/>
              </a:ext>
            </a:extLst>
          </p:cNvPr>
          <p:cNvSpPr/>
          <p:nvPr/>
        </p:nvSpPr>
        <p:spPr>
          <a:xfrm>
            <a:off x="636225" y="214069"/>
            <a:ext cx="8106722"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Jesus is blowing John’s mind!</a:t>
            </a:r>
            <a:endParaRPr lang="en-US" sz="4800" i="1" dirty="0"/>
          </a:p>
        </p:txBody>
      </p:sp>
      <p:sp>
        <p:nvSpPr>
          <p:cNvPr id="5" name="Rounded Rectangle 5">
            <a:extLst>
              <a:ext uri="{FF2B5EF4-FFF2-40B4-BE49-F238E27FC236}">
                <a16:creationId xmlns="" xmlns:a16="http://schemas.microsoft.com/office/drawing/2014/main" id="{F0EC510D-F7C2-410D-8645-DA026FF5BBD7}"/>
              </a:ext>
            </a:extLst>
          </p:cNvPr>
          <p:cNvSpPr/>
          <p:nvPr/>
        </p:nvSpPr>
        <p:spPr>
          <a:xfrm>
            <a:off x="338458" y="1927983"/>
            <a:ext cx="11182981" cy="2264189"/>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Jesus is the Messiah – He has come to reconcile humanity to the Father… but in order to do that, He’s got to meet us where we’re at.  </a:t>
            </a:r>
            <a:endParaRPr lang="en-US" sz="4000" i="1" dirty="0"/>
          </a:p>
        </p:txBody>
      </p:sp>
    </p:spTree>
    <p:extLst>
      <p:ext uri="{BB962C8B-B14F-4D97-AF65-F5344CB8AC3E}">
        <p14:creationId xmlns:p14="http://schemas.microsoft.com/office/powerpoint/2010/main" val="161319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5524500"/>
            <a:ext cx="12191999" cy="13335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3:15  </a:t>
            </a:r>
            <a:r>
              <a:rPr lang="en-US" sz="3200" dirty="0"/>
              <a:t>But Jesus, answering, said to him, “Allow it at this time; </a:t>
            </a:r>
            <a:r>
              <a:rPr lang="en-US" sz="3200" b="1" u="sng" dirty="0"/>
              <a:t>for in this way it is fitting for us to fulfill all righteousness</a:t>
            </a:r>
            <a:r>
              <a:rPr lang="en-US" sz="3200" dirty="0"/>
              <a:t>.” </a:t>
            </a:r>
            <a:endParaRPr lang="en-US" sz="3200" b="1" u="sng" dirty="0"/>
          </a:p>
        </p:txBody>
      </p:sp>
      <p:sp>
        <p:nvSpPr>
          <p:cNvPr id="4" name="Rounded Rectangle 5">
            <a:extLst>
              <a:ext uri="{FF2B5EF4-FFF2-40B4-BE49-F238E27FC236}">
                <a16:creationId xmlns="" xmlns:a16="http://schemas.microsoft.com/office/drawing/2014/main" id="{C3EE48C3-27C2-4F85-B83C-C28DA045AD22}"/>
              </a:ext>
            </a:extLst>
          </p:cNvPr>
          <p:cNvSpPr/>
          <p:nvPr/>
        </p:nvSpPr>
        <p:spPr>
          <a:xfrm>
            <a:off x="636225" y="214069"/>
            <a:ext cx="8106722"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Jesus is blowing John’s mind!</a:t>
            </a:r>
            <a:endParaRPr lang="en-US" sz="4800" i="1" dirty="0"/>
          </a:p>
        </p:txBody>
      </p:sp>
      <p:sp>
        <p:nvSpPr>
          <p:cNvPr id="6" name="Rectangle 5">
            <a:extLst>
              <a:ext uri="{FF2B5EF4-FFF2-40B4-BE49-F238E27FC236}">
                <a16:creationId xmlns="" xmlns:a16="http://schemas.microsoft.com/office/drawing/2014/main" id="{28096669-57E7-47E3-A146-FC74CB49A9CC}"/>
              </a:ext>
            </a:extLst>
          </p:cNvPr>
          <p:cNvSpPr/>
          <p:nvPr/>
        </p:nvSpPr>
        <p:spPr>
          <a:xfrm>
            <a:off x="514349" y="1841996"/>
            <a:ext cx="11163301" cy="2085473"/>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Hebrews 2:17 </a:t>
            </a:r>
            <a:r>
              <a:rPr lang="en-US" sz="3200" dirty="0"/>
              <a:t>Therefore, it was necessary for Him to be made in every respect like us, his brothers and sisters, so that He could be our merciful and faithful High Priest before God. Then He could offer   a sacrifice that would take away the sins of the people.</a:t>
            </a:r>
            <a:endParaRPr lang="en-US" sz="3200" b="1" u="sng" dirty="0"/>
          </a:p>
        </p:txBody>
      </p:sp>
    </p:spTree>
    <p:extLst>
      <p:ext uri="{BB962C8B-B14F-4D97-AF65-F5344CB8AC3E}">
        <p14:creationId xmlns:p14="http://schemas.microsoft.com/office/powerpoint/2010/main" val="4057673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5524500"/>
            <a:ext cx="12191999" cy="13335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3:15  </a:t>
            </a:r>
            <a:r>
              <a:rPr lang="en-US" sz="3200" dirty="0"/>
              <a:t>But Jesus, answering, said to him, “Allow it at this time; </a:t>
            </a:r>
            <a:r>
              <a:rPr lang="en-US" sz="3200" b="1" u="sng" dirty="0"/>
              <a:t>for in this way it is fitting for us to fulfill all righteousness</a:t>
            </a:r>
            <a:r>
              <a:rPr lang="en-US" sz="3200" dirty="0"/>
              <a:t>.” </a:t>
            </a:r>
            <a:endParaRPr lang="en-US" sz="3200" b="1" u="sng" dirty="0"/>
          </a:p>
        </p:txBody>
      </p:sp>
      <p:sp>
        <p:nvSpPr>
          <p:cNvPr id="4" name="Rounded Rectangle 5">
            <a:extLst>
              <a:ext uri="{FF2B5EF4-FFF2-40B4-BE49-F238E27FC236}">
                <a16:creationId xmlns="" xmlns:a16="http://schemas.microsoft.com/office/drawing/2014/main" id="{C3EE48C3-27C2-4F85-B83C-C28DA045AD22}"/>
              </a:ext>
            </a:extLst>
          </p:cNvPr>
          <p:cNvSpPr/>
          <p:nvPr/>
        </p:nvSpPr>
        <p:spPr>
          <a:xfrm>
            <a:off x="636225" y="214069"/>
            <a:ext cx="8106722"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Jesus is blowing John’s mind!</a:t>
            </a:r>
            <a:endParaRPr lang="en-US" sz="4800" i="1" dirty="0"/>
          </a:p>
        </p:txBody>
      </p:sp>
      <p:sp>
        <p:nvSpPr>
          <p:cNvPr id="6" name="Rectangle 5">
            <a:extLst>
              <a:ext uri="{FF2B5EF4-FFF2-40B4-BE49-F238E27FC236}">
                <a16:creationId xmlns="" xmlns:a16="http://schemas.microsoft.com/office/drawing/2014/main" id="{28096669-57E7-47E3-A146-FC74CB49A9CC}"/>
              </a:ext>
            </a:extLst>
          </p:cNvPr>
          <p:cNvSpPr/>
          <p:nvPr/>
        </p:nvSpPr>
        <p:spPr>
          <a:xfrm>
            <a:off x="514349" y="1841996"/>
            <a:ext cx="11163301" cy="2085473"/>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Hebrews 2:17 </a:t>
            </a:r>
            <a:r>
              <a:rPr lang="en-US" sz="3200" b="1" u="sng" dirty="0"/>
              <a:t>Therefore, it was necessary for him to be made in every respect like us, his brothers and sisters</a:t>
            </a:r>
            <a:r>
              <a:rPr lang="en-US" sz="3200" dirty="0"/>
              <a:t>, so that he could be our merciful and faithful High Priest before God. Then he could offer   a sacrifice that would take away the sins of the people.</a:t>
            </a:r>
            <a:endParaRPr lang="en-US" sz="3200" b="1" u="sng" dirty="0"/>
          </a:p>
        </p:txBody>
      </p:sp>
    </p:spTree>
    <p:extLst>
      <p:ext uri="{BB962C8B-B14F-4D97-AF65-F5344CB8AC3E}">
        <p14:creationId xmlns:p14="http://schemas.microsoft.com/office/powerpoint/2010/main" val="905216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5524500"/>
            <a:ext cx="12191999" cy="13335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3:15  </a:t>
            </a:r>
            <a:r>
              <a:rPr lang="en-US" sz="3200" dirty="0"/>
              <a:t>But Jesus, answering, said to him, “Allow it at this time; </a:t>
            </a:r>
            <a:r>
              <a:rPr lang="en-US" sz="3200" b="1" u="sng" dirty="0"/>
              <a:t>for in this way it is fitting for us to fulfill all righteousness</a:t>
            </a:r>
            <a:r>
              <a:rPr lang="en-US" sz="3200" dirty="0"/>
              <a:t>.” </a:t>
            </a:r>
            <a:endParaRPr lang="en-US" sz="3200" b="1" u="sng" dirty="0"/>
          </a:p>
        </p:txBody>
      </p:sp>
      <p:sp>
        <p:nvSpPr>
          <p:cNvPr id="4" name="Rounded Rectangle 5">
            <a:extLst>
              <a:ext uri="{FF2B5EF4-FFF2-40B4-BE49-F238E27FC236}">
                <a16:creationId xmlns="" xmlns:a16="http://schemas.microsoft.com/office/drawing/2014/main" id="{C3EE48C3-27C2-4F85-B83C-C28DA045AD22}"/>
              </a:ext>
            </a:extLst>
          </p:cNvPr>
          <p:cNvSpPr/>
          <p:nvPr/>
        </p:nvSpPr>
        <p:spPr>
          <a:xfrm>
            <a:off x="636225" y="214069"/>
            <a:ext cx="8106722"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Jesus is blowing John’s mind!</a:t>
            </a:r>
            <a:endParaRPr lang="en-US" sz="4800" i="1" dirty="0"/>
          </a:p>
        </p:txBody>
      </p:sp>
      <p:sp>
        <p:nvSpPr>
          <p:cNvPr id="6" name="Rectangle 5">
            <a:extLst>
              <a:ext uri="{FF2B5EF4-FFF2-40B4-BE49-F238E27FC236}">
                <a16:creationId xmlns="" xmlns:a16="http://schemas.microsoft.com/office/drawing/2014/main" id="{28096669-57E7-47E3-A146-FC74CB49A9CC}"/>
              </a:ext>
            </a:extLst>
          </p:cNvPr>
          <p:cNvSpPr/>
          <p:nvPr/>
        </p:nvSpPr>
        <p:spPr>
          <a:xfrm>
            <a:off x="514349" y="1841996"/>
            <a:ext cx="11163301" cy="2085473"/>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Hebrews 2:17 </a:t>
            </a:r>
            <a:r>
              <a:rPr lang="en-US" sz="3200" dirty="0"/>
              <a:t>Therefore, it was necessary for him to be made in every respect like us, his brothers and sisters, </a:t>
            </a:r>
            <a:r>
              <a:rPr lang="en-US" sz="3200" b="1" u="sng" dirty="0"/>
              <a:t>so that he could be our merciful and faithful High Priest before God</a:t>
            </a:r>
            <a:r>
              <a:rPr lang="en-US" sz="3200" dirty="0"/>
              <a:t>. Then he could offer a sacrifice that would take away the sins of the people.</a:t>
            </a:r>
            <a:endParaRPr lang="en-US" sz="3200" b="1" u="sng" dirty="0"/>
          </a:p>
        </p:txBody>
      </p:sp>
    </p:spTree>
    <p:extLst>
      <p:ext uri="{BB962C8B-B14F-4D97-AF65-F5344CB8AC3E}">
        <p14:creationId xmlns:p14="http://schemas.microsoft.com/office/powerpoint/2010/main" val="1852454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029EAC7-0CAA-4A8C-BEFD-AED8ED7F21F4}"/>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Jesus One on One: Jesus and John the Baptist</a:t>
            </a:r>
            <a:endParaRPr lang="en-US" sz="4800" dirty="0">
              <a:solidFill>
                <a:schemeClr val="bg1"/>
              </a:solidFill>
            </a:endParaRPr>
          </a:p>
        </p:txBody>
      </p:sp>
      <p:sp>
        <p:nvSpPr>
          <p:cNvPr id="3" name="Rectangle 2">
            <a:extLst>
              <a:ext uri="{FF2B5EF4-FFF2-40B4-BE49-F238E27FC236}">
                <a16:creationId xmlns="" xmlns:a16="http://schemas.microsoft.com/office/drawing/2014/main" id="{FA0C71B9-8080-49C9-8269-E512C0F60443}"/>
              </a:ext>
            </a:extLst>
          </p:cNvPr>
          <p:cNvSpPr/>
          <p:nvPr/>
        </p:nvSpPr>
        <p:spPr>
          <a:xfrm>
            <a:off x="1" y="3784209"/>
            <a:ext cx="12191999" cy="307379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 </a:t>
            </a:r>
            <a:r>
              <a:rPr lang="en-US" sz="3200" dirty="0"/>
              <a:t>Now in those days John the Baptist came, preaching in the  wilderness of Judea, saying, </a:t>
            </a:r>
            <a:r>
              <a:rPr lang="en-US" sz="3200" b="1" baseline="30000" dirty="0"/>
              <a:t>2 </a:t>
            </a:r>
            <a:r>
              <a:rPr lang="en-US" sz="3200" dirty="0"/>
              <a:t>“Repent, for the kingdom of heaven is at hand.” </a:t>
            </a:r>
            <a:r>
              <a:rPr lang="en-US" sz="3200" b="1" baseline="30000" dirty="0"/>
              <a:t>3 </a:t>
            </a:r>
            <a:r>
              <a:rPr lang="en-US" sz="3200" dirty="0"/>
              <a:t>For this is the one referred to by Isaiah the prophet when he said,</a:t>
            </a:r>
          </a:p>
          <a:p>
            <a:r>
              <a:rPr lang="en-US" sz="3200" dirty="0"/>
              <a:t>“</a:t>
            </a:r>
            <a:r>
              <a:rPr lang="en-US" sz="3200" cap="small" dirty="0"/>
              <a:t>The voice of one</a:t>
            </a:r>
            <a:r>
              <a:rPr lang="en-US" sz="3200" dirty="0"/>
              <a:t> </a:t>
            </a:r>
            <a:r>
              <a:rPr lang="en-US" sz="3200" cap="small" dirty="0"/>
              <a:t>calling out in the wilderness</a:t>
            </a:r>
            <a:r>
              <a:rPr lang="en-US" sz="3200" dirty="0"/>
              <a:t>, ‘</a:t>
            </a:r>
            <a:r>
              <a:rPr lang="en-US" sz="3200" cap="small" dirty="0"/>
              <a:t>Prepare the way of the Lord</a:t>
            </a:r>
            <a:r>
              <a:rPr lang="en-US" sz="3200" dirty="0"/>
              <a:t>, </a:t>
            </a:r>
            <a:r>
              <a:rPr lang="en-US" sz="3200" cap="small" dirty="0"/>
              <a:t>Make His paths straight</a:t>
            </a:r>
            <a:r>
              <a:rPr lang="en-US" sz="3200" dirty="0"/>
              <a:t>!’”</a:t>
            </a:r>
          </a:p>
        </p:txBody>
      </p:sp>
    </p:spTree>
    <p:extLst>
      <p:ext uri="{BB962C8B-B14F-4D97-AF65-F5344CB8AC3E}">
        <p14:creationId xmlns:p14="http://schemas.microsoft.com/office/powerpoint/2010/main" val="1290160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5524500"/>
            <a:ext cx="12191999" cy="13335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3:15  </a:t>
            </a:r>
            <a:r>
              <a:rPr lang="en-US" sz="3200" dirty="0"/>
              <a:t>But Jesus, answering, said to him, “Allow it at this time; </a:t>
            </a:r>
            <a:r>
              <a:rPr lang="en-US" sz="3200" b="1" u="sng" dirty="0"/>
              <a:t>for in this way it is fitting for us to fulfill all righteousness</a:t>
            </a:r>
            <a:r>
              <a:rPr lang="en-US" sz="3200" dirty="0"/>
              <a:t>.” </a:t>
            </a:r>
            <a:endParaRPr lang="en-US" sz="3200" b="1" u="sng" dirty="0"/>
          </a:p>
        </p:txBody>
      </p:sp>
      <p:sp>
        <p:nvSpPr>
          <p:cNvPr id="4" name="Rounded Rectangle 5">
            <a:extLst>
              <a:ext uri="{FF2B5EF4-FFF2-40B4-BE49-F238E27FC236}">
                <a16:creationId xmlns="" xmlns:a16="http://schemas.microsoft.com/office/drawing/2014/main" id="{C3EE48C3-27C2-4F85-B83C-C28DA045AD22}"/>
              </a:ext>
            </a:extLst>
          </p:cNvPr>
          <p:cNvSpPr/>
          <p:nvPr/>
        </p:nvSpPr>
        <p:spPr>
          <a:xfrm>
            <a:off x="636225" y="214069"/>
            <a:ext cx="8106722"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Jesus is blowing John’s mind!</a:t>
            </a:r>
            <a:endParaRPr lang="en-US" sz="4800" i="1" dirty="0"/>
          </a:p>
        </p:txBody>
      </p:sp>
      <p:sp>
        <p:nvSpPr>
          <p:cNvPr id="6" name="Rectangle 5">
            <a:extLst>
              <a:ext uri="{FF2B5EF4-FFF2-40B4-BE49-F238E27FC236}">
                <a16:creationId xmlns="" xmlns:a16="http://schemas.microsoft.com/office/drawing/2014/main" id="{28096669-57E7-47E3-A146-FC74CB49A9CC}"/>
              </a:ext>
            </a:extLst>
          </p:cNvPr>
          <p:cNvSpPr/>
          <p:nvPr/>
        </p:nvSpPr>
        <p:spPr>
          <a:xfrm>
            <a:off x="514349" y="1841996"/>
            <a:ext cx="11163301" cy="2085473"/>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Hebrews 2:17 </a:t>
            </a:r>
            <a:r>
              <a:rPr lang="en-US" sz="3200" dirty="0"/>
              <a:t>Therefore, it was necessary for him to be made in every respect like us, his brothers and sisters, so that he could be our merciful and faithful High Priest before God. </a:t>
            </a:r>
            <a:r>
              <a:rPr lang="en-US" sz="3200" b="1" u="sng" dirty="0"/>
              <a:t>Then he could offer a sacrifice that would take away the sins of the people</a:t>
            </a:r>
            <a:r>
              <a:rPr lang="en-US" sz="3200" dirty="0"/>
              <a:t>.</a:t>
            </a:r>
            <a:endParaRPr lang="en-US" sz="3200" b="1" u="sng" dirty="0"/>
          </a:p>
        </p:txBody>
      </p:sp>
      <p:sp>
        <p:nvSpPr>
          <p:cNvPr id="8" name="Rectangle 7">
            <a:extLst>
              <a:ext uri="{FF2B5EF4-FFF2-40B4-BE49-F238E27FC236}">
                <a16:creationId xmlns="" xmlns:a16="http://schemas.microsoft.com/office/drawing/2014/main" id="{E928222D-074B-48EA-912F-20E1E47CE269}"/>
              </a:ext>
            </a:extLst>
          </p:cNvPr>
          <p:cNvSpPr/>
          <p:nvPr/>
        </p:nvSpPr>
        <p:spPr>
          <a:xfrm>
            <a:off x="514349" y="4210050"/>
            <a:ext cx="11163301" cy="1050919"/>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John 1:29 </a:t>
            </a:r>
            <a:r>
              <a:rPr lang="en-US" sz="3200" dirty="0"/>
              <a:t>he saw Jesus coming to him and said “Behold, the Lamb of God who takes away the sin of the world!” </a:t>
            </a:r>
            <a:endParaRPr lang="en-US" sz="3200" b="1" u="sng" dirty="0"/>
          </a:p>
        </p:txBody>
      </p:sp>
    </p:spTree>
    <p:extLst>
      <p:ext uri="{BB962C8B-B14F-4D97-AF65-F5344CB8AC3E}">
        <p14:creationId xmlns:p14="http://schemas.microsoft.com/office/powerpoint/2010/main" val="142630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5524500"/>
            <a:ext cx="12191999" cy="13335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3:15  </a:t>
            </a:r>
            <a:r>
              <a:rPr lang="en-US" sz="3200" dirty="0"/>
              <a:t>But Jesus, answering, said to him, “Allow it at this time; </a:t>
            </a:r>
            <a:r>
              <a:rPr lang="en-US" sz="3200" b="1" u="sng" dirty="0"/>
              <a:t>for in this way it is fitting for us to fulfill all righteousness</a:t>
            </a:r>
            <a:r>
              <a:rPr lang="en-US" sz="3200" dirty="0"/>
              <a:t>.” </a:t>
            </a:r>
            <a:endParaRPr lang="en-US" sz="3200" b="1" u="sng" dirty="0"/>
          </a:p>
        </p:txBody>
      </p:sp>
      <p:sp>
        <p:nvSpPr>
          <p:cNvPr id="4" name="Rounded Rectangle 5">
            <a:extLst>
              <a:ext uri="{FF2B5EF4-FFF2-40B4-BE49-F238E27FC236}">
                <a16:creationId xmlns="" xmlns:a16="http://schemas.microsoft.com/office/drawing/2014/main" id="{C3EE48C3-27C2-4F85-B83C-C28DA045AD22}"/>
              </a:ext>
            </a:extLst>
          </p:cNvPr>
          <p:cNvSpPr/>
          <p:nvPr/>
        </p:nvSpPr>
        <p:spPr>
          <a:xfrm>
            <a:off x="636225" y="214069"/>
            <a:ext cx="8106722"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Jesus is blowing John’s mind!</a:t>
            </a:r>
            <a:endParaRPr lang="en-US" sz="4800" i="1" dirty="0"/>
          </a:p>
        </p:txBody>
      </p:sp>
      <p:sp>
        <p:nvSpPr>
          <p:cNvPr id="7" name="Rounded Rectangle 5">
            <a:extLst>
              <a:ext uri="{FF2B5EF4-FFF2-40B4-BE49-F238E27FC236}">
                <a16:creationId xmlns="" xmlns:a16="http://schemas.microsoft.com/office/drawing/2014/main" id="{CF56EB61-6760-40C9-B85E-68620A115C04}"/>
              </a:ext>
            </a:extLst>
          </p:cNvPr>
          <p:cNvSpPr/>
          <p:nvPr/>
        </p:nvSpPr>
        <p:spPr>
          <a:xfrm>
            <a:off x="0" y="1842868"/>
            <a:ext cx="12070080" cy="1885070"/>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bg1"/>
                </a:solidFill>
              </a:rPr>
              <a:t>Baptism was “fitting,” not because Jesus needed it.  But because of what He came to do: to identify himself with our sin, and take it to death on the cross once for all</a:t>
            </a:r>
            <a:endParaRPr lang="en-US" sz="3800" i="1" dirty="0"/>
          </a:p>
        </p:txBody>
      </p:sp>
    </p:spTree>
    <p:extLst>
      <p:ext uri="{BB962C8B-B14F-4D97-AF65-F5344CB8AC3E}">
        <p14:creationId xmlns:p14="http://schemas.microsoft.com/office/powerpoint/2010/main" val="3500486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5524500"/>
            <a:ext cx="12191999" cy="13335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3:15  </a:t>
            </a:r>
            <a:r>
              <a:rPr lang="en-US" sz="3200" dirty="0"/>
              <a:t>But Jesus, answering, said to him, “Allow it at this time; </a:t>
            </a:r>
            <a:r>
              <a:rPr lang="en-US" sz="3200" b="1" u="sng" dirty="0"/>
              <a:t>for in this way it is fitting for us to fulfill all righteousness</a:t>
            </a:r>
            <a:r>
              <a:rPr lang="en-US" sz="3200" dirty="0"/>
              <a:t>.” </a:t>
            </a:r>
            <a:endParaRPr lang="en-US" sz="3200" b="1" u="sng" dirty="0"/>
          </a:p>
        </p:txBody>
      </p:sp>
      <p:sp>
        <p:nvSpPr>
          <p:cNvPr id="4" name="Rounded Rectangle 5">
            <a:extLst>
              <a:ext uri="{FF2B5EF4-FFF2-40B4-BE49-F238E27FC236}">
                <a16:creationId xmlns="" xmlns:a16="http://schemas.microsoft.com/office/drawing/2014/main" id="{C3EE48C3-27C2-4F85-B83C-C28DA045AD22}"/>
              </a:ext>
            </a:extLst>
          </p:cNvPr>
          <p:cNvSpPr/>
          <p:nvPr/>
        </p:nvSpPr>
        <p:spPr>
          <a:xfrm>
            <a:off x="636225" y="214069"/>
            <a:ext cx="8106722"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Jesus is blowing John’s mind!</a:t>
            </a:r>
            <a:endParaRPr lang="en-US" sz="4800" i="1" dirty="0"/>
          </a:p>
        </p:txBody>
      </p:sp>
      <p:sp>
        <p:nvSpPr>
          <p:cNvPr id="8" name="Rectangle 7">
            <a:extLst>
              <a:ext uri="{FF2B5EF4-FFF2-40B4-BE49-F238E27FC236}">
                <a16:creationId xmlns="" xmlns:a16="http://schemas.microsoft.com/office/drawing/2014/main" id="{E928222D-074B-48EA-912F-20E1E47CE269}"/>
              </a:ext>
            </a:extLst>
          </p:cNvPr>
          <p:cNvSpPr/>
          <p:nvPr/>
        </p:nvSpPr>
        <p:spPr>
          <a:xfrm>
            <a:off x="352424" y="2095500"/>
            <a:ext cx="11487151" cy="1333500"/>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2 Corinthians 5:21 </a:t>
            </a:r>
            <a:r>
              <a:rPr lang="en-US" sz="3200" dirty="0"/>
              <a:t>“He made Him who knew no sin to be sin on our behalf, so that we might become the righteousness of God in Him.”</a:t>
            </a:r>
            <a:endParaRPr lang="en-US" sz="3200" b="1" u="sng" dirty="0"/>
          </a:p>
        </p:txBody>
      </p:sp>
    </p:spTree>
    <p:extLst>
      <p:ext uri="{BB962C8B-B14F-4D97-AF65-F5344CB8AC3E}">
        <p14:creationId xmlns:p14="http://schemas.microsoft.com/office/powerpoint/2010/main" val="591070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5524500"/>
            <a:ext cx="12191999" cy="13335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3:15  </a:t>
            </a:r>
            <a:r>
              <a:rPr lang="en-US" sz="3200" dirty="0"/>
              <a:t>Then he allowed Him.  </a:t>
            </a:r>
            <a:endParaRPr lang="en-US" sz="3200" b="1" u="sng" dirty="0"/>
          </a:p>
        </p:txBody>
      </p:sp>
    </p:spTree>
    <p:extLst>
      <p:ext uri="{BB962C8B-B14F-4D97-AF65-F5344CB8AC3E}">
        <p14:creationId xmlns:p14="http://schemas.microsoft.com/office/powerpoint/2010/main" val="551665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4629150"/>
            <a:ext cx="12191999" cy="22288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100" b="1" baseline="30000" dirty="0">
                <a:solidFill>
                  <a:srgbClr val="72DB2B"/>
                </a:solidFill>
              </a:rPr>
              <a:t>Matt 3:16 </a:t>
            </a:r>
            <a:r>
              <a:rPr lang="en-US" sz="3100" b="1" baseline="30000" dirty="0"/>
              <a:t> </a:t>
            </a:r>
            <a:r>
              <a:rPr lang="en-US" sz="3100" dirty="0"/>
              <a:t>After He was baptized, Jesus came up immediately from the water; and behold, the heavens were opened, and he saw the Spirit of God descending as a dove and settling on Him, </a:t>
            </a:r>
            <a:r>
              <a:rPr lang="en-US" sz="3100" b="1" baseline="30000" dirty="0"/>
              <a:t>17 </a:t>
            </a:r>
            <a:r>
              <a:rPr lang="en-US" sz="3100" dirty="0"/>
              <a:t>and behold, a voice from the heavens said, “This is My beloved Son, with whom I am well pleased.”</a:t>
            </a:r>
            <a:endParaRPr lang="en-US" sz="3100" b="1" u="sng" dirty="0"/>
          </a:p>
        </p:txBody>
      </p:sp>
    </p:spTree>
    <p:extLst>
      <p:ext uri="{BB962C8B-B14F-4D97-AF65-F5344CB8AC3E}">
        <p14:creationId xmlns:p14="http://schemas.microsoft.com/office/powerpoint/2010/main" val="3009552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4629150"/>
            <a:ext cx="12191999" cy="22288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100" b="1" baseline="30000" dirty="0">
                <a:solidFill>
                  <a:srgbClr val="72DB2B"/>
                </a:solidFill>
              </a:rPr>
              <a:t>Matt 3:16 </a:t>
            </a:r>
            <a:r>
              <a:rPr lang="en-US" sz="3100" b="1" baseline="30000" dirty="0"/>
              <a:t> </a:t>
            </a:r>
            <a:r>
              <a:rPr lang="en-US" sz="3100" dirty="0"/>
              <a:t>After He was baptized, Jesus came up immediately from the water; and </a:t>
            </a:r>
            <a:r>
              <a:rPr lang="en-US" sz="3100" b="1" u="sng" dirty="0"/>
              <a:t>behold</a:t>
            </a:r>
            <a:r>
              <a:rPr lang="en-US" sz="3100" dirty="0"/>
              <a:t>, the heavens were opened, and he saw the Spirit of God descending as a dove and settling on Him, </a:t>
            </a:r>
            <a:r>
              <a:rPr lang="en-US" sz="3100" b="1" baseline="30000" dirty="0"/>
              <a:t>17 </a:t>
            </a:r>
            <a:r>
              <a:rPr lang="en-US" sz="3100" dirty="0"/>
              <a:t>and behold, a voice from the heavens said, “This is My beloved Son, with whom I am well pleased.”</a:t>
            </a:r>
            <a:endParaRPr lang="en-US" sz="3100" b="1" u="sng" dirty="0"/>
          </a:p>
        </p:txBody>
      </p:sp>
    </p:spTree>
    <p:extLst>
      <p:ext uri="{BB962C8B-B14F-4D97-AF65-F5344CB8AC3E}">
        <p14:creationId xmlns:p14="http://schemas.microsoft.com/office/powerpoint/2010/main" val="4186605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unrays through clouds paradox - Physics Stack Exchange">
            <a:extLst>
              <a:ext uri="{FF2B5EF4-FFF2-40B4-BE49-F238E27FC236}">
                <a16:creationId xmlns="" xmlns:a16="http://schemas.microsoft.com/office/drawing/2014/main" id="{63440CE2-9F75-4926-B5CF-C4970D270DF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12191998" cy="4781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4629150"/>
            <a:ext cx="12191999" cy="22288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100" b="1" baseline="30000" dirty="0">
                <a:solidFill>
                  <a:srgbClr val="72DB2B"/>
                </a:solidFill>
              </a:rPr>
              <a:t>Matt 3:16 </a:t>
            </a:r>
            <a:r>
              <a:rPr lang="en-US" sz="3100" b="1" baseline="30000" dirty="0"/>
              <a:t> </a:t>
            </a:r>
            <a:r>
              <a:rPr lang="en-US" sz="3100" dirty="0"/>
              <a:t>After He was baptized, Jesus came up immediately from the water; and behold, </a:t>
            </a:r>
            <a:r>
              <a:rPr lang="en-US" sz="3100" b="1" u="sng" dirty="0"/>
              <a:t>the heavens were opened</a:t>
            </a:r>
            <a:r>
              <a:rPr lang="en-US" sz="3100" dirty="0"/>
              <a:t>, and he saw the Spirit of God descending as a dove and settling on Him, </a:t>
            </a:r>
            <a:r>
              <a:rPr lang="en-US" sz="3100" b="1" baseline="30000" dirty="0"/>
              <a:t>17 </a:t>
            </a:r>
            <a:r>
              <a:rPr lang="en-US" sz="3100" dirty="0"/>
              <a:t>and behold, a voice from the heavens said, “This is My beloved Son, with whom I am well pleased.”</a:t>
            </a:r>
            <a:endParaRPr lang="en-US" sz="3100" b="1" u="sng" dirty="0"/>
          </a:p>
        </p:txBody>
      </p:sp>
    </p:spTree>
    <p:extLst>
      <p:ext uri="{BB962C8B-B14F-4D97-AF65-F5344CB8AC3E}">
        <p14:creationId xmlns:p14="http://schemas.microsoft.com/office/powerpoint/2010/main" val="16171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unrays through clouds paradox - Physics Stack Exchange">
            <a:extLst>
              <a:ext uri="{FF2B5EF4-FFF2-40B4-BE49-F238E27FC236}">
                <a16:creationId xmlns="" xmlns:a16="http://schemas.microsoft.com/office/drawing/2014/main" id="{63440CE2-9F75-4926-B5CF-C4970D270DF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12191998" cy="4781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4629150"/>
            <a:ext cx="12191999" cy="22288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100" b="1" baseline="30000" dirty="0">
                <a:solidFill>
                  <a:srgbClr val="72DB2B"/>
                </a:solidFill>
              </a:rPr>
              <a:t>Matt 3:16 </a:t>
            </a:r>
            <a:r>
              <a:rPr lang="en-US" sz="3100" b="1" baseline="30000" dirty="0"/>
              <a:t> </a:t>
            </a:r>
            <a:r>
              <a:rPr lang="en-US" sz="3100" dirty="0"/>
              <a:t>After He was baptized, Jesus came up immediately from the water; and behold, the heavens were opened, </a:t>
            </a:r>
            <a:r>
              <a:rPr lang="en-US" sz="3100" b="1" u="sng" dirty="0"/>
              <a:t>and he saw the Spirit of God descending as a dove and settling on Him</a:t>
            </a:r>
            <a:r>
              <a:rPr lang="en-US" sz="3100" dirty="0"/>
              <a:t>, </a:t>
            </a:r>
            <a:r>
              <a:rPr lang="en-US" sz="3100" b="1" baseline="30000" dirty="0"/>
              <a:t>17 </a:t>
            </a:r>
            <a:r>
              <a:rPr lang="en-US" sz="3100" dirty="0"/>
              <a:t>and behold, a voice from the heavens said, “This is My beloved Son, with whom I am well pleased.”</a:t>
            </a:r>
            <a:endParaRPr lang="en-US" sz="3100" b="1" u="sng" dirty="0"/>
          </a:p>
        </p:txBody>
      </p:sp>
    </p:spTree>
    <p:extLst>
      <p:ext uri="{BB962C8B-B14F-4D97-AF65-F5344CB8AC3E}">
        <p14:creationId xmlns:p14="http://schemas.microsoft.com/office/powerpoint/2010/main" val="32577843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unrays through clouds paradox - Physics Stack Exchange">
            <a:extLst>
              <a:ext uri="{FF2B5EF4-FFF2-40B4-BE49-F238E27FC236}">
                <a16:creationId xmlns="" xmlns:a16="http://schemas.microsoft.com/office/drawing/2014/main" id="{63440CE2-9F75-4926-B5CF-C4970D270DF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12191998" cy="4781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4629150"/>
            <a:ext cx="12191999" cy="22288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100" b="1" baseline="30000" dirty="0">
                <a:solidFill>
                  <a:srgbClr val="72DB2B"/>
                </a:solidFill>
              </a:rPr>
              <a:t>Matt 3:16 </a:t>
            </a:r>
            <a:r>
              <a:rPr lang="en-US" sz="3100" b="1" baseline="30000" dirty="0"/>
              <a:t> </a:t>
            </a:r>
            <a:r>
              <a:rPr lang="en-US" sz="3100" dirty="0"/>
              <a:t>After He was baptized, Jesus came up immediately from the water; and behold, the heavens were opened, and he saw the Spirit of God descending as a dove and settling on Him, </a:t>
            </a:r>
            <a:r>
              <a:rPr lang="en-US" sz="3100" b="1" baseline="30000" dirty="0"/>
              <a:t>17 </a:t>
            </a:r>
            <a:r>
              <a:rPr lang="en-US" sz="3100" b="1" u="sng" dirty="0"/>
              <a:t>and behold</a:t>
            </a:r>
            <a:r>
              <a:rPr lang="en-US" sz="3100" dirty="0"/>
              <a:t>, a voice from the heavens said, “This is My beloved Son, with whom I am well pleased.”</a:t>
            </a:r>
            <a:endParaRPr lang="en-US" sz="3100" b="1" u="sng" dirty="0"/>
          </a:p>
        </p:txBody>
      </p:sp>
    </p:spTree>
    <p:extLst>
      <p:ext uri="{BB962C8B-B14F-4D97-AF65-F5344CB8AC3E}">
        <p14:creationId xmlns:p14="http://schemas.microsoft.com/office/powerpoint/2010/main" val="19538828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unrays through clouds paradox - Physics Stack Exchange">
            <a:extLst>
              <a:ext uri="{FF2B5EF4-FFF2-40B4-BE49-F238E27FC236}">
                <a16:creationId xmlns="" xmlns:a16="http://schemas.microsoft.com/office/drawing/2014/main" id="{63440CE2-9F75-4926-B5CF-C4970D270DF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12191998" cy="4781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4629150"/>
            <a:ext cx="12191999" cy="22288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100" b="1" baseline="30000" dirty="0">
                <a:solidFill>
                  <a:srgbClr val="72DB2B"/>
                </a:solidFill>
              </a:rPr>
              <a:t>Matt 3:16 </a:t>
            </a:r>
            <a:r>
              <a:rPr lang="en-US" sz="3100" b="1" baseline="30000" dirty="0"/>
              <a:t> </a:t>
            </a:r>
            <a:r>
              <a:rPr lang="en-US" sz="3100" dirty="0"/>
              <a:t>After He was baptized, Jesus came up immediately from the water; and behold, the heavens were opened, and he saw the Spirit of God descending as a dove and settling on Him, </a:t>
            </a:r>
            <a:r>
              <a:rPr lang="en-US" sz="3100" b="1" baseline="30000" dirty="0"/>
              <a:t>17 </a:t>
            </a:r>
            <a:r>
              <a:rPr lang="en-US" sz="3100" dirty="0"/>
              <a:t>and behold, </a:t>
            </a:r>
            <a:r>
              <a:rPr lang="en-US" sz="3100" b="1" u="sng" dirty="0"/>
              <a:t>a voice from the heavens said</a:t>
            </a:r>
            <a:r>
              <a:rPr lang="en-US" sz="3100" dirty="0"/>
              <a:t>, “This is My beloved Son, with whom I am well pleased.”</a:t>
            </a:r>
            <a:endParaRPr lang="en-US" sz="3100" b="1" u="sng" dirty="0"/>
          </a:p>
        </p:txBody>
      </p:sp>
    </p:spTree>
    <p:extLst>
      <p:ext uri="{BB962C8B-B14F-4D97-AF65-F5344CB8AC3E}">
        <p14:creationId xmlns:p14="http://schemas.microsoft.com/office/powerpoint/2010/main" val="40360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029EAC7-0CAA-4A8C-BEFD-AED8ED7F21F4}"/>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Jesus One on One: Jesus and John the Baptist</a:t>
            </a:r>
            <a:endParaRPr lang="en-US" sz="4800" dirty="0">
              <a:solidFill>
                <a:schemeClr val="bg1"/>
              </a:solidFill>
            </a:endParaRPr>
          </a:p>
        </p:txBody>
      </p:sp>
      <p:pic>
        <p:nvPicPr>
          <p:cNvPr id="4" name="Picture 2" descr="The Wilderness — Watchtower ONLINE LIBRARY">
            <a:extLst>
              <a:ext uri="{FF2B5EF4-FFF2-40B4-BE49-F238E27FC236}">
                <a16:creationId xmlns="" xmlns:a16="http://schemas.microsoft.com/office/drawing/2014/main" id="{E5F7AA98-C634-4F87-9710-D70A14B61C7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1998"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3784209"/>
            <a:ext cx="12191999" cy="307379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 </a:t>
            </a:r>
            <a:r>
              <a:rPr lang="en-US" sz="3200" dirty="0"/>
              <a:t>Now in those days John the Baptist came, </a:t>
            </a:r>
            <a:r>
              <a:rPr lang="en-US" sz="3200" b="1" u="sng" dirty="0"/>
              <a:t>preaching in the  wilderness of Judea</a:t>
            </a:r>
            <a:r>
              <a:rPr lang="en-US" sz="3200" dirty="0"/>
              <a:t>, saying, </a:t>
            </a:r>
            <a:r>
              <a:rPr lang="en-US" sz="3200" b="1" baseline="30000" dirty="0"/>
              <a:t>2 </a:t>
            </a:r>
            <a:r>
              <a:rPr lang="en-US" sz="3200" dirty="0"/>
              <a:t>“Repent, for the kingdom of heaven is at hand.” </a:t>
            </a:r>
            <a:r>
              <a:rPr lang="en-US" sz="3200" b="1" baseline="30000" dirty="0"/>
              <a:t>3 </a:t>
            </a:r>
            <a:r>
              <a:rPr lang="en-US" sz="3200" dirty="0"/>
              <a:t>For this is the one referred to by Isaiah the prophet when he said,</a:t>
            </a:r>
          </a:p>
          <a:p>
            <a:r>
              <a:rPr lang="en-US" sz="3200" dirty="0"/>
              <a:t>“</a:t>
            </a:r>
            <a:r>
              <a:rPr lang="en-US" sz="3200" cap="small" dirty="0"/>
              <a:t>The voice of one</a:t>
            </a:r>
            <a:r>
              <a:rPr lang="en-US" sz="3200" dirty="0"/>
              <a:t> </a:t>
            </a:r>
            <a:r>
              <a:rPr lang="en-US" sz="3200" cap="small" dirty="0"/>
              <a:t>calling out in the wilderness</a:t>
            </a:r>
            <a:r>
              <a:rPr lang="en-US" sz="3200" dirty="0"/>
              <a:t>, ‘</a:t>
            </a:r>
            <a:r>
              <a:rPr lang="en-US" sz="3200" cap="small" dirty="0"/>
              <a:t>Prepare the way of the Lord</a:t>
            </a:r>
            <a:r>
              <a:rPr lang="en-US" sz="3200" dirty="0"/>
              <a:t>, </a:t>
            </a:r>
            <a:r>
              <a:rPr lang="en-US" sz="3200" cap="small" dirty="0"/>
              <a:t>Make His paths straight</a:t>
            </a:r>
            <a:r>
              <a:rPr lang="en-US" sz="3200" dirty="0"/>
              <a:t>!’”</a:t>
            </a:r>
          </a:p>
        </p:txBody>
      </p:sp>
      <p:sp>
        <p:nvSpPr>
          <p:cNvPr id="5" name="TextBox 4">
            <a:extLst>
              <a:ext uri="{FF2B5EF4-FFF2-40B4-BE49-F238E27FC236}">
                <a16:creationId xmlns="" xmlns:a16="http://schemas.microsoft.com/office/drawing/2014/main" id="{4D86B754-BBA4-4A7C-9CCA-6B2AE6D66AFE}"/>
              </a:ext>
            </a:extLst>
          </p:cNvPr>
          <p:cNvSpPr txBox="1"/>
          <p:nvPr/>
        </p:nvSpPr>
        <p:spPr>
          <a:xfrm>
            <a:off x="7186863" y="164650"/>
            <a:ext cx="517358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John the Baptist</a:t>
            </a:r>
            <a:endParaRPr lang="en-US" sz="4800" dirty="0">
              <a:solidFill>
                <a:schemeClr val="bg1"/>
              </a:solidFill>
            </a:endParaRPr>
          </a:p>
        </p:txBody>
      </p:sp>
    </p:spTree>
    <p:extLst>
      <p:ext uri="{BB962C8B-B14F-4D97-AF65-F5344CB8AC3E}">
        <p14:creationId xmlns:p14="http://schemas.microsoft.com/office/powerpoint/2010/main" val="214751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unrays through clouds paradox - Physics Stack Exchange">
            <a:extLst>
              <a:ext uri="{FF2B5EF4-FFF2-40B4-BE49-F238E27FC236}">
                <a16:creationId xmlns="" xmlns:a16="http://schemas.microsoft.com/office/drawing/2014/main" id="{63440CE2-9F75-4926-B5CF-C4970D270DF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12191998" cy="4781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4629150"/>
            <a:ext cx="12191999" cy="22288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100" b="1" baseline="30000" dirty="0">
                <a:solidFill>
                  <a:srgbClr val="72DB2B"/>
                </a:solidFill>
              </a:rPr>
              <a:t>Matt 3:16 </a:t>
            </a:r>
            <a:r>
              <a:rPr lang="en-US" sz="3100" b="1" baseline="30000" dirty="0"/>
              <a:t> </a:t>
            </a:r>
            <a:r>
              <a:rPr lang="en-US" sz="3100" dirty="0"/>
              <a:t>After He was baptized, Jesus came up immediately from the water; and behold, the heavens were opened, and he saw the Spirit of God descending as a dove and settling on Him, </a:t>
            </a:r>
            <a:r>
              <a:rPr lang="en-US" sz="3100" b="1" baseline="30000" dirty="0"/>
              <a:t>17 </a:t>
            </a:r>
            <a:r>
              <a:rPr lang="en-US" sz="3100" dirty="0"/>
              <a:t>and behold, a voice from the heavens said, “</a:t>
            </a:r>
            <a:r>
              <a:rPr lang="en-US" sz="3100" b="1" u="sng" dirty="0"/>
              <a:t>This is My beloved Son, with whom I am well pleased</a:t>
            </a:r>
            <a:r>
              <a:rPr lang="en-US" sz="3100" dirty="0"/>
              <a:t>.”</a:t>
            </a:r>
            <a:endParaRPr lang="en-US" sz="3100" b="1" u="sng" dirty="0"/>
          </a:p>
        </p:txBody>
      </p:sp>
      <p:sp>
        <p:nvSpPr>
          <p:cNvPr id="5" name="Rounded Rectangle 5">
            <a:extLst>
              <a:ext uri="{FF2B5EF4-FFF2-40B4-BE49-F238E27FC236}">
                <a16:creationId xmlns="" xmlns:a16="http://schemas.microsoft.com/office/drawing/2014/main" id="{113DA230-9BED-42C7-A467-2C580FEA2A53}"/>
              </a:ext>
            </a:extLst>
          </p:cNvPr>
          <p:cNvSpPr/>
          <p:nvPr/>
        </p:nvSpPr>
        <p:spPr>
          <a:xfrm>
            <a:off x="255225" y="233119"/>
            <a:ext cx="7517175"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Now John’s </a:t>
            </a:r>
            <a:r>
              <a:rPr lang="en-US" sz="4800" b="1" i="1" dirty="0">
                <a:solidFill>
                  <a:schemeClr val="bg1"/>
                </a:solidFill>
              </a:rPr>
              <a:t>double</a:t>
            </a:r>
            <a:r>
              <a:rPr lang="en-US" sz="4800" b="1" dirty="0">
                <a:solidFill>
                  <a:schemeClr val="bg1"/>
                </a:solidFill>
              </a:rPr>
              <a:t> shocked!</a:t>
            </a:r>
            <a:endParaRPr lang="en-US" sz="4800" i="1" dirty="0"/>
          </a:p>
        </p:txBody>
      </p:sp>
    </p:spTree>
    <p:extLst>
      <p:ext uri="{BB962C8B-B14F-4D97-AF65-F5344CB8AC3E}">
        <p14:creationId xmlns:p14="http://schemas.microsoft.com/office/powerpoint/2010/main" val="46059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unrays through clouds paradox - Physics Stack Exchange">
            <a:extLst>
              <a:ext uri="{FF2B5EF4-FFF2-40B4-BE49-F238E27FC236}">
                <a16:creationId xmlns="" xmlns:a16="http://schemas.microsoft.com/office/drawing/2014/main" id="{63440CE2-9F75-4926-B5CF-C4970D270DF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1998" cy="4781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4629150"/>
            <a:ext cx="12191999" cy="22288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100" b="1" baseline="30000" dirty="0">
                <a:solidFill>
                  <a:srgbClr val="72DB2B"/>
                </a:solidFill>
              </a:rPr>
              <a:t>Matt 3:16 </a:t>
            </a:r>
            <a:r>
              <a:rPr lang="en-US" sz="3100" b="1" baseline="30000" dirty="0"/>
              <a:t> </a:t>
            </a:r>
            <a:r>
              <a:rPr lang="en-US" sz="3100" dirty="0"/>
              <a:t>After He was baptized, Jesus came up immediately from the water; and behold, the heavens were opened, and he saw the Spirit of God descending as a dove and settling on Him, </a:t>
            </a:r>
            <a:r>
              <a:rPr lang="en-US" sz="3100" b="1" baseline="30000" dirty="0"/>
              <a:t>17 </a:t>
            </a:r>
            <a:r>
              <a:rPr lang="en-US" sz="3100" dirty="0"/>
              <a:t>and behold, a voice from the heavens said, “This is My beloved Son, with whom I am well pleased.”</a:t>
            </a:r>
            <a:endParaRPr lang="en-US" sz="3100" b="1" u="sng" dirty="0"/>
          </a:p>
        </p:txBody>
      </p:sp>
      <p:sp>
        <p:nvSpPr>
          <p:cNvPr id="5" name="Rounded Rectangle 5">
            <a:extLst>
              <a:ext uri="{FF2B5EF4-FFF2-40B4-BE49-F238E27FC236}">
                <a16:creationId xmlns="" xmlns:a16="http://schemas.microsoft.com/office/drawing/2014/main" id="{113DA230-9BED-42C7-A467-2C580FEA2A53}"/>
              </a:ext>
            </a:extLst>
          </p:cNvPr>
          <p:cNvSpPr/>
          <p:nvPr/>
        </p:nvSpPr>
        <p:spPr>
          <a:xfrm>
            <a:off x="2845104" y="781050"/>
            <a:ext cx="6070296" cy="990600"/>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Jesus is shocking</a:t>
            </a:r>
            <a:endParaRPr lang="en-US" sz="6000" i="1" dirty="0"/>
          </a:p>
        </p:txBody>
      </p:sp>
    </p:spTree>
    <p:extLst>
      <p:ext uri="{BB962C8B-B14F-4D97-AF65-F5344CB8AC3E}">
        <p14:creationId xmlns:p14="http://schemas.microsoft.com/office/powerpoint/2010/main" val="37026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unrays through clouds paradox - Physics Stack Exchange">
            <a:extLst>
              <a:ext uri="{FF2B5EF4-FFF2-40B4-BE49-F238E27FC236}">
                <a16:creationId xmlns="" xmlns:a16="http://schemas.microsoft.com/office/drawing/2014/main" id="{63440CE2-9F75-4926-B5CF-C4970D270DF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1998" cy="4781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4629150"/>
            <a:ext cx="12191999" cy="22288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100" b="1" baseline="30000" dirty="0">
                <a:solidFill>
                  <a:srgbClr val="72DB2B"/>
                </a:solidFill>
              </a:rPr>
              <a:t>Matt 3:16 </a:t>
            </a:r>
            <a:r>
              <a:rPr lang="en-US" sz="3100" b="1" baseline="30000" dirty="0"/>
              <a:t> </a:t>
            </a:r>
            <a:r>
              <a:rPr lang="en-US" sz="3100" dirty="0"/>
              <a:t>After He was baptized, Jesus came up immediately from the water; and behold, the heavens were opened, and he saw the Spirit of God descending as a dove and settling on Him, </a:t>
            </a:r>
            <a:r>
              <a:rPr lang="en-US" sz="3100" b="1" baseline="30000" dirty="0"/>
              <a:t>17 </a:t>
            </a:r>
            <a:r>
              <a:rPr lang="en-US" sz="3100" dirty="0"/>
              <a:t>and behold, a voice from the heavens said, “This is My beloved Son, with whom I am well pleased.”</a:t>
            </a:r>
            <a:endParaRPr lang="en-US" sz="3100" b="1" u="sng" dirty="0"/>
          </a:p>
        </p:txBody>
      </p:sp>
      <p:sp>
        <p:nvSpPr>
          <p:cNvPr id="5" name="Rounded Rectangle 5">
            <a:extLst>
              <a:ext uri="{FF2B5EF4-FFF2-40B4-BE49-F238E27FC236}">
                <a16:creationId xmlns="" xmlns:a16="http://schemas.microsoft.com/office/drawing/2014/main" id="{113DA230-9BED-42C7-A467-2C580FEA2A53}"/>
              </a:ext>
            </a:extLst>
          </p:cNvPr>
          <p:cNvSpPr/>
          <p:nvPr/>
        </p:nvSpPr>
        <p:spPr>
          <a:xfrm>
            <a:off x="211015" y="781050"/>
            <a:ext cx="11605847" cy="1771650"/>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Jesus the </a:t>
            </a:r>
            <a:r>
              <a:rPr lang="en-US" sz="6000" b="1" i="1" dirty="0">
                <a:solidFill>
                  <a:schemeClr val="bg1"/>
                </a:solidFill>
              </a:rPr>
              <a:t>expected</a:t>
            </a:r>
            <a:r>
              <a:rPr lang="en-US" sz="6000" b="1" dirty="0">
                <a:solidFill>
                  <a:schemeClr val="bg1"/>
                </a:solidFill>
              </a:rPr>
              <a:t> savior coming in the most </a:t>
            </a:r>
            <a:r>
              <a:rPr lang="en-US" sz="6000" b="1" i="1" dirty="0">
                <a:solidFill>
                  <a:schemeClr val="bg1"/>
                </a:solidFill>
              </a:rPr>
              <a:t>unexpected</a:t>
            </a:r>
            <a:r>
              <a:rPr lang="en-US" sz="6000" b="1" dirty="0">
                <a:solidFill>
                  <a:schemeClr val="bg1"/>
                </a:solidFill>
              </a:rPr>
              <a:t> way</a:t>
            </a:r>
            <a:endParaRPr lang="en-US" sz="6000" i="1" dirty="0"/>
          </a:p>
        </p:txBody>
      </p:sp>
    </p:spTree>
    <p:extLst>
      <p:ext uri="{BB962C8B-B14F-4D97-AF65-F5344CB8AC3E}">
        <p14:creationId xmlns:p14="http://schemas.microsoft.com/office/powerpoint/2010/main" val="205705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unrays through clouds paradox - Physics Stack Exchange">
            <a:extLst>
              <a:ext uri="{FF2B5EF4-FFF2-40B4-BE49-F238E27FC236}">
                <a16:creationId xmlns="" xmlns:a16="http://schemas.microsoft.com/office/drawing/2014/main" id="{63440CE2-9F75-4926-B5CF-C4970D270DF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1998" cy="4781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4629150"/>
            <a:ext cx="12191999" cy="22288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100" b="1" baseline="30000" dirty="0">
                <a:solidFill>
                  <a:srgbClr val="72DB2B"/>
                </a:solidFill>
              </a:rPr>
              <a:t>Matt 3:16 </a:t>
            </a:r>
            <a:r>
              <a:rPr lang="en-US" sz="3100" b="1" baseline="30000" dirty="0"/>
              <a:t> </a:t>
            </a:r>
            <a:r>
              <a:rPr lang="en-US" sz="3100" dirty="0"/>
              <a:t>After He was baptized, Jesus came up immediately from the water; and behold, the heavens were opened, and he saw the Spirit of God descending as a dove and settling on Him, </a:t>
            </a:r>
            <a:r>
              <a:rPr lang="en-US" sz="3100" b="1" baseline="30000" dirty="0"/>
              <a:t>17 </a:t>
            </a:r>
            <a:r>
              <a:rPr lang="en-US" sz="3100" dirty="0"/>
              <a:t>and behold, a voice from the heavens said, “This is My beloved Son, with whom I am well pleased.”</a:t>
            </a:r>
            <a:endParaRPr lang="en-US" sz="3100" b="1" u="sng" dirty="0"/>
          </a:p>
        </p:txBody>
      </p:sp>
      <p:sp>
        <p:nvSpPr>
          <p:cNvPr id="5" name="Rounded Rectangle 5">
            <a:extLst>
              <a:ext uri="{FF2B5EF4-FFF2-40B4-BE49-F238E27FC236}">
                <a16:creationId xmlns="" xmlns:a16="http://schemas.microsoft.com/office/drawing/2014/main" id="{113DA230-9BED-42C7-A467-2C580FEA2A53}"/>
              </a:ext>
            </a:extLst>
          </p:cNvPr>
          <p:cNvSpPr/>
          <p:nvPr/>
        </p:nvSpPr>
        <p:spPr>
          <a:xfrm>
            <a:off x="409574" y="266700"/>
            <a:ext cx="11372850" cy="1962150"/>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What does this encounter teach us about God? </a:t>
            </a:r>
            <a:endParaRPr lang="en-US" sz="6000" i="1" dirty="0"/>
          </a:p>
        </p:txBody>
      </p:sp>
    </p:spTree>
    <p:extLst>
      <p:ext uri="{BB962C8B-B14F-4D97-AF65-F5344CB8AC3E}">
        <p14:creationId xmlns:p14="http://schemas.microsoft.com/office/powerpoint/2010/main" val="81145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unrays through clouds paradox - Physics Stack Exchange">
            <a:extLst>
              <a:ext uri="{FF2B5EF4-FFF2-40B4-BE49-F238E27FC236}">
                <a16:creationId xmlns="" xmlns:a16="http://schemas.microsoft.com/office/drawing/2014/main" id="{63440CE2-9F75-4926-B5CF-C4970D270DF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1998" cy="4781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4629150"/>
            <a:ext cx="12191999" cy="22288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100" b="1" baseline="30000" dirty="0">
                <a:solidFill>
                  <a:srgbClr val="72DB2B"/>
                </a:solidFill>
              </a:rPr>
              <a:t>Matt 3:16 </a:t>
            </a:r>
            <a:r>
              <a:rPr lang="en-US" sz="3100" b="1" baseline="30000" dirty="0"/>
              <a:t> </a:t>
            </a:r>
            <a:r>
              <a:rPr lang="en-US" sz="3100" dirty="0"/>
              <a:t>After He was baptized, Jesus came up immediately from the water; and behold, the heavens were opened, and he saw the Spirit of God descending as a dove and settling on Him, </a:t>
            </a:r>
            <a:r>
              <a:rPr lang="en-US" sz="3100" b="1" baseline="30000" dirty="0"/>
              <a:t>17 </a:t>
            </a:r>
            <a:r>
              <a:rPr lang="en-US" sz="3100" dirty="0"/>
              <a:t>and behold, a voice from the heavens said, “This is My beloved Son, with whom I am well pleased.”</a:t>
            </a:r>
            <a:endParaRPr lang="en-US" sz="3100" b="1" u="sng" dirty="0"/>
          </a:p>
        </p:txBody>
      </p:sp>
      <p:sp>
        <p:nvSpPr>
          <p:cNvPr id="5" name="Rounded Rectangle 5">
            <a:extLst>
              <a:ext uri="{FF2B5EF4-FFF2-40B4-BE49-F238E27FC236}">
                <a16:creationId xmlns="" xmlns:a16="http://schemas.microsoft.com/office/drawing/2014/main" id="{113DA230-9BED-42C7-A467-2C580FEA2A53}"/>
              </a:ext>
            </a:extLst>
          </p:cNvPr>
          <p:cNvSpPr/>
          <p:nvPr/>
        </p:nvSpPr>
        <p:spPr>
          <a:xfrm>
            <a:off x="409574" y="266700"/>
            <a:ext cx="11372850" cy="1962150"/>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What does this encounter teach us about ourselves? </a:t>
            </a:r>
            <a:endParaRPr lang="en-US" sz="6000" i="1" dirty="0"/>
          </a:p>
        </p:txBody>
      </p:sp>
    </p:spTree>
    <p:extLst>
      <p:ext uri="{BB962C8B-B14F-4D97-AF65-F5344CB8AC3E}">
        <p14:creationId xmlns:p14="http://schemas.microsoft.com/office/powerpoint/2010/main" val="183188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unrays through clouds paradox - Physics Stack Exchange">
            <a:extLst>
              <a:ext uri="{FF2B5EF4-FFF2-40B4-BE49-F238E27FC236}">
                <a16:creationId xmlns="" xmlns:a16="http://schemas.microsoft.com/office/drawing/2014/main" id="{63440CE2-9F75-4926-B5CF-C4970D270DF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1998" cy="4781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4629150"/>
            <a:ext cx="12191999" cy="22288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100" b="1" baseline="30000" dirty="0">
                <a:solidFill>
                  <a:srgbClr val="72DB2B"/>
                </a:solidFill>
              </a:rPr>
              <a:t>Matt 3:16 </a:t>
            </a:r>
            <a:r>
              <a:rPr lang="en-US" sz="3100" b="1" baseline="30000" dirty="0"/>
              <a:t> </a:t>
            </a:r>
            <a:r>
              <a:rPr lang="en-US" sz="3100" dirty="0"/>
              <a:t>After He was baptized, Jesus came up immediately from the water; and behold, the heavens were opened, and he saw the Spirit of God descending as a dove and settling on Him, </a:t>
            </a:r>
            <a:r>
              <a:rPr lang="en-US" sz="3100" b="1" baseline="30000" dirty="0"/>
              <a:t>17 </a:t>
            </a:r>
            <a:r>
              <a:rPr lang="en-US" sz="3100" dirty="0"/>
              <a:t>and behold, a voice from the heavens said, “This is My beloved Son, with whom I am well pleased.”</a:t>
            </a:r>
            <a:endParaRPr lang="en-US" sz="3100" b="1" u="sng" dirty="0"/>
          </a:p>
        </p:txBody>
      </p:sp>
      <p:sp>
        <p:nvSpPr>
          <p:cNvPr id="5" name="Rounded Rectangle 5">
            <a:extLst>
              <a:ext uri="{FF2B5EF4-FFF2-40B4-BE49-F238E27FC236}">
                <a16:creationId xmlns="" xmlns:a16="http://schemas.microsoft.com/office/drawing/2014/main" id="{113DA230-9BED-42C7-A467-2C580FEA2A53}"/>
              </a:ext>
            </a:extLst>
          </p:cNvPr>
          <p:cNvSpPr/>
          <p:nvPr/>
        </p:nvSpPr>
        <p:spPr>
          <a:xfrm>
            <a:off x="409574" y="266700"/>
            <a:ext cx="11372850" cy="1962150"/>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What does this encounter teach us about salvation? </a:t>
            </a:r>
            <a:endParaRPr lang="en-US" sz="6000" i="1" dirty="0"/>
          </a:p>
        </p:txBody>
      </p:sp>
    </p:spTree>
    <p:extLst>
      <p:ext uri="{BB962C8B-B14F-4D97-AF65-F5344CB8AC3E}">
        <p14:creationId xmlns:p14="http://schemas.microsoft.com/office/powerpoint/2010/main" val="238117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 xmlns:a16="http://schemas.microsoft.com/office/drawing/2014/main" id="{9642626F-AE5B-4C60-AF84-A024FE51F763}"/>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41150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nding the Christian Faith Blog - Defending the Christian Faith  (Writings of John G Leslie and Others)">
            <a:extLst>
              <a:ext uri="{FF2B5EF4-FFF2-40B4-BE49-F238E27FC236}">
                <a16:creationId xmlns="" xmlns:a16="http://schemas.microsoft.com/office/drawing/2014/main" id="{E294335B-E93E-4B32-BCE3-0D2F91DA19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3638550"/>
            <a:ext cx="12191999" cy="321945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3:11 </a:t>
            </a:r>
            <a:r>
              <a:rPr lang="en-US" sz="3200" dirty="0"/>
              <a:t>“As for me, I baptize you with water for repentance, </a:t>
            </a:r>
            <a:r>
              <a:rPr lang="en-US" sz="3200" b="1" u="sng" dirty="0"/>
              <a:t>but He who is coming after me</a:t>
            </a:r>
            <a:r>
              <a:rPr lang="en-US" sz="3200" b="1" dirty="0"/>
              <a:t> </a:t>
            </a:r>
            <a:r>
              <a:rPr lang="en-US" sz="3200" dirty="0"/>
              <a:t>is mightier than I, and I am not fit to remove His sandals; </a:t>
            </a:r>
            <a:r>
              <a:rPr lang="en-US" sz="3200" b="1" u="sng" dirty="0"/>
              <a:t>He will baptize you with the Holy Spirit and fire.  </a:t>
            </a:r>
            <a:r>
              <a:rPr lang="en-US" sz="3200" b="1" baseline="30000" dirty="0"/>
              <a:t>12 </a:t>
            </a:r>
            <a:r>
              <a:rPr lang="en-US" sz="3200" dirty="0"/>
              <a:t>His winnowing fork is in His hand, and He will thoroughly clear His threshing floor; and He will gather His wheat into the barn, but He will burn up the chaff with unquenchable fire.”</a:t>
            </a:r>
            <a:endParaRPr lang="en-US" sz="3200" b="1" u="sng" dirty="0"/>
          </a:p>
        </p:txBody>
      </p:sp>
      <p:sp>
        <p:nvSpPr>
          <p:cNvPr id="6" name="Rounded Rectangle 5">
            <a:extLst>
              <a:ext uri="{FF2B5EF4-FFF2-40B4-BE49-F238E27FC236}">
                <a16:creationId xmlns="" xmlns:a16="http://schemas.microsoft.com/office/drawing/2014/main" id="{1EDEF719-C844-432A-9845-C321CBF21154}"/>
              </a:ext>
            </a:extLst>
          </p:cNvPr>
          <p:cNvSpPr/>
          <p:nvPr/>
        </p:nvSpPr>
        <p:spPr>
          <a:xfrm>
            <a:off x="647701" y="228059"/>
            <a:ext cx="7497493"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Baptism with the Holy Spirit</a:t>
            </a:r>
            <a:endParaRPr lang="en-US" sz="4800" i="1" dirty="0"/>
          </a:p>
        </p:txBody>
      </p:sp>
      <p:sp>
        <p:nvSpPr>
          <p:cNvPr id="7" name="Rectangle 6">
            <a:extLst>
              <a:ext uri="{FF2B5EF4-FFF2-40B4-BE49-F238E27FC236}">
                <a16:creationId xmlns="" xmlns:a16="http://schemas.microsoft.com/office/drawing/2014/main" id="{D5556EF0-F2D3-4BD9-AE91-AF5858F2D380}"/>
              </a:ext>
            </a:extLst>
          </p:cNvPr>
          <p:cNvSpPr/>
          <p:nvPr/>
        </p:nvSpPr>
        <p:spPr>
          <a:xfrm>
            <a:off x="-1" y="3638550"/>
            <a:ext cx="12191999" cy="32194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err="1">
                <a:solidFill>
                  <a:srgbClr val="72DB2B"/>
                </a:solidFill>
              </a:rPr>
              <a:t>Exekiel</a:t>
            </a:r>
            <a:r>
              <a:rPr lang="en-US" sz="3200" b="1" baseline="30000" dirty="0">
                <a:solidFill>
                  <a:srgbClr val="72DB2B"/>
                </a:solidFill>
              </a:rPr>
              <a:t> 36:25-27 </a:t>
            </a:r>
            <a:r>
              <a:rPr lang="en-US" sz="3200" dirty="0"/>
              <a:t>Then I will sprinkle clean water on you, and you will be clean; I will cleanse you from all your filthiness and from all your idols.  26 Moreover, I will give you a new heart and put a new spirit within you; and I will remove the heart of stone form your flesh and give you a heart of flesh.  27 And I will put My Spirit within you and bring it about that you walk in My statues, and are careful and follow My ordinances.  </a:t>
            </a:r>
            <a:endParaRPr lang="en-US" sz="3200" b="1" u="sng" dirty="0"/>
          </a:p>
        </p:txBody>
      </p:sp>
    </p:spTree>
    <p:extLst>
      <p:ext uri="{BB962C8B-B14F-4D97-AF65-F5344CB8AC3E}">
        <p14:creationId xmlns:p14="http://schemas.microsoft.com/office/powerpoint/2010/main" val="3527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029EAC7-0CAA-4A8C-BEFD-AED8ED7F21F4}"/>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Jesus One on One: Jesus and John the Baptist</a:t>
            </a:r>
            <a:endParaRPr lang="en-US" sz="4800" dirty="0">
              <a:solidFill>
                <a:schemeClr val="bg1"/>
              </a:solidFill>
            </a:endParaRPr>
          </a:p>
        </p:txBody>
      </p:sp>
      <p:pic>
        <p:nvPicPr>
          <p:cNvPr id="4" name="Picture 2" descr="The Wilderness — Watchtower ONLINE LIBRARY">
            <a:extLst>
              <a:ext uri="{FF2B5EF4-FFF2-40B4-BE49-F238E27FC236}">
                <a16:creationId xmlns="" xmlns:a16="http://schemas.microsoft.com/office/drawing/2014/main" id="{E5F7AA98-C634-4F87-9710-D70A14B61C7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1"/>
            <a:ext cx="12191998"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3784209"/>
            <a:ext cx="12191999" cy="307379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 </a:t>
            </a:r>
            <a:r>
              <a:rPr lang="en-US" sz="3200" dirty="0"/>
              <a:t>Now in those days John the Baptist came, preaching in the  wilderness of Judea, saying, </a:t>
            </a:r>
            <a:r>
              <a:rPr lang="en-US" sz="3200" b="1" baseline="30000" dirty="0"/>
              <a:t>2 </a:t>
            </a:r>
            <a:r>
              <a:rPr lang="en-US" sz="3200" dirty="0"/>
              <a:t>“</a:t>
            </a:r>
            <a:r>
              <a:rPr lang="en-US" sz="3200" b="1" u="sng" dirty="0"/>
              <a:t>Repent, for the kingdom of heaven is at hand.</a:t>
            </a:r>
            <a:r>
              <a:rPr lang="en-US" sz="3200" dirty="0"/>
              <a:t>” </a:t>
            </a:r>
            <a:r>
              <a:rPr lang="en-US" sz="3200" b="1" baseline="30000" dirty="0"/>
              <a:t>3 </a:t>
            </a:r>
            <a:r>
              <a:rPr lang="en-US" sz="3200" dirty="0"/>
              <a:t>For this is the one referred to by Isaiah the prophet when he said,</a:t>
            </a:r>
          </a:p>
          <a:p>
            <a:r>
              <a:rPr lang="en-US" sz="3200" dirty="0"/>
              <a:t>“</a:t>
            </a:r>
            <a:r>
              <a:rPr lang="en-US" sz="3200" cap="small" dirty="0"/>
              <a:t>The voice of one</a:t>
            </a:r>
            <a:r>
              <a:rPr lang="en-US" sz="3200" dirty="0"/>
              <a:t> </a:t>
            </a:r>
            <a:r>
              <a:rPr lang="en-US" sz="3200" cap="small" dirty="0"/>
              <a:t>calling out in the wilderness</a:t>
            </a:r>
            <a:r>
              <a:rPr lang="en-US" sz="3200" dirty="0"/>
              <a:t>, ‘</a:t>
            </a:r>
            <a:r>
              <a:rPr lang="en-US" sz="3200" cap="small" dirty="0"/>
              <a:t>Prepare the way of the Lord</a:t>
            </a:r>
            <a:r>
              <a:rPr lang="en-US" sz="3200" dirty="0"/>
              <a:t>, </a:t>
            </a:r>
            <a:r>
              <a:rPr lang="en-US" sz="3200" cap="small" dirty="0"/>
              <a:t>Make His paths straight</a:t>
            </a:r>
            <a:r>
              <a:rPr lang="en-US" sz="3200" dirty="0"/>
              <a:t>!’”</a:t>
            </a:r>
          </a:p>
        </p:txBody>
      </p:sp>
      <p:sp>
        <p:nvSpPr>
          <p:cNvPr id="5" name="TextBox 4">
            <a:extLst>
              <a:ext uri="{FF2B5EF4-FFF2-40B4-BE49-F238E27FC236}">
                <a16:creationId xmlns="" xmlns:a16="http://schemas.microsoft.com/office/drawing/2014/main" id="{4D86B754-BBA4-4A7C-9CCA-6B2AE6D66AFE}"/>
              </a:ext>
            </a:extLst>
          </p:cNvPr>
          <p:cNvSpPr txBox="1"/>
          <p:nvPr/>
        </p:nvSpPr>
        <p:spPr>
          <a:xfrm>
            <a:off x="7186863" y="164650"/>
            <a:ext cx="517358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John the Baptist</a:t>
            </a:r>
            <a:endParaRPr lang="en-US" sz="4800" dirty="0">
              <a:solidFill>
                <a:schemeClr val="bg1"/>
              </a:solidFill>
            </a:endParaRPr>
          </a:p>
        </p:txBody>
      </p:sp>
    </p:spTree>
    <p:extLst>
      <p:ext uri="{BB962C8B-B14F-4D97-AF65-F5344CB8AC3E}">
        <p14:creationId xmlns:p14="http://schemas.microsoft.com/office/powerpoint/2010/main" val="320772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029EAC7-0CAA-4A8C-BEFD-AED8ED7F21F4}"/>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Jesus One on One: Jesus and John the Baptist</a:t>
            </a:r>
            <a:endParaRPr lang="en-US" sz="4800" dirty="0">
              <a:solidFill>
                <a:schemeClr val="bg1"/>
              </a:solidFill>
            </a:endParaRPr>
          </a:p>
        </p:txBody>
      </p:sp>
      <p:pic>
        <p:nvPicPr>
          <p:cNvPr id="4" name="Picture 2" descr="The Wilderness — Watchtower ONLINE LIBRARY">
            <a:extLst>
              <a:ext uri="{FF2B5EF4-FFF2-40B4-BE49-F238E27FC236}">
                <a16:creationId xmlns="" xmlns:a16="http://schemas.microsoft.com/office/drawing/2014/main" id="{E5F7AA98-C634-4F87-9710-D70A14B61C7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1"/>
            <a:ext cx="12191998"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3784209"/>
            <a:ext cx="12191999" cy="307379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 </a:t>
            </a:r>
            <a:r>
              <a:rPr lang="en-US" sz="3200" dirty="0"/>
              <a:t>Now in those days John the Baptist came, preaching in the  wilderness of Judea, saying, </a:t>
            </a:r>
            <a:r>
              <a:rPr lang="en-US" sz="3200" b="1" baseline="30000" dirty="0"/>
              <a:t>2 </a:t>
            </a:r>
            <a:r>
              <a:rPr lang="en-US" sz="3200" dirty="0"/>
              <a:t>“Repent, for the kingdom of heaven is at hand.” </a:t>
            </a:r>
            <a:r>
              <a:rPr lang="en-US" sz="3200" b="1" baseline="30000" dirty="0"/>
              <a:t>3 </a:t>
            </a:r>
            <a:r>
              <a:rPr lang="en-US" sz="3200" b="1" u="sng" dirty="0"/>
              <a:t>For this is the one referred to by Isaiah the prophet</a:t>
            </a:r>
            <a:r>
              <a:rPr lang="en-US" sz="3200" b="1" dirty="0"/>
              <a:t> </a:t>
            </a:r>
            <a:r>
              <a:rPr lang="en-US" sz="3200" dirty="0"/>
              <a:t>when he said,</a:t>
            </a:r>
          </a:p>
          <a:p>
            <a:r>
              <a:rPr lang="en-US" sz="3200" dirty="0"/>
              <a:t>“</a:t>
            </a:r>
            <a:r>
              <a:rPr lang="en-US" sz="3200" cap="small" dirty="0"/>
              <a:t>The voice of one</a:t>
            </a:r>
            <a:r>
              <a:rPr lang="en-US" sz="3200" dirty="0"/>
              <a:t> </a:t>
            </a:r>
            <a:r>
              <a:rPr lang="en-US" sz="3200" cap="small" dirty="0"/>
              <a:t>calling out in the wilderness</a:t>
            </a:r>
            <a:r>
              <a:rPr lang="en-US" sz="3200" dirty="0"/>
              <a:t>, ‘</a:t>
            </a:r>
            <a:r>
              <a:rPr lang="en-US" sz="3200" cap="small" dirty="0"/>
              <a:t>Prepare the way of the Lord</a:t>
            </a:r>
            <a:r>
              <a:rPr lang="en-US" sz="3200" dirty="0"/>
              <a:t>, </a:t>
            </a:r>
            <a:r>
              <a:rPr lang="en-US" sz="3200" cap="small" dirty="0"/>
              <a:t>Make His paths straight</a:t>
            </a:r>
            <a:r>
              <a:rPr lang="en-US" sz="3200" dirty="0"/>
              <a:t>!’”</a:t>
            </a:r>
          </a:p>
        </p:txBody>
      </p:sp>
      <p:sp>
        <p:nvSpPr>
          <p:cNvPr id="5" name="TextBox 4">
            <a:extLst>
              <a:ext uri="{FF2B5EF4-FFF2-40B4-BE49-F238E27FC236}">
                <a16:creationId xmlns="" xmlns:a16="http://schemas.microsoft.com/office/drawing/2014/main" id="{4D86B754-BBA4-4A7C-9CCA-6B2AE6D66AFE}"/>
              </a:ext>
            </a:extLst>
          </p:cNvPr>
          <p:cNvSpPr txBox="1"/>
          <p:nvPr/>
        </p:nvSpPr>
        <p:spPr>
          <a:xfrm>
            <a:off x="7186863" y="164650"/>
            <a:ext cx="517358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John the Baptist</a:t>
            </a:r>
            <a:endParaRPr lang="en-US" sz="4800" dirty="0">
              <a:solidFill>
                <a:schemeClr val="bg1"/>
              </a:solidFill>
            </a:endParaRPr>
          </a:p>
        </p:txBody>
      </p:sp>
    </p:spTree>
    <p:extLst>
      <p:ext uri="{BB962C8B-B14F-4D97-AF65-F5344CB8AC3E}">
        <p14:creationId xmlns:p14="http://schemas.microsoft.com/office/powerpoint/2010/main" val="116207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029EAC7-0CAA-4A8C-BEFD-AED8ED7F21F4}"/>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Jesus One on One: Jesus and John the Baptist</a:t>
            </a:r>
            <a:endParaRPr lang="en-US" sz="4800" dirty="0">
              <a:solidFill>
                <a:schemeClr val="bg1"/>
              </a:solidFill>
            </a:endParaRPr>
          </a:p>
        </p:txBody>
      </p:sp>
      <p:pic>
        <p:nvPicPr>
          <p:cNvPr id="4" name="Picture 2" descr="The Wilderness — Watchtower ONLINE LIBRARY">
            <a:extLst>
              <a:ext uri="{FF2B5EF4-FFF2-40B4-BE49-F238E27FC236}">
                <a16:creationId xmlns="" xmlns:a16="http://schemas.microsoft.com/office/drawing/2014/main" id="{E5F7AA98-C634-4F87-9710-D70A14B61C7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1"/>
            <a:ext cx="12191998"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3784209"/>
            <a:ext cx="12191999" cy="307379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 </a:t>
            </a:r>
            <a:r>
              <a:rPr lang="en-US" sz="3200" dirty="0"/>
              <a:t>Now in those days John the Baptist came, preaching in the  wilderness of Judea, saying, </a:t>
            </a:r>
            <a:r>
              <a:rPr lang="en-US" sz="3200" b="1" baseline="30000" dirty="0"/>
              <a:t>2 </a:t>
            </a:r>
            <a:r>
              <a:rPr lang="en-US" sz="3200" dirty="0"/>
              <a:t>“Repent, for the kingdom of heaven is at hand.” </a:t>
            </a:r>
            <a:r>
              <a:rPr lang="en-US" sz="3200" b="1" baseline="30000" dirty="0"/>
              <a:t>3 </a:t>
            </a:r>
            <a:r>
              <a:rPr lang="en-US" sz="3200" dirty="0"/>
              <a:t>For this is the one referred to by Isaiah the prophet </a:t>
            </a:r>
            <a:r>
              <a:rPr lang="en-US" sz="3200" b="1" u="sng" dirty="0"/>
              <a:t>when he said,</a:t>
            </a:r>
          </a:p>
          <a:p>
            <a:r>
              <a:rPr lang="en-US" sz="3200" b="1" u="sng" dirty="0"/>
              <a:t>“</a:t>
            </a:r>
            <a:r>
              <a:rPr lang="en-US" sz="3200" b="1" u="sng" cap="small" dirty="0"/>
              <a:t>The voice of one</a:t>
            </a:r>
            <a:r>
              <a:rPr lang="en-US" sz="3200" b="1" u="sng" dirty="0"/>
              <a:t> </a:t>
            </a:r>
            <a:r>
              <a:rPr lang="en-US" sz="3200" b="1" u="sng" cap="small" dirty="0"/>
              <a:t>calling out in the wilderness</a:t>
            </a:r>
            <a:r>
              <a:rPr lang="en-US" sz="3200" b="1" u="sng" dirty="0"/>
              <a:t>, ‘</a:t>
            </a:r>
            <a:r>
              <a:rPr lang="en-US" sz="3200" b="1" u="sng" cap="small" dirty="0"/>
              <a:t>Prepare the way of the Lord</a:t>
            </a:r>
            <a:r>
              <a:rPr lang="en-US" sz="3200" b="1" u="sng" dirty="0"/>
              <a:t>, </a:t>
            </a:r>
            <a:r>
              <a:rPr lang="en-US" sz="3200" b="1" u="sng" cap="small" dirty="0"/>
              <a:t>Make His paths straight</a:t>
            </a:r>
            <a:r>
              <a:rPr lang="en-US" sz="3200" b="1" u="sng" dirty="0"/>
              <a:t>!’”</a:t>
            </a:r>
          </a:p>
        </p:txBody>
      </p:sp>
      <p:sp>
        <p:nvSpPr>
          <p:cNvPr id="5" name="TextBox 4">
            <a:extLst>
              <a:ext uri="{FF2B5EF4-FFF2-40B4-BE49-F238E27FC236}">
                <a16:creationId xmlns="" xmlns:a16="http://schemas.microsoft.com/office/drawing/2014/main" id="{4D86B754-BBA4-4A7C-9CCA-6B2AE6D66AFE}"/>
              </a:ext>
            </a:extLst>
          </p:cNvPr>
          <p:cNvSpPr txBox="1"/>
          <p:nvPr/>
        </p:nvSpPr>
        <p:spPr>
          <a:xfrm>
            <a:off x="7186863" y="164650"/>
            <a:ext cx="517358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John the Baptist</a:t>
            </a:r>
            <a:endParaRPr lang="en-US" sz="4800" dirty="0">
              <a:solidFill>
                <a:schemeClr val="bg1"/>
              </a:solidFill>
            </a:endParaRPr>
          </a:p>
        </p:txBody>
      </p:sp>
      <p:sp>
        <p:nvSpPr>
          <p:cNvPr id="6" name="Speech Bubble: Rectangle with Corners Rounded 5">
            <a:extLst>
              <a:ext uri="{FF2B5EF4-FFF2-40B4-BE49-F238E27FC236}">
                <a16:creationId xmlns="" xmlns:a16="http://schemas.microsoft.com/office/drawing/2014/main" id="{A32E0F9A-AFBC-4250-90C4-1DF9590626FA}"/>
              </a:ext>
            </a:extLst>
          </p:cNvPr>
          <p:cNvSpPr/>
          <p:nvPr/>
        </p:nvSpPr>
        <p:spPr>
          <a:xfrm>
            <a:off x="2875936" y="3250513"/>
            <a:ext cx="2590183" cy="672299"/>
          </a:xfrm>
          <a:prstGeom prst="wedgeRoundRectCallout">
            <a:avLst>
              <a:gd name="adj1" fmla="val -123707"/>
              <a:gd name="adj2" fmla="val 29101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Isaiah 40:3</a:t>
            </a:r>
          </a:p>
        </p:txBody>
      </p:sp>
    </p:spTree>
    <p:extLst>
      <p:ext uri="{BB962C8B-B14F-4D97-AF65-F5344CB8AC3E}">
        <p14:creationId xmlns:p14="http://schemas.microsoft.com/office/powerpoint/2010/main" val="391689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029EAC7-0CAA-4A8C-BEFD-AED8ED7F21F4}"/>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Jesus One on One: Jesus and John the Baptist</a:t>
            </a:r>
            <a:endParaRPr lang="en-US" sz="4800" dirty="0">
              <a:solidFill>
                <a:schemeClr val="bg1"/>
              </a:solidFill>
            </a:endParaRPr>
          </a:p>
        </p:txBody>
      </p:sp>
      <p:pic>
        <p:nvPicPr>
          <p:cNvPr id="4" name="Picture 2" descr="The Wilderness — Watchtower ONLINE LIBRARY">
            <a:extLst>
              <a:ext uri="{FF2B5EF4-FFF2-40B4-BE49-F238E27FC236}">
                <a16:creationId xmlns="" xmlns:a16="http://schemas.microsoft.com/office/drawing/2014/main" id="{E5F7AA98-C634-4F87-9710-D70A14B61C7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1"/>
            <a:ext cx="12191998"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FA0C71B9-8080-49C9-8269-E512C0F60443}"/>
              </a:ext>
            </a:extLst>
          </p:cNvPr>
          <p:cNvSpPr/>
          <p:nvPr/>
        </p:nvSpPr>
        <p:spPr>
          <a:xfrm>
            <a:off x="1" y="3784209"/>
            <a:ext cx="12191999" cy="307379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Matt 3:1 </a:t>
            </a:r>
            <a:r>
              <a:rPr lang="en-US" sz="3200" dirty="0"/>
              <a:t>Now in those days John the Baptist came, preaching in the  wilderness of Judea, saying, </a:t>
            </a:r>
            <a:r>
              <a:rPr lang="en-US" sz="3200" b="1" baseline="30000" dirty="0"/>
              <a:t>2 </a:t>
            </a:r>
            <a:r>
              <a:rPr lang="en-US" sz="3200" dirty="0"/>
              <a:t>“Repent, for the kingdom of heaven is at hand.” </a:t>
            </a:r>
            <a:r>
              <a:rPr lang="en-US" sz="3200" b="1" baseline="30000" dirty="0"/>
              <a:t>3 </a:t>
            </a:r>
            <a:r>
              <a:rPr lang="en-US" sz="3200" dirty="0"/>
              <a:t>For this is the one referred to by Isaiah the prophet </a:t>
            </a:r>
            <a:r>
              <a:rPr lang="en-US" sz="3200" b="1" u="sng" dirty="0"/>
              <a:t>when he said,</a:t>
            </a:r>
          </a:p>
          <a:p>
            <a:r>
              <a:rPr lang="en-US" sz="3200" b="1" u="sng" dirty="0"/>
              <a:t>“</a:t>
            </a:r>
            <a:r>
              <a:rPr lang="en-US" sz="3200" b="1" u="sng" cap="small" dirty="0"/>
              <a:t>The voice of one</a:t>
            </a:r>
            <a:r>
              <a:rPr lang="en-US" sz="3200" b="1" u="sng" dirty="0"/>
              <a:t> </a:t>
            </a:r>
            <a:r>
              <a:rPr lang="en-US" sz="3200" b="1" u="sng" cap="small" dirty="0"/>
              <a:t>calling out in the wilderness</a:t>
            </a:r>
            <a:r>
              <a:rPr lang="en-US" sz="3200" b="1" u="sng" dirty="0"/>
              <a:t>, ‘</a:t>
            </a:r>
            <a:r>
              <a:rPr lang="en-US" sz="3200" b="1" u="sng" cap="small" dirty="0"/>
              <a:t>Prepare the way of the Lord</a:t>
            </a:r>
            <a:r>
              <a:rPr lang="en-US" sz="3200" b="1" u="sng" dirty="0"/>
              <a:t>, </a:t>
            </a:r>
            <a:r>
              <a:rPr lang="en-US" sz="3200" b="1" u="sng" cap="small" dirty="0"/>
              <a:t>Make His paths straight</a:t>
            </a:r>
            <a:r>
              <a:rPr lang="en-US" sz="3200" b="1" u="sng" dirty="0"/>
              <a:t>!’”</a:t>
            </a:r>
          </a:p>
        </p:txBody>
      </p:sp>
      <p:sp>
        <p:nvSpPr>
          <p:cNvPr id="5" name="TextBox 4">
            <a:extLst>
              <a:ext uri="{FF2B5EF4-FFF2-40B4-BE49-F238E27FC236}">
                <a16:creationId xmlns="" xmlns:a16="http://schemas.microsoft.com/office/drawing/2014/main" id="{4D86B754-BBA4-4A7C-9CCA-6B2AE6D66AFE}"/>
              </a:ext>
            </a:extLst>
          </p:cNvPr>
          <p:cNvSpPr txBox="1"/>
          <p:nvPr/>
        </p:nvSpPr>
        <p:spPr>
          <a:xfrm>
            <a:off x="7186863" y="164650"/>
            <a:ext cx="517358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John the Baptist</a:t>
            </a:r>
            <a:endParaRPr lang="en-US" sz="4800" dirty="0">
              <a:solidFill>
                <a:schemeClr val="bg1"/>
              </a:solidFill>
            </a:endParaRPr>
          </a:p>
        </p:txBody>
      </p:sp>
      <p:sp>
        <p:nvSpPr>
          <p:cNvPr id="7" name="Rounded Rectangle 5">
            <a:extLst>
              <a:ext uri="{FF2B5EF4-FFF2-40B4-BE49-F238E27FC236}">
                <a16:creationId xmlns="" xmlns:a16="http://schemas.microsoft.com/office/drawing/2014/main" id="{DC61C705-7BD7-490C-AE08-449F80A1D415}"/>
              </a:ext>
            </a:extLst>
          </p:cNvPr>
          <p:cNvSpPr/>
          <p:nvPr/>
        </p:nvSpPr>
        <p:spPr>
          <a:xfrm>
            <a:off x="2877434" y="1922292"/>
            <a:ext cx="3196626"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A Prophet</a:t>
            </a:r>
            <a:endParaRPr lang="en-US" sz="4800" dirty="0"/>
          </a:p>
        </p:txBody>
      </p:sp>
      <p:sp>
        <p:nvSpPr>
          <p:cNvPr id="8" name="Rounded Rectangle 5">
            <a:extLst>
              <a:ext uri="{FF2B5EF4-FFF2-40B4-BE49-F238E27FC236}">
                <a16:creationId xmlns="" xmlns:a16="http://schemas.microsoft.com/office/drawing/2014/main" id="{0BEC4B11-7875-447B-ACDF-B9E2947D12AE}"/>
              </a:ext>
            </a:extLst>
          </p:cNvPr>
          <p:cNvSpPr/>
          <p:nvPr/>
        </p:nvSpPr>
        <p:spPr>
          <a:xfrm>
            <a:off x="819797" y="995647"/>
            <a:ext cx="3954854" cy="830997"/>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A Forerunner</a:t>
            </a:r>
            <a:endParaRPr lang="en-US" sz="4800" dirty="0"/>
          </a:p>
        </p:txBody>
      </p:sp>
    </p:spTree>
    <p:extLst>
      <p:ext uri="{BB962C8B-B14F-4D97-AF65-F5344CB8AC3E}">
        <p14:creationId xmlns:p14="http://schemas.microsoft.com/office/powerpoint/2010/main" val="183177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1150</Words>
  <Application>Microsoft Office PowerPoint</Application>
  <PresentationFormat>Widescreen</PresentationFormat>
  <Paragraphs>133</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2021-03-25T20:26:01Z</dcterms:created>
  <dcterms:modified xsi:type="dcterms:W3CDTF">2021-03-26T15:09:29Z</dcterms:modified>
</cp:coreProperties>
</file>