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5"/>
  </p:notesMasterIdLst>
  <p:sldIdLst>
    <p:sldId id="1561" r:id="rId3"/>
    <p:sldId id="1871" r:id="rId4"/>
    <p:sldId id="1915" r:id="rId5"/>
    <p:sldId id="1548" r:id="rId6"/>
    <p:sldId id="1960" r:id="rId7"/>
    <p:sldId id="1944" r:id="rId8"/>
    <p:sldId id="1900" r:id="rId9"/>
    <p:sldId id="1901" r:id="rId10"/>
    <p:sldId id="1945" r:id="rId11"/>
    <p:sldId id="1961" r:id="rId12"/>
    <p:sldId id="1951" r:id="rId13"/>
    <p:sldId id="1952" r:id="rId14"/>
    <p:sldId id="1959" r:id="rId15"/>
    <p:sldId id="1953" r:id="rId16"/>
    <p:sldId id="1903" r:id="rId17"/>
    <p:sldId id="1904" r:id="rId18"/>
    <p:sldId id="1962" r:id="rId19"/>
    <p:sldId id="1934" r:id="rId20"/>
    <p:sldId id="1937" r:id="rId21"/>
    <p:sldId id="1954" r:id="rId22"/>
    <p:sldId id="1938" r:id="rId23"/>
    <p:sldId id="1941" r:id="rId24"/>
    <p:sldId id="1942" r:id="rId25"/>
    <p:sldId id="1955" r:id="rId26"/>
    <p:sldId id="1957" r:id="rId27"/>
    <p:sldId id="1956" r:id="rId28"/>
    <p:sldId id="1905" r:id="rId29"/>
    <p:sldId id="1907" r:id="rId30"/>
    <p:sldId id="1908" r:id="rId31"/>
    <p:sldId id="1909" r:id="rId32"/>
    <p:sldId id="1910" r:id="rId33"/>
    <p:sldId id="1911" r:id="rId34"/>
    <p:sldId id="1916" r:id="rId35"/>
    <p:sldId id="1917" r:id="rId36"/>
    <p:sldId id="1918" r:id="rId37"/>
    <p:sldId id="1913" r:id="rId38"/>
    <p:sldId id="1914" r:id="rId39"/>
    <p:sldId id="1943" r:id="rId40"/>
    <p:sldId id="1946" r:id="rId41"/>
    <p:sldId id="1963" r:id="rId42"/>
    <p:sldId id="1897" r:id="rId43"/>
    <p:sldId id="18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EB6"/>
    <a:srgbClr val="6A959E"/>
    <a:srgbClr val="6C9EA8"/>
    <a:srgbClr val="BEDEE2"/>
    <a:srgbClr val="9ECFDA"/>
    <a:srgbClr val="80A1B2"/>
    <a:srgbClr val="344B56"/>
    <a:srgbClr val="A2C4CE"/>
    <a:srgbClr val="A4C2CC"/>
    <a:srgbClr val="9CC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E2A00-F25D-408E-A478-963587E793C0}" v="1129" dt="2024-03-01T00:49:48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529" autoAdjust="0"/>
    <p:restoredTop sz="86150" autoAdjust="0"/>
  </p:normalViewPr>
  <p:slideViewPr>
    <p:cSldViewPr>
      <p:cViewPr varScale="1">
        <p:scale>
          <a:sx n="55" d="100"/>
          <a:sy n="55" d="100"/>
        </p:scale>
        <p:origin x="44" y="2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033A-C550-82DF-5E21-5220B6FE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19ACE-0A8B-4A60-613B-B37DAD239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0B6EF-7010-B830-3E28-641F73A25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D9BB-B01F-49EA-D6AA-788D75840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0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04AAB-510E-A24F-8265-4DED44423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C18E2-3865-F954-C61B-6F97CBE8D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1C176-0739-BEBE-E49E-06B1C4E78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26ADB-641A-163E-2898-79718C6A7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01BBF-D47D-558F-9943-70EA28E88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B4116-C77D-24D9-7D96-F193FD3F9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5CA642-DBBA-FC02-A849-011E20CAE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216F2-8A02-9329-5089-5B0216350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4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E5E9-143F-AC12-AC38-4C65A882C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7BBF40-3D7D-0D08-9B6B-23F384DE2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E13D7E-45E2-300A-24FC-CAA9A96D6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D9176-99C9-5E8E-7549-8E3ED4435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248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83968-80F2-223D-5AF4-9F29AF381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7D39E-37DB-EEE8-EE67-DF9815D18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97C2F-2A2D-A32E-291E-B4F348AB5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17CD3-8E04-DFE2-6807-2E0958300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33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D1F31-88E0-3CCD-73A1-5E2917149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1ACBA6-3B32-5792-D18F-AAD832440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6E45C-BC47-6E75-ACE3-DEFBBE7B4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D8EF4-FEBD-8457-4FBE-CCABB799D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1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C2DC0-3FFF-5D70-7ECD-C692EFD19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F17C3-8566-A59D-2683-360E564F4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A8AF53-841A-C21B-B388-D436B2837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75493-E63A-28DD-070E-44C04782E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6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C2DC0-3FFF-5D70-7ECD-C692EFD19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F17C3-8566-A59D-2683-360E564F4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A8AF53-841A-C21B-B388-D436B2837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75493-E63A-28DD-070E-44C04782E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5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4A347-9DEF-FD39-EF96-3D9814785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3612A-DB57-E979-AB34-F5BD5067F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CF02AE-F5FC-D36B-39C6-440FAB55E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30B67-5D0C-6106-98B2-F3B8FB0E6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678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6574-020F-AB2A-982B-52FA9C442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C8FFA-7866-56A2-F442-42EF36716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B8DA24-246E-FDF4-C908-D97127B69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ECE78-0C0E-8ED2-EE74-317F22ECD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27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7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8DAEA-350B-CC40-024B-22D0038CB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7C899-A8B8-9C54-1B36-D2770C66F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661B9C-A422-2048-94A6-7E04EA8FA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7D10E-61C6-D073-D4E6-C016749A4E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48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D6DAE-A797-791C-EB0C-9B91630F6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F1253-1D73-6EDB-522C-553B54F1E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1053D-456B-A7F8-61EE-0B8B86B78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08799-1957-614F-BCB1-2049CCE81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806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ECC93-9188-8F5D-4173-0FAF80E4C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757F8-81A7-8C18-D141-78E4D6DF7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DF2BC-306A-7B65-D6B2-14DDF8BBC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16299-1479-7711-2EB0-FDB191291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21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33B29-ECFC-223F-6804-20898331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BC9076-215D-E509-A901-5435367AD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412F2-25CB-277A-CEAC-CEB6298B0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C510E-5E01-9BD9-44D2-4EE689EAA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54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53085-C8FE-252A-1CBC-F9E8406FB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45793E-3A9E-444C-B95A-B7EEC4DDE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FEA2E-D73D-66B3-4E05-A2EE3438D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D9B75-59FA-434C-216D-736BCAECB2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145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674E6-EE17-263F-AA18-C5C6D9E79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724A5-B5F5-9141-FD59-93B306548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2282E-87B9-E596-C961-9BED0CBB1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856A2-85FC-C2A2-4413-F0DD9306B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7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2A471-E1B3-F950-08A7-FC95F416F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0202A-FD13-26DC-8527-714154A5E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63E5CE-FEBE-604A-8B70-8534BAD45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6A2F7-3E04-C87A-1B54-08190E7E4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821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F8569-D60B-1A49-A1CD-C32BD464C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D03EC0-5AD3-0A43-72AB-2FA1A4345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1AAB4-3309-C165-BE85-5AA972581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0F829-DC40-5818-3D09-6B57735A1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34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0306A-47BB-F1ED-324F-41D932169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767B1-6DD1-860D-9F61-7E630BACE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D96C5-0712-9533-A607-7D3A91709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3278B-6840-69C1-9CD7-A946C4D443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2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163F8-6601-893E-5617-0518039A5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D860B-FB93-77C7-B691-0F5082B4C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1D218-5EED-A3CF-6B30-D4E05D870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D0630-94DA-AAE1-FB2B-D557C80D2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DCA32-34A4-2EA3-EA85-713764E6A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48B22A-2DD1-DDFE-DFD8-719F2A060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ADDAB-BF66-5195-DC0F-717451DB7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spc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A371C-C064-7658-4650-CEF98B543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9E57B-6030-D13E-B593-84E46C6AC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458B8-3647-008A-6975-48F140CEC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A1764-AC93-D501-7C2F-38788DFCF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94FAC-5DC7-6BA2-1E62-8FB9CE39AB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25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942E3-B1B4-B4E8-801C-0EC63FDAD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50B278-7B37-7C60-31F9-6758CAA30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EAD4EB-8733-99E2-314B-E2587F4FE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A3E2F-1BCA-8051-D1F5-8921DBEFBB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14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0D741-189F-9667-375A-955F12E43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1258B1-819F-7607-DC7A-40DAB082F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416650-B1CB-A7AC-5A7D-CEA07AB14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9B877-B827-2E1E-AF30-F4E573BE5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761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4AEC1-8C4D-148C-C4BB-B61393463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090687-CFA6-175B-095C-3E8638ACD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012FC0-8504-CCDC-C6B4-E9A2CD6B3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DB732-06E4-EF66-C0EE-E9277BB7E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548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A17D7-E65F-8048-4638-6003D8302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0704A-0D58-7587-31E8-7DACD6D41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E0357A-3CC7-B667-814D-56EB31660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71C24-429A-7DB1-E683-AA93D466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7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3391F-CBBD-CFA9-12A0-1BE91C6BC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DE4FD-DEA7-7057-CA4C-5EA4F4778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4DFB4-A0E1-C187-9D8C-2672235CC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AA114-2CFE-740C-AAFF-4EAD5F4FD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97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39A3F-0416-DE59-C832-0A77D4DE1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1B799-E7B4-F7E4-682D-53186146A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7364A-80F9-0196-13C9-728883D32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E1D5D-F29E-4EDF-2516-5137697FDF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12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74718-F386-6916-E30E-E2293947C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4E0BF6-F4C1-46A5-5198-74B36E8F8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8C211D-EE7A-21A1-A01B-CFF2BECCA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9A2EF-0BF4-60F8-22CB-DA2892808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66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3DA90-2695-F298-857A-D7FE38752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E4A358-420F-9869-88BB-20333C24B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E2D98D-3CB8-E401-35A1-D580CAA57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21FF3-6B3A-BD52-56A3-7E3C144F5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762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ED05E-0F18-732C-007A-081133C19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32DB7-28E9-2565-AB60-2B7AE1815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9C12A-ABAC-9571-E15B-983071AFD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D86DD-246C-7501-3AC0-40F0279F8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32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294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ED05E-0F18-732C-007A-081133C19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32DB7-28E9-2565-AB60-2B7AE1815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9C12A-ABAC-9571-E15B-983071AFD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D86DD-246C-7501-3AC0-40F0279F8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883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1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6CDD6-B9FA-3FD5-AC24-6B3ADBF6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3DACEC-BAE4-C731-CAD7-B8DD1B808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B1239-4648-6450-018C-66BD5D77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spc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C7672-F473-A015-A547-CDB58EB16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4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69E1D-56CE-FF9D-7F01-FD51B6325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73080-A1D8-92EB-5084-F7A020ECE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6EFBF-5A69-82B3-3D47-2911CCBF9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0DDA5-88DF-F3D4-251D-6D5983222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1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D4DA0-9BD2-549B-F590-6B354414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4A31DC-BBB6-285D-A129-19212EB9D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4706D6-C508-E5B6-66E3-7279C3444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48777-BCD1-8EBD-1EC6-416C37F8C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4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5BABE-9AE5-4C6C-C588-C598748B1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7C415-FA7A-9D4E-3803-A5778292CF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C7526-0197-2FE9-5B05-B2FB1460C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61C29-80A5-0E23-8168-18D1EF9FD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3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033A-C550-82DF-5E21-5220B6FE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19ACE-0A8B-4A60-613B-B37DAD239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0B6EF-7010-B830-3E28-641F73A25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D9BB-B01F-49EA-D6AA-788D75840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8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7FC34F5-F0C5-553F-7ABB-C0F7B1800C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7282" r="8087" b="9952"/>
          <a:stretch/>
        </p:blipFill>
        <p:spPr>
          <a:xfrm>
            <a:off x="6477000" y="4251960"/>
            <a:ext cx="5486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AE95B-2FB4-F70B-B0E0-BF4673251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27C265-3ED3-925A-D2B1-A138A608BC49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5:7) The disabled man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“Sir, I have no one to help me into the pool when the water is stirred.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I am trying to get in, someone else goes down ahead of me.”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1E81FC97-1857-9063-6286-0714CDFFCBD3}"/>
              </a:ext>
            </a:extLst>
          </p:cNvPr>
          <p:cNvSpPr/>
          <p:nvPr/>
        </p:nvSpPr>
        <p:spPr>
          <a:xfrm>
            <a:off x="5969900" y="1143188"/>
            <a:ext cx="6117336" cy="5638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Victim Mentality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Filled with self-pity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“Can’t you see I’m sick?”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Bitter toward others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 one is helping me.”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Blames his circumstances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“Someone always gets there first.”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Wants a quick fix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“One trip to the pool will cure me.”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22050CA7-0864-7BB4-CBE1-BE0D2F444AC0}"/>
              </a:ext>
            </a:extLst>
          </p:cNvPr>
          <p:cNvSpPr/>
          <p:nvPr/>
        </p:nvSpPr>
        <p:spPr>
          <a:xfrm>
            <a:off x="79686" y="224047"/>
            <a:ext cx="6117336" cy="24140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missing from his response?</a:t>
            </a:r>
            <a:endParaRPr kumimoji="0" lang="en-US" sz="80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403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5D968-49CD-7707-5482-DC4EC9D3E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61CBD9-910D-1AD6-598D-5BFF5D6D2F2E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5:7) The disabled man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“Sir, I have no one to help me into the pool when the water is stirred.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I am trying to get in, someone else goes down ahead of me.”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0B51C8E8-46ED-471A-8262-A3579D98D1FC}"/>
              </a:ext>
            </a:extLst>
          </p:cNvPr>
          <p:cNvSpPr/>
          <p:nvPr/>
        </p:nvSpPr>
        <p:spPr>
          <a:xfrm>
            <a:off x="5769864" y="914400"/>
            <a:ext cx="6117336" cy="5638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Victim Mentality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Filled with self-pity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“Can’t you see I’m sick?”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Bitter toward others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 one is helping me.”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Blames his circumstances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“Someone always gets there first.”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Wants a quick fix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“One trip to the pool will cure me.”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A0CAECF-F963-51B8-4FDC-E2F7ED2AD3EC}"/>
              </a:ext>
            </a:extLst>
          </p:cNvPr>
          <p:cNvSpPr/>
          <p:nvPr/>
        </p:nvSpPr>
        <p:spPr>
          <a:xfrm>
            <a:off x="304800" y="405384"/>
            <a:ext cx="6117336" cy="24140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Yes!</a:t>
            </a:r>
            <a:endParaRPr kumimoji="0" lang="en-US" sz="34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6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1F0F5-928F-748D-F50F-C224AD8D2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8CDC8B-16AA-759E-B87D-10FFAA10A128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5:7) The disabled man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“Sir, I have no one to help me into the pool when the water is stirred.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I am trying to get in, someone else goes down ahead of me.”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784D4B6-12DE-62FE-473E-C93865557DE7}"/>
              </a:ext>
            </a:extLst>
          </p:cNvPr>
          <p:cNvSpPr/>
          <p:nvPr/>
        </p:nvSpPr>
        <p:spPr>
          <a:xfrm>
            <a:off x="5769864" y="914400"/>
            <a:ext cx="6117336" cy="5638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 you relate?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“I’m never going to be able to be __________.”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 one understands my __________ problem.”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“This __________ is totally hopeless.”</a:t>
            </a:r>
            <a:endParaRPr kumimoji="0" lang="en-US" sz="9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hate __________.”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7331A47-5D65-E0D5-AB39-19F4F3A9D573}"/>
              </a:ext>
            </a:extLst>
          </p:cNvPr>
          <p:cNvSpPr/>
          <p:nvPr/>
        </p:nvSpPr>
        <p:spPr>
          <a:xfrm>
            <a:off x="72934" y="627474"/>
            <a:ext cx="6451600" cy="234215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missing from these thoughts?</a:t>
            </a:r>
            <a:endParaRPr lang="en-US" sz="8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26FFC-4644-063F-8BE1-DF1114B75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E2A03B-FF08-875A-D123-DE9D73B508A6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5:7) The disabled man replied,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“Sir, I have no one to help me into the pool when the water is stirred.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While I am trying to get in, someone else goes down ahead of me.”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290F035-0178-CCF7-A4A5-637E8641D9D8}"/>
              </a:ext>
            </a:extLst>
          </p:cNvPr>
          <p:cNvSpPr/>
          <p:nvPr/>
        </p:nvSpPr>
        <p:spPr>
          <a:xfrm>
            <a:off x="5769864" y="914400"/>
            <a:ext cx="6117336" cy="5638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 you relate?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“I’m never going to be able to be __________.”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 one understands my __________ problem.”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“This __________ is totally hopeless.”</a:t>
            </a:r>
            <a:endParaRPr kumimoji="0" lang="en-US" sz="9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hate __________.”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20825E8-A044-2999-BB1A-8A05580D25A1}"/>
              </a:ext>
            </a:extLst>
          </p:cNvPr>
          <p:cNvSpPr/>
          <p:nvPr/>
        </p:nvSpPr>
        <p:spPr>
          <a:xfrm>
            <a:off x="72934" y="627474"/>
            <a:ext cx="6451600" cy="234215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God!</a:t>
            </a:r>
            <a:endParaRPr kumimoji="0" lang="en-US" sz="287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065BD-7EE6-539D-0FA8-5E318D6B4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CCB34A-1DB3-C6DC-7B9C-0F4539A03B89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5:7) The disabled man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“Sir, I have no one to help me into the pool when the water is stirred.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I am trying to get in, someone else goes down ahead of me.”</a:t>
            </a:r>
          </a:p>
        </p:txBody>
      </p:sp>
    </p:spTree>
    <p:extLst>
      <p:ext uri="{BB962C8B-B14F-4D97-AF65-F5344CB8AC3E}">
        <p14:creationId xmlns:p14="http://schemas.microsoft.com/office/powerpoint/2010/main" val="29077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91DAC-17E8-2129-AE13-C1B81848C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9B2509-ACEA-556D-63A4-30D2A4CB21F3}"/>
              </a:ext>
            </a:extLst>
          </p:cNvPr>
          <p:cNvSpPr txBox="1"/>
          <p:nvPr/>
        </p:nvSpPr>
        <p:spPr>
          <a:xfrm>
            <a:off x="72934" y="59615"/>
            <a:ext cx="86900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5:8) Then Jesus said to him,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“Get up! Pick up your mat and walk.”</a:t>
            </a:r>
          </a:p>
        </p:txBody>
      </p:sp>
    </p:spTree>
    <p:extLst>
      <p:ext uri="{BB962C8B-B14F-4D97-AF65-F5344CB8AC3E}">
        <p14:creationId xmlns:p14="http://schemas.microsoft.com/office/powerpoint/2010/main" val="23652987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C455E-251F-CF55-FC6C-907DF5B9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D2AD7C-1059-5429-F522-E406F8284761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5:9) At once the man was cured.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picked up his mat and walked.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day on which this took place was a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Sabbath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So, the Jewish leaders said to the man who had been healed,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“It is the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Sabbath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The law forbids you to carry your mat.”</a:t>
            </a:r>
          </a:p>
        </p:txBody>
      </p:sp>
    </p:spTree>
    <p:extLst>
      <p:ext uri="{BB962C8B-B14F-4D97-AF65-F5344CB8AC3E}">
        <p14:creationId xmlns:p14="http://schemas.microsoft.com/office/powerpoint/2010/main" val="3762000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C455E-251F-CF55-FC6C-907DF5B9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D2AD7C-1059-5429-F522-E406F8284761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5:9) At once the man was cured.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picked up his mat and walked.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day on which this took place was a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Sabbath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So, the Jewish leaders said to the man who had been healed,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“It is the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Sabbath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The law forbids you to carry your mat.”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9208BEE-7282-68DA-A3A9-7B34D90D0746}"/>
              </a:ext>
            </a:extLst>
          </p:cNvPr>
          <p:cNvSpPr/>
          <p:nvPr/>
        </p:nvSpPr>
        <p:spPr>
          <a:xfrm>
            <a:off x="4166616" y="152400"/>
            <a:ext cx="7882128" cy="655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Religious mentality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tailor may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go out with his needle… on Sabbath eve,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lest he forget that he is carrying the needle and go out with it to the public domain even after Sabbath begins.”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Shabbat 1:3</a:t>
            </a:r>
          </a:p>
        </p:txBody>
      </p:sp>
    </p:spTree>
    <p:extLst>
      <p:ext uri="{BB962C8B-B14F-4D97-AF65-F5344CB8AC3E}">
        <p14:creationId xmlns:p14="http://schemas.microsoft.com/office/powerpoint/2010/main" val="6711354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76C63-8668-6769-FD7C-3D7D64108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DA6BE-CB76-2E1C-5B5C-3ECB4B5A2058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5:9) At once the man was cured.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picked up his mat and walked.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day on which this took place was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So, the Jewish leaders said to the man who had been healed,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“It is the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 law forbids you to carry your mat.”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512F450D-33F7-CF59-B74B-9EBE4B28C096}"/>
              </a:ext>
            </a:extLst>
          </p:cNvPr>
          <p:cNvSpPr/>
          <p:nvPr/>
        </p:nvSpPr>
        <p:spPr>
          <a:xfrm>
            <a:off x="4166616" y="152400"/>
            <a:ext cx="7882128" cy="655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Religious mentality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“One may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shake his clothes on the Sabbath to rid them of lice.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0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one may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read a book by candlelight, so that he will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come to adjust the wick of the lamp.”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Shabbat 1:3</a:t>
            </a:r>
          </a:p>
        </p:txBody>
      </p:sp>
    </p:spTree>
    <p:extLst>
      <p:ext uri="{BB962C8B-B14F-4D97-AF65-F5344CB8AC3E}">
        <p14:creationId xmlns:p14="http://schemas.microsoft.com/office/powerpoint/2010/main" val="25059396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C34F0-EE10-37BC-8E0D-B471F07D5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7DAD0E-17DF-CC8E-3213-28F8739CE96D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5:9) At once the man was cured.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picked up his mat and walked.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day on which this took place was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So, the Jewish leaders said to the man who had been healed,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“It is the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 law forbids you to carry your mat.”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B961F8C4-BB54-ADD6-E034-2744FB464FAC}"/>
              </a:ext>
            </a:extLst>
          </p:cNvPr>
          <p:cNvSpPr/>
          <p:nvPr/>
        </p:nvSpPr>
        <p:spPr>
          <a:xfrm>
            <a:off x="4166616" y="152400"/>
            <a:ext cx="7882128" cy="655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Religious mentality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“One who carries out straw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a measure equivalent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cow’s mouthful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liable.”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Shabbat 7:4</a:t>
            </a:r>
          </a:p>
        </p:txBody>
      </p:sp>
    </p:spTree>
    <p:extLst>
      <p:ext uri="{BB962C8B-B14F-4D97-AF65-F5344CB8AC3E}">
        <p14:creationId xmlns:p14="http://schemas.microsoft.com/office/powerpoint/2010/main" val="27877157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5:1) </a:t>
            </a:r>
            <a:r>
              <a:rPr lang="en-US" sz="4400" b="1" spc="-15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 time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later, Jesus went up to Jerusalem for one of the Jewish festivals. </a:t>
            </a:r>
          </a:p>
        </p:txBody>
      </p:sp>
    </p:spTree>
    <p:extLst>
      <p:ext uri="{BB962C8B-B14F-4D97-AF65-F5344CB8AC3E}">
        <p14:creationId xmlns:p14="http://schemas.microsoft.com/office/powerpoint/2010/main" val="35131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E8632-ECD1-051D-EDF0-4F5B9EE6B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B92302-4275-8DD5-68F3-13728D604577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5:9) At once the man was cured.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picked up his mat and walked.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day on which this took place was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So, the Jewish leaders said to the man who had been healed,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“It is the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 law forbids you to carry your mat.”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8B22A6DD-5FDB-7A15-51FE-17D9A2450C5F}"/>
              </a:ext>
            </a:extLst>
          </p:cNvPr>
          <p:cNvSpPr/>
          <p:nvPr/>
        </p:nvSpPr>
        <p:spPr>
          <a:xfrm>
            <a:off x="4166616" y="152400"/>
            <a:ext cx="7882128" cy="655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Religious mentality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measure that determines liability for carrying out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equivalent to that which is swallowed in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gulp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Shabbat 8:1</a:t>
            </a:r>
          </a:p>
        </p:txBody>
      </p:sp>
    </p:spTree>
    <p:extLst>
      <p:ext uri="{BB962C8B-B14F-4D97-AF65-F5344CB8AC3E}">
        <p14:creationId xmlns:p14="http://schemas.microsoft.com/office/powerpoint/2010/main" val="11101136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A4114-38C5-5C9B-D2BF-1767C4B92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27E539-D6B3-BFF4-E224-22094A5972C5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5:9) At once the man was cured.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picked up his mat and walked.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day on which this took place was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So, the Jewish leaders said to the man who had been healed,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“It is the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 law forbids you to carry your mat.”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69F879D-B68F-AF47-FA50-78A3E8C07464}"/>
              </a:ext>
            </a:extLst>
          </p:cNvPr>
          <p:cNvSpPr/>
          <p:nvPr/>
        </p:nvSpPr>
        <p:spPr>
          <a:xfrm>
            <a:off x="4166616" y="152400"/>
            <a:ext cx="7882128" cy="655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Religious mentality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measure that determines liability for carrying out honey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equivalent to that which is used to place on a sore caused by chafing.”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Shabbat 8:1</a:t>
            </a:r>
          </a:p>
        </p:txBody>
      </p:sp>
    </p:spTree>
    <p:extLst>
      <p:ext uri="{BB962C8B-B14F-4D97-AF65-F5344CB8AC3E}">
        <p14:creationId xmlns:p14="http://schemas.microsoft.com/office/powerpoint/2010/main" val="5204841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620FA-73DE-2940-8EA6-861CC0AE8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8C8EFB-2B34-6FE4-1C01-6508795B0129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5:9) At once the man was cured.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picked up his mat and walked.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day on which this took place was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So, the Jewish leaders said to the man who had been healed,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“It is the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 law forbids you to carry your mat.”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BF2B89B7-CC75-B358-3280-0DF8275966B3}"/>
              </a:ext>
            </a:extLst>
          </p:cNvPr>
          <p:cNvSpPr/>
          <p:nvPr/>
        </p:nvSpPr>
        <p:spPr>
          <a:xfrm>
            <a:off x="4166616" y="152400"/>
            <a:ext cx="7882128" cy="655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Religious mentality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“One who is concerned about pain in his loins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may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smear wine and vinegar on them on the Sabbath because that is a medical treatment.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However, one may smear oil on them.”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Shabbat 14:4</a:t>
            </a:r>
          </a:p>
        </p:txBody>
      </p:sp>
    </p:spTree>
    <p:extLst>
      <p:ext uri="{BB962C8B-B14F-4D97-AF65-F5344CB8AC3E}">
        <p14:creationId xmlns:p14="http://schemas.microsoft.com/office/powerpoint/2010/main" val="17591254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DD074-1136-1BD1-D7ED-286513072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EE3D8-C3F5-85A6-29E2-28C909ED188B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5:9) At once the man was cured.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picked up his mat and walked.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day on which this took place was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So, the Jewish leaders said to the man who had been healed,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“It is the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 law forbids you to carry your mat.”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48A4582B-EB26-710F-F8AD-7AAD79460555}"/>
              </a:ext>
            </a:extLst>
          </p:cNvPr>
          <p:cNvSpPr/>
          <p:nvPr/>
        </p:nvSpPr>
        <p:spPr>
          <a:xfrm>
            <a:off x="4166616" y="140208"/>
            <a:ext cx="7882128" cy="655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Religious mentality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 person may take his son in his hands on the Sabbath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though there is a stone… in the child’s hand, it is not prohibited to pick up the child.”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Shabbat 21:1</a:t>
            </a:r>
          </a:p>
        </p:txBody>
      </p:sp>
    </p:spTree>
    <p:extLst>
      <p:ext uri="{BB962C8B-B14F-4D97-AF65-F5344CB8AC3E}">
        <p14:creationId xmlns:p14="http://schemas.microsoft.com/office/powerpoint/2010/main" val="6217833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55F3E-34CB-DA21-6DB1-2028920EF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3480F0-D9A6-3D00-58BE-0505FD434F5D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5:9) At once the man was cured.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picked up his mat and walked.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day on which this took place was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So, the Jewish leaders said to the man who had been healed,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“It is the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 law forbids you to carry your mat.”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1AB77739-1A27-E56B-8857-BDA4CFDEEDDA}"/>
              </a:ext>
            </a:extLst>
          </p:cNvPr>
          <p:cNvSpPr/>
          <p:nvPr/>
        </p:nvSpPr>
        <p:spPr>
          <a:xfrm>
            <a:off x="4166616" y="152400"/>
            <a:ext cx="7882128" cy="655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Religious mentality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does this say about God?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He’s arbitrary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He’s</a:t>
            </a: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demanding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He’s </a:t>
            </a: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hard to please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results in religious people?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“Matador’s cape”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Ethical misdirection (e.g. chocolate cake)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Easier than true character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this loving?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 lack of love for this healed 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Focused on appearances around others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7BEF2-0695-6DFC-86AE-7F0867967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23D0AF-FEE8-22F5-5E8B-409E9A96E15D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5:9) At once the man was cured.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picked up his mat and walked.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day on which this took place was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So, the Jewish leaders said to the man who had been healed,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“It is the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 law forbids you to carry your mat.”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62A0BD1E-B636-5852-CCC5-A7F59DE7544B}"/>
              </a:ext>
            </a:extLst>
          </p:cNvPr>
          <p:cNvSpPr/>
          <p:nvPr/>
        </p:nvSpPr>
        <p:spPr>
          <a:xfrm>
            <a:off x="4166616" y="152400"/>
            <a:ext cx="7882128" cy="655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 you relate?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is arbitrary and demanding.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“Why isn’t God giving me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 want?”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is hard to please.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“Why do I feel like I’m never doing enough?”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Ethical misdirection.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“If people knew what I was really like,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would they think of me?”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Lack of love.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“How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much time do I spend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thinking about myself?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4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99C56-AB32-09F1-76A6-179F6A0C4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681D7F-7CFA-C1F5-F324-9FA3BD3420FA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5:9) At once the man was cured.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picked up his mat and walked.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day on which this took place was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So, the Jewish leaders said to the man who had been healed,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“It is the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Sabbath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 law forbids you to carry your mat.”</a:t>
            </a:r>
          </a:p>
        </p:txBody>
      </p:sp>
    </p:spTree>
    <p:extLst>
      <p:ext uri="{BB962C8B-B14F-4D97-AF65-F5344CB8AC3E}">
        <p14:creationId xmlns:p14="http://schemas.microsoft.com/office/powerpoint/2010/main" val="5221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CD5ED-7910-B4AD-699A-C69DF8A27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43FD4B-E80E-296E-26F1-D8E15C873892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5:11) But the man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man who made me well said to me, ‘Pick up your mat and walk.’”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they asked him,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“Who is this man who told you to pick it up and walk?”</a:t>
            </a:r>
          </a:p>
        </p:txBody>
      </p:sp>
    </p:spTree>
    <p:extLst>
      <p:ext uri="{BB962C8B-B14F-4D97-AF65-F5344CB8AC3E}">
        <p14:creationId xmlns:p14="http://schemas.microsoft.com/office/powerpoint/2010/main" val="12635397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88ECA-5554-FF8C-DC42-20C9386E8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D8E37F-B1F4-DAE6-C7FD-8D3D77ACCF0B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5:13) The man who was healed had no idea who it was, for Jesus had slipped away into the crowd that was there.</a:t>
            </a:r>
          </a:p>
        </p:txBody>
      </p:sp>
    </p:spTree>
    <p:extLst>
      <p:ext uri="{BB962C8B-B14F-4D97-AF65-F5344CB8AC3E}">
        <p14:creationId xmlns:p14="http://schemas.microsoft.com/office/powerpoint/2010/main" val="1182273638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211A-0E2E-0B51-2FED-305D2A72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66E0C9-EDF7-62D9-9698-E196689478DB}"/>
              </a:ext>
            </a:extLst>
          </p:cNvPr>
          <p:cNvSpPr txBox="1"/>
          <p:nvPr/>
        </p:nvSpPr>
        <p:spPr>
          <a:xfrm>
            <a:off x="72934" y="59615"/>
            <a:ext cx="7470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5:14) Later Jesus found him at the temple and said to him,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“See, you are well again.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Stop sinning or something worse may happen to you.”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BF6C35D-8A1B-66CA-BD0A-8A34E2E5A440}"/>
              </a:ext>
            </a:extLst>
          </p:cNvPr>
          <p:cNvSpPr/>
          <p:nvPr/>
        </p:nvSpPr>
        <p:spPr>
          <a:xfrm>
            <a:off x="2109216" y="3581400"/>
            <a:ext cx="7239000" cy="276972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Jesus’ act of compassion wouldn’t last without a change of heart.</a:t>
            </a:r>
          </a:p>
        </p:txBody>
      </p:sp>
    </p:spTree>
    <p:extLst>
      <p:ext uri="{BB962C8B-B14F-4D97-AF65-F5344CB8AC3E}">
        <p14:creationId xmlns:p14="http://schemas.microsoft.com/office/powerpoint/2010/main" val="36722408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8B695-744B-1041-49CF-D129006DC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9AEA7E-D6CB-7824-6D15-F2B51E99909C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5:2) Now there is in Jerusalem near the Sheep Gate a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pool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in Aramaic is called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Bethesda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which is surrounded by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five covered colonnades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93692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FE94-2F22-391E-629C-89729E88E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9B5EA-22C6-BB66-A666-D004103EE398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5:15) The man went away and told the Jewish leaders that it was Jesus who had made him well.</a:t>
            </a:r>
          </a:p>
        </p:txBody>
      </p:sp>
    </p:spTree>
    <p:extLst>
      <p:ext uri="{BB962C8B-B14F-4D97-AF65-F5344CB8AC3E}">
        <p14:creationId xmlns:p14="http://schemas.microsoft.com/office/powerpoint/2010/main" val="2640906568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E4299-5A21-0E7B-1039-1AEF7E675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5B4C8A-7A0B-8927-6DFE-6B88A3E60A8A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5:16) So, because Jesus was doing these things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the Sabbath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Jewish leaders began to persecute him.</a:t>
            </a:r>
          </a:p>
        </p:txBody>
      </p:sp>
    </p:spTree>
    <p:extLst>
      <p:ext uri="{BB962C8B-B14F-4D97-AF65-F5344CB8AC3E}">
        <p14:creationId xmlns:p14="http://schemas.microsoft.com/office/powerpoint/2010/main" val="4058642392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C3D9B-F92A-9A6A-A20B-1FC08A436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282FC3-F9DC-2BAE-1CD8-9ED08563A91B}"/>
              </a:ext>
            </a:extLst>
          </p:cNvPr>
          <p:cNvSpPr txBox="1"/>
          <p:nvPr/>
        </p:nvSpPr>
        <p:spPr>
          <a:xfrm>
            <a:off x="72934" y="59615"/>
            <a:ext cx="85376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5:17) In his defense Jesus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“My Father is always at his work to this very day, and I too am working.”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this reason they tried all the more to kill him.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only was he breaking the Sabbath, but he was even calling God his own Father,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making himself equal with God.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A94D6CF-5639-1683-B785-91866F14C5FC}"/>
              </a:ext>
            </a:extLst>
          </p:cNvPr>
          <p:cNvSpPr/>
          <p:nvPr/>
        </p:nvSpPr>
        <p:spPr>
          <a:xfrm>
            <a:off x="6272784" y="336169"/>
            <a:ext cx="5562600" cy="367804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Rabbinic Debate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God work on the Sabbath?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“It is lawful to carry things within one’s own courtyard and this whole universe is God’s courtyard.”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Midrash Rabba: Exodus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30.9.</a:t>
            </a:r>
          </a:p>
        </p:txBody>
      </p:sp>
    </p:spTree>
    <p:extLst>
      <p:ext uri="{BB962C8B-B14F-4D97-AF65-F5344CB8AC3E}">
        <p14:creationId xmlns:p14="http://schemas.microsoft.com/office/powerpoint/2010/main" val="5028125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EFF69-17D7-04FD-6E93-3963BE2DB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981ACA-D27B-9E1B-AB19-256C24D89E8C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5:19) Jesus responded,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 the Son can do nothing by himself.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can do only what he sees his Father doing, because whatever the Father does the Son also does.”</a:t>
            </a:r>
          </a:p>
        </p:txBody>
      </p:sp>
    </p:spTree>
    <p:extLst>
      <p:ext uri="{BB962C8B-B14F-4D97-AF65-F5344CB8AC3E}">
        <p14:creationId xmlns:p14="http://schemas.microsoft.com/office/powerpoint/2010/main" val="10204564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09231-A189-3ACA-2568-B373BCED3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892FB1-806D-1B23-F87F-DD54320D469A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5:20) “For the Father loves the Son and shows him all he does. Yes, and he will show him even greater works than these, so that you will be amazed.”</a:t>
            </a:r>
          </a:p>
        </p:txBody>
      </p:sp>
    </p:spTree>
    <p:extLst>
      <p:ext uri="{BB962C8B-B14F-4D97-AF65-F5344CB8AC3E}">
        <p14:creationId xmlns:p14="http://schemas.microsoft.com/office/powerpoint/2010/main" val="1594425901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77933-72F0-638D-212D-6A3EDB8E7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2936D6-481A-744E-83C2-69004411962B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5:21) “For just as the Father raises the dead and gives them life,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even so the Son gives life to whom he is pleased to give it.”</a:t>
            </a:r>
          </a:p>
        </p:txBody>
      </p:sp>
    </p:spTree>
    <p:extLst>
      <p:ext uri="{BB962C8B-B14F-4D97-AF65-F5344CB8AC3E}">
        <p14:creationId xmlns:p14="http://schemas.microsoft.com/office/powerpoint/2010/main" val="7070995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A9255-4312-3916-933F-C4E449E52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8D2CE3-EBB1-B184-E256-C89E51876C74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5:22-23) “Moreover, the Father judges no one, but has entrusted all judgment to the Son, that all may honor the Son just as they honor the Father.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Whoever does not honor the Son does not honor the Father, who sent him.”</a:t>
            </a:r>
          </a:p>
        </p:txBody>
      </p:sp>
    </p:spTree>
    <p:extLst>
      <p:ext uri="{BB962C8B-B14F-4D97-AF65-F5344CB8AC3E}">
        <p14:creationId xmlns:p14="http://schemas.microsoft.com/office/powerpoint/2010/main" val="22414967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A3971-9A3F-9E2C-BBB8-8E83CE6F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39AC14-0B45-BC22-1F23-17430054643F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5:24) Then Jesus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“Very truly I tell you,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whoever hears my word and believes him who sent me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 eternal life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will not be judged but has crossed over from death to life.”</a:t>
            </a:r>
          </a:p>
        </p:txBody>
      </p:sp>
    </p:spTree>
    <p:extLst>
      <p:ext uri="{BB962C8B-B14F-4D97-AF65-F5344CB8AC3E}">
        <p14:creationId xmlns:p14="http://schemas.microsoft.com/office/powerpoint/2010/main" val="3261285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8CC897-C4C4-9AE7-CE6E-B67A1A23A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77CECD-E883-21F1-2FCF-618190F2137F}"/>
              </a:ext>
            </a:extLst>
          </p:cNvPr>
          <p:cNvSpPr/>
          <p:nvPr/>
        </p:nvSpPr>
        <p:spPr>
          <a:xfrm>
            <a:off x="93120" y="1524000"/>
            <a:ext cx="120226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“religious mentality”</a:t>
            </a:r>
            <a:r>
              <a:rPr lang="en-US" sz="54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leads to being judgmental, angry, bitter, self-absorbed, and ultimately harmful.</a:t>
            </a:r>
          </a:p>
          <a:p>
            <a:pPr algn="ctr">
              <a:defRPr/>
            </a:pPr>
            <a:endParaRPr lang="en-US" sz="1000" b="1" kern="0" spc="-15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4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“victim mentality”</a:t>
            </a:r>
            <a:r>
              <a:rPr lang="en-US" sz="54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leads to being judgmental, angry, bitter, self-absorbed, and ultimately harmful.</a:t>
            </a:r>
          </a:p>
        </p:txBody>
      </p:sp>
    </p:spTree>
    <p:extLst>
      <p:ext uri="{BB962C8B-B14F-4D97-AF65-F5344CB8AC3E}">
        <p14:creationId xmlns:p14="http://schemas.microsoft.com/office/powerpoint/2010/main" val="11790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C19D7-A280-DB7B-7F99-724785EE6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DE01A4-9603-B9C1-D610-2A4FD713DA58}"/>
              </a:ext>
            </a:extLst>
          </p:cNvPr>
          <p:cNvSpPr/>
          <p:nvPr/>
        </p:nvSpPr>
        <p:spPr>
          <a:xfrm>
            <a:off x="93120" y="1524000"/>
            <a:ext cx="12022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15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tired of the finger pointing, blame-shifting, and excuses?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wish to get well?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kumimoji="0" lang="en-US" sz="8000" b="1" i="0" u="none" strike="noStrike" kern="0" cap="none" spc="-15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stay with the status quo?</a:t>
            </a:r>
            <a:endParaRPr kumimoji="0" lang="en-US" sz="80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01362160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C19D7-A280-DB7B-7F99-724785EE6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DE01A4-9603-B9C1-D610-2A4FD713DA58}"/>
              </a:ext>
            </a:extLst>
          </p:cNvPr>
          <p:cNvSpPr/>
          <p:nvPr/>
        </p:nvSpPr>
        <p:spPr>
          <a:xfrm>
            <a:off x="93120" y="1524000"/>
            <a:ext cx="12022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15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tired of the finger pointing, blame-shifting, and excuses?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wish to get well?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kumimoji="0" lang="en-US" sz="8000" b="1" i="0" u="none" strike="noStrike" kern="0" cap="none" spc="-15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stay with the status quo?</a:t>
            </a:r>
            <a:endParaRPr kumimoji="0" lang="en-US" sz="80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CCC21DC-1BC3-0A21-3839-98CD53C11754}"/>
              </a:ext>
            </a:extLst>
          </p:cNvPr>
          <p:cNvSpPr/>
          <p:nvPr/>
        </p:nvSpPr>
        <p:spPr>
          <a:xfrm>
            <a:off x="4073496" y="1420368"/>
            <a:ext cx="8001000" cy="53156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going to continue to blame circumstances, people’s faults, your own personal weaknesses, etc.?</a:t>
            </a:r>
          </a:p>
          <a:p>
            <a:pPr lvl="0" algn="ctr">
              <a:defRPr/>
            </a:pPr>
            <a:endParaRPr lang="en-US" sz="16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are you going to share what’s really going, asking for prayer, support, and wise counsel?</a:t>
            </a:r>
          </a:p>
        </p:txBody>
      </p:sp>
    </p:spTree>
    <p:extLst>
      <p:ext uri="{BB962C8B-B14F-4D97-AF65-F5344CB8AC3E}">
        <p14:creationId xmlns:p14="http://schemas.microsoft.com/office/powerpoint/2010/main" val="22542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181420"/>
      </p:ext>
    </p:extLst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D4B85698-45DB-91E6-5891-A4F04FB22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9927"/>
          <a:stretch/>
        </p:blipFill>
        <p:spPr>
          <a:xfrm>
            <a:off x="304800" y="527304"/>
            <a:ext cx="6248400" cy="5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23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E6FCE-F8FB-4C4D-DBA8-F8BA26E3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ECD2D1-B423-BAA3-C43F-80DCADEB7CBA}"/>
              </a:ext>
            </a:extLst>
          </p:cNvPr>
          <p:cNvSpPr txBox="1"/>
          <p:nvPr/>
        </p:nvSpPr>
        <p:spPr>
          <a:xfrm>
            <a:off x="72934" y="59615"/>
            <a:ext cx="861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5:2) Now there is in Jerusalem near the Sheep Gate a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pool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in Aramaic is called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Bethesda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which is surrounded by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five covered colonnades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221696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C6E1F-AE37-5A0C-8023-A5028339F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A6622B-7A1A-02D4-EFD3-0A766ADE2FF4}"/>
              </a:ext>
            </a:extLst>
          </p:cNvPr>
          <p:cNvSpPr txBox="1"/>
          <p:nvPr/>
        </p:nvSpPr>
        <p:spPr>
          <a:xfrm>
            <a:off x="72934" y="59615"/>
            <a:ext cx="86138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5:2)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there is in Jerusalem near the Sheep Gate a pool,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in Aramaic is called Bethesda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which is surrounded by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five covered colonnades.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Here a great number of disabled people used to lie—the blind, the injured, the paralyzed. </a:t>
            </a:r>
          </a:p>
        </p:txBody>
      </p:sp>
    </p:spTree>
    <p:extLst>
      <p:ext uri="{BB962C8B-B14F-4D97-AF65-F5344CB8AC3E}">
        <p14:creationId xmlns:p14="http://schemas.microsoft.com/office/powerpoint/2010/main" val="19769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9A833-7EB3-F03D-5A26-6B13190F7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473158-7738-EDA0-CECE-1A28F81EC101}"/>
              </a:ext>
            </a:extLst>
          </p:cNvPr>
          <p:cNvSpPr txBox="1"/>
          <p:nvPr/>
        </p:nvSpPr>
        <p:spPr>
          <a:xfrm>
            <a:off x="72934" y="59615"/>
            <a:ext cx="8537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5:5) A man was there who had been ill for thirty-eight years.</a:t>
            </a:r>
          </a:p>
        </p:txBody>
      </p:sp>
    </p:spTree>
    <p:extLst>
      <p:ext uri="{BB962C8B-B14F-4D97-AF65-F5344CB8AC3E}">
        <p14:creationId xmlns:p14="http://schemas.microsoft.com/office/powerpoint/2010/main" val="13506149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29F1E-0913-3039-ECB2-8A25FB2F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DB729C-AEC1-DF29-92DB-A78D51D246EE}"/>
              </a:ext>
            </a:extLst>
          </p:cNvPr>
          <p:cNvSpPr txBox="1"/>
          <p:nvPr/>
        </p:nvSpPr>
        <p:spPr>
          <a:xfrm>
            <a:off x="72934" y="59615"/>
            <a:ext cx="85376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5:6) When Jesus saw him lying there and learned that he had been in this condition for a long time, he asked him,</a:t>
            </a:r>
          </a:p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“Do you want to get well?”</a:t>
            </a:r>
          </a:p>
        </p:txBody>
      </p:sp>
    </p:spTree>
    <p:extLst>
      <p:ext uri="{BB962C8B-B14F-4D97-AF65-F5344CB8AC3E}">
        <p14:creationId xmlns:p14="http://schemas.microsoft.com/office/powerpoint/2010/main" val="33621580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AE95B-2FB4-F70B-B0E0-BF4673251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27C265-3ED3-925A-D2B1-A138A608BC49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5:7) The disabled man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“Sir, I have no one to help me into the pool when the water is stirred.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I am trying to get in, someone else goes down ahead of me.”</a:t>
            </a:r>
          </a:p>
        </p:txBody>
      </p:sp>
    </p:spTree>
    <p:extLst>
      <p:ext uri="{BB962C8B-B14F-4D97-AF65-F5344CB8AC3E}">
        <p14:creationId xmlns:p14="http://schemas.microsoft.com/office/powerpoint/2010/main" val="1521179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2383</Words>
  <Application>Microsoft Office PowerPoint</Application>
  <PresentationFormat>Widescreen</PresentationFormat>
  <Paragraphs>282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2024-03-05T20:31:17Z</dcterms:created>
  <dcterms:modified xsi:type="dcterms:W3CDTF">2024-03-05T20:31:24Z</dcterms:modified>
</cp:coreProperties>
</file>