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63" r:id="rId4"/>
    <p:sldId id="281" r:id="rId5"/>
    <p:sldId id="279" r:id="rId6"/>
    <p:sldId id="282" r:id="rId7"/>
    <p:sldId id="283" r:id="rId8"/>
    <p:sldId id="287" r:id="rId9"/>
    <p:sldId id="288" r:id="rId10"/>
    <p:sldId id="289" r:id="rId11"/>
    <p:sldId id="290" r:id="rId12"/>
    <p:sldId id="291" r:id="rId13"/>
    <p:sldId id="293" r:id="rId14"/>
    <p:sldId id="294" r:id="rId15"/>
    <p:sldId id="308" r:id="rId16"/>
    <p:sldId id="298" r:id="rId17"/>
    <p:sldId id="295" r:id="rId18"/>
    <p:sldId id="296" r:id="rId19"/>
    <p:sldId id="300" r:id="rId20"/>
    <p:sldId id="301" r:id="rId21"/>
    <p:sldId id="306" r:id="rId22"/>
    <p:sldId id="307" r:id="rId23"/>
    <p:sldId id="26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2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0EC6A-51B7-4A0F-BEBB-24E4B4F684CE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15F40-38EE-4178-917B-830ACF429C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339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9630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531D0AA2-F4FA-499F-A738-F0854131651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9898688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118A37CC-6666-4508-A466-006D4401CBF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2965604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F098BB40-330C-4DD4-83BF-D7E7DD1994B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518891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3B410D6E-DEE6-434E-8A5C-36AF544EB62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047053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3616A811-ED26-457D-8223-6EBA10C6E2E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8329610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1"/>
            <a:ext cx="53848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52601"/>
            <a:ext cx="53848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F8F3ED38-B590-4FE0-AD16-75B8BB94834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3058906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F38A72CC-0545-493C-A18E-8B6DAA65703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8371062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12E0CC90-5724-4D22-8245-F2C1A36EE25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4490354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BCE3E13C-1E37-4BE7-831B-68A49B62E09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7505169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5AA9D254-92B9-46D3-88F6-D0BE456B05A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1819773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0585815C-196A-4621-A778-E68AA8E65C7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4571575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52601"/>
            <a:ext cx="109728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339B3B-227A-4E1D-9DAC-D8A3C6F475A3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1" name="Group 7"/>
          <p:cNvGrpSpPr>
            <a:grpSpLocks/>
          </p:cNvGrpSpPr>
          <p:nvPr userDrawn="1"/>
        </p:nvGrpSpPr>
        <p:grpSpPr bwMode="auto">
          <a:xfrm>
            <a:off x="0" y="1447800"/>
            <a:ext cx="12192000" cy="228600"/>
            <a:chOff x="0" y="864"/>
            <a:chExt cx="5760" cy="192"/>
          </a:xfrm>
        </p:grpSpPr>
        <p:sp>
          <p:nvSpPr>
            <p:cNvPr id="8200" name="Rectangle 8"/>
            <p:cNvSpPr>
              <a:spLocks noChangeArrowheads="1"/>
            </p:cNvSpPr>
            <p:nvPr userDrawn="1"/>
          </p:nvSpPr>
          <p:spPr bwMode="auto">
            <a:xfrm>
              <a:off x="0" y="864"/>
              <a:ext cx="5760" cy="192"/>
            </a:xfrm>
            <a:prstGeom prst="rect">
              <a:avLst/>
            </a:prstGeom>
            <a:solidFill>
              <a:srgbClr val="0066FF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01" name="Rectangle 9"/>
            <p:cNvSpPr>
              <a:spLocks noChangeArrowheads="1"/>
            </p:cNvSpPr>
            <p:nvPr userDrawn="1"/>
          </p:nvSpPr>
          <p:spPr bwMode="auto">
            <a:xfrm>
              <a:off x="0" y="864"/>
              <a:ext cx="480" cy="192"/>
            </a:xfrm>
            <a:prstGeom prst="rect">
              <a:avLst/>
            </a:prstGeom>
            <a:solidFill>
              <a:srgbClr val="FF9900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02" name="Rectangle 10"/>
            <p:cNvSpPr>
              <a:spLocks noChangeArrowheads="1"/>
            </p:cNvSpPr>
            <p:nvPr userDrawn="1"/>
          </p:nvSpPr>
          <p:spPr bwMode="auto">
            <a:xfrm>
              <a:off x="5280" y="864"/>
              <a:ext cx="480" cy="192"/>
            </a:xfrm>
            <a:prstGeom prst="rect">
              <a:avLst/>
            </a:prstGeom>
            <a:solidFill>
              <a:srgbClr val="FF9900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032" name="Group 11"/>
          <p:cNvGrpSpPr>
            <a:grpSpLocks/>
          </p:cNvGrpSpPr>
          <p:nvPr userDrawn="1"/>
        </p:nvGrpSpPr>
        <p:grpSpPr bwMode="auto">
          <a:xfrm>
            <a:off x="0" y="6858000"/>
            <a:ext cx="12192000" cy="76200"/>
            <a:chOff x="0" y="4176"/>
            <a:chExt cx="5760" cy="144"/>
          </a:xfrm>
        </p:grpSpPr>
        <p:sp>
          <p:nvSpPr>
            <p:cNvPr id="8204" name="Rectangle 12"/>
            <p:cNvSpPr>
              <a:spLocks noChangeArrowheads="1"/>
            </p:cNvSpPr>
            <p:nvPr userDrawn="1"/>
          </p:nvSpPr>
          <p:spPr bwMode="auto">
            <a:xfrm>
              <a:off x="0" y="4176"/>
              <a:ext cx="5328" cy="144"/>
            </a:xfrm>
            <a:prstGeom prst="rect">
              <a:avLst/>
            </a:prstGeom>
            <a:solidFill>
              <a:srgbClr val="0066FF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05" name="Rectangle 13"/>
            <p:cNvSpPr>
              <a:spLocks noChangeArrowheads="1"/>
            </p:cNvSpPr>
            <p:nvPr userDrawn="1"/>
          </p:nvSpPr>
          <p:spPr bwMode="auto">
            <a:xfrm>
              <a:off x="0" y="4176"/>
              <a:ext cx="440" cy="144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06" name="Rectangle 14"/>
            <p:cNvSpPr>
              <a:spLocks noChangeArrowheads="1"/>
            </p:cNvSpPr>
            <p:nvPr userDrawn="1"/>
          </p:nvSpPr>
          <p:spPr bwMode="auto">
            <a:xfrm>
              <a:off x="5320" y="4176"/>
              <a:ext cx="440" cy="144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33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24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633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ebuchet MS"/>
              <a:ea typeface="+mn-ea"/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>
                <a:effectLst/>
                <a:cs typeface="Times New Roman" pitchFamily="18" charset="0"/>
              </a:rPr>
              <a:t>WHAT IS BIBLICAL THANKFULNESS?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cs typeface="Times New Roman" pitchFamily="18" charset="0"/>
              </a:rPr>
              <a:t>Directed to the God of the Bible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b="0" dirty="0">
                <a:effectLst/>
                <a:cs typeface="Times New Roman" pitchFamily="18" charset="0"/>
              </a:rPr>
              <a:t>Focused especially on God’s gift of salvation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cs typeface="Times New Roman" pitchFamily="18" charset="0"/>
              </a:rPr>
              <a:t>A lifestyle &amp; developed disposition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3:15-17</a:t>
            </a:r>
            <a:br>
              <a:rPr lang="en-US" sz="4400" dirty="0"/>
            </a:br>
            <a:r>
              <a:rPr lang="en-US" sz="4400" dirty="0"/>
              <a:t>Loving God through Thankfulness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xmlns="" id="{3DB5AED6-313D-4A7D-B230-FFAAADB88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66" y="4168769"/>
            <a:ext cx="11710934" cy="13234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altLang="en-US" sz="3200" baseline="30000" dirty="0">
                <a:solidFill>
                  <a:srgbClr val="000000"/>
                </a:solidFill>
              </a:rPr>
              <a:t>3:15</a:t>
            </a:r>
            <a:r>
              <a:rPr lang="en-US" altLang="en-US" sz="3200" dirty="0"/>
              <a:t> . . . </a:t>
            </a:r>
            <a:r>
              <a:rPr lang="en-US" altLang="en-US" sz="3200" u="sng" dirty="0"/>
              <a:t>be thankful</a:t>
            </a:r>
            <a:r>
              <a:rPr lang="en-US" altLang="en-US" sz="3200" dirty="0"/>
              <a:t>. </a:t>
            </a:r>
            <a:r>
              <a:rPr lang="en-US" altLang="en-US" sz="3200" baseline="30000" dirty="0"/>
              <a:t>16</a:t>
            </a:r>
            <a:r>
              <a:rPr lang="en-US" altLang="en-US" sz="3200" dirty="0"/>
              <a:t> . . . singing with </a:t>
            </a:r>
            <a:r>
              <a:rPr lang="en-US" altLang="en-US" sz="3200" u="sng" dirty="0"/>
              <a:t>thankfulness</a:t>
            </a:r>
            <a:r>
              <a:rPr lang="en-US" altLang="en-US" sz="3200" dirty="0"/>
              <a:t> in your hearts to God. </a:t>
            </a:r>
            <a:r>
              <a:rPr lang="en-US" altLang="en-US" sz="3200" baseline="30000" dirty="0"/>
              <a:t>17</a:t>
            </a:r>
            <a:r>
              <a:rPr lang="en-US" altLang="en-US" sz="3200" dirty="0"/>
              <a:t> . . . </a:t>
            </a:r>
            <a:r>
              <a:rPr lang="en-US" altLang="en-US" sz="3200" u="sng" dirty="0"/>
              <a:t>giving thanks</a:t>
            </a:r>
            <a:r>
              <a:rPr lang="en-US" altLang="en-US" sz="3200" dirty="0"/>
              <a:t> through Him to God the Father. (present/continuous tenses)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xmlns="" id="{120A03F3-23F9-4BCA-B4F0-E5405B1AF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39" y="5658213"/>
            <a:ext cx="11710934" cy="9130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altLang="en-US" sz="3200" baseline="30000" dirty="0">
                <a:solidFill>
                  <a:srgbClr val="000000"/>
                </a:solidFill>
              </a:rPr>
              <a:t>2:7</a:t>
            </a:r>
            <a:r>
              <a:rPr lang="en-US" altLang="en-US" sz="3200" dirty="0"/>
              <a:t> . . . having been firmly rooted and now being built up in Christ and . . . </a:t>
            </a:r>
            <a:r>
              <a:rPr lang="en-US" altLang="en-US" sz="3200" u="sng" dirty="0"/>
              <a:t>overflowing with gratitude</a:t>
            </a:r>
            <a:r>
              <a:rPr lang="en-US" alt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071350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ebuchet MS"/>
              <a:ea typeface="+mn-ea"/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>
                <a:effectLst/>
                <a:cs typeface="Times New Roman" pitchFamily="18" charset="0"/>
              </a:rPr>
              <a:t>WHAT IS BIBLICAL THANKFULNESS?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cs typeface="Times New Roman" pitchFamily="18" charset="0"/>
              </a:rPr>
              <a:t>Directed to the God of the Bible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b="0" dirty="0">
                <a:effectLst/>
                <a:cs typeface="Times New Roman" pitchFamily="18" charset="0"/>
              </a:rPr>
              <a:t>Focused especially on God’s gift of salvation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cs typeface="Times New Roman" pitchFamily="18" charset="0"/>
              </a:rPr>
              <a:t>A lifestyle &amp; developed disposition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b="0" dirty="0">
                <a:effectLst/>
                <a:cs typeface="Times New Roman" pitchFamily="18" charset="0"/>
              </a:rPr>
              <a:t>Rooted in choice – not in feelings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3:15-17</a:t>
            </a:r>
            <a:br>
              <a:rPr lang="en-US" sz="4400" dirty="0"/>
            </a:br>
            <a:r>
              <a:rPr lang="en-US" sz="4400" dirty="0"/>
              <a:t>Loving God through Thankfulness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3666EF98-92C0-43A6-B523-6B0ADBB09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66" y="4790942"/>
            <a:ext cx="11710934" cy="9130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altLang="en-US" sz="3200" baseline="30000" dirty="0">
                <a:solidFill>
                  <a:srgbClr val="000000"/>
                </a:solidFill>
              </a:rPr>
              <a:t>3:15</a:t>
            </a:r>
            <a:r>
              <a:rPr lang="en-US" altLang="en-US" sz="3200" dirty="0"/>
              <a:t> Let the peace of Christ rule in your hearts . . . be thankful. </a:t>
            </a:r>
          </a:p>
        </p:txBody>
      </p:sp>
    </p:spTree>
    <p:extLst>
      <p:ext uri="{BB962C8B-B14F-4D97-AF65-F5344CB8AC3E}">
        <p14:creationId xmlns:p14="http://schemas.microsoft.com/office/powerpoint/2010/main" val="142255388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ebuchet MS"/>
              <a:ea typeface="+mn-ea"/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>
                <a:effectLst/>
                <a:cs typeface="Times New Roman" pitchFamily="18" charset="0"/>
              </a:rPr>
              <a:t>WHAT IS BIBLICAL THANKFULNESS?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cs typeface="Times New Roman" pitchFamily="18" charset="0"/>
              </a:rPr>
              <a:t>Directed to the God of the Bible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b="0" dirty="0">
                <a:effectLst/>
                <a:cs typeface="Times New Roman" pitchFamily="18" charset="0"/>
              </a:rPr>
              <a:t>Focused especially on God’s gift of salvation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cs typeface="Times New Roman" pitchFamily="18" charset="0"/>
              </a:rPr>
              <a:t>A lifestyle &amp; developed disposition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b="0" dirty="0">
                <a:effectLst/>
                <a:cs typeface="Times New Roman" pitchFamily="18" charset="0"/>
              </a:rPr>
              <a:t>Rooted in choice – not in feelings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cs typeface="Times New Roman" pitchFamily="18" charset="0"/>
              </a:rPr>
              <a:t>A key priority in spiritual development</a:t>
            </a:r>
            <a:endParaRPr lang="en-US" sz="4000" b="0" dirty="0">
              <a:effectLst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3:15-17</a:t>
            </a:r>
            <a:br>
              <a:rPr lang="en-US" sz="4400" dirty="0"/>
            </a:br>
            <a:r>
              <a:rPr lang="en-US" sz="4400" dirty="0"/>
              <a:t>Loving God through Thankfulness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38EA7F26-9A84-4BE6-84A8-6E87EEB88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39" y="5384832"/>
            <a:ext cx="11710934" cy="9130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altLang="en-US" sz="3200" baseline="30000" dirty="0">
                <a:solidFill>
                  <a:srgbClr val="000000"/>
                </a:solidFill>
              </a:rPr>
              <a:t>4:2</a:t>
            </a:r>
            <a:r>
              <a:rPr lang="en-US" altLang="en-US" sz="3200" dirty="0"/>
              <a:t> Devote yourselves to prayer, keeping alert in it with an attitude of thanksgiving. (over 40 times in NT; 1 Thess. 5:18)</a:t>
            </a:r>
          </a:p>
        </p:txBody>
      </p:sp>
    </p:spTree>
    <p:extLst>
      <p:ext uri="{BB962C8B-B14F-4D97-AF65-F5344CB8AC3E}">
        <p14:creationId xmlns:p14="http://schemas.microsoft.com/office/powerpoint/2010/main" val="168593673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ebuchet MS"/>
              <a:ea typeface="+mn-ea"/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>
                <a:effectLst/>
                <a:cs typeface="Times New Roman" pitchFamily="18" charset="0"/>
              </a:rPr>
              <a:t>WHY IS IT SO IMPORTANT?</a:t>
            </a: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400" b="0" i="1" dirty="0">
                <a:effectLst/>
                <a:cs typeface="Times New Roman" pitchFamily="18" charset="0"/>
              </a:rPr>
              <a:t>Because it is the only sane response </a:t>
            </a:r>
            <a:br>
              <a:rPr lang="en-US" sz="4400" b="0" i="1" dirty="0">
                <a:effectLst/>
                <a:cs typeface="Times New Roman" pitchFamily="18" charset="0"/>
              </a:rPr>
            </a:br>
            <a:r>
              <a:rPr lang="en-US" sz="4400" b="0" i="1" dirty="0">
                <a:effectLst/>
                <a:cs typeface="Times New Roman" pitchFamily="18" charset="0"/>
              </a:rPr>
              <a:t>to God’s grace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3:15-17</a:t>
            </a:r>
            <a:br>
              <a:rPr lang="en-US" sz="4400" dirty="0"/>
            </a:br>
            <a:r>
              <a:rPr lang="en-US" sz="4400" dirty="0"/>
              <a:t>Loving God through Thankfulness</a:t>
            </a:r>
          </a:p>
        </p:txBody>
      </p:sp>
    </p:spTree>
    <p:extLst>
      <p:ext uri="{BB962C8B-B14F-4D97-AF65-F5344CB8AC3E}">
        <p14:creationId xmlns:p14="http://schemas.microsoft.com/office/powerpoint/2010/main" val="3888825649"/>
      </p:ext>
    </p:extLst>
  </p:cSld>
  <p:clrMapOvr>
    <a:masterClrMapping/>
  </p:clrMapOvr>
  <p:transition spd="med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ebuchet MS"/>
              <a:ea typeface="+mn-ea"/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>
                <a:effectLst/>
                <a:cs typeface="Times New Roman" pitchFamily="18" charset="0"/>
              </a:rPr>
              <a:t>WHY IS IT SO IMPORTANT?</a:t>
            </a: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400" b="0" i="1" dirty="0">
                <a:effectLst/>
                <a:cs typeface="Times New Roman" pitchFamily="18" charset="0"/>
              </a:rPr>
              <a:t>Because it is a key to putting aside </a:t>
            </a:r>
            <a:br>
              <a:rPr lang="en-US" sz="4400" b="0" i="1" dirty="0">
                <a:effectLst/>
                <a:cs typeface="Times New Roman" pitchFamily="18" charset="0"/>
              </a:rPr>
            </a:br>
            <a:r>
              <a:rPr lang="en-US" sz="4400" b="0" i="1" dirty="0">
                <a:effectLst/>
                <a:cs typeface="Times New Roman" pitchFamily="18" charset="0"/>
              </a:rPr>
              <a:t>a self-centered lifestyle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3:15-17</a:t>
            </a:r>
            <a:br>
              <a:rPr lang="en-US" sz="4400" dirty="0"/>
            </a:br>
            <a:r>
              <a:rPr lang="en-US" sz="4400" dirty="0"/>
              <a:t>Loving God through Thankfulness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6E1FC0B2-CDCC-4550-8C4A-17C3EE501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39" y="3490042"/>
            <a:ext cx="11710934" cy="337528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/>
              <a:t>Romans 1:21</a:t>
            </a:r>
            <a:r>
              <a:rPr lang="en-US" sz="3200" dirty="0"/>
              <a:t> For even though they knew God, they did not honor Him as God or give thanks . . . </a:t>
            </a:r>
            <a:r>
              <a:rPr lang="en-US" sz="3200" baseline="30000" dirty="0"/>
              <a:t>24</a:t>
            </a:r>
            <a:r>
              <a:rPr lang="en-US" sz="3200" dirty="0"/>
              <a:t> Therefore God gave them over in the lusts of their hearts to impurity . . . </a:t>
            </a:r>
          </a:p>
          <a:p>
            <a:pPr>
              <a:lnSpc>
                <a:spcPts val="3200"/>
              </a:lnSpc>
            </a:pPr>
            <a:endParaRPr lang="en-US" altLang="en-US" sz="3200" baseline="30000" dirty="0">
              <a:solidFill>
                <a:srgbClr val="000000"/>
              </a:solidFill>
            </a:endParaRPr>
          </a:p>
          <a:p>
            <a:pPr>
              <a:lnSpc>
                <a:spcPts val="3200"/>
              </a:lnSpc>
            </a:pPr>
            <a:r>
              <a:rPr lang="en-US" altLang="en-US" sz="3200" baseline="30000" dirty="0">
                <a:solidFill>
                  <a:schemeClr val="bg1"/>
                </a:solidFill>
              </a:rPr>
              <a:t>Ephesians 5:3</a:t>
            </a:r>
            <a:r>
              <a:rPr lang="en-US" altLang="en-US" sz="3200" dirty="0">
                <a:solidFill>
                  <a:schemeClr val="bg1"/>
                </a:solidFill>
              </a:rPr>
              <a:t> But immorality or any impurity or greed must not even be named among you, as is proper among saints; </a:t>
            </a:r>
            <a:r>
              <a:rPr lang="en-US" altLang="en-US" sz="3200" baseline="30000" dirty="0">
                <a:solidFill>
                  <a:schemeClr val="bg1"/>
                </a:solidFill>
              </a:rPr>
              <a:t>4</a:t>
            </a:r>
            <a:r>
              <a:rPr lang="en-US" altLang="en-US" sz="3200" dirty="0">
                <a:solidFill>
                  <a:schemeClr val="bg1"/>
                </a:solidFill>
              </a:rPr>
              <a:t> and there must be no filthiness and silly talk, or coarse jesting, which are not fitting, </a:t>
            </a:r>
            <a:r>
              <a:rPr lang="en-US" altLang="en-US" sz="3200" u="sng" dirty="0">
                <a:solidFill>
                  <a:schemeClr val="bg1"/>
                </a:solidFill>
              </a:rPr>
              <a:t>but rather giving of thanks</a:t>
            </a:r>
            <a:r>
              <a:rPr lang="en-US" altLang="en-US" sz="32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5944377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ebuchet MS"/>
              <a:ea typeface="+mn-ea"/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>
                <a:effectLst/>
                <a:cs typeface="Times New Roman" pitchFamily="18" charset="0"/>
              </a:rPr>
              <a:t>WHY IS IT SO IMPORTANT?</a:t>
            </a: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400" b="0" i="1" dirty="0">
                <a:effectLst/>
                <a:cs typeface="Times New Roman" pitchFamily="18" charset="0"/>
              </a:rPr>
              <a:t>Because it is a key to putting aside </a:t>
            </a:r>
            <a:br>
              <a:rPr lang="en-US" sz="4400" b="0" i="1" dirty="0">
                <a:effectLst/>
                <a:cs typeface="Times New Roman" pitchFamily="18" charset="0"/>
              </a:rPr>
            </a:br>
            <a:r>
              <a:rPr lang="en-US" sz="4400" b="0" i="1" dirty="0">
                <a:effectLst/>
                <a:cs typeface="Times New Roman" pitchFamily="18" charset="0"/>
              </a:rPr>
              <a:t>a self-centered lifestyle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3:15-17</a:t>
            </a:r>
            <a:br>
              <a:rPr lang="en-US" sz="4400" dirty="0"/>
            </a:br>
            <a:r>
              <a:rPr lang="en-US" sz="4400" dirty="0"/>
              <a:t>Loving God through Thankfulness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6E1FC0B2-CDCC-4550-8C4A-17C3EE501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39" y="3490042"/>
            <a:ext cx="11710934" cy="337528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/>
              <a:t>Romans 1:21</a:t>
            </a:r>
            <a:r>
              <a:rPr lang="en-US" sz="3200" dirty="0"/>
              <a:t> For even though they knew God, they did not honor Him as God or give thanks . . . </a:t>
            </a:r>
            <a:r>
              <a:rPr lang="en-US" sz="3200" baseline="30000" dirty="0"/>
              <a:t>24</a:t>
            </a:r>
            <a:r>
              <a:rPr lang="en-US" sz="3200" dirty="0"/>
              <a:t> Therefore God gave them over in the lusts of their hearts to impurity . . . </a:t>
            </a:r>
          </a:p>
          <a:p>
            <a:pPr>
              <a:lnSpc>
                <a:spcPts val="3200"/>
              </a:lnSpc>
            </a:pPr>
            <a:endParaRPr lang="en-US" altLang="en-US" sz="3200" baseline="30000" dirty="0">
              <a:solidFill>
                <a:srgbClr val="000000"/>
              </a:solidFill>
            </a:endParaRPr>
          </a:p>
          <a:p>
            <a:pPr>
              <a:lnSpc>
                <a:spcPts val="3200"/>
              </a:lnSpc>
            </a:pPr>
            <a:r>
              <a:rPr lang="en-US" altLang="en-US" sz="3200" baseline="30000" dirty="0">
                <a:solidFill>
                  <a:srgbClr val="000000"/>
                </a:solidFill>
              </a:rPr>
              <a:t>Ephesians 5:3</a:t>
            </a:r>
            <a:r>
              <a:rPr lang="en-US" altLang="en-US" sz="3200" dirty="0"/>
              <a:t> But immorality or any impurity or greed must not even be named among you, as is proper among saints; </a:t>
            </a:r>
            <a:r>
              <a:rPr lang="en-US" altLang="en-US" sz="3200" baseline="30000" dirty="0"/>
              <a:t>4</a:t>
            </a:r>
            <a:r>
              <a:rPr lang="en-US" altLang="en-US" sz="3200" dirty="0"/>
              <a:t> and there must be no filthiness and silly talk, or coarse jesting, which are not fitting, </a:t>
            </a:r>
            <a:r>
              <a:rPr lang="en-US" altLang="en-US" sz="3200" u="sng" dirty="0"/>
              <a:t>but rather giving of thanks</a:t>
            </a:r>
            <a:r>
              <a:rPr lang="en-US" alt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95314543"/>
      </p:ext>
    </p:extLst>
  </p:cSld>
  <p:clrMapOvr>
    <a:masterClrMapping/>
  </p:clrMapOvr>
  <p:transition spd="med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ebuchet MS"/>
              <a:ea typeface="+mn-ea"/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>
                <a:effectLst/>
                <a:cs typeface="Times New Roman" pitchFamily="18" charset="0"/>
              </a:rPr>
              <a:t>WHY IS IT SO IMPORTANT?</a:t>
            </a: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400" b="0" i="1" dirty="0">
                <a:effectLst/>
                <a:cs typeface="Times New Roman" pitchFamily="18" charset="0"/>
              </a:rPr>
              <a:t>Because it is a key to putting aside </a:t>
            </a:r>
            <a:br>
              <a:rPr lang="en-US" sz="4400" b="0" i="1" dirty="0">
                <a:effectLst/>
                <a:cs typeface="Times New Roman" pitchFamily="18" charset="0"/>
              </a:rPr>
            </a:br>
            <a:r>
              <a:rPr lang="en-US" sz="4400" b="0" i="1" dirty="0">
                <a:effectLst/>
                <a:cs typeface="Times New Roman" pitchFamily="18" charset="0"/>
              </a:rPr>
              <a:t>a self-centered lifestyle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3:15-17</a:t>
            </a:r>
            <a:br>
              <a:rPr lang="en-US" sz="4400" dirty="0"/>
            </a:br>
            <a:r>
              <a:rPr lang="en-US" sz="4400" dirty="0"/>
              <a:t>Loving God through Thankfulness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6E1FC0B2-CDCC-4550-8C4A-17C3EE501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39" y="3490042"/>
            <a:ext cx="11710934" cy="173380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altLang="en-US" sz="3200" dirty="0"/>
              <a:t>“So powerful is the influence exerted by ingratitude, that when we displace it with gratitude, we will likely find a multitude of other sins dislodged from our lives . . . . . .”</a:t>
            </a:r>
          </a:p>
          <a:p>
            <a:pPr>
              <a:lnSpc>
                <a:spcPts val="3200"/>
              </a:lnSpc>
            </a:pPr>
            <a:r>
              <a:rPr lang="en-US" altLang="en-US" sz="2400" dirty="0"/>
              <a:t>Nancy Leigh DeMoss, </a:t>
            </a:r>
            <a:r>
              <a:rPr lang="en-US" altLang="en-US" sz="2400" i="1" dirty="0"/>
              <a:t>Choosing Gratitude</a:t>
            </a:r>
            <a:r>
              <a:rPr lang="en-US" altLang="en-US" sz="2400" dirty="0"/>
              <a:t>, pp. 56,57.</a:t>
            </a:r>
          </a:p>
        </p:txBody>
      </p:sp>
    </p:spTree>
    <p:extLst>
      <p:ext uri="{BB962C8B-B14F-4D97-AF65-F5344CB8AC3E}">
        <p14:creationId xmlns:p14="http://schemas.microsoft.com/office/powerpoint/2010/main" val="2965741939"/>
      </p:ext>
    </p:extLst>
  </p:cSld>
  <p:clrMapOvr>
    <a:masterClrMapping/>
  </p:clrMapOvr>
  <p:transition spd="med">
    <p:split orient="vert"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ebuchet MS"/>
              <a:ea typeface="+mn-ea"/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>
                <a:effectLst/>
                <a:cs typeface="Times New Roman" pitchFamily="18" charset="0"/>
              </a:rPr>
              <a:t>WHY IS IT SO IMPORTANT?</a:t>
            </a: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400" b="0" i="1" dirty="0">
                <a:effectLst/>
                <a:cs typeface="Times New Roman" pitchFamily="18" charset="0"/>
              </a:rPr>
              <a:t>Because it leads to </a:t>
            </a:r>
            <a:br>
              <a:rPr lang="en-US" sz="4400" b="0" i="1" dirty="0">
                <a:effectLst/>
                <a:cs typeface="Times New Roman" pitchFamily="18" charset="0"/>
              </a:rPr>
            </a:br>
            <a:r>
              <a:rPr lang="en-US" sz="4400" b="0" i="1" dirty="0">
                <a:effectLst/>
                <a:cs typeface="Times New Roman" pitchFamily="18" charset="0"/>
              </a:rPr>
              <a:t>loving other people more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3:15-17</a:t>
            </a:r>
            <a:br>
              <a:rPr lang="en-US" sz="4400" dirty="0"/>
            </a:br>
            <a:r>
              <a:rPr lang="en-US" sz="4400" dirty="0"/>
              <a:t>Loving God through Thankfulness</a:t>
            </a:r>
          </a:p>
        </p:txBody>
      </p:sp>
    </p:spTree>
    <p:extLst>
      <p:ext uri="{BB962C8B-B14F-4D97-AF65-F5344CB8AC3E}">
        <p14:creationId xmlns:p14="http://schemas.microsoft.com/office/powerpoint/2010/main" val="2176577561"/>
      </p:ext>
    </p:extLst>
  </p:cSld>
  <p:clrMapOvr>
    <a:masterClrMapping/>
  </p:clrMapOvr>
  <p:transition spd="med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ebuchet MS"/>
              <a:ea typeface="+mn-ea"/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  <a:noFill/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>
                <a:effectLst/>
                <a:cs typeface="Times New Roman" pitchFamily="18" charset="0"/>
              </a:rPr>
              <a:t>WHY IS IT SO IMPORTANT?</a:t>
            </a: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400" b="0" i="1" dirty="0">
                <a:effectLst/>
                <a:cs typeface="Times New Roman" pitchFamily="18" charset="0"/>
              </a:rPr>
              <a:t>Because it leads to </a:t>
            </a:r>
            <a:br>
              <a:rPr lang="en-US" sz="4400" b="0" i="1" dirty="0">
                <a:effectLst/>
                <a:cs typeface="Times New Roman" pitchFamily="18" charset="0"/>
              </a:rPr>
            </a:br>
            <a:r>
              <a:rPr lang="en-US" sz="4400" b="0" i="1" dirty="0">
                <a:effectLst/>
                <a:cs typeface="Times New Roman" pitchFamily="18" charset="0"/>
              </a:rPr>
              <a:t>increasing personal well-being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3:15-17</a:t>
            </a:r>
            <a:br>
              <a:rPr lang="en-US" sz="4400" dirty="0"/>
            </a:br>
            <a:r>
              <a:rPr lang="en-US" sz="4400" dirty="0"/>
              <a:t>Loving God through Thankfulness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3C771EE3-733E-4301-AF0D-ABA449941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39" y="3499473"/>
            <a:ext cx="11710934" cy="129779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altLang="en-US" sz="3200" dirty="0"/>
              <a:t>“How happy a person is depends upon the depth of his gratitude.”</a:t>
            </a: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US" altLang="en-US" sz="2400" dirty="0"/>
              <a:t>Jack Miller, cited by Ajith Fernando, </a:t>
            </a:r>
            <a:r>
              <a:rPr lang="en-US" altLang="en-US" sz="2400" i="1" dirty="0"/>
              <a:t>The Fullness of Christ</a:t>
            </a:r>
            <a:r>
              <a:rPr lang="en-US" altLang="en-US" sz="2400" dirty="0"/>
              <a:t>, p. 89.</a:t>
            </a:r>
          </a:p>
        </p:txBody>
      </p:sp>
    </p:spTree>
    <p:extLst>
      <p:ext uri="{BB962C8B-B14F-4D97-AF65-F5344CB8AC3E}">
        <p14:creationId xmlns:p14="http://schemas.microsoft.com/office/powerpoint/2010/main" val="81585213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ebuchet MS"/>
              <a:ea typeface="+mn-ea"/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  <a:noFill/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>
                <a:effectLst/>
                <a:cs typeface="Times New Roman" pitchFamily="18" charset="0"/>
              </a:rPr>
              <a:t>WHY IS IT SO IMPORTANT?</a:t>
            </a: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400" b="0" i="1" dirty="0">
                <a:effectLst/>
                <a:cs typeface="Times New Roman" pitchFamily="18" charset="0"/>
              </a:rPr>
              <a:t>Because it leads to </a:t>
            </a:r>
            <a:br>
              <a:rPr lang="en-US" sz="4400" b="0" i="1" dirty="0">
                <a:effectLst/>
                <a:cs typeface="Times New Roman" pitchFamily="18" charset="0"/>
              </a:rPr>
            </a:br>
            <a:r>
              <a:rPr lang="en-US" sz="4400" b="0" i="1" dirty="0">
                <a:effectLst/>
                <a:cs typeface="Times New Roman" pitchFamily="18" charset="0"/>
              </a:rPr>
              <a:t>increasing personal well-being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3:15-17</a:t>
            </a:r>
            <a:br>
              <a:rPr lang="en-US" sz="4400" dirty="0"/>
            </a:br>
            <a:r>
              <a:rPr lang="en-US" sz="4400" dirty="0"/>
              <a:t>Loving God through Thankfulness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3C771EE3-733E-4301-AF0D-ABA449941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39" y="3499473"/>
            <a:ext cx="11710934" cy="9130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ts val="3200"/>
              </a:lnSpc>
            </a:pPr>
            <a:r>
              <a:rPr lang="en-US" altLang="en-US" sz="3200" dirty="0"/>
              <a:t>GRACE &gt;&gt; THANKSGIVING &gt;&gt; JOY</a:t>
            </a:r>
            <a:endParaRPr lang="en-US" altLang="en-US" sz="3200" i="1" dirty="0"/>
          </a:p>
          <a:p>
            <a:pPr algn="ctr">
              <a:lnSpc>
                <a:spcPts val="3200"/>
              </a:lnSpc>
            </a:pPr>
            <a:r>
              <a:rPr lang="en-US" altLang="en-US" sz="3200" i="1" dirty="0"/>
              <a:t> </a:t>
            </a:r>
            <a:r>
              <a:rPr lang="en-US" altLang="en-US" sz="3200" i="1" u="sng" dirty="0"/>
              <a:t>char</a:t>
            </a:r>
            <a:r>
              <a:rPr lang="en-US" altLang="en-US" sz="3200" i="1" dirty="0"/>
              <a:t>is &gt;&gt; eu</a:t>
            </a:r>
            <a:r>
              <a:rPr lang="en-US" altLang="en-US" sz="3200" i="1" u="sng" dirty="0"/>
              <a:t>char</a:t>
            </a:r>
            <a:r>
              <a:rPr lang="en-US" altLang="en-US" sz="3200" i="1" dirty="0"/>
              <a:t>isto</a:t>
            </a:r>
            <a:r>
              <a:rPr lang="en-US" altLang="en-US" sz="3200" dirty="0"/>
              <a:t> &gt;&gt; </a:t>
            </a:r>
            <a:r>
              <a:rPr lang="en-US" altLang="en-US" sz="3200" i="1" u="sng" dirty="0"/>
              <a:t>char</a:t>
            </a:r>
            <a:r>
              <a:rPr lang="en-US" altLang="en-US" sz="3200" i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94170754"/>
      </p:ext>
    </p:extLst>
  </p:cSld>
  <p:clrMapOvr>
    <a:masterClrMapping/>
  </p:clrMapOvr>
  <p:transition spd="med"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ebuchet MS"/>
              <a:ea typeface="+mn-ea"/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Trebuchet MS"/>
              <a:ea typeface="+mj-ea"/>
              <a:cs typeface="Times New Roman" pitchFamily="18" charset="0"/>
            </a:endParaRPr>
          </a:p>
        </p:txBody>
      </p:sp>
      <p:pic>
        <p:nvPicPr>
          <p:cNvPr id="9" name="Picture 5" descr="Colossa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6576062" y="3847011"/>
            <a:ext cx="2057400" cy="990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54729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ebuchet MS"/>
              <a:ea typeface="+mn-ea"/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  <a:noFill/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>
                <a:effectLst/>
                <a:cs typeface="Times New Roman" pitchFamily="18" charset="0"/>
              </a:rPr>
              <a:t>WHY IS IT SO IMPORTANT?</a:t>
            </a: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400" b="0" i="1" dirty="0">
                <a:effectLst/>
                <a:cs typeface="Times New Roman" pitchFamily="18" charset="0"/>
              </a:rPr>
              <a:t>Because it leads to </a:t>
            </a:r>
            <a:br>
              <a:rPr lang="en-US" sz="4400" b="0" i="1" dirty="0">
                <a:effectLst/>
                <a:cs typeface="Times New Roman" pitchFamily="18" charset="0"/>
              </a:rPr>
            </a:br>
            <a:r>
              <a:rPr lang="en-US" sz="4400" b="0" i="1" dirty="0">
                <a:effectLst/>
                <a:cs typeface="Times New Roman" pitchFamily="18" charset="0"/>
              </a:rPr>
              <a:t>increasing personal well-being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3:15-17</a:t>
            </a:r>
            <a:br>
              <a:rPr lang="en-US" sz="4400" dirty="0"/>
            </a:br>
            <a:r>
              <a:rPr lang="en-US" sz="4400" dirty="0"/>
              <a:t>Loving God through Thankfulness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3C771EE3-733E-4301-AF0D-ABA449941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39" y="3499473"/>
            <a:ext cx="11710934" cy="211224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altLang="en-US" sz="3200" dirty="0"/>
              <a:t>“Over time, choosing gratitude means choosing joy.  But that choice doesn’t come without effort and intentionality . . . until a grateful spirit becomes (our) reflexive response to all of life.”</a:t>
            </a:r>
          </a:p>
          <a:p>
            <a:pPr>
              <a:lnSpc>
                <a:spcPts val="3200"/>
              </a:lnSpc>
            </a:pPr>
            <a:r>
              <a:rPr lang="en-US" altLang="en-US" sz="2400" dirty="0"/>
              <a:t>Nancy Leigh DeMoss, </a:t>
            </a:r>
            <a:r>
              <a:rPr lang="en-US" altLang="en-US" sz="2400" i="1" dirty="0"/>
              <a:t>Choosing Gratitude</a:t>
            </a:r>
            <a:r>
              <a:rPr lang="en-US" altLang="en-US" sz="2400" dirty="0"/>
              <a:t>, p. 17.</a:t>
            </a:r>
            <a:endParaRPr lang="en-US" alt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090807610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ebuchet MS"/>
              <a:ea typeface="+mn-ea"/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>
                <a:effectLst/>
                <a:cs typeface="Times New Roman" pitchFamily="18" charset="0"/>
              </a:rPr>
              <a:t>HOW CAN WE CULTIVATE IT?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cs typeface="Times New Roman" pitchFamily="18" charset="0"/>
              </a:rPr>
              <a:t>Ask God to sensitize you to your ingratitude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b="0" dirty="0">
                <a:effectLst/>
                <a:cs typeface="Times New Roman" pitchFamily="18" charset="0"/>
              </a:rPr>
              <a:t>Appreciate all of your temporal blessings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cs typeface="Times New Roman" pitchFamily="18" charset="0"/>
              </a:rPr>
              <a:t>Focus especially on your spiritual blessings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cs typeface="Times New Roman" pitchFamily="18" charset="0"/>
              </a:rPr>
              <a:t>Start most prayer times with thanksgiving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cs typeface="Times New Roman" pitchFamily="18" charset="0"/>
              </a:rPr>
              <a:t>Help each other away from negativity &amp; toward thanksgiving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b="0" dirty="0">
                <a:effectLst/>
                <a:cs typeface="Times New Roman" pitchFamily="18" charset="0"/>
              </a:rPr>
              <a:t>Be generous in your thanks to other people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3:15-17</a:t>
            </a:r>
            <a:br>
              <a:rPr lang="en-US" sz="4400" dirty="0"/>
            </a:br>
            <a:r>
              <a:rPr lang="en-US" sz="4400" dirty="0"/>
              <a:t>Loving God through Thankfulness</a:t>
            </a:r>
          </a:p>
        </p:txBody>
      </p:sp>
    </p:spTree>
    <p:extLst>
      <p:ext uri="{BB962C8B-B14F-4D97-AF65-F5344CB8AC3E}">
        <p14:creationId xmlns:p14="http://schemas.microsoft.com/office/powerpoint/2010/main" val="3011097080"/>
      </p:ext>
    </p:extLst>
  </p:cSld>
  <p:clrMapOvr>
    <a:masterClrMapping/>
  </p:clrMapOvr>
  <p:transition spd="med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ebuchet MS"/>
              <a:ea typeface="+mn-ea"/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>
                <a:effectLst/>
                <a:cs typeface="Times New Roman" pitchFamily="18" charset="0"/>
              </a:rPr>
              <a:t>HOW CAN WE CULTIVATE IT?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cs typeface="Times New Roman" pitchFamily="18" charset="0"/>
              </a:rPr>
              <a:t>Read this book!!!</a:t>
            </a:r>
            <a:endParaRPr lang="en-US" sz="4000" b="0" dirty="0">
              <a:effectLst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3:15-17</a:t>
            </a:r>
            <a:br>
              <a:rPr lang="en-US" sz="4400" dirty="0"/>
            </a:br>
            <a:r>
              <a:rPr lang="en-US" sz="4400" dirty="0"/>
              <a:t>Loving God through Thankfulness</a:t>
            </a:r>
          </a:p>
        </p:txBody>
      </p:sp>
      <p:pic>
        <p:nvPicPr>
          <p:cNvPr id="7" name="Picture 4" descr="Choosing Gratitude.jpg">
            <a:extLst>
              <a:ext uri="{FF2B5EF4-FFF2-40B4-BE49-F238E27FC236}">
                <a16:creationId xmlns:a16="http://schemas.microsoft.com/office/drawing/2014/main" xmlns="" id="{0C598671-AC38-4CA3-B720-9263AE866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655" y="1816698"/>
            <a:ext cx="3193329" cy="488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21371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ebuchet MS"/>
              <a:ea typeface="+mn-ea"/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8800" dirty="0">
              <a:cs typeface="Times New Roman" pitchFamily="18" charset="0"/>
            </a:endParaRPr>
          </a:p>
          <a:p>
            <a:pPr algn="ctr" eaLnBrk="1" hangingPunct="1">
              <a:lnSpc>
                <a:spcPct val="70000"/>
              </a:lnSpc>
              <a:spcBef>
                <a:spcPts val="0"/>
              </a:spcBef>
              <a:defRPr/>
            </a:pPr>
            <a:r>
              <a:rPr lang="en-US" sz="8800" dirty="0">
                <a:cs typeface="Times New Roman" pitchFamily="18" charset="0"/>
              </a:rPr>
              <a:t>NEXT WEEK:</a:t>
            </a: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6000" dirty="0">
                <a:cs typeface="Times New Roman" pitchFamily="18" charset="0"/>
              </a:rPr>
              <a:t>Colossians 3:12-16 </a:t>
            </a:r>
            <a:br>
              <a:rPr lang="en-US" sz="6000" dirty="0">
                <a:cs typeface="Times New Roman" pitchFamily="18" charset="0"/>
              </a:rPr>
            </a:br>
            <a:r>
              <a:rPr lang="en-US" sz="6000" dirty="0">
                <a:cs typeface="Times New Roman" pitchFamily="18" charset="0"/>
              </a:rPr>
              <a:t>Keys to Spiritual Development Part 4 – LOVING OTHER CHRISTIANS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05839006"/>
      </p:ext>
    </p:extLst>
  </p:cSld>
  <p:clrMapOvr>
    <a:masterClrMapping/>
  </p:clrMapOvr>
  <p:transition spd="slow">
    <p:push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ebuchet MS"/>
              <a:ea typeface="+mn-ea"/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400" b="0" i="1" dirty="0">
                <a:effectLst/>
                <a:cs typeface="Times New Roman" pitchFamily="18" charset="0"/>
              </a:rPr>
              <a:t>Spiritual maturity starts with</a:t>
            </a:r>
            <a:br>
              <a:rPr lang="en-US" sz="4400" b="0" i="1" dirty="0">
                <a:effectLst/>
                <a:cs typeface="Times New Roman" pitchFamily="18" charset="0"/>
              </a:rPr>
            </a:br>
            <a:r>
              <a:rPr lang="en-US" sz="4400" b="0" i="1" dirty="0">
                <a:effectLst/>
                <a:cs typeface="Times New Roman" pitchFamily="18" charset="0"/>
              </a:rPr>
              <a:t>cultivating a mental focus on </a:t>
            </a:r>
            <a:br>
              <a:rPr lang="en-US" sz="4400" b="0" i="1" dirty="0">
                <a:effectLst/>
                <a:cs typeface="Times New Roman" pitchFamily="18" charset="0"/>
              </a:rPr>
            </a:br>
            <a:r>
              <a:rPr lang="en-US" sz="4400" b="0" i="1" dirty="0">
                <a:effectLst/>
                <a:cs typeface="Times New Roman" pitchFamily="18" charset="0"/>
              </a:rPr>
              <a:t>the treasures of God’s great love for you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20528569"/>
      </p:ext>
    </p:extLst>
  </p:cSld>
  <p:clrMapOvr>
    <a:masterClrMapping/>
  </p:clrMapOvr>
  <p:transition spd="med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ebuchet MS"/>
              <a:ea typeface="+mn-ea"/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400" b="0" i="1" dirty="0">
                <a:effectLst/>
                <a:cs typeface="Times New Roman" pitchFamily="18" charset="0"/>
              </a:rPr>
              <a:t>Spiritual maturity starts with</a:t>
            </a:r>
            <a:br>
              <a:rPr lang="en-US" sz="4400" b="0" i="1" dirty="0">
                <a:effectLst/>
                <a:cs typeface="Times New Roman" pitchFamily="18" charset="0"/>
              </a:rPr>
            </a:br>
            <a:r>
              <a:rPr lang="en-US" sz="4400" b="0" i="1" dirty="0">
                <a:effectLst/>
                <a:cs typeface="Times New Roman" pitchFamily="18" charset="0"/>
              </a:rPr>
              <a:t>cultivating a mental focus on </a:t>
            </a:r>
            <a:br>
              <a:rPr lang="en-US" sz="4400" b="0" i="1" dirty="0">
                <a:effectLst/>
                <a:cs typeface="Times New Roman" pitchFamily="18" charset="0"/>
              </a:rPr>
            </a:br>
            <a:r>
              <a:rPr lang="en-US" sz="4400" b="0" i="1" dirty="0">
                <a:effectLst/>
                <a:cs typeface="Times New Roman" pitchFamily="18" charset="0"/>
              </a:rPr>
              <a:t>the treasures of God’s great love for you</a:t>
            </a: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400" b="0" i="1" dirty="0">
                <a:effectLst/>
                <a:cs typeface="Times New Roman" pitchFamily="18" charset="0"/>
              </a:rPr>
              <a:t>Spiritual maturity proceeds by </a:t>
            </a:r>
            <a:br>
              <a:rPr lang="en-US" sz="4400" b="0" i="1" dirty="0">
                <a:effectLst/>
                <a:cs typeface="Times New Roman" pitchFamily="18" charset="0"/>
              </a:rPr>
            </a:br>
            <a:r>
              <a:rPr lang="en-US" sz="4400" b="0" i="1" dirty="0">
                <a:effectLst/>
                <a:cs typeface="Times New Roman" pitchFamily="18" charset="0"/>
              </a:rPr>
              <a:t>embracing a lifestyle of </a:t>
            </a:r>
            <a:br>
              <a:rPr lang="en-US" sz="4400" b="0" i="1" dirty="0">
                <a:effectLst/>
                <a:cs typeface="Times New Roman" pitchFamily="18" charset="0"/>
              </a:rPr>
            </a:br>
            <a:r>
              <a:rPr lang="en-US" sz="4400" b="0" i="1" dirty="0">
                <a:effectLst/>
                <a:cs typeface="Times New Roman" pitchFamily="18" charset="0"/>
              </a:rPr>
              <a:t>giving God’s love to others (including God)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endParaRPr lang="en-US" sz="4400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548F72CD-8F3E-4048-B0EC-B3C7D81E6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498" y="5216936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GOD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xmlns="" id="{F395628B-9811-44BE-8E46-CE33EEED0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8498" y="5216936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ME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xmlns="" id="{EA959152-B5D4-4DA3-BB92-7EBC57E13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1298" y="5216936"/>
            <a:ext cx="2362200" cy="9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ts val="32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GOD &amp; OTHERS</a:t>
            </a:r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xmlns="" id="{71F5E0AC-99CF-4273-8BA5-3DAB2F215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898" y="5521736"/>
            <a:ext cx="2057400" cy="152400"/>
          </a:xfrm>
          <a:prstGeom prst="rightArrow">
            <a:avLst>
              <a:gd name="adj1" fmla="val 50000"/>
              <a:gd name="adj2" fmla="val 337500"/>
            </a:avLst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xmlns="" id="{EE6CC64C-BF00-4EEB-8914-5A8B744D4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0098" y="5521736"/>
            <a:ext cx="1752600" cy="152400"/>
          </a:xfrm>
          <a:prstGeom prst="rightArrow">
            <a:avLst>
              <a:gd name="adj1" fmla="val 50000"/>
              <a:gd name="adj2" fmla="val 287500"/>
            </a:avLst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xmlns="" id="{8BAD4640-F916-4E69-945E-645FFF9D6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498" y="5826536"/>
            <a:ext cx="2209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RECEIVE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 GOD’S LOVE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xmlns="" id="{2C3C19B4-900B-4942-8720-414E3F4D6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698" y="5826536"/>
            <a:ext cx="2209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GIVE</a:t>
            </a:r>
            <a:b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</a:b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 GOD’S LOVE</a:t>
            </a:r>
          </a:p>
        </p:txBody>
      </p:sp>
    </p:spTree>
    <p:extLst>
      <p:ext uri="{BB962C8B-B14F-4D97-AF65-F5344CB8AC3E}">
        <p14:creationId xmlns:p14="http://schemas.microsoft.com/office/powerpoint/2010/main" val="351555086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ebuchet MS"/>
              <a:ea typeface="+mn-ea"/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400" b="0" i="1" dirty="0">
                <a:effectLst/>
                <a:cs typeface="Times New Roman" pitchFamily="18" charset="0"/>
              </a:rPr>
              <a:t>Spiritual maturity starts with</a:t>
            </a:r>
            <a:br>
              <a:rPr lang="en-US" sz="4400" b="0" i="1" dirty="0">
                <a:effectLst/>
                <a:cs typeface="Times New Roman" pitchFamily="18" charset="0"/>
              </a:rPr>
            </a:br>
            <a:r>
              <a:rPr lang="en-US" sz="4400" b="0" i="1" dirty="0">
                <a:effectLst/>
                <a:cs typeface="Times New Roman" pitchFamily="18" charset="0"/>
              </a:rPr>
              <a:t>cultivating a mental focus on </a:t>
            </a:r>
            <a:br>
              <a:rPr lang="en-US" sz="4400" b="0" i="1" dirty="0">
                <a:effectLst/>
                <a:cs typeface="Times New Roman" pitchFamily="18" charset="0"/>
              </a:rPr>
            </a:br>
            <a:r>
              <a:rPr lang="en-US" sz="4400" b="0" i="1" dirty="0">
                <a:effectLst/>
                <a:cs typeface="Times New Roman" pitchFamily="18" charset="0"/>
              </a:rPr>
              <a:t>the treasures of God’s great love for you</a:t>
            </a: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400" b="0" i="1" dirty="0">
                <a:effectLst/>
                <a:cs typeface="Times New Roman" pitchFamily="18" charset="0"/>
              </a:rPr>
              <a:t>Spiritual maturity proceeds by </a:t>
            </a:r>
            <a:br>
              <a:rPr lang="en-US" sz="4400" b="0" i="1" dirty="0">
                <a:effectLst/>
                <a:cs typeface="Times New Roman" pitchFamily="18" charset="0"/>
              </a:rPr>
            </a:br>
            <a:r>
              <a:rPr lang="en-US" sz="4400" b="0" i="1" dirty="0">
                <a:effectLst/>
                <a:cs typeface="Times New Roman" pitchFamily="18" charset="0"/>
              </a:rPr>
              <a:t>embracing a lifestyle of </a:t>
            </a:r>
            <a:br>
              <a:rPr lang="en-US" sz="4400" b="0" i="1" dirty="0">
                <a:effectLst/>
                <a:cs typeface="Times New Roman" pitchFamily="18" charset="0"/>
              </a:rPr>
            </a:br>
            <a:r>
              <a:rPr lang="en-US" sz="4400" b="0" i="1" dirty="0">
                <a:effectLst/>
                <a:cs typeface="Times New Roman" pitchFamily="18" charset="0"/>
              </a:rPr>
              <a:t>giving God’s love to others (including God)</a:t>
            </a:r>
          </a:p>
          <a:p>
            <a:pPr marL="3200400" lvl="6" indent="-457200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Char char="Ø"/>
              <a:defRPr/>
            </a:pPr>
            <a:r>
              <a:rPr lang="en-US" sz="4000" b="0" dirty="0">
                <a:effectLst/>
                <a:cs typeface="Times New Roman" pitchFamily="18" charset="0"/>
              </a:rPr>
              <a:t>TOWARD GOD</a:t>
            </a:r>
            <a:endParaRPr lang="en-US" sz="4000" dirty="0">
              <a:cs typeface="Times New Roman" pitchFamily="18" charset="0"/>
            </a:endParaRPr>
          </a:p>
          <a:p>
            <a:pPr marL="3200400" lvl="6" indent="-457200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Char char="Ø"/>
              <a:defRPr/>
            </a:pPr>
            <a:r>
              <a:rPr lang="en-US" sz="4000" b="0" dirty="0">
                <a:effectLst/>
                <a:cs typeface="Times New Roman" pitchFamily="18" charset="0"/>
              </a:rPr>
              <a:t>TOWARD OTHER CHRISTIANS</a:t>
            </a:r>
          </a:p>
          <a:p>
            <a:pPr marL="3200400" lvl="6" indent="-457200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Char char="Ø"/>
              <a:defRPr/>
            </a:pPr>
            <a:r>
              <a:rPr lang="en-US" sz="4000" dirty="0">
                <a:cs typeface="Times New Roman" pitchFamily="18" charset="0"/>
              </a:rPr>
              <a:t>TOWARD NON-CHRISTIANS</a:t>
            </a:r>
            <a:endParaRPr lang="en-US" sz="4000" b="0" dirty="0">
              <a:effectLst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60920181"/>
      </p:ext>
    </p:extLst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ebuchet MS"/>
              <a:ea typeface="+mn-ea"/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b="0" dirty="0">
              <a:effectLst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3:15-17</a:t>
            </a:r>
            <a:br>
              <a:rPr lang="en-US" sz="4400" dirty="0"/>
            </a:br>
            <a:r>
              <a:rPr lang="en-US" sz="4400" dirty="0"/>
              <a:t>Loving God through Thankfulness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1666" y="1812058"/>
            <a:ext cx="11710934" cy="337528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altLang="en-US" sz="3200" baseline="30000" dirty="0">
                <a:solidFill>
                  <a:srgbClr val="000000"/>
                </a:solidFill>
              </a:rPr>
              <a:t>3:15</a:t>
            </a:r>
            <a:r>
              <a:rPr lang="en-US" altLang="en-US" sz="3200" dirty="0"/>
              <a:t> Let the peace of Christ rule in your hearts, to which indeed you were called in one body; and </a:t>
            </a:r>
            <a:r>
              <a:rPr lang="en-US" altLang="en-US" sz="3200" u="sng" dirty="0"/>
              <a:t>be thankful</a:t>
            </a:r>
            <a:r>
              <a:rPr lang="en-US" altLang="en-US" sz="3200" dirty="0"/>
              <a:t>. </a:t>
            </a:r>
            <a:r>
              <a:rPr lang="en-US" altLang="en-US" sz="3200" baseline="30000" dirty="0"/>
              <a:t>16</a:t>
            </a:r>
            <a:r>
              <a:rPr lang="en-US" altLang="en-US" sz="3200" dirty="0"/>
              <a:t> Let the word of Christ richly dwell within you, with all wisdom teaching and admonishing one another with psalms and hymns and spiritual songs, singing with </a:t>
            </a:r>
            <a:r>
              <a:rPr lang="en-US" altLang="en-US" sz="3200" u="sng" dirty="0"/>
              <a:t>thankfulness</a:t>
            </a:r>
            <a:r>
              <a:rPr lang="en-US" altLang="en-US" sz="3200" dirty="0"/>
              <a:t> in your hearts to God. </a:t>
            </a:r>
            <a:r>
              <a:rPr lang="en-US" altLang="en-US" sz="3200" baseline="30000" dirty="0"/>
              <a:t>17</a:t>
            </a:r>
            <a:r>
              <a:rPr lang="en-US" altLang="en-US" sz="3200" dirty="0"/>
              <a:t> Whatever you do in word or deed, do all in the name of the Lord Jesus, </a:t>
            </a:r>
            <a:r>
              <a:rPr lang="en-US" altLang="en-US" sz="3200" u="sng" dirty="0"/>
              <a:t>giving thanks</a:t>
            </a:r>
            <a:r>
              <a:rPr lang="en-US" altLang="en-US" sz="3200" dirty="0"/>
              <a:t> through Him to God the Father. </a:t>
            </a:r>
          </a:p>
        </p:txBody>
      </p:sp>
    </p:spTree>
    <p:extLst>
      <p:ext uri="{BB962C8B-B14F-4D97-AF65-F5344CB8AC3E}">
        <p14:creationId xmlns:p14="http://schemas.microsoft.com/office/powerpoint/2010/main" val="217745667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ebuchet MS"/>
              <a:ea typeface="+mn-ea"/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>
                <a:effectLst/>
                <a:cs typeface="Times New Roman" pitchFamily="18" charset="0"/>
              </a:rPr>
              <a:t>WHAT IS BIBLICAL THANKFULNESS?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>
                <a:effectLst/>
                <a:cs typeface="Times New Roman" pitchFamily="18" charset="0"/>
              </a:rPr>
              <a:t>WHY IS IT SO IMPORTANT?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>
                <a:effectLst/>
                <a:cs typeface="Times New Roman" pitchFamily="18" charset="0"/>
              </a:rPr>
              <a:t>HOW CAN WE CULTIVATE IT?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3:15-17</a:t>
            </a:r>
            <a:br>
              <a:rPr lang="en-US" sz="4400" dirty="0"/>
            </a:br>
            <a:r>
              <a:rPr lang="en-US" sz="4400" dirty="0"/>
              <a:t>Loving God through Thankfulness</a:t>
            </a:r>
          </a:p>
        </p:txBody>
      </p:sp>
    </p:spTree>
    <p:extLst>
      <p:ext uri="{BB962C8B-B14F-4D97-AF65-F5344CB8AC3E}">
        <p14:creationId xmlns:p14="http://schemas.microsoft.com/office/powerpoint/2010/main" val="2426532337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ebuchet MS"/>
              <a:ea typeface="+mn-ea"/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>
                <a:effectLst/>
                <a:cs typeface="Times New Roman" pitchFamily="18" charset="0"/>
              </a:rPr>
              <a:t>WHAT IS BIBLICAL THANKFULNESS?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cs typeface="Times New Roman" pitchFamily="18" charset="0"/>
              </a:rPr>
              <a:t>Directed to the God of the Bible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3:15-17</a:t>
            </a:r>
            <a:br>
              <a:rPr lang="en-US" sz="4400" dirty="0"/>
            </a:br>
            <a:r>
              <a:rPr lang="en-US" sz="4400" dirty="0"/>
              <a:t>Loving God through Thankfulness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3C50D846-A6DB-4840-AFE9-5DD1BBC65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66" y="2896145"/>
            <a:ext cx="11710934" cy="9130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altLang="en-US" sz="3200" baseline="30000" dirty="0">
                <a:solidFill>
                  <a:srgbClr val="000000"/>
                </a:solidFill>
              </a:rPr>
              <a:t>1:3</a:t>
            </a:r>
            <a:r>
              <a:rPr lang="en-US" altLang="en-US" sz="3200" dirty="0"/>
              <a:t> We give thanks to God, the Father of our Lord Jesus Christ </a:t>
            </a:r>
            <a:br>
              <a:rPr lang="en-US" altLang="en-US" sz="3200" dirty="0"/>
            </a:br>
            <a:r>
              <a:rPr lang="en-US" altLang="en-US" sz="3200" dirty="0"/>
              <a:t>. . . (see also Jas. 1:17)</a:t>
            </a:r>
          </a:p>
        </p:txBody>
      </p:sp>
    </p:spTree>
    <p:extLst>
      <p:ext uri="{BB962C8B-B14F-4D97-AF65-F5344CB8AC3E}">
        <p14:creationId xmlns:p14="http://schemas.microsoft.com/office/powerpoint/2010/main" val="154901713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ebuchet MS"/>
              <a:ea typeface="+mn-ea"/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>
                <a:effectLst/>
                <a:cs typeface="Times New Roman" pitchFamily="18" charset="0"/>
              </a:rPr>
              <a:t>WHAT IS BIBLICAL THANKFULNESS?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cs typeface="Times New Roman" pitchFamily="18" charset="0"/>
              </a:rPr>
              <a:t>Directed to the God of the Bible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b="0" dirty="0">
                <a:effectLst/>
                <a:cs typeface="Times New Roman" pitchFamily="18" charset="0"/>
              </a:rPr>
              <a:t>Focused especially on God’s gift of salvation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3:15-17</a:t>
            </a:r>
            <a:br>
              <a:rPr lang="en-US" sz="4400" dirty="0"/>
            </a:br>
            <a:r>
              <a:rPr lang="en-US" sz="4400" dirty="0"/>
              <a:t>Loving God through Thankfulness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6B0A0ED9-5122-479F-95D6-E10AD67AA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66" y="3546597"/>
            <a:ext cx="11710934" cy="21441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altLang="en-US" sz="3200" baseline="30000" dirty="0">
                <a:solidFill>
                  <a:srgbClr val="000000"/>
                </a:solidFill>
              </a:rPr>
              <a:t>1:12</a:t>
            </a:r>
            <a:r>
              <a:rPr lang="en-US" altLang="en-US" sz="3200" dirty="0"/>
              <a:t> . . . giving thanks to the Father, who has qualified us to share in the inheritance of the saints in Light. </a:t>
            </a:r>
            <a:r>
              <a:rPr lang="en-US" altLang="en-US" sz="3200" baseline="30000" dirty="0"/>
              <a:t>13</a:t>
            </a:r>
            <a:r>
              <a:rPr lang="en-US" altLang="en-US" sz="3200" dirty="0"/>
              <a:t> For He rescued us from the domain of darkness, and transferred us to the kingdom of His beloved Son, </a:t>
            </a:r>
            <a:r>
              <a:rPr lang="en-US" altLang="en-US" sz="3200" baseline="30000" dirty="0"/>
              <a:t>14</a:t>
            </a:r>
            <a:r>
              <a:rPr lang="en-US" altLang="en-US" sz="3200" dirty="0"/>
              <a:t> in whom we have redemption, the forgiveness of sins. </a:t>
            </a:r>
          </a:p>
        </p:txBody>
      </p:sp>
    </p:spTree>
    <p:extLst>
      <p:ext uri="{BB962C8B-B14F-4D97-AF65-F5344CB8AC3E}">
        <p14:creationId xmlns:p14="http://schemas.microsoft.com/office/powerpoint/2010/main" val="355305129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915</Words>
  <Application>Microsoft Office PowerPoint</Application>
  <PresentationFormat>Widescreen</PresentationFormat>
  <Paragraphs>102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Trebuchet MS</vt:lpstr>
      <vt:lpstr>Wingdings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Colossians 3:15-17 Loving God through Thankfulness</vt:lpstr>
      <vt:lpstr>Colossians 3:15-17 Loving God through Thankfulness</vt:lpstr>
      <vt:lpstr>Colossians 3:15-17 Loving God through Thankfulness</vt:lpstr>
      <vt:lpstr>Colossians 3:15-17 Loving God through Thankfulness</vt:lpstr>
      <vt:lpstr>Colossians 3:15-17 Loving God through Thankfulness</vt:lpstr>
      <vt:lpstr>Colossians 3:15-17 Loving God through Thankfulness</vt:lpstr>
      <vt:lpstr>Colossians 3:15-17 Loving God through Thankfulness</vt:lpstr>
      <vt:lpstr>Colossians 3:15-17 Loving God through Thankfulness</vt:lpstr>
      <vt:lpstr>Colossians 3:15-17 Loving God through Thankfulness</vt:lpstr>
      <vt:lpstr>Colossians 3:15-17 Loving God through Thankfulness</vt:lpstr>
      <vt:lpstr>Colossians 3:15-17 Loving God through Thankfulness</vt:lpstr>
      <vt:lpstr>Colossians 3:15-17 Loving God through Thankfulness</vt:lpstr>
      <vt:lpstr>Colossians 3:15-17 Loving God through Thankfulness</vt:lpstr>
      <vt:lpstr>Colossians 3:15-17 Loving God through Thankfulness</vt:lpstr>
      <vt:lpstr>Colossians 3:15-17 Loving God through Thankfulness</vt:lpstr>
      <vt:lpstr>Colossians 3:15-17 Loving God through Thankfulness</vt:lpstr>
      <vt:lpstr>Colossians 3:15-17 Loving God through Thankfulness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2022-04-05T23:04:25Z</dcterms:created>
  <dcterms:modified xsi:type="dcterms:W3CDTF">2022-04-05T23:04:36Z</dcterms:modified>
</cp:coreProperties>
</file>