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1273" r:id="rId2"/>
    <p:sldId id="7434" r:id="rId3"/>
    <p:sldId id="7322" r:id="rId4"/>
    <p:sldId id="7433" r:id="rId5"/>
    <p:sldId id="7435" r:id="rId6"/>
    <p:sldId id="7436" r:id="rId7"/>
    <p:sldId id="7438" r:id="rId8"/>
    <p:sldId id="7437" r:id="rId9"/>
    <p:sldId id="7439" r:id="rId10"/>
    <p:sldId id="7440" r:id="rId11"/>
    <p:sldId id="7441" r:id="rId12"/>
    <p:sldId id="7442" r:id="rId13"/>
    <p:sldId id="7445" r:id="rId14"/>
    <p:sldId id="7446" r:id="rId15"/>
    <p:sldId id="7447" r:id="rId16"/>
    <p:sldId id="7448" r:id="rId17"/>
    <p:sldId id="7449" r:id="rId18"/>
    <p:sldId id="7450" r:id="rId19"/>
    <p:sldId id="7451" r:id="rId20"/>
    <p:sldId id="7452" r:id="rId21"/>
    <p:sldId id="7453" r:id="rId22"/>
    <p:sldId id="7443" r:id="rId23"/>
    <p:sldId id="7454" r:id="rId24"/>
    <p:sldId id="7456" r:id="rId25"/>
    <p:sldId id="7457" r:id="rId26"/>
    <p:sldId id="7458" r:id="rId27"/>
    <p:sldId id="7459" r:id="rId28"/>
    <p:sldId id="7460" r:id="rId29"/>
    <p:sldId id="6665" r:id="rId30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476" autoAdjust="0"/>
  </p:normalViewPr>
  <p:slideViewPr>
    <p:cSldViewPr>
      <p:cViewPr varScale="1">
        <p:scale>
          <a:sx n="88" d="100"/>
          <a:sy n="88" d="100"/>
        </p:scale>
        <p:origin x="468" y="6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40" d="100"/>
        <a:sy n="140" d="100"/>
      </p:scale>
      <p:origin x="0" y="-10668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1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2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27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48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14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7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89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07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24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1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The Days of Noah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Yahweh observed the extent of human wickedness on the earth, and he saw that everything they thought or imagined was consistently and totally evil. </a:t>
            </a:r>
            <a:r>
              <a:rPr lang="en-US" sz="2000" i="1" dirty="0"/>
              <a:t>(Genesis 6:5)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421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Yahweh was sorry he had ever made them and put them on the earth.</a:t>
            </a:r>
          </a:p>
          <a:p>
            <a:r>
              <a:rPr lang="en-US" dirty="0"/>
              <a:t>It broke his heart.</a:t>
            </a:r>
          </a:p>
          <a:p>
            <a:r>
              <a:rPr lang="en-US" dirty="0"/>
              <a:t>And Yahweh said, “I will wipe this human race I have created from the face of the earth.” </a:t>
            </a:r>
            <a:r>
              <a:rPr lang="en-US" sz="2000" i="1" dirty="0"/>
              <a:t>(Genesis 6:6-7)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12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Yahweh was sorry he had ever made them and put them on the earth.</a:t>
            </a:r>
          </a:p>
          <a:p>
            <a:r>
              <a:rPr lang="en-US" dirty="0"/>
              <a:t>It broke his heart.</a:t>
            </a:r>
          </a:p>
          <a:p>
            <a:r>
              <a:rPr lang="en-US" dirty="0"/>
              <a:t>And Yahweh said, “I will wipe this human race I have created from the face of the earth.” </a:t>
            </a:r>
            <a:r>
              <a:rPr lang="en-US" sz="2000" i="1" dirty="0"/>
              <a:t>(Genesis 6:6-7)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48E4321-C930-43AF-9D4D-E6872E574C46}"/>
              </a:ext>
            </a:extLst>
          </p:cNvPr>
          <p:cNvSpPr/>
          <p:nvPr/>
        </p:nvSpPr>
        <p:spPr bwMode="auto">
          <a:xfrm>
            <a:off x="584200" y="40005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the Judge over all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sorrow over this judgment</a:t>
            </a:r>
          </a:p>
        </p:txBody>
      </p:sp>
    </p:spTree>
    <p:extLst>
      <p:ext uri="{BB962C8B-B14F-4D97-AF65-F5344CB8AC3E}">
        <p14:creationId xmlns:p14="http://schemas.microsoft.com/office/powerpoint/2010/main" val="1411251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“Build a large boat from cypress wood and waterproof it with tar, inside and out…</a:t>
            </a:r>
          </a:p>
        </p:txBody>
      </p:sp>
    </p:spTree>
    <p:extLst>
      <p:ext uri="{BB962C8B-B14F-4D97-AF65-F5344CB8AC3E}">
        <p14:creationId xmlns:p14="http://schemas.microsoft.com/office/powerpoint/2010/main" val="2576501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3924300"/>
            <a:ext cx="8382000" cy="1733550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Then construct decks and stalls throughout its interior. Make the boat 450 feet long, 75 feet wide, and 45 feet high.</a:t>
            </a:r>
          </a:p>
        </p:txBody>
      </p:sp>
    </p:spTree>
    <p:extLst>
      <p:ext uri="{BB962C8B-B14F-4D97-AF65-F5344CB8AC3E}">
        <p14:creationId xmlns:p14="http://schemas.microsoft.com/office/powerpoint/2010/main" val="218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3924300"/>
            <a:ext cx="8382000" cy="1733550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Leave an 18-inch opening below the roof all the way around the boat.</a:t>
            </a:r>
          </a:p>
        </p:txBody>
      </p:sp>
    </p:spTree>
    <p:extLst>
      <p:ext uri="{BB962C8B-B14F-4D97-AF65-F5344CB8AC3E}">
        <p14:creationId xmlns:p14="http://schemas.microsoft.com/office/powerpoint/2010/main" val="19530945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3924300"/>
            <a:ext cx="8382000" cy="1733550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Put the door on the side, and build three decks inside the boat—lower, middle, and upper. </a:t>
            </a:r>
          </a:p>
        </p:txBody>
      </p:sp>
    </p:spTree>
    <p:extLst>
      <p:ext uri="{BB962C8B-B14F-4D97-AF65-F5344CB8AC3E}">
        <p14:creationId xmlns:p14="http://schemas.microsoft.com/office/powerpoint/2010/main" val="331161332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3924300"/>
            <a:ext cx="8382000" cy="1733550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“Look! I am about to cover the </a:t>
            </a:r>
            <a:r>
              <a:rPr lang="en-US" u="sng" dirty="0"/>
              <a:t>earth</a:t>
            </a:r>
            <a:r>
              <a:rPr lang="en-US" dirty="0"/>
              <a:t> with a flood…” </a:t>
            </a:r>
            <a:r>
              <a:rPr lang="en-US" sz="2000" i="1" dirty="0"/>
              <a:t>(Genesis 6:14-17)</a:t>
            </a:r>
          </a:p>
          <a:p>
            <a:pPr>
              <a:spcBef>
                <a:spcPts val="600"/>
              </a:spcBef>
            </a:pPr>
            <a:r>
              <a:rPr lang="en-US" dirty="0"/>
              <a:t>Was this a local or universal flood?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5079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028700"/>
            <a:ext cx="8382000" cy="4629150"/>
          </a:xfrm>
          <a:solidFill>
            <a:schemeClr val="tx1">
              <a:alpha val="70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God asks Noah to devote his life to building a boat in the middle of the desert</a:t>
            </a:r>
          </a:p>
          <a:p>
            <a:r>
              <a:rPr lang="en-US" dirty="0"/>
              <a:t>In a day before power tools, sawmills, etc.</a:t>
            </a:r>
            <a:endParaRPr lang="en-US" sz="5400" dirty="0"/>
          </a:p>
          <a:p>
            <a:r>
              <a:rPr lang="en-US" dirty="0"/>
              <a:t>He was also a “preacher of righteousness” </a:t>
            </a:r>
            <a:br>
              <a:rPr lang="en-US" dirty="0"/>
            </a:br>
            <a:r>
              <a:rPr lang="en-US" sz="2000" dirty="0"/>
              <a:t>(2 Pet 2:5)</a:t>
            </a:r>
          </a:p>
          <a:p>
            <a:r>
              <a:rPr lang="en-US" dirty="0"/>
              <a:t>How foolish this would look</a:t>
            </a:r>
          </a:p>
          <a:p>
            <a:r>
              <a:rPr lang="en-US" dirty="0"/>
              <a:t>Finally he finished, and still no flood!</a:t>
            </a:r>
          </a:p>
          <a:p>
            <a:r>
              <a:rPr lang="en-US" dirty="0"/>
              <a:t>“Go into the boat with all your family” </a:t>
            </a:r>
            <a:r>
              <a:rPr lang="en-US" sz="1800" i="1" dirty="0"/>
              <a:t>(Gen. 7:1)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5538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028700"/>
            <a:ext cx="8382000" cy="4629150"/>
          </a:xfrm>
          <a:solidFill>
            <a:schemeClr val="tx1">
              <a:alpha val="70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And still the neighbors laughed and mocked and made excuses</a:t>
            </a:r>
          </a:p>
          <a:p>
            <a:r>
              <a:rPr lang="en-US" dirty="0"/>
              <a:t>“I’m busy”</a:t>
            </a:r>
          </a:p>
          <a:p>
            <a:r>
              <a:rPr lang="en-US" dirty="0"/>
              <a:t>“I’m basically on the boat”</a:t>
            </a:r>
          </a:p>
          <a:p>
            <a:r>
              <a:rPr lang="en-US" dirty="0"/>
              <a:t>“I’ll probably get my own boat together”</a:t>
            </a:r>
          </a:p>
          <a:p>
            <a:r>
              <a:rPr lang="en-US" dirty="0"/>
              <a:t>“I’m a pretty good swimmer”</a:t>
            </a:r>
          </a:p>
          <a:p>
            <a:r>
              <a:rPr lang="en-US" dirty="0"/>
              <a:t>To get on the boat was to admit wrong</a:t>
            </a:r>
          </a:p>
        </p:txBody>
      </p:sp>
    </p:spTree>
    <p:extLst>
      <p:ext uri="{BB962C8B-B14F-4D97-AF65-F5344CB8AC3E}">
        <p14:creationId xmlns:p14="http://schemas.microsoft.com/office/powerpoint/2010/main" val="3214670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5311C1C-2337-4D0F-B8DB-C7691A29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FD304DC-9F47-4C27-AF8E-28ABB15CE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suffering for following God, </a:t>
            </a:r>
            <a:br>
              <a:rPr lang="en-US" dirty="0"/>
            </a:br>
            <a:r>
              <a:rPr lang="en-US" dirty="0"/>
              <a:t>you will </a:t>
            </a:r>
            <a:r>
              <a:rPr lang="en-US" b="1" i="1" u="sng" dirty="0"/>
              <a:t>temporarily</a:t>
            </a:r>
            <a:r>
              <a:rPr lang="en-US" dirty="0"/>
              <a:t> look foolish, and your opponents will </a:t>
            </a:r>
            <a:r>
              <a:rPr lang="en-US" b="1" i="1" u="sng" dirty="0"/>
              <a:t>temporarily</a:t>
            </a:r>
            <a:r>
              <a:rPr lang="en-US" dirty="0"/>
              <a:t> look like they are right.</a:t>
            </a:r>
          </a:p>
          <a:p>
            <a:r>
              <a:rPr lang="en-US" dirty="0"/>
              <a:t>But someday soon, those roles will be reversed. </a:t>
            </a:r>
          </a:p>
          <a:p>
            <a:r>
              <a:rPr lang="en-US" dirty="0"/>
              <a:t>There will come a time when, suddenly, </a:t>
            </a:r>
            <a:br>
              <a:rPr lang="en-US" dirty="0"/>
            </a:br>
            <a:r>
              <a:rPr lang="en-US" dirty="0"/>
              <a:t>you will be </a:t>
            </a:r>
            <a:r>
              <a:rPr lang="en-US" b="1" i="1" u="sng" dirty="0"/>
              <a:t>permanently</a:t>
            </a:r>
            <a:r>
              <a:rPr lang="en-US" dirty="0"/>
              <a:t> vindicated, and your opponents will be </a:t>
            </a:r>
            <a:r>
              <a:rPr lang="en-US" b="1" i="1" u="sng" dirty="0"/>
              <a:t>permanently</a:t>
            </a:r>
            <a:r>
              <a:rPr lang="en-US" dirty="0"/>
              <a:t> shown to be wrong</a:t>
            </a:r>
          </a:p>
          <a:p>
            <a:r>
              <a:rPr lang="en-US" dirty="0"/>
              <a:t>Two examples…</a:t>
            </a:r>
          </a:p>
        </p:txBody>
      </p:sp>
    </p:spTree>
    <p:extLst>
      <p:ext uri="{BB962C8B-B14F-4D97-AF65-F5344CB8AC3E}">
        <p14:creationId xmlns:p14="http://schemas.microsoft.com/office/powerpoint/2010/main" val="5227707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Days of Noah</a:t>
            </a:r>
          </a:p>
        </p:txBody>
      </p:sp>
      <p:pic>
        <p:nvPicPr>
          <p:cNvPr id="2050" name="Picture 2" descr="We have &amp;#39;species&amp;#39; thanks to Noah&amp;#39;s Ark">
            <a:extLst>
              <a:ext uri="{FF2B5EF4-FFF2-40B4-BE49-F238E27FC236}">
                <a16:creationId xmlns:a16="http://schemas.microsoft.com/office/drawing/2014/main" xmlns="" id="{70115949-EAFD-4360-957B-C623FAD4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57150"/>
            <a:ext cx="9652000" cy="4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028700"/>
            <a:ext cx="8382000" cy="4629150"/>
          </a:xfrm>
          <a:solidFill>
            <a:schemeClr val="tx1">
              <a:alpha val="70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0" indent="0" algn="ctr"/>
            <a:r>
              <a:rPr lang="en-US" dirty="0"/>
              <a:t>Then Yahweh closed the door behind them.</a:t>
            </a:r>
          </a:p>
          <a:p>
            <a:pPr marL="0" indent="0" algn="ctr"/>
            <a:r>
              <a:rPr lang="en-US" dirty="0"/>
              <a:t>All the underground waters erupted from the earth, and the rain fell in mighty torrents from the sky.</a:t>
            </a:r>
            <a:br>
              <a:rPr lang="en-US" dirty="0"/>
            </a:br>
            <a:r>
              <a:rPr lang="en-US" sz="2000" i="1" dirty="0"/>
              <a:t>(Gen 7:11, 16)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Only a few, that is, eight persons, were brought safely through the water. </a:t>
            </a:r>
            <a:r>
              <a:rPr lang="en-US" sz="2000" i="1" dirty="0"/>
              <a:t>(1 Peter 3:20)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44265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Days of Noah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08AF4EB-89AA-4766-96A9-6CD043C0D792}"/>
              </a:ext>
            </a:extLst>
          </p:cNvPr>
          <p:cNvCxnSpPr/>
          <p:nvPr/>
        </p:nvCxnSpPr>
        <p:spPr bwMode="auto">
          <a:xfrm>
            <a:off x="508000" y="3009900"/>
            <a:ext cx="9296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879778F-2D26-4F1D-B887-4460569ED225}"/>
              </a:ext>
            </a:extLst>
          </p:cNvPr>
          <p:cNvGrpSpPr/>
          <p:nvPr/>
        </p:nvGrpSpPr>
        <p:grpSpPr>
          <a:xfrm>
            <a:off x="4851400" y="2671768"/>
            <a:ext cx="838200" cy="676264"/>
            <a:chOff x="4660900" y="2105027"/>
            <a:chExt cx="838200" cy="676264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xmlns="" id="{A8F78F5C-18FE-40E0-9ACE-EFE88C4FC222}"/>
                </a:ext>
              </a:extLst>
            </p:cNvPr>
            <p:cNvSpPr/>
            <p:nvPr/>
          </p:nvSpPr>
          <p:spPr bwMode="auto">
            <a:xfrm>
              <a:off x="4660900" y="2105027"/>
              <a:ext cx="838200" cy="533395"/>
            </a:xfrm>
            <a:prstGeom prst="cloud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ghtning Bolt 15">
              <a:extLst>
                <a:ext uri="{FF2B5EF4-FFF2-40B4-BE49-F238E27FC236}">
                  <a16:creationId xmlns:a16="http://schemas.microsoft.com/office/drawing/2014/main" xmlns="" id="{BA164E3D-4EFC-41AF-8887-FE2EB6134697}"/>
                </a:ext>
              </a:extLst>
            </p:cNvPr>
            <p:cNvSpPr/>
            <p:nvPr/>
          </p:nvSpPr>
          <p:spPr bwMode="auto">
            <a:xfrm>
              <a:off x="5003800" y="2400302"/>
              <a:ext cx="304800" cy="380989"/>
            </a:xfrm>
            <a:prstGeom prst="lightningBol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2623F7-6466-4316-87E7-765329A37839}"/>
              </a:ext>
            </a:extLst>
          </p:cNvPr>
          <p:cNvSpPr txBox="1"/>
          <p:nvPr/>
        </p:nvSpPr>
        <p:spPr>
          <a:xfrm>
            <a:off x="299508" y="11002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Noah: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DC50F57-6516-4D66-B056-ED28D782476E}"/>
              </a:ext>
            </a:extLst>
          </p:cNvPr>
          <p:cNvSpPr txBox="1"/>
          <p:nvPr/>
        </p:nvSpPr>
        <p:spPr>
          <a:xfrm>
            <a:off x="169335" y="31255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Opponents: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96AB65F6-FEFC-413E-99C7-C7B2C562EF84}"/>
              </a:ext>
            </a:extLst>
          </p:cNvPr>
          <p:cNvSpPr/>
          <p:nvPr/>
        </p:nvSpPr>
        <p:spPr bwMode="auto">
          <a:xfrm>
            <a:off x="355600" y="1767971"/>
            <a:ext cx="403859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Temporarily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looked foolish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0C7E7588-565A-4755-86F2-86613C55894A}"/>
              </a:ext>
            </a:extLst>
          </p:cNvPr>
          <p:cNvSpPr/>
          <p:nvPr/>
        </p:nvSpPr>
        <p:spPr bwMode="auto">
          <a:xfrm>
            <a:off x="355600" y="3840879"/>
            <a:ext cx="403859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Temporarily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looked like they were right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E0845E2E-A67A-40F5-9245-3731A0F061B8}"/>
              </a:ext>
            </a:extLst>
          </p:cNvPr>
          <p:cNvSpPr/>
          <p:nvPr/>
        </p:nvSpPr>
        <p:spPr bwMode="auto">
          <a:xfrm>
            <a:off x="5765809" y="1746570"/>
            <a:ext cx="403859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Permanently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vindicated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5341E99A-7176-4D4D-9192-EEA825D2028B}"/>
              </a:ext>
            </a:extLst>
          </p:cNvPr>
          <p:cNvSpPr/>
          <p:nvPr/>
        </p:nvSpPr>
        <p:spPr bwMode="auto">
          <a:xfrm>
            <a:off x="5765809" y="3771900"/>
            <a:ext cx="403859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Permanently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shown to be wrong</a:t>
            </a:r>
          </a:p>
        </p:txBody>
      </p:sp>
    </p:spTree>
    <p:extLst>
      <p:ext uri="{BB962C8B-B14F-4D97-AF65-F5344CB8AC3E}">
        <p14:creationId xmlns:p14="http://schemas.microsoft.com/office/powerpoint/2010/main" val="30777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flood contains pictures of future events:</a:t>
            </a:r>
          </a:p>
          <a:p>
            <a:r>
              <a:rPr lang="en-US" dirty="0"/>
              <a:t>1. The worldwide judgment at Christ’s return</a:t>
            </a:r>
          </a:p>
          <a:p>
            <a:r>
              <a:rPr lang="en-US" dirty="0"/>
              <a:t>	“When the Son of Man returns, it will be like it was </a:t>
            </a:r>
            <a:r>
              <a:rPr lang="en-US" u="sng" dirty="0"/>
              <a:t>in Noah’s day</a:t>
            </a:r>
            <a:r>
              <a:rPr lang="en-US" dirty="0"/>
              <a:t>.</a:t>
            </a:r>
          </a:p>
          <a:p>
            <a:r>
              <a:rPr lang="en-US" dirty="0"/>
              <a:t>	In those days, the people enjoyed banquets and parties and weddings right up to the time Noah entered his boat and the flood came and destroyed them all.” </a:t>
            </a:r>
            <a:r>
              <a:rPr lang="en-US" sz="2000" i="1" dirty="0"/>
              <a:t>(Luke 17:26-27)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468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Relevance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flood contains pictures of future events:</a:t>
            </a:r>
          </a:p>
          <a:p>
            <a:r>
              <a:rPr lang="en-US" dirty="0"/>
              <a:t>2. The ark is a picture of Christ</a:t>
            </a:r>
          </a:p>
          <a:p>
            <a:r>
              <a:rPr lang="en-US" dirty="0"/>
              <a:t>	Corresponding to that, </a:t>
            </a:r>
            <a:r>
              <a:rPr lang="en-US" u="sng" dirty="0"/>
              <a:t>baptism</a:t>
            </a:r>
            <a:r>
              <a:rPr lang="en-US" dirty="0"/>
              <a:t> now saves you—</a:t>
            </a:r>
          </a:p>
          <a:p>
            <a:r>
              <a:rPr lang="en-US" dirty="0"/>
              <a:t>	not the removal of dirt from the flesh, but an appeal to God for a good conscience—through the resurrection of Jesus Christ </a:t>
            </a:r>
            <a:r>
              <a:rPr lang="en-US" sz="2000" i="1" dirty="0"/>
              <a:t>(1 Peter 3:21)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636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Relevance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flood contains pictures of future events:</a:t>
            </a:r>
          </a:p>
          <a:p>
            <a:r>
              <a:rPr lang="en-US" dirty="0"/>
              <a:t>2. The ark is a picture of Christ</a:t>
            </a:r>
          </a:p>
          <a:p>
            <a:r>
              <a:rPr lang="en-US" dirty="0"/>
              <a:t>	Corresponding to that, </a:t>
            </a:r>
            <a:r>
              <a:rPr lang="en-US" u="sng" dirty="0"/>
              <a:t>baptism</a:t>
            </a:r>
            <a:r>
              <a:rPr lang="en-US" dirty="0"/>
              <a:t> now saves you—</a:t>
            </a:r>
          </a:p>
          <a:p>
            <a:r>
              <a:rPr lang="en-US" dirty="0"/>
              <a:t>	not the removal of dirt from the flesh, but an appeal to God for a good conscience—through the resurrection of Jesus Christ </a:t>
            </a:r>
            <a:r>
              <a:rPr lang="en-US" sz="2000" i="1" dirty="0"/>
              <a:t>(1 Peter 3:21)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D650CD6-5F10-4D49-A8DE-48EEEE148187}"/>
              </a:ext>
            </a:extLst>
          </p:cNvPr>
          <p:cNvSpPr/>
          <p:nvPr/>
        </p:nvSpPr>
        <p:spPr bwMode="auto">
          <a:xfrm>
            <a:off x="4470400" y="4507996"/>
            <a:ext cx="54755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baptized into water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Baptized into Christ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2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Relevance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flood contains pictures of future events:</a:t>
            </a:r>
          </a:p>
          <a:p>
            <a:r>
              <a:rPr lang="en-US" dirty="0"/>
              <a:t>2. The ark is a picture of Christ</a:t>
            </a:r>
          </a:p>
          <a:p>
            <a:r>
              <a:rPr lang="en-US" dirty="0"/>
              <a:t>	On the seventeenth day of the seventh month the ark came to rest on the mountains of Ararat </a:t>
            </a:r>
            <a:r>
              <a:rPr lang="en-US" sz="2000" i="1" dirty="0"/>
              <a:t>(</a:t>
            </a:r>
            <a:r>
              <a:rPr lang="en-US" sz="2000" i="1" dirty="0" smtClean="0"/>
              <a:t>Gen.8:4)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D650CD6-5F10-4D49-A8DE-48EEEE148187}"/>
              </a:ext>
            </a:extLst>
          </p:cNvPr>
          <p:cNvSpPr/>
          <p:nvPr/>
        </p:nvSpPr>
        <p:spPr bwMode="auto">
          <a:xfrm>
            <a:off x="4470400" y="4507996"/>
            <a:ext cx="54755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The 17</a:t>
            </a: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Nisan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Passover = The 14</a:t>
            </a: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Nisan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224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Relevance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flood contains pictures of future events:</a:t>
            </a:r>
          </a:p>
          <a:p>
            <a:r>
              <a:rPr lang="en-US" dirty="0"/>
              <a:t>3. God’s patience with them parallels his patience with us today</a:t>
            </a:r>
          </a:p>
          <a:p>
            <a:r>
              <a:rPr lang="en-US" dirty="0"/>
              <a:t>	“The patience of God kept waiting” </a:t>
            </a:r>
            <a:r>
              <a:rPr lang="en-US" sz="2000" i="1" dirty="0"/>
              <a:t>(1 Pet. 3:20; cf. 2 Pet 3:9)</a:t>
            </a:r>
          </a:p>
          <a:p>
            <a:r>
              <a:rPr lang="en-US" dirty="0"/>
              <a:t>	But his patience only lasts so long</a:t>
            </a:r>
          </a:p>
          <a:p>
            <a:r>
              <a:rPr lang="en-US" dirty="0"/>
              <a:t>	What a horrible feeling to get shut out of the ark!</a:t>
            </a:r>
          </a:p>
        </p:txBody>
      </p:sp>
    </p:spTree>
    <p:extLst>
      <p:ext uri="{BB962C8B-B14F-4D97-AF65-F5344CB8AC3E}">
        <p14:creationId xmlns:p14="http://schemas.microsoft.com/office/powerpoint/2010/main" val="2853715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Christians?</a:t>
            </a:r>
          </a:p>
          <a:p>
            <a:r>
              <a:rPr lang="en-US" dirty="0"/>
              <a:t>	Be willing to endure the </a:t>
            </a:r>
            <a:r>
              <a:rPr lang="en-US" i="1" u="sng" dirty="0"/>
              <a:t>temporary</a:t>
            </a:r>
            <a:r>
              <a:rPr lang="en-US" i="1" dirty="0"/>
              <a:t> </a:t>
            </a:r>
            <a:r>
              <a:rPr lang="en-US" dirty="0"/>
              <a:t>illusion of foolishness…</a:t>
            </a:r>
          </a:p>
          <a:p>
            <a:r>
              <a:rPr lang="en-US" dirty="0"/>
              <a:t>	Knowing that soon God will </a:t>
            </a:r>
            <a:r>
              <a:rPr lang="en-US" i="1" u="sng" dirty="0"/>
              <a:t>permanently</a:t>
            </a:r>
            <a:r>
              <a:rPr lang="en-US" dirty="0"/>
              <a:t> reveal that you have been on the right side all along</a:t>
            </a:r>
          </a:p>
        </p:txBody>
      </p:sp>
    </p:spTree>
    <p:extLst>
      <p:ext uri="{BB962C8B-B14F-4D97-AF65-F5344CB8AC3E}">
        <p14:creationId xmlns:p14="http://schemas.microsoft.com/office/powerpoint/2010/main" val="37616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0FB1A2-0E6F-4E96-B619-6B92326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B9A0A6-6AAA-4587-9325-E9A8F2E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seekers?</a:t>
            </a:r>
          </a:p>
          <a:p>
            <a:pPr algn="ctr"/>
            <a:endParaRPr lang="en-US" sz="5400" dirty="0"/>
          </a:p>
          <a:p>
            <a:pPr algn="ctr"/>
            <a:r>
              <a:rPr lang="en-US" sz="8000" dirty="0"/>
              <a:t>Get on the boat!</a:t>
            </a:r>
          </a:p>
        </p:txBody>
      </p:sp>
    </p:spTree>
    <p:extLst>
      <p:ext uri="{BB962C8B-B14F-4D97-AF65-F5344CB8AC3E}">
        <p14:creationId xmlns:p14="http://schemas.microsoft.com/office/powerpoint/2010/main" val="1367654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3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79400" y="3654927"/>
            <a:ext cx="58199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Peter 4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in Light of the End</a:t>
            </a:r>
          </a:p>
        </p:txBody>
      </p:sp>
      <p:pic>
        <p:nvPicPr>
          <p:cNvPr id="1026" name="Picture 2" descr="Lessons from Genesis: A Study Companion Volume 1 - Kindle edition by  McCallum, Dennis. Religion &amp;amp; Spirituality Kindle eBooks @ Amazon.com.">
            <a:extLst>
              <a:ext uri="{FF2B5EF4-FFF2-40B4-BE49-F238E27FC236}">
                <a16:creationId xmlns:a16="http://schemas.microsoft.com/office/drawing/2014/main" xmlns="" id="{773A8152-A0E1-45B5-A269-D9FBAE8B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3" y="1012806"/>
            <a:ext cx="1600200" cy="245429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vigating Genesis: A Scientist&amp;#39;s Journey through Genesis 1-11: Hugh Ross,  Kathy Ross, Joe Aguirre, Sandra Dimas, Gruv Creative Communications, Morgan  Lawrence: 9781886653863: Amazon.com: Books">
            <a:extLst>
              <a:ext uri="{FF2B5EF4-FFF2-40B4-BE49-F238E27FC236}">
                <a16:creationId xmlns:a16="http://schemas.microsoft.com/office/drawing/2014/main" xmlns="" id="{9C6C69EB-6FAE-4B41-9ACC-0D4EDCD4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33" y="1004971"/>
            <a:ext cx="1641419" cy="24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 Peter - Jobes, Karen H, Dr., Ph.D., and Yarbrough, Robert (Editor), and Jipp, Joshua (Editor)">
            <a:extLst>
              <a:ext uri="{FF2B5EF4-FFF2-40B4-BE49-F238E27FC236}">
                <a16:creationId xmlns:a16="http://schemas.microsoft.com/office/drawing/2014/main" xmlns="" id="{6C70A258-8E0B-40F3-8104-C30CAB54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29" y="1004971"/>
            <a:ext cx="1643471" cy="24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 For it is better, if God should will it so, that you suffer for doing what is right rather than for doing what is wrong.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Christ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For Christ also died for sins once for all, the just for the unjust, so that He might bring us to God, </a:t>
            </a:r>
          </a:p>
          <a:p>
            <a:r>
              <a:rPr lang="en-US" dirty="0"/>
              <a:t>	having been put to death in the flesh, but made alive in the spirit;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Christ</a:t>
            </a:r>
          </a:p>
        </p:txBody>
      </p:sp>
    </p:spTree>
    <p:extLst>
      <p:ext uri="{BB962C8B-B14F-4D97-AF65-F5344CB8AC3E}">
        <p14:creationId xmlns:p14="http://schemas.microsoft.com/office/powerpoint/2010/main" val="4167615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Christ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3631531-9AD0-4685-9334-BC6CDC3DBAE8}"/>
              </a:ext>
            </a:extLst>
          </p:cNvPr>
          <p:cNvCxnSpPr/>
          <p:nvPr/>
        </p:nvCxnSpPr>
        <p:spPr bwMode="auto">
          <a:xfrm>
            <a:off x="508000" y="3009900"/>
            <a:ext cx="9296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014A6D-1DAD-40CE-AD28-4DA8CC8B1CF2}"/>
              </a:ext>
            </a:extLst>
          </p:cNvPr>
          <p:cNvGrpSpPr/>
          <p:nvPr/>
        </p:nvGrpSpPr>
        <p:grpSpPr>
          <a:xfrm>
            <a:off x="4927600" y="2171700"/>
            <a:ext cx="457200" cy="685800"/>
            <a:chOff x="5308600" y="3162300"/>
            <a:chExt cx="457200" cy="685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B983D5E-C634-4019-91FA-A9597364F2B7}"/>
                </a:ext>
              </a:extLst>
            </p:cNvPr>
            <p:cNvCxnSpPr/>
            <p:nvPr/>
          </p:nvCxnSpPr>
          <p:spPr bwMode="auto">
            <a:xfrm>
              <a:off x="5537200" y="3162300"/>
              <a:ext cx="0" cy="685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E51AB1D-B6D3-4FEC-8A0D-69F780426E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8600" y="3390900"/>
              <a:ext cx="457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208B4A-4F41-422D-8FA8-8FE4698BEBEA}"/>
              </a:ext>
            </a:extLst>
          </p:cNvPr>
          <p:cNvSpPr txBox="1"/>
          <p:nvPr/>
        </p:nvSpPr>
        <p:spPr>
          <a:xfrm>
            <a:off x="299508" y="11686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</p:txBody>
      </p:sp>
    </p:spTree>
    <p:extLst>
      <p:ext uri="{BB962C8B-B14F-4D97-AF65-F5344CB8AC3E}">
        <p14:creationId xmlns:p14="http://schemas.microsoft.com/office/powerpoint/2010/main" val="28467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Christ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3631531-9AD0-4685-9334-BC6CDC3DBAE8}"/>
              </a:ext>
            </a:extLst>
          </p:cNvPr>
          <p:cNvCxnSpPr/>
          <p:nvPr/>
        </p:nvCxnSpPr>
        <p:spPr bwMode="auto">
          <a:xfrm>
            <a:off x="508000" y="3009900"/>
            <a:ext cx="9296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014A6D-1DAD-40CE-AD28-4DA8CC8B1CF2}"/>
              </a:ext>
            </a:extLst>
          </p:cNvPr>
          <p:cNvGrpSpPr/>
          <p:nvPr/>
        </p:nvGrpSpPr>
        <p:grpSpPr>
          <a:xfrm>
            <a:off x="4927600" y="2171700"/>
            <a:ext cx="457200" cy="685800"/>
            <a:chOff x="5308600" y="3162300"/>
            <a:chExt cx="457200" cy="685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B983D5E-C634-4019-91FA-A9597364F2B7}"/>
                </a:ext>
              </a:extLst>
            </p:cNvPr>
            <p:cNvCxnSpPr/>
            <p:nvPr/>
          </p:nvCxnSpPr>
          <p:spPr bwMode="auto">
            <a:xfrm>
              <a:off x="5537200" y="3162300"/>
              <a:ext cx="0" cy="685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E51AB1D-B6D3-4FEC-8A0D-69F780426E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8600" y="3390900"/>
              <a:ext cx="457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208B4A-4F41-422D-8FA8-8FE4698BEBEA}"/>
              </a:ext>
            </a:extLst>
          </p:cNvPr>
          <p:cNvSpPr txBox="1"/>
          <p:nvPr/>
        </p:nvSpPr>
        <p:spPr>
          <a:xfrm>
            <a:off x="299508" y="11686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7B85D6-BC92-4DC7-9E44-D2BC442CA881}"/>
              </a:ext>
            </a:extLst>
          </p:cNvPr>
          <p:cNvSpPr txBox="1"/>
          <p:nvPr/>
        </p:nvSpPr>
        <p:spPr>
          <a:xfrm>
            <a:off x="169335" y="31255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Opponents: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6F3108E1-4B95-4D82-ABE3-8970BB987B95}"/>
              </a:ext>
            </a:extLst>
          </p:cNvPr>
          <p:cNvSpPr/>
          <p:nvPr/>
        </p:nvSpPr>
        <p:spPr bwMode="auto">
          <a:xfrm>
            <a:off x="736607" y="751725"/>
            <a:ext cx="403859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Warning, pleading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Loving his enemies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Doing what is right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Trusting the Father</a:t>
            </a:r>
          </a:p>
        </p:txBody>
      </p:sp>
    </p:spTree>
    <p:extLst>
      <p:ext uri="{BB962C8B-B14F-4D97-AF65-F5344CB8AC3E}">
        <p14:creationId xmlns:p14="http://schemas.microsoft.com/office/powerpoint/2010/main" val="3776750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Christ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3631531-9AD0-4685-9334-BC6CDC3DBAE8}"/>
              </a:ext>
            </a:extLst>
          </p:cNvPr>
          <p:cNvCxnSpPr/>
          <p:nvPr/>
        </p:nvCxnSpPr>
        <p:spPr bwMode="auto">
          <a:xfrm>
            <a:off x="508000" y="3009900"/>
            <a:ext cx="9296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014A6D-1DAD-40CE-AD28-4DA8CC8B1CF2}"/>
              </a:ext>
            </a:extLst>
          </p:cNvPr>
          <p:cNvGrpSpPr/>
          <p:nvPr/>
        </p:nvGrpSpPr>
        <p:grpSpPr>
          <a:xfrm>
            <a:off x="4927600" y="2171700"/>
            <a:ext cx="457200" cy="685800"/>
            <a:chOff x="5308600" y="3162300"/>
            <a:chExt cx="457200" cy="685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B983D5E-C634-4019-91FA-A9597364F2B7}"/>
                </a:ext>
              </a:extLst>
            </p:cNvPr>
            <p:cNvCxnSpPr/>
            <p:nvPr/>
          </p:nvCxnSpPr>
          <p:spPr bwMode="auto">
            <a:xfrm>
              <a:off x="5537200" y="3162300"/>
              <a:ext cx="0" cy="685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E51AB1D-B6D3-4FEC-8A0D-69F780426E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8600" y="3390900"/>
              <a:ext cx="457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208B4A-4F41-422D-8FA8-8FE4698BEBEA}"/>
              </a:ext>
            </a:extLst>
          </p:cNvPr>
          <p:cNvSpPr txBox="1"/>
          <p:nvPr/>
        </p:nvSpPr>
        <p:spPr>
          <a:xfrm>
            <a:off x="299508" y="11686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7B85D6-BC92-4DC7-9E44-D2BC442CA881}"/>
              </a:ext>
            </a:extLst>
          </p:cNvPr>
          <p:cNvSpPr txBox="1"/>
          <p:nvPr/>
        </p:nvSpPr>
        <p:spPr>
          <a:xfrm>
            <a:off x="169335" y="31255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Opponents: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6F3108E1-4B95-4D82-ABE3-8970BB987B95}"/>
              </a:ext>
            </a:extLst>
          </p:cNvPr>
          <p:cNvSpPr/>
          <p:nvPr/>
        </p:nvSpPr>
        <p:spPr bwMode="auto">
          <a:xfrm>
            <a:off x="736607" y="752475"/>
            <a:ext cx="403859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Warning, pleading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Loving his enemies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Doing what is right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Trusting the Father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BEBFC0D9-9422-4882-827C-4DEC92A94AF8}"/>
              </a:ext>
            </a:extLst>
          </p:cNvPr>
          <p:cNvSpPr/>
          <p:nvPr/>
        </p:nvSpPr>
        <p:spPr bwMode="auto">
          <a:xfrm>
            <a:off x="737658" y="3825371"/>
            <a:ext cx="4036489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Mocking, ignoring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life their way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Crucified him!</a:t>
            </a:r>
          </a:p>
        </p:txBody>
      </p:sp>
    </p:spTree>
    <p:extLst>
      <p:ext uri="{BB962C8B-B14F-4D97-AF65-F5344CB8AC3E}">
        <p14:creationId xmlns:p14="http://schemas.microsoft.com/office/powerpoint/2010/main" val="1572426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Christ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3631531-9AD0-4685-9334-BC6CDC3DBAE8}"/>
              </a:ext>
            </a:extLst>
          </p:cNvPr>
          <p:cNvCxnSpPr/>
          <p:nvPr/>
        </p:nvCxnSpPr>
        <p:spPr bwMode="auto">
          <a:xfrm>
            <a:off x="508000" y="3009900"/>
            <a:ext cx="9296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014A6D-1DAD-40CE-AD28-4DA8CC8B1CF2}"/>
              </a:ext>
            </a:extLst>
          </p:cNvPr>
          <p:cNvGrpSpPr/>
          <p:nvPr/>
        </p:nvGrpSpPr>
        <p:grpSpPr>
          <a:xfrm>
            <a:off x="4927600" y="2171700"/>
            <a:ext cx="457200" cy="685800"/>
            <a:chOff x="5308600" y="3162300"/>
            <a:chExt cx="457200" cy="685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B983D5E-C634-4019-91FA-A9597364F2B7}"/>
                </a:ext>
              </a:extLst>
            </p:cNvPr>
            <p:cNvCxnSpPr/>
            <p:nvPr/>
          </p:nvCxnSpPr>
          <p:spPr bwMode="auto">
            <a:xfrm>
              <a:off x="5537200" y="3162300"/>
              <a:ext cx="0" cy="685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E51AB1D-B6D3-4FEC-8A0D-69F780426E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8600" y="3390900"/>
              <a:ext cx="457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208B4A-4F41-422D-8FA8-8FE4698BEBEA}"/>
              </a:ext>
            </a:extLst>
          </p:cNvPr>
          <p:cNvSpPr txBox="1"/>
          <p:nvPr/>
        </p:nvSpPr>
        <p:spPr>
          <a:xfrm>
            <a:off x="299508" y="11686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7B85D6-BC92-4DC7-9E44-D2BC442CA881}"/>
              </a:ext>
            </a:extLst>
          </p:cNvPr>
          <p:cNvSpPr txBox="1"/>
          <p:nvPr/>
        </p:nvSpPr>
        <p:spPr>
          <a:xfrm>
            <a:off x="169335" y="31255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Opponents: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6F3108E1-4B95-4D82-ABE3-8970BB987B95}"/>
              </a:ext>
            </a:extLst>
          </p:cNvPr>
          <p:cNvSpPr/>
          <p:nvPr/>
        </p:nvSpPr>
        <p:spPr bwMode="auto">
          <a:xfrm>
            <a:off x="736607" y="752475"/>
            <a:ext cx="403859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Temporarily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looked foolish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BEBFC0D9-9422-4882-827C-4DEC92A94AF8}"/>
              </a:ext>
            </a:extLst>
          </p:cNvPr>
          <p:cNvSpPr/>
          <p:nvPr/>
        </p:nvSpPr>
        <p:spPr bwMode="auto">
          <a:xfrm>
            <a:off x="737658" y="3825371"/>
            <a:ext cx="4036489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Temporarily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looked like they were right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F1FC69CF-67BB-4178-8E8D-8338F08FE85E}"/>
              </a:ext>
            </a:extLst>
          </p:cNvPr>
          <p:cNvSpPr/>
          <p:nvPr/>
        </p:nvSpPr>
        <p:spPr bwMode="auto">
          <a:xfrm>
            <a:off x="5880106" y="752475"/>
            <a:ext cx="4038593" cy="435811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“is at the right hand of God, having gone into heaven, after angels and authorities and powers had been subjected to Him”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3:22)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64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… the patience of God kept waiting </a:t>
            </a:r>
            <a:br>
              <a:rPr lang="en-US" dirty="0"/>
            </a:br>
            <a:r>
              <a:rPr lang="en-US" dirty="0"/>
              <a:t>in the days of Noah,</a:t>
            </a:r>
          </a:p>
          <a:p>
            <a:r>
              <a:rPr lang="en-US" dirty="0"/>
              <a:t>during the construction of the ark,</a:t>
            </a:r>
          </a:p>
          <a:p>
            <a:r>
              <a:rPr lang="en-US" dirty="0"/>
              <a:t>in which a few, that is, eight persons, </a:t>
            </a:r>
            <a:br>
              <a:rPr lang="en-US" dirty="0"/>
            </a:br>
            <a:r>
              <a:rPr lang="en-US" dirty="0"/>
              <a:t>were brought safely through the water.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2C53EE-46B6-4496-A6D6-40556E406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Example of Noah</a:t>
            </a:r>
          </a:p>
        </p:txBody>
      </p:sp>
    </p:spTree>
    <p:extLst>
      <p:ext uri="{BB962C8B-B14F-4D97-AF65-F5344CB8AC3E}">
        <p14:creationId xmlns:p14="http://schemas.microsoft.com/office/powerpoint/2010/main" val="15595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802</Words>
  <Application>Microsoft Office PowerPoint</Application>
  <PresentationFormat>Custom</PresentationFormat>
  <Paragraphs>154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1 Peter 3</vt:lpstr>
      <vt:lpstr>1 Peter</vt:lpstr>
      <vt:lpstr>1 Peter 3</vt:lpstr>
      <vt:lpstr>1 Peter 3</vt:lpstr>
      <vt:lpstr>1 Peter 3</vt:lpstr>
      <vt:lpstr>1 Peter 3</vt:lpstr>
      <vt:lpstr>1 Peter 3</vt:lpstr>
      <vt:lpstr>1 Peter 3</vt:lpstr>
      <vt:lpstr>1 Peter 3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The Days of Noah</vt:lpstr>
      <vt:lpstr>Relevance For Today</vt:lpstr>
      <vt:lpstr>Relevance For Today</vt:lpstr>
      <vt:lpstr>Relevance For Today</vt:lpstr>
      <vt:lpstr>Relevance For Today</vt:lpstr>
      <vt:lpstr>Relevance For Today</vt:lpstr>
      <vt:lpstr>Application:</vt:lpstr>
      <vt:lpstr>Application:</vt:lpstr>
      <vt:lpstr>1 Peter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2021-09-27T15:48:58Z</dcterms:modified>
</cp:coreProperties>
</file>