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9" r:id="rId112"/>
    <p:sldId id="370" r:id="rId113"/>
    <p:sldId id="371" r:id="rId114"/>
    <p:sldId id="372" r:id="rId115"/>
    <p:sldId id="373" r:id="rId116"/>
    <p:sldId id="374" r:id="rId117"/>
    <p:sldId id="376" r:id="rId118"/>
    <p:sldId id="377" r:id="rId119"/>
    <p:sldId id="378" r:id="rId120"/>
    <p:sldId id="379" r:id="rId121"/>
    <p:sldId id="380" r:id="rId122"/>
    <p:sldId id="381" r:id="rId123"/>
    <p:sldId id="382" r:id="rId124"/>
    <p:sldId id="383" r:id="rId125"/>
    <p:sldId id="384" r:id="rId126"/>
    <p:sldId id="385" r:id="rId127"/>
  </p:sldIdLst>
  <p:sldSz cx="9144000" cy="5143500" type="screen16x9"/>
  <p:notesSz cx="6858000" cy="9144000"/>
  <p:embeddedFontLst>
    <p:embeddedFont>
      <p:font typeface="Calibri" panose="020F0502020204030204" pitchFamily="34" charset="0"/>
      <p:regular r:id="rId129"/>
      <p:bold r:id="rId130"/>
      <p:italic r:id="rId131"/>
      <p:boldItalic r:id="rId132"/>
    </p:embeddedFont>
    <p:embeddedFont>
      <p:font typeface="Roboto" panose="020B0604020202020204" charset="0"/>
      <p:regular r:id="rId133"/>
      <p:bold r:id="rId134"/>
      <p:italic r:id="rId135"/>
      <p:boldItalic r:id="rId136"/>
    </p:embeddedFont>
    <p:embeddedFont>
      <p:font typeface="Proxima Nova" panose="020B0604020202020204" charset="0"/>
      <p:regular r:id="rId137"/>
      <p:bold r:id="rId138"/>
      <p:italic r:id="rId139"/>
      <p:boldItalic r:id="rId140"/>
    </p:embeddedFont>
    <p:embeddedFont>
      <p:font typeface="Raleway" panose="020B0604020202020204" charset="0"/>
      <p:regular r:id="rId141"/>
      <p:bold r:id="rId142"/>
      <p:italic r:id="rId143"/>
      <p:boldItalic r:id="rId1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099F2E-8C5F-4DED-9BBE-7B8EB8257946}">
  <a:tblStyle styleId="{59099F2E-8C5F-4DED-9BBE-7B8EB825794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5.fntdata"/><Relationship Id="rId138"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144" Type="http://schemas.openxmlformats.org/officeDocument/2006/relationships/font" Target="fonts/font1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6.fntdata"/><Relationship Id="rId139" Type="http://schemas.openxmlformats.org/officeDocument/2006/relationships/font" Target="fonts/font11.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1.fntdata"/><Relationship Id="rId13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4.fntdata"/><Relationship Id="rId140" Type="http://schemas.openxmlformats.org/officeDocument/2006/relationships/font" Target="fonts/font12.fntdata"/><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2.fntdata"/><Relationship Id="rId135" Type="http://schemas.openxmlformats.org/officeDocument/2006/relationships/font" Target="fonts/font7.fntdata"/><Relationship Id="rId143" Type="http://schemas.openxmlformats.org/officeDocument/2006/relationships/font" Target="fonts/font15.fntdata"/><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3.fntdata"/><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3.fntdata"/><Relationship Id="rId136"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78066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43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c71a74af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c71a74af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6816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5c71a74af6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25c71a74af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0465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5b1acce45d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5b1acce45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8095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5b1acce45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5b1acce45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4707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5b1acce45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5b1acce45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8071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5b1acce45d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5b1acce45d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4960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5b1acce45d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5b1acce45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199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25b1acce45d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25b1acce45d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3748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5b1acce45d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5b1acce45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6175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5b1acce45d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25b1acce45d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3410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381085f8c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2381085f8c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3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c71a74af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c71a74af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7695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5b1acce45d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5b1acce45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0899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5c3f3ee3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25c3f3ee3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1442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5b1acce45d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5b1acce45d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5623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5b1acce45d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5b1acce45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2905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5b1acce45d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5b1acce45d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468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5b1acce45d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25b1acce45d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761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5b1acce45d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5b1acce45d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3343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25b1acce45d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25b1acce45d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4985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25c71a74af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25c71a74af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745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381085f8c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2381085f8c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5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9e9b35128_0_2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9e9b35128_0_2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6943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380e5c17e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2380e5c17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1824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380e5c17e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380e5c17e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00735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380e5c17e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2380e5c17e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6778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2380e5c17e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2380e5c17e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7051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2380e5c17e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2380e5c17e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03381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380e5c17e8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2380e5c17e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99899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380e5c17e8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2380e5c17e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07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9e9b35128_0_2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9e9b35128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161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9e9b35128_0_2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9e9b35128_0_2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49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9e9b35128_0_2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9e9b3512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94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9e9b35128_0_2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59e9b35128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09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9e9b35128_0_2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59e9b35128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74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9e9b35128_0_2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59e9b35128_0_2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390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a33f4ef7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5a33f4ef7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59e9b35128_0_2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59e9b35128_0_2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59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a33f4ef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5a33f4ef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64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9e9b35128_0_2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9e9b35128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77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9e9b35128_0_2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59e9b35128_0_2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70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5a33f4ef7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5a33f4ef7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704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1869c411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31869c41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39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31869c41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31869c41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132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a414c9e8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5a414c9e8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022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a414c9e8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a414c9e8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23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a414c9e8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a414c9e8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59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a414c9e80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a414c9e8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59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9e9b35128_0_2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9e9b35128_0_2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533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5a414c9e80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5a414c9e8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802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5a414c9e8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5a414c9e8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748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a414c9e8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a414c9e8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977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a414c9e80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a414c9e8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308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5a414c9e8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5a414c9e8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65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a414c9e8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5a414c9e8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547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a414c9e80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5a414c9e8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34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381085f8c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381085f8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813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c3f3ee31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5c3f3ee31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67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c3f3ee31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c3f3ee31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16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e9b35128_0_2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e9b35128_0_2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921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c3f3ee31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5c3f3ee31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558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5c3f3ee31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5c3f3ee31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342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5a414c9e80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5a414c9e80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11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5a414c9e80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5a414c9e80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770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a414c9e80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5a414c9e8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611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5a414c9e80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5a414c9e8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243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5a414c9e80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5a414c9e8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092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a83c525c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5a83c525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5a83c525c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5a83c525c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970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ab83143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5ab83143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55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9e9b35128_0_2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9e9b35128_0_2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753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5adf3bceb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5adf3bce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05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5adf3bceb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5adf3bceb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41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5adf3bceb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5adf3bce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51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5c3f3ee31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5c3f3ee31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080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5adf3bceb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5adf3bceb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0287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5c71a74af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5c71a74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58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5adf3bceb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5adf3bceb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389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5adf3bceb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5adf3bceb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007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adf3bceb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5adf3bceb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9021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5adf3bceb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5adf3bceb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59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c3f3ee3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c3f3ee3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832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5adf3bceb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5adf3bceb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379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5adf3bcebb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5adf3bceb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220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5adf3bceb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5adf3bceb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989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5adf3bceb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5adf3bceb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826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5adf3bceb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5adf3bceb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85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5adf3bcebb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5adf3bceb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938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5adf3bcebb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5adf3bceb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3237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5adf3bceb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5adf3bceb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9840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5adf3bcebb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5adf3bceb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225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5adf3bcebb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5adf3bceb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28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c3f3ee31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c3f3ee3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3914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5b1acce45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5b1acce45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877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5b1acce45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5b1acce45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5985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5b1acce45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5b1acce45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22476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b1acce45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b1acce4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480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5b1acce45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5b1acce45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7214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5b1acce45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5b1acce45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3034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5b1acce45d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5b1acce45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6708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381085f8c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381085f8c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2679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5b1acce45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5b1acce45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747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381085f8c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381085f8c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3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c3f3ee31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c3f3ee3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67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5b1acce45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5b1acce45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9180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381085f8c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2381085f8c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1111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5b1acce45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5b1acce45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3556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5c3f3ee31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5c3f3ee31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3050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5c3f3ee31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5c3f3ee31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614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5c3f3ee31f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5c3f3ee31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9514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5c3f3ee31f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5c3f3ee31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2487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5c3f3ee31f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5c3f3ee31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5582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5c3f3ee31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5c3f3ee31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742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5b1acce45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5b1acce4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20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c71a74af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c71a74af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8538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5b1acce45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25b1acce45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6582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5b1acce45d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5b1acce45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9763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5b1acce45d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5b1acce45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4473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5b1acce45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5b1acce45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98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5b1acce45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5b1acce45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9861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5b1acce45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5b1acce45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5201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5b1acce45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5b1acce45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317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5b3c95a4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5b3c95a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1136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5c71a74af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5c71a74a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7606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381085f8c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2381085f8c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81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510450" y="706725"/>
            <a:ext cx="8123100" cy="91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Discipline with the End in Mind</a:t>
            </a:r>
            <a:endParaRPr>
              <a:solidFill>
                <a:srgbClr val="000000"/>
              </a:solidFill>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By Cindy Botti</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133" name="Google Shape;133;p24"/>
          <p:cNvSpPr txBox="1"/>
          <p:nvPr/>
        </p:nvSpPr>
        <p:spPr>
          <a:xfrm>
            <a:off x="554175" y="498775"/>
            <a:ext cx="5652600" cy="40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The message of punishment is this: </a:t>
            </a:r>
            <a:r>
              <a:rPr lang="en" sz="3200" i="1">
                <a:latin typeface="Source Sans Pro"/>
                <a:ea typeface="Source Sans Pro"/>
                <a:cs typeface="Source Sans Pro"/>
                <a:sym typeface="Source Sans Pro"/>
              </a:rPr>
              <a:t>If you don’t obey me, bad things will happen to you. If you inconvenience or embarrass me, I’ll inconvenience or embarrass you. </a:t>
            </a:r>
            <a:endParaRPr sz="3200">
              <a:latin typeface="Source Sans Pro"/>
              <a:ea typeface="Source Sans Pro"/>
              <a:cs typeface="Source Sans Pro"/>
              <a:sym typeface="Source Sans Pr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114"/>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89" name="Google Shape;789;p114"/>
          <p:cNvSpPr txBox="1"/>
          <p:nvPr/>
        </p:nvSpPr>
        <p:spPr>
          <a:xfrm>
            <a:off x="506225" y="355650"/>
            <a:ext cx="31236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For Example:</a:t>
            </a:r>
            <a:endParaRPr sz="4000">
              <a:latin typeface="Source Sans Pro"/>
              <a:ea typeface="Source Sans Pro"/>
              <a:cs typeface="Source Sans Pro"/>
              <a:sym typeface="Source Sans Pro"/>
            </a:endParaRPr>
          </a:p>
        </p:txBody>
      </p:sp>
      <p:sp>
        <p:nvSpPr>
          <p:cNvPr id="790" name="Google Shape;790;p114"/>
          <p:cNvSpPr txBox="1"/>
          <p:nvPr/>
        </p:nvSpPr>
        <p:spPr>
          <a:xfrm>
            <a:off x="506225" y="1380875"/>
            <a:ext cx="5631300" cy="276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Source Sans Pro"/>
                <a:ea typeface="Source Sans Pro"/>
                <a:cs typeface="Source Sans Pro"/>
                <a:sym typeface="Source Sans Pro"/>
              </a:rPr>
              <a:t>Their boys were 8 &amp; 10 and were extremely disrespectful to a babysitter</a:t>
            </a:r>
            <a:endParaRPr sz="4000">
              <a:latin typeface="Source Sans Pro"/>
              <a:ea typeface="Source Sans Pro"/>
              <a:cs typeface="Source Sans Pro"/>
              <a:sym typeface="Source Sans Pr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5"/>
          <p:cNvSpPr txBox="1">
            <a:spLocks noGrp="1"/>
          </p:cNvSpPr>
          <p:nvPr>
            <p:ph type="title"/>
          </p:nvPr>
        </p:nvSpPr>
        <p:spPr>
          <a:xfrm>
            <a:off x="331350" y="1084350"/>
            <a:ext cx="8481300" cy="2974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DQ: What are other skills they could practice in this stage that would prepare them for the future?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16"/>
          <p:cNvSpPr txBox="1">
            <a:spLocks noGrp="1"/>
          </p:cNvSpPr>
          <p:nvPr>
            <p:ph type="title"/>
          </p:nvPr>
        </p:nvSpPr>
        <p:spPr>
          <a:xfrm>
            <a:off x="490250" y="526350"/>
            <a:ext cx="3391800" cy="180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Coaching </a:t>
            </a:r>
            <a:endParaRPr/>
          </a:p>
          <a:p>
            <a:pPr marL="0" lvl="0" indent="0" algn="l" rtl="0">
              <a:spcBef>
                <a:spcPts val="0"/>
              </a:spcBef>
              <a:spcAft>
                <a:spcPts val="0"/>
              </a:spcAft>
              <a:buNone/>
            </a:pPr>
            <a:r>
              <a:rPr lang="en"/>
              <a:t>12-18 years</a:t>
            </a:r>
            <a:endParaRPr/>
          </a:p>
        </p:txBody>
      </p:sp>
      <p:sp>
        <p:nvSpPr>
          <p:cNvPr id="801" name="Google Shape;801;p116"/>
          <p:cNvSpPr txBox="1"/>
          <p:nvPr/>
        </p:nvSpPr>
        <p:spPr>
          <a:xfrm rot="-956139">
            <a:off x="4416580" y="1232677"/>
            <a:ext cx="4359742" cy="19910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a:solidFill>
                  <a:schemeClr val="lt1"/>
                </a:solidFill>
                <a:latin typeface="Source Sans Pro"/>
                <a:ea typeface="Source Sans Pro"/>
                <a:cs typeface="Source Sans Pro"/>
                <a:sym typeface="Source Sans Pro"/>
              </a:rPr>
              <a:t>The teenage years!!!</a:t>
            </a:r>
            <a:endParaRPr sz="5500">
              <a:solidFill>
                <a:schemeClr val="lt1"/>
              </a:solidFill>
              <a:latin typeface="Source Sans Pro"/>
              <a:ea typeface="Source Sans Pro"/>
              <a:cs typeface="Source Sans Pro"/>
              <a:sym typeface="Source Sans Pr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17"/>
          <p:cNvSpPr txBox="1">
            <a:spLocks noGrp="1"/>
          </p:cNvSpPr>
          <p:nvPr>
            <p:ph type="body" idx="1"/>
          </p:nvPr>
        </p:nvSpPr>
        <p:spPr>
          <a:xfrm>
            <a:off x="511800" y="371000"/>
            <a:ext cx="8120400" cy="24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2"/>
                </a:solidFill>
              </a:rPr>
              <a:t>Kids hit puberty and start thinking we know nothing at all. In a flash they move from being our most adoring fans to slinking in the corners of public places so they don’t die of embarrassment over us (Stanley 42).</a:t>
            </a:r>
            <a:endParaRPr sz="3000">
              <a:solidFill>
                <a:schemeClr val="dk2"/>
              </a:solidFill>
            </a:endParaRPr>
          </a:p>
        </p:txBody>
      </p:sp>
      <p:sp>
        <p:nvSpPr>
          <p:cNvPr id="809" name="Google Shape;809;p117"/>
          <p:cNvSpPr txBox="1"/>
          <p:nvPr/>
        </p:nvSpPr>
        <p:spPr>
          <a:xfrm>
            <a:off x="775725" y="2984925"/>
            <a:ext cx="2748900" cy="17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How do we parent in these years?</a:t>
            </a:r>
            <a:endParaRPr sz="35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18"/>
          <p:cNvSpPr txBox="1">
            <a:spLocks noGrp="1"/>
          </p:cNvSpPr>
          <p:nvPr>
            <p:ph type="title"/>
          </p:nvPr>
        </p:nvSpPr>
        <p:spPr>
          <a:xfrm>
            <a:off x="490250" y="526350"/>
            <a:ext cx="3391800" cy="180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Coaching </a:t>
            </a:r>
            <a:endParaRPr/>
          </a:p>
          <a:p>
            <a:pPr marL="0" lvl="0" indent="0" algn="l" rtl="0">
              <a:spcBef>
                <a:spcPts val="0"/>
              </a:spcBef>
              <a:spcAft>
                <a:spcPts val="0"/>
              </a:spcAft>
              <a:buNone/>
            </a:pPr>
            <a:r>
              <a:rPr lang="en"/>
              <a:t>12-18 years</a:t>
            </a:r>
            <a:endParaRPr/>
          </a:p>
        </p:txBody>
      </p:sp>
      <p:sp>
        <p:nvSpPr>
          <p:cNvPr id="815" name="Google Shape;815;p118"/>
          <p:cNvSpPr txBox="1"/>
          <p:nvPr/>
        </p:nvSpPr>
        <p:spPr>
          <a:xfrm>
            <a:off x="4218550" y="230075"/>
            <a:ext cx="4359900" cy="14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connect more than correct</a:t>
            </a:r>
            <a:endParaRPr sz="3800">
              <a:solidFill>
                <a:schemeClr val="lt1"/>
              </a:solidFill>
              <a:latin typeface="Source Sans Pro"/>
              <a:ea typeface="Source Sans Pro"/>
              <a:cs typeface="Source Sans Pro"/>
              <a:sym typeface="Source Sans Pro"/>
            </a:endParaRPr>
          </a:p>
        </p:txBody>
      </p:sp>
      <p:sp>
        <p:nvSpPr>
          <p:cNvPr id="816" name="Google Shape;816;p118"/>
          <p:cNvSpPr txBox="1"/>
          <p:nvPr/>
        </p:nvSpPr>
        <p:spPr>
          <a:xfrm>
            <a:off x="4370950" y="1536725"/>
            <a:ext cx="4359900" cy="30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loosen the tight reins of the training years and move to the sidelines of coaching</a:t>
            </a:r>
            <a:endParaRPr sz="38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119"/>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23" name="Google Shape;823;p119"/>
          <p:cNvSpPr txBox="1"/>
          <p:nvPr/>
        </p:nvSpPr>
        <p:spPr>
          <a:xfrm>
            <a:off x="674550" y="674550"/>
            <a:ext cx="5480700" cy="20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Coaches don’t leave the field and they don’t get distracted by other stuff.</a:t>
            </a:r>
            <a:endParaRPr sz="3200">
              <a:latin typeface="Source Sans Pro"/>
              <a:ea typeface="Source Sans Pro"/>
              <a:cs typeface="Source Sans Pro"/>
              <a:sym typeface="Source Sans Pro"/>
            </a:endParaRPr>
          </a:p>
          <a:p>
            <a:pPr marL="0" lvl="0" indent="0" algn="l" rtl="0">
              <a:spcBef>
                <a:spcPts val="0"/>
              </a:spcBef>
              <a:spcAft>
                <a:spcPts val="0"/>
              </a:spcAft>
              <a:buNone/>
            </a:pPr>
            <a:endParaRPr sz="3200">
              <a:latin typeface="Source Sans Pro"/>
              <a:ea typeface="Source Sans Pro"/>
              <a:cs typeface="Source Sans Pro"/>
              <a:sym typeface="Source Sans Pro"/>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120"/>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29" name="Google Shape;829;p120"/>
          <p:cNvSpPr txBox="1"/>
          <p:nvPr/>
        </p:nvSpPr>
        <p:spPr>
          <a:xfrm>
            <a:off x="674550" y="674550"/>
            <a:ext cx="5480700" cy="32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Coaches don’t leave the field and they don’t get distracted by other stuff.</a:t>
            </a:r>
            <a:endParaRPr sz="3200">
              <a:latin typeface="Source Sans Pro"/>
              <a:ea typeface="Source Sans Pro"/>
              <a:cs typeface="Source Sans Pro"/>
              <a:sym typeface="Source Sans Pro"/>
            </a:endParaRPr>
          </a:p>
          <a:p>
            <a:pPr marL="0" lvl="0" indent="0" algn="l" rtl="0">
              <a:spcBef>
                <a:spcPts val="0"/>
              </a:spcBef>
              <a:spcAft>
                <a:spcPts val="0"/>
              </a:spcAft>
              <a:buNone/>
            </a:pPr>
            <a:r>
              <a:rPr lang="en" sz="3200">
                <a:latin typeface="Source Sans Pro"/>
                <a:ea typeface="Source Sans Pro"/>
                <a:cs typeface="Source Sans Pro"/>
                <a:sym typeface="Source Sans Pro"/>
              </a:rPr>
              <a:t>They watch carefully, call some plays, and pull their players off the field from time to time.</a:t>
            </a:r>
            <a:endParaRPr sz="3200">
              <a:latin typeface="Source Sans Pro"/>
              <a:ea typeface="Source Sans Pro"/>
              <a:cs typeface="Source Sans Pro"/>
              <a:sym typeface="Source Sans Pr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p12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35" name="Google Shape;835;p121"/>
          <p:cNvSpPr txBox="1"/>
          <p:nvPr/>
        </p:nvSpPr>
        <p:spPr>
          <a:xfrm>
            <a:off x="674550" y="674550"/>
            <a:ext cx="5480700" cy="22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They encourage their players to run the plays and respond to situations according to the training that came before.</a:t>
            </a:r>
            <a:endParaRPr sz="3200">
              <a:latin typeface="Source Sans Pro"/>
              <a:ea typeface="Source Sans Pro"/>
              <a:cs typeface="Source Sans Pro"/>
              <a:sym typeface="Source Sans Pro"/>
            </a:endParaRPr>
          </a:p>
        </p:txBody>
      </p:sp>
      <p:sp>
        <p:nvSpPr>
          <p:cNvPr id="836" name="Google Shape;836;p121"/>
          <p:cNvSpPr txBox="1"/>
          <p:nvPr/>
        </p:nvSpPr>
        <p:spPr>
          <a:xfrm>
            <a:off x="759500" y="2749425"/>
            <a:ext cx="5480700" cy="17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Your goal is to keep them coming to you for guidance and support.</a:t>
            </a:r>
            <a:endParaRPr sz="3200">
              <a:latin typeface="Source Sans Pro"/>
              <a:ea typeface="Source Sans Pro"/>
              <a:cs typeface="Source Sans Pro"/>
              <a:sym typeface="Source Sans Pro"/>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122"/>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42" name="Google Shape;842;p122"/>
          <p:cNvSpPr txBox="1"/>
          <p:nvPr/>
        </p:nvSpPr>
        <p:spPr>
          <a:xfrm>
            <a:off x="674550" y="674550"/>
            <a:ext cx="54807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3 Things that help connecting:</a:t>
            </a:r>
            <a:endParaRPr sz="3200">
              <a:latin typeface="Source Sans Pro"/>
              <a:ea typeface="Source Sans Pro"/>
              <a:cs typeface="Source Sans Pro"/>
              <a:sym typeface="Source Sans Pro"/>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12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48" name="Google Shape;848;p123"/>
          <p:cNvSpPr txBox="1"/>
          <p:nvPr/>
        </p:nvSpPr>
        <p:spPr>
          <a:xfrm>
            <a:off x="674550" y="674550"/>
            <a:ext cx="54807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3 Things that help connecting:</a:t>
            </a:r>
            <a:endParaRPr sz="3200">
              <a:latin typeface="Source Sans Pro"/>
              <a:ea typeface="Source Sans Pro"/>
              <a:cs typeface="Source Sans Pro"/>
              <a:sym typeface="Source Sans Pro"/>
            </a:endParaRPr>
          </a:p>
        </p:txBody>
      </p:sp>
      <p:sp>
        <p:nvSpPr>
          <p:cNvPr id="849" name="Google Shape;849;p123"/>
          <p:cNvSpPr txBox="1"/>
          <p:nvPr/>
        </p:nvSpPr>
        <p:spPr>
          <a:xfrm>
            <a:off x="674550" y="1654525"/>
            <a:ext cx="5346000" cy="7926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Font typeface="Source Sans Pro"/>
              <a:buAutoNum type="arabicPeriod"/>
            </a:pPr>
            <a:r>
              <a:rPr lang="en" sz="3200" dirty="0">
                <a:latin typeface="Source Sans Pro"/>
                <a:ea typeface="Source Sans Pro"/>
                <a:cs typeface="Source Sans Pro"/>
                <a:sym typeface="Source Sans Pro"/>
              </a:rPr>
              <a:t>Cultivate conversations</a:t>
            </a:r>
            <a:endParaRPr sz="3200" dirty="0">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139" name="Google Shape;139;p25"/>
          <p:cNvSpPr txBox="1"/>
          <p:nvPr/>
        </p:nvSpPr>
        <p:spPr>
          <a:xfrm>
            <a:off x="554175" y="498775"/>
            <a:ext cx="5652600" cy="40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The message of punishment is this: </a:t>
            </a:r>
            <a:r>
              <a:rPr lang="en" sz="3200" i="1">
                <a:latin typeface="Source Sans Pro"/>
                <a:ea typeface="Source Sans Pro"/>
                <a:cs typeface="Source Sans Pro"/>
                <a:sym typeface="Source Sans Pro"/>
              </a:rPr>
              <a:t>If you don’t obey me, bad things will happen to you. If you inconvenience or embarrass me, I’ll inconvenience or embarrass you. </a:t>
            </a:r>
            <a:r>
              <a:rPr lang="en" sz="3200">
                <a:latin typeface="Source Sans Pro"/>
                <a:ea typeface="Source Sans Pro"/>
                <a:cs typeface="Source Sans Pro"/>
                <a:sym typeface="Source Sans Pro"/>
              </a:rPr>
              <a:t>There’s rarely any positive or permanent change, other than to the relationship (77).</a:t>
            </a:r>
            <a:endParaRPr sz="3200">
              <a:latin typeface="Source Sans Pro"/>
              <a:ea typeface="Source Sans Pro"/>
              <a:cs typeface="Source Sans Pro"/>
              <a:sym typeface="Source Sans Pro"/>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124"/>
          <p:cNvPicPr preferRelativeResize="0"/>
          <p:nvPr/>
        </p:nvPicPr>
        <p:blipFill>
          <a:blip r:embed="rId3">
            <a:alphaModFix/>
          </a:blip>
          <a:stretch>
            <a:fillRect/>
          </a:stretch>
        </p:blipFill>
        <p:spPr>
          <a:xfrm>
            <a:off x="6307725" y="725775"/>
            <a:ext cx="2400300" cy="3333750"/>
          </a:xfrm>
          <a:prstGeom prst="rect">
            <a:avLst/>
          </a:prstGeom>
          <a:noFill/>
          <a:ln w="9525" cap="flat" cmpd="sng">
            <a:solidFill>
              <a:schemeClr val="dk2"/>
            </a:solidFill>
            <a:prstDash val="solid"/>
            <a:round/>
            <a:headEnd type="none" w="sm" len="sm"/>
            <a:tailEnd type="none" w="sm" len="sm"/>
          </a:ln>
        </p:spPr>
      </p:pic>
      <p:sp>
        <p:nvSpPr>
          <p:cNvPr id="856" name="Google Shape;856;p124"/>
          <p:cNvSpPr txBox="1"/>
          <p:nvPr/>
        </p:nvSpPr>
        <p:spPr>
          <a:xfrm>
            <a:off x="539650" y="986550"/>
            <a:ext cx="5531400" cy="31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Don’t freak out! Whatever you do, don’t freak out in front of your teenager. And their definition of “freaking out” is </a:t>
            </a:r>
            <a:r>
              <a:rPr lang="en" sz="3200" i="1">
                <a:latin typeface="Source Sans Pro"/>
                <a:ea typeface="Source Sans Pro"/>
                <a:cs typeface="Source Sans Pro"/>
                <a:sym typeface="Source Sans Pro"/>
              </a:rPr>
              <a:t>any</a:t>
            </a:r>
            <a:r>
              <a:rPr lang="en" sz="3200">
                <a:latin typeface="Source Sans Pro"/>
                <a:ea typeface="Source Sans Pro"/>
                <a:cs typeface="Source Sans Pro"/>
                <a:sym typeface="Source Sans Pro"/>
              </a:rPr>
              <a:t> strong emotion. So dial it back.</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26"/>
          <p:cNvSpPr txBox="1"/>
          <p:nvPr/>
        </p:nvSpPr>
        <p:spPr>
          <a:xfrm>
            <a:off x="1659600" y="417725"/>
            <a:ext cx="5824800" cy="17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Source Sans Pro"/>
                <a:ea typeface="Source Sans Pro"/>
                <a:cs typeface="Source Sans Pro"/>
                <a:sym typeface="Source Sans Pro"/>
              </a:rPr>
              <a:t>Teaching your student to drive</a:t>
            </a:r>
            <a:endParaRPr sz="4800">
              <a:latin typeface="Source Sans Pro"/>
              <a:ea typeface="Source Sans Pro"/>
              <a:cs typeface="Source Sans Pro"/>
              <a:sym typeface="Source Sans Pro"/>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p127"/>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875" name="Google Shape;875;p127"/>
          <p:cNvSpPr txBox="1"/>
          <p:nvPr/>
        </p:nvSpPr>
        <p:spPr>
          <a:xfrm>
            <a:off x="674550" y="674550"/>
            <a:ext cx="54807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3 Things that help connecting:</a:t>
            </a:r>
            <a:endParaRPr sz="3200">
              <a:latin typeface="Source Sans Pro"/>
              <a:ea typeface="Source Sans Pro"/>
              <a:cs typeface="Source Sans Pro"/>
              <a:sym typeface="Source Sans Pro"/>
            </a:endParaRPr>
          </a:p>
        </p:txBody>
      </p:sp>
      <p:sp>
        <p:nvSpPr>
          <p:cNvPr id="876" name="Google Shape;876;p127"/>
          <p:cNvSpPr txBox="1"/>
          <p:nvPr/>
        </p:nvSpPr>
        <p:spPr>
          <a:xfrm>
            <a:off x="674550" y="1349725"/>
            <a:ext cx="5346000" cy="7926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Font typeface="Source Sans Pro"/>
              <a:buAutoNum type="arabicPeriod"/>
            </a:pPr>
            <a:r>
              <a:rPr lang="en" sz="3200">
                <a:latin typeface="Source Sans Pro"/>
                <a:ea typeface="Source Sans Pro"/>
                <a:cs typeface="Source Sans Pro"/>
                <a:sym typeface="Source Sans Pro"/>
              </a:rPr>
              <a:t>Cultivate conversations</a:t>
            </a:r>
            <a:endParaRPr sz="3200">
              <a:latin typeface="Source Sans Pro"/>
              <a:ea typeface="Source Sans Pro"/>
              <a:cs typeface="Source Sans Pro"/>
              <a:sym typeface="Source Sans Pro"/>
            </a:endParaRPr>
          </a:p>
        </p:txBody>
      </p:sp>
      <p:sp>
        <p:nvSpPr>
          <p:cNvPr id="877" name="Google Shape;877;p127"/>
          <p:cNvSpPr txBox="1"/>
          <p:nvPr/>
        </p:nvSpPr>
        <p:spPr>
          <a:xfrm>
            <a:off x="741900" y="2175450"/>
            <a:ext cx="53460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2.  Don’t bail; let ‘em fail</a:t>
            </a:r>
            <a:endParaRPr sz="3200">
              <a:latin typeface="Source Sans Pro"/>
              <a:ea typeface="Source Sans Pro"/>
              <a:cs typeface="Source Sans Pro"/>
              <a:sym typeface="Source Sans Pro"/>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128"/>
          <p:cNvPicPr preferRelativeResize="0"/>
          <p:nvPr/>
        </p:nvPicPr>
        <p:blipFill>
          <a:blip r:embed="rId3">
            <a:alphaModFix/>
          </a:blip>
          <a:stretch>
            <a:fillRect/>
          </a:stretch>
        </p:blipFill>
        <p:spPr>
          <a:xfrm>
            <a:off x="5616325" y="190500"/>
            <a:ext cx="3171825" cy="4762500"/>
          </a:xfrm>
          <a:prstGeom prst="rect">
            <a:avLst/>
          </a:prstGeom>
          <a:noFill/>
          <a:ln w="9525" cap="flat" cmpd="sng">
            <a:solidFill>
              <a:schemeClr val="dk2"/>
            </a:solidFill>
            <a:prstDash val="solid"/>
            <a:round/>
            <a:headEnd type="none" w="sm" len="sm"/>
            <a:tailEnd type="none" w="sm" len="sm"/>
          </a:ln>
        </p:spPr>
      </p:pic>
      <p:sp>
        <p:nvSpPr>
          <p:cNvPr id="883" name="Google Shape;883;p128"/>
          <p:cNvSpPr txBox="1"/>
          <p:nvPr/>
        </p:nvSpPr>
        <p:spPr>
          <a:xfrm>
            <a:off x="539650" y="190500"/>
            <a:ext cx="4991700" cy="38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Deciding to allow our kids to have those essential experiences– to flail, fail, and fall– isn’t just a good way to help them learn and grow, it’s the best way.</a:t>
            </a:r>
            <a:endParaRPr sz="3000">
              <a:latin typeface="Source Sans Pro"/>
              <a:ea typeface="Source Sans Pro"/>
              <a:cs typeface="Source Sans Pro"/>
              <a:sym typeface="Source Sans Pro"/>
            </a:endParaRPr>
          </a:p>
          <a:p>
            <a:pPr marL="0" lvl="0" indent="0" algn="l" rtl="0">
              <a:spcBef>
                <a:spcPts val="0"/>
              </a:spcBef>
              <a:spcAft>
                <a:spcPts val="0"/>
              </a:spcAft>
              <a:buNone/>
            </a:pPr>
            <a:endParaRPr sz="3000">
              <a:latin typeface="Source Sans Pro"/>
              <a:ea typeface="Source Sans Pro"/>
              <a:cs typeface="Source Sans Pro"/>
              <a:sym typeface="Source Sans Pro"/>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p129"/>
          <p:cNvPicPr preferRelativeResize="0"/>
          <p:nvPr/>
        </p:nvPicPr>
        <p:blipFill>
          <a:blip r:embed="rId3">
            <a:alphaModFix/>
          </a:blip>
          <a:stretch>
            <a:fillRect/>
          </a:stretch>
        </p:blipFill>
        <p:spPr>
          <a:xfrm>
            <a:off x="5616325" y="190500"/>
            <a:ext cx="3171825" cy="4762500"/>
          </a:xfrm>
          <a:prstGeom prst="rect">
            <a:avLst/>
          </a:prstGeom>
          <a:noFill/>
          <a:ln w="9525" cap="flat" cmpd="sng">
            <a:solidFill>
              <a:schemeClr val="dk2"/>
            </a:solidFill>
            <a:prstDash val="solid"/>
            <a:round/>
            <a:headEnd type="none" w="sm" len="sm"/>
            <a:tailEnd type="none" w="sm" len="sm"/>
          </a:ln>
        </p:spPr>
      </p:pic>
      <p:sp>
        <p:nvSpPr>
          <p:cNvPr id="889" name="Google Shape;889;p129"/>
          <p:cNvSpPr txBox="1"/>
          <p:nvPr/>
        </p:nvSpPr>
        <p:spPr>
          <a:xfrm>
            <a:off x="539650" y="190500"/>
            <a:ext cx="4991700" cy="38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Deciding to allow our kids to have those essential experiences– to flail, fail, and fall– isn’t just a good way to help them learn and grow, it’s the best way.</a:t>
            </a:r>
            <a:endParaRPr sz="3000">
              <a:latin typeface="Source Sans Pro"/>
              <a:ea typeface="Source Sans Pro"/>
              <a:cs typeface="Source Sans Pro"/>
              <a:sym typeface="Source Sans Pro"/>
            </a:endParaRPr>
          </a:p>
          <a:p>
            <a:pPr marL="0" lvl="0" indent="0" algn="l" rtl="0">
              <a:spcBef>
                <a:spcPts val="0"/>
              </a:spcBef>
              <a:spcAft>
                <a:spcPts val="0"/>
              </a:spcAft>
              <a:buNone/>
            </a:pPr>
            <a:r>
              <a:rPr lang="en" sz="3000">
                <a:latin typeface="Source Sans Pro"/>
                <a:ea typeface="Source Sans Pro"/>
                <a:cs typeface="Source Sans Pro"/>
                <a:sym typeface="Source Sans Pro"/>
              </a:rPr>
              <a:t>Mistakes can be life’s greatest teacher.</a:t>
            </a:r>
            <a:endParaRPr sz="3000">
              <a:latin typeface="Source Sans Pro"/>
              <a:ea typeface="Source Sans Pro"/>
              <a:cs typeface="Source Sans Pro"/>
              <a:sym typeface="Source Sans Pro"/>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130"/>
          <p:cNvPicPr preferRelativeResize="0"/>
          <p:nvPr/>
        </p:nvPicPr>
        <p:blipFill>
          <a:blip r:embed="rId3">
            <a:alphaModFix/>
          </a:blip>
          <a:stretch>
            <a:fillRect/>
          </a:stretch>
        </p:blipFill>
        <p:spPr>
          <a:xfrm>
            <a:off x="5616325" y="190500"/>
            <a:ext cx="3171825" cy="4762500"/>
          </a:xfrm>
          <a:prstGeom prst="rect">
            <a:avLst/>
          </a:prstGeom>
          <a:noFill/>
          <a:ln w="9525" cap="flat" cmpd="sng">
            <a:solidFill>
              <a:schemeClr val="dk2"/>
            </a:solidFill>
            <a:prstDash val="solid"/>
            <a:round/>
            <a:headEnd type="none" w="sm" len="sm"/>
            <a:tailEnd type="none" w="sm" len="sm"/>
          </a:ln>
        </p:spPr>
      </p:pic>
      <p:sp>
        <p:nvSpPr>
          <p:cNvPr id="895" name="Google Shape;895;p130"/>
          <p:cNvSpPr txBox="1"/>
          <p:nvPr/>
        </p:nvSpPr>
        <p:spPr>
          <a:xfrm>
            <a:off x="539650" y="190500"/>
            <a:ext cx="4991700" cy="11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Mistakes and Curveballs you must let your kid experience:</a:t>
            </a:r>
            <a:endParaRPr sz="3000">
              <a:latin typeface="Source Sans Pro"/>
              <a:ea typeface="Source Sans Pro"/>
              <a:cs typeface="Source Sans Pro"/>
              <a:sym typeface="Source Sans Pro"/>
            </a:endParaRPr>
          </a:p>
        </p:txBody>
      </p:sp>
      <p:sp>
        <p:nvSpPr>
          <p:cNvPr id="896" name="Google Shape;896;p130"/>
          <p:cNvSpPr txBox="1"/>
          <p:nvPr/>
        </p:nvSpPr>
        <p:spPr>
          <a:xfrm>
            <a:off x="624625" y="1574100"/>
            <a:ext cx="4991700" cy="3569400"/>
          </a:xfrm>
          <a:prstGeom prst="rect">
            <a:avLst/>
          </a:prstGeom>
          <a:noFill/>
          <a:ln>
            <a:noFill/>
          </a:ln>
        </p:spPr>
        <p:txBody>
          <a:bodyPr spcFirstLastPara="1" wrap="square" lIns="91425" tIns="91425" rIns="91425" bIns="91425" anchor="t" anchorCtr="0">
            <a:noAutofit/>
          </a:bodyPr>
          <a:lstStyle/>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Not being invited to a party</a:t>
            </a:r>
            <a:endParaRPr sz="2400" dirty="0">
              <a:latin typeface="Source Sans Pro"/>
              <a:ea typeface="Source Sans Pro"/>
              <a:cs typeface="Source Sans Pro"/>
              <a:sym typeface="Source Sans Pro"/>
            </a:endParaRPr>
          </a:p>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Procrastinating on a paper</a:t>
            </a:r>
            <a:endParaRPr sz="2400" dirty="0">
              <a:latin typeface="Source Sans Pro"/>
              <a:ea typeface="Source Sans Pro"/>
              <a:cs typeface="Source Sans Pro"/>
              <a:sym typeface="Source Sans Pro"/>
            </a:endParaRPr>
          </a:p>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Missing a show because she was helping grandma</a:t>
            </a:r>
            <a:endParaRPr sz="2400" dirty="0">
              <a:latin typeface="Source Sans Pro"/>
              <a:ea typeface="Source Sans Pro"/>
              <a:cs typeface="Source Sans Pro"/>
              <a:sym typeface="Source Sans Pro"/>
            </a:endParaRPr>
          </a:p>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Coming in last at something</a:t>
            </a:r>
            <a:endParaRPr sz="2400" dirty="0">
              <a:latin typeface="Source Sans Pro"/>
              <a:ea typeface="Source Sans Pro"/>
              <a:cs typeface="Source Sans Pro"/>
              <a:sym typeface="Source Sans Pro"/>
            </a:endParaRPr>
          </a:p>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Forgetting his lunch</a:t>
            </a:r>
            <a:endParaRPr sz="2400" dirty="0">
              <a:latin typeface="Source Sans Pro"/>
              <a:ea typeface="Source Sans Pro"/>
              <a:cs typeface="Source Sans Pro"/>
              <a:sym typeface="Source Sans Pro"/>
            </a:endParaRPr>
          </a:p>
          <a:p>
            <a:pPr marL="457200" lvl="0" indent="-412750" algn="l" rtl="0">
              <a:spcBef>
                <a:spcPts val="0"/>
              </a:spcBef>
              <a:spcAft>
                <a:spcPts val="0"/>
              </a:spcAft>
              <a:buSzPts val="2900"/>
              <a:buFont typeface="Source Sans Pro"/>
              <a:buChar char="●"/>
            </a:pPr>
            <a:r>
              <a:rPr lang="en" sz="2400" dirty="0">
                <a:latin typeface="Source Sans Pro"/>
                <a:ea typeface="Source Sans Pro"/>
                <a:cs typeface="Source Sans Pro"/>
                <a:sym typeface="Source Sans Pro"/>
              </a:rPr>
              <a:t>Losing a game</a:t>
            </a:r>
            <a:endParaRPr sz="2400" dirty="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901" name="Google Shape;901;p13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902" name="Google Shape;902;p131"/>
          <p:cNvSpPr txBox="1"/>
          <p:nvPr/>
        </p:nvSpPr>
        <p:spPr>
          <a:xfrm>
            <a:off x="665700" y="487619"/>
            <a:ext cx="54807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3 Things that help connecting:</a:t>
            </a:r>
            <a:endParaRPr sz="3200">
              <a:latin typeface="Source Sans Pro"/>
              <a:ea typeface="Source Sans Pro"/>
              <a:cs typeface="Source Sans Pro"/>
              <a:sym typeface="Source Sans Pro"/>
            </a:endParaRPr>
          </a:p>
        </p:txBody>
      </p:sp>
      <p:sp>
        <p:nvSpPr>
          <p:cNvPr id="903" name="Google Shape;903;p131"/>
          <p:cNvSpPr txBox="1"/>
          <p:nvPr/>
        </p:nvSpPr>
        <p:spPr>
          <a:xfrm>
            <a:off x="665700" y="1535675"/>
            <a:ext cx="5346000" cy="7926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Font typeface="Source Sans Pro"/>
              <a:buAutoNum type="arabicPeriod"/>
            </a:pPr>
            <a:r>
              <a:rPr lang="en" sz="3200" dirty="0">
                <a:latin typeface="Source Sans Pro"/>
                <a:ea typeface="Source Sans Pro"/>
                <a:cs typeface="Source Sans Pro"/>
                <a:sym typeface="Source Sans Pro"/>
              </a:rPr>
              <a:t>Cultivate conversations</a:t>
            </a:r>
            <a:endParaRPr sz="3200" dirty="0">
              <a:latin typeface="Source Sans Pro"/>
              <a:ea typeface="Source Sans Pro"/>
              <a:cs typeface="Source Sans Pro"/>
              <a:sym typeface="Source Sans Pro"/>
            </a:endParaRPr>
          </a:p>
        </p:txBody>
      </p:sp>
      <p:sp>
        <p:nvSpPr>
          <p:cNvPr id="904" name="Google Shape;904;p131"/>
          <p:cNvSpPr txBox="1"/>
          <p:nvPr/>
        </p:nvSpPr>
        <p:spPr>
          <a:xfrm>
            <a:off x="665700" y="2382870"/>
            <a:ext cx="53460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Source Sans Pro"/>
                <a:ea typeface="Source Sans Pro"/>
                <a:cs typeface="Source Sans Pro"/>
                <a:sym typeface="Source Sans Pro"/>
              </a:rPr>
              <a:t>2.  Don’t bail; let ‘em fail</a:t>
            </a:r>
            <a:endParaRPr sz="3200" dirty="0">
              <a:latin typeface="Source Sans Pro"/>
              <a:ea typeface="Source Sans Pro"/>
              <a:cs typeface="Source Sans Pro"/>
              <a:sym typeface="Source Sans Pro"/>
            </a:endParaRPr>
          </a:p>
        </p:txBody>
      </p:sp>
      <p:sp>
        <p:nvSpPr>
          <p:cNvPr id="905" name="Google Shape;905;p131"/>
          <p:cNvSpPr txBox="1"/>
          <p:nvPr/>
        </p:nvSpPr>
        <p:spPr>
          <a:xfrm>
            <a:off x="665700" y="3314483"/>
            <a:ext cx="5346000" cy="12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latin typeface="Source Sans Pro"/>
                <a:ea typeface="Source Sans Pro"/>
                <a:cs typeface="Source Sans Pro"/>
                <a:sym typeface="Source Sans Pro"/>
              </a:rPr>
              <a:t>3.  Get interested in what  </a:t>
            </a:r>
            <a:endParaRPr sz="3200" dirty="0">
              <a:latin typeface="Source Sans Pro"/>
              <a:ea typeface="Source Sans Pro"/>
              <a:cs typeface="Source Sans Pro"/>
              <a:sym typeface="Source Sans Pro"/>
            </a:endParaRPr>
          </a:p>
          <a:p>
            <a:pPr marL="0" lvl="0" indent="0" algn="l" rtl="0">
              <a:spcBef>
                <a:spcPts val="0"/>
              </a:spcBef>
              <a:spcAft>
                <a:spcPts val="0"/>
              </a:spcAft>
              <a:buNone/>
            </a:pPr>
            <a:r>
              <a:rPr lang="en" sz="3200" dirty="0">
                <a:latin typeface="Source Sans Pro"/>
                <a:ea typeface="Source Sans Pro"/>
                <a:cs typeface="Source Sans Pro"/>
                <a:sym typeface="Source Sans Pro"/>
              </a:rPr>
              <a:t>      interests them</a:t>
            </a:r>
            <a:endParaRPr sz="3200" dirty="0">
              <a:latin typeface="Source Sans Pro"/>
              <a:ea typeface="Source Sans Pro"/>
              <a:cs typeface="Source Sans Pro"/>
              <a:sym typeface="Source Sans Pro"/>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33"/>
          <p:cNvSpPr txBox="1">
            <a:spLocks noGrp="1"/>
          </p:cNvSpPr>
          <p:nvPr>
            <p:ph type="title"/>
          </p:nvPr>
        </p:nvSpPr>
        <p:spPr>
          <a:xfrm>
            <a:off x="490250" y="526350"/>
            <a:ext cx="33918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Friendship</a:t>
            </a:r>
            <a:endParaRPr/>
          </a:p>
          <a:p>
            <a:pPr marL="0" lvl="0" indent="0" algn="l" rtl="0">
              <a:spcBef>
                <a:spcPts val="0"/>
              </a:spcBef>
              <a:spcAft>
                <a:spcPts val="0"/>
              </a:spcAft>
              <a:buNone/>
            </a:pPr>
            <a:r>
              <a:rPr lang="en"/>
              <a:t>18+ years</a:t>
            </a:r>
            <a:endParaRPr/>
          </a:p>
        </p:txBody>
      </p:sp>
      <p:sp>
        <p:nvSpPr>
          <p:cNvPr id="916" name="Google Shape;916;p133"/>
          <p:cNvSpPr txBox="1"/>
          <p:nvPr/>
        </p:nvSpPr>
        <p:spPr>
          <a:xfrm>
            <a:off x="4370950" y="526350"/>
            <a:ext cx="2425800" cy="8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Dial it back</a:t>
            </a:r>
            <a:endParaRPr sz="3800">
              <a:solidFill>
                <a:schemeClr val="lt1"/>
              </a:solidFill>
              <a:latin typeface="Source Sans Pro"/>
              <a:ea typeface="Source Sans Pro"/>
              <a:cs typeface="Source Sans Pro"/>
              <a:sym typeface="Source Sans Pro"/>
            </a:endParaRPr>
          </a:p>
        </p:txBody>
      </p:sp>
      <p:sp>
        <p:nvSpPr>
          <p:cNvPr id="917" name="Google Shape;917;p133"/>
          <p:cNvSpPr txBox="1"/>
          <p:nvPr/>
        </p:nvSpPr>
        <p:spPr>
          <a:xfrm>
            <a:off x="4370950" y="1745072"/>
            <a:ext cx="4359900" cy="19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lt1"/>
                </a:solidFill>
                <a:latin typeface="Source Sans Pro"/>
                <a:ea typeface="Source Sans Pro"/>
                <a:cs typeface="Source Sans Pro"/>
                <a:sym typeface="Source Sans Pro"/>
              </a:rPr>
              <a:t>You are no longer involved in the minutiae of their life</a:t>
            </a:r>
            <a:endParaRPr sz="3200" dirty="0">
              <a:solidFill>
                <a:schemeClr val="lt1"/>
              </a:solidFill>
              <a:latin typeface="Source Sans Pro"/>
              <a:ea typeface="Source Sans Pro"/>
              <a:cs typeface="Source Sans Pro"/>
              <a:sym typeface="Source Sans Pro"/>
            </a:endParaRPr>
          </a:p>
        </p:txBody>
      </p:sp>
      <p:sp>
        <p:nvSpPr>
          <p:cNvPr id="919" name="Google Shape;919;p133"/>
          <p:cNvSpPr txBox="1"/>
          <p:nvPr/>
        </p:nvSpPr>
        <p:spPr>
          <a:xfrm>
            <a:off x="4370950" y="3417094"/>
            <a:ext cx="4359900" cy="13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lt1"/>
                </a:solidFill>
                <a:latin typeface="Source Sans Pro"/>
                <a:ea typeface="Source Sans Pro"/>
                <a:cs typeface="Source Sans Pro"/>
                <a:sym typeface="Source Sans Pro"/>
              </a:rPr>
              <a:t>Your relationship is more like friendship</a:t>
            </a:r>
            <a:endParaRPr sz="3200" dirty="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34"/>
          <p:cNvSpPr txBox="1">
            <a:spLocks noGrp="1"/>
          </p:cNvSpPr>
          <p:nvPr>
            <p:ph type="title"/>
          </p:nvPr>
        </p:nvSpPr>
        <p:spPr>
          <a:xfrm>
            <a:off x="315275" y="299475"/>
            <a:ext cx="4045200" cy="782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Helpful tips</a:t>
            </a:r>
            <a:endParaRPr/>
          </a:p>
        </p:txBody>
      </p:sp>
      <p:sp>
        <p:nvSpPr>
          <p:cNvPr id="925" name="Google Shape;925;p134"/>
          <p:cNvSpPr txBox="1">
            <a:spLocks noGrp="1"/>
          </p:cNvSpPr>
          <p:nvPr>
            <p:ph type="body" idx="2"/>
          </p:nvPr>
        </p:nvSpPr>
        <p:spPr>
          <a:xfrm>
            <a:off x="4939500" y="724200"/>
            <a:ext cx="3837000" cy="9432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3800"/>
              <a:t>Ask don’t tell</a:t>
            </a:r>
            <a:endParaRPr sz="3800"/>
          </a:p>
        </p:txBody>
      </p:sp>
      <p:sp>
        <p:nvSpPr>
          <p:cNvPr id="927" name="Google Shape;927;p134"/>
          <p:cNvSpPr txBox="1">
            <a:spLocks noGrp="1"/>
          </p:cNvSpPr>
          <p:nvPr>
            <p:ph type="body" idx="2"/>
          </p:nvPr>
        </p:nvSpPr>
        <p:spPr>
          <a:xfrm>
            <a:off x="5592150" y="1667400"/>
            <a:ext cx="2531700" cy="1561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sz="3800"/>
              <a:t>Know your tendencies</a:t>
            </a:r>
            <a:endParaRPr sz="3800"/>
          </a:p>
        </p:txBody>
      </p:sp>
      <p:sp>
        <p:nvSpPr>
          <p:cNvPr id="928" name="Google Shape;928;p134"/>
          <p:cNvSpPr txBox="1">
            <a:spLocks noGrp="1"/>
          </p:cNvSpPr>
          <p:nvPr>
            <p:ph type="body" idx="2"/>
          </p:nvPr>
        </p:nvSpPr>
        <p:spPr>
          <a:xfrm>
            <a:off x="4939500" y="3229200"/>
            <a:ext cx="3837000" cy="7824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1200"/>
              </a:spcAft>
              <a:buNone/>
            </a:pPr>
            <a:r>
              <a:rPr lang="en" sz="3800"/>
              <a:t>Pray Pray Pray</a:t>
            </a:r>
            <a:endParaRPr sz="3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35"/>
          <p:cNvSpPr txBox="1">
            <a:spLocks noGrp="1"/>
          </p:cNvSpPr>
          <p:nvPr>
            <p:ph type="title"/>
          </p:nvPr>
        </p:nvSpPr>
        <p:spPr>
          <a:xfrm>
            <a:off x="490250" y="423175"/>
            <a:ext cx="5950200" cy="11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Final Thought</a:t>
            </a:r>
            <a:endParaRPr sz="6000"/>
          </a:p>
        </p:txBody>
      </p:sp>
      <p:pic>
        <p:nvPicPr>
          <p:cNvPr id="934" name="Google Shape;934;p135"/>
          <p:cNvPicPr preferRelativeResize="0"/>
          <p:nvPr/>
        </p:nvPicPr>
        <p:blipFill rotWithShape="1">
          <a:blip r:embed="rId3">
            <a:alphaModFix/>
          </a:blip>
          <a:srcRect l="13459" t="5499" r="17124"/>
          <a:stretch/>
        </p:blipFill>
        <p:spPr>
          <a:xfrm>
            <a:off x="6012775" y="471600"/>
            <a:ext cx="2608824" cy="3551825"/>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Why Discipline?</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36"/>
          <p:cNvSpPr txBox="1"/>
          <p:nvPr/>
        </p:nvSpPr>
        <p:spPr>
          <a:xfrm>
            <a:off x="751625" y="176875"/>
            <a:ext cx="7825800" cy="444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500" i="1">
                <a:solidFill>
                  <a:schemeClr val="dk2"/>
                </a:solidFill>
              </a:rPr>
              <a:t>“The goal of parenting is not for us to decide what we want our children to become and then ruthlessly teach, train, squeeze, badger, and cajole them into that mold.  Instead, we must recognize that God has already designed them.”</a:t>
            </a:r>
            <a:endParaRPr sz="3500" i="1">
              <a:solidFill>
                <a:schemeClr val="dk2"/>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37"/>
          <p:cNvSpPr txBox="1"/>
          <p:nvPr/>
        </p:nvSpPr>
        <p:spPr>
          <a:xfrm>
            <a:off x="751625" y="176875"/>
            <a:ext cx="7825800" cy="444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500" i="1">
                <a:solidFill>
                  <a:schemeClr val="dk2"/>
                </a:solidFill>
              </a:rPr>
              <a:t> “God already has a mature person and long-range purpose in mind.  Our job is to see our children as God does- and to involve ourselves in God’s plans for them.  Like a sculptor, we must try to see the final form straining to break out of the uncut stone.” (89)</a:t>
            </a:r>
            <a:endParaRPr sz="3500" i="1">
              <a:solidFill>
                <a:schemeClr val="dk2"/>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38"/>
          <p:cNvSpPr txBox="1"/>
          <p:nvPr/>
        </p:nvSpPr>
        <p:spPr>
          <a:xfrm>
            <a:off x="416575" y="308650"/>
            <a:ext cx="50808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a:ea typeface="Roboto"/>
                <a:cs typeface="Roboto"/>
                <a:sym typeface="Roboto"/>
              </a:rPr>
              <a:t>Psalm 139:13</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You made all the delicate, inner parts of my body</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and knit me together in my mother’s womb.</a:t>
            </a:r>
            <a:endParaRPr sz="3000">
              <a:solidFill>
                <a:schemeClr val="lt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39"/>
          <p:cNvSpPr txBox="1"/>
          <p:nvPr/>
        </p:nvSpPr>
        <p:spPr>
          <a:xfrm>
            <a:off x="416575" y="308650"/>
            <a:ext cx="50808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 sz="3000">
                <a:solidFill>
                  <a:schemeClr val="lt1"/>
                </a:solidFill>
                <a:latin typeface="Roboto"/>
                <a:ea typeface="Roboto"/>
                <a:cs typeface="Roboto"/>
                <a:sym typeface="Roboto"/>
              </a:rPr>
              <a:t>Psalm 139:15</a:t>
            </a:r>
            <a:endParaRPr sz="3000">
              <a:solidFill>
                <a:schemeClr val="lt1"/>
              </a:solidFill>
              <a:latin typeface="Roboto"/>
              <a:ea typeface="Roboto"/>
              <a:cs typeface="Roboto"/>
              <a:sym typeface="Roboto"/>
            </a:endParaRPr>
          </a:p>
          <a:p>
            <a:pPr marL="0" lvl="0" indent="0" algn="l" rtl="0">
              <a:spcBef>
                <a:spcPts val="0"/>
              </a:spcBef>
              <a:spcAft>
                <a:spcPts val="0"/>
              </a:spcAft>
              <a:buClr>
                <a:schemeClr val="dk2"/>
              </a:buClr>
              <a:buSzPts val="1100"/>
              <a:buFont typeface="Arial"/>
              <a:buNone/>
            </a:pPr>
            <a:r>
              <a:rPr lang="en" sz="3000">
                <a:solidFill>
                  <a:schemeClr val="lt1"/>
                </a:solidFill>
                <a:latin typeface="Roboto"/>
                <a:ea typeface="Roboto"/>
                <a:cs typeface="Roboto"/>
                <a:sym typeface="Roboto"/>
              </a:rPr>
              <a:t>You watched me as I was being formed in utter seclusion, as I was woven together in the dark of the womb.</a:t>
            </a:r>
            <a:endParaRPr sz="3000">
              <a:solidFill>
                <a:schemeClr val="lt1"/>
              </a:solidFill>
              <a:latin typeface="Roboto"/>
              <a:ea typeface="Roboto"/>
              <a:cs typeface="Roboto"/>
              <a:sym typeface="Roboto"/>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40"/>
          <p:cNvSpPr txBox="1"/>
          <p:nvPr/>
        </p:nvSpPr>
        <p:spPr>
          <a:xfrm>
            <a:off x="416575" y="308650"/>
            <a:ext cx="4918500" cy="362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a:ea typeface="Roboto"/>
                <a:cs typeface="Roboto"/>
                <a:sym typeface="Roboto"/>
              </a:rPr>
              <a:t>Psalm 139:16</a:t>
            </a:r>
            <a:endParaRPr sz="30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3000">
                <a:solidFill>
                  <a:schemeClr val="lt1"/>
                </a:solidFill>
                <a:latin typeface="Roboto"/>
                <a:ea typeface="Roboto"/>
                <a:cs typeface="Roboto"/>
                <a:sym typeface="Roboto"/>
              </a:rPr>
              <a:t>You saw me before I was born. Every day of my life was recorded in your book.</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Every moment was laid out</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before a single day had passed.</a:t>
            </a:r>
            <a:endParaRPr sz="3000">
              <a:solidFill>
                <a:schemeClr val="lt1"/>
              </a:solidFill>
              <a:latin typeface="Roboto"/>
              <a:ea typeface="Roboto"/>
              <a:cs typeface="Roboto"/>
              <a:sym typeface="Roboto"/>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41"/>
          <p:cNvSpPr txBox="1">
            <a:spLocks noGrp="1"/>
          </p:cNvSpPr>
          <p:nvPr>
            <p:ph type="title"/>
          </p:nvPr>
        </p:nvSpPr>
        <p:spPr>
          <a:xfrm>
            <a:off x="490250" y="526350"/>
            <a:ext cx="3312000" cy="11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Promise</a:t>
            </a:r>
            <a:endParaRPr/>
          </a:p>
        </p:txBody>
      </p:sp>
      <p:sp>
        <p:nvSpPr>
          <p:cNvPr id="968" name="Google Shape;968;p141"/>
          <p:cNvSpPr txBox="1"/>
          <p:nvPr/>
        </p:nvSpPr>
        <p:spPr>
          <a:xfrm>
            <a:off x="593425" y="1561350"/>
            <a:ext cx="77628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a:ea typeface="Roboto"/>
                <a:cs typeface="Roboto"/>
                <a:sym typeface="Roboto"/>
              </a:rPr>
              <a:t>Proverbs 3:5-6</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Trust in the Lord with all your heart and do not lean on your own understanding. Acknowledge Him in all your ways and He will make your path straight.</a:t>
            </a:r>
            <a:endParaRPr sz="3000">
              <a:solidFill>
                <a:schemeClr val="lt1"/>
              </a:solidFill>
              <a:latin typeface="Roboto"/>
              <a:ea typeface="Roboto"/>
              <a:cs typeface="Roboto"/>
              <a:sym typeface="Roboto"/>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42"/>
          <p:cNvSpPr txBox="1"/>
          <p:nvPr/>
        </p:nvSpPr>
        <p:spPr>
          <a:xfrm>
            <a:off x="467925" y="231000"/>
            <a:ext cx="2140500" cy="7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Resources</a:t>
            </a:r>
            <a:endParaRPr sz="3500">
              <a:latin typeface="Source Sans Pro"/>
              <a:ea typeface="Source Sans Pro"/>
              <a:cs typeface="Source Sans Pro"/>
              <a:sym typeface="Source Sans Pro"/>
            </a:endParaRPr>
          </a:p>
        </p:txBody>
      </p:sp>
      <p:pic>
        <p:nvPicPr>
          <p:cNvPr id="974" name="Google Shape;974;p142"/>
          <p:cNvPicPr preferRelativeResize="0"/>
          <p:nvPr/>
        </p:nvPicPr>
        <p:blipFill>
          <a:blip r:embed="rId3">
            <a:alphaModFix/>
          </a:blip>
          <a:stretch>
            <a:fillRect/>
          </a:stretch>
        </p:blipFill>
        <p:spPr>
          <a:xfrm>
            <a:off x="477375" y="1488350"/>
            <a:ext cx="1419250" cy="2166800"/>
          </a:xfrm>
          <a:prstGeom prst="rect">
            <a:avLst/>
          </a:prstGeom>
          <a:noFill/>
          <a:ln>
            <a:noFill/>
          </a:ln>
        </p:spPr>
      </p:pic>
      <p:pic>
        <p:nvPicPr>
          <p:cNvPr id="975" name="Google Shape;975;p142"/>
          <p:cNvPicPr preferRelativeResize="0"/>
          <p:nvPr/>
        </p:nvPicPr>
        <p:blipFill rotWithShape="1">
          <a:blip r:embed="rId4">
            <a:alphaModFix/>
          </a:blip>
          <a:srcRect l="1018" t="5165" r="1018" b="8164"/>
          <a:stretch/>
        </p:blipFill>
        <p:spPr>
          <a:xfrm>
            <a:off x="3048675" y="231007"/>
            <a:ext cx="1419250" cy="1828540"/>
          </a:xfrm>
          <a:prstGeom prst="rect">
            <a:avLst/>
          </a:prstGeom>
          <a:noFill/>
          <a:ln w="28575" cap="flat" cmpd="sng">
            <a:solidFill>
              <a:schemeClr val="dk1"/>
            </a:solidFill>
            <a:prstDash val="solid"/>
            <a:round/>
            <a:headEnd type="none" w="sm" len="sm"/>
            <a:tailEnd type="none" w="sm" len="sm"/>
          </a:ln>
        </p:spPr>
      </p:pic>
      <p:pic>
        <p:nvPicPr>
          <p:cNvPr id="976" name="Google Shape;976;p142"/>
          <p:cNvPicPr preferRelativeResize="0"/>
          <p:nvPr/>
        </p:nvPicPr>
        <p:blipFill>
          <a:blip r:embed="rId5">
            <a:alphaModFix/>
          </a:blip>
          <a:stretch>
            <a:fillRect/>
          </a:stretch>
        </p:blipFill>
        <p:spPr>
          <a:xfrm>
            <a:off x="4908187" y="231000"/>
            <a:ext cx="1599225" cy="2378025"/>
          </a:xfrm>
          <a:prstGeom prst="rect">
            <a:avLst/>
          </a:prstGeom>
          <a:noFill/>
          <a:ln w="9525" cap="flat" cmpd="sng">
            <a:solidFill>
              <a:schemeClr val="dk2"/>
            </a:solidFill>
            <a:prstDash val="solid"/>
            <a:round/>
            <a:headEnd type="none" w="sm" len="sm"/>
            <a:tailEnd type="none" w="sm" len="sm"/>
          </a:ln>
        </p:spPr>
      </p:pic>
      <p:pic>
        <p:nvPicPr>
          <p:cNvPr id="977" name="Google Shape;977;p142"/>
          <p:cNvPicPr preferRelativeResize="0"/>
          <p:nvPr/>
        </p:nvPicPr>
        <p:blipFill>
          <a:blip r:embed="rId6">
            <a:alphaModFix/>
          </a:blip>
          <a:stretch>
            <a:fillRect/>
          </a:stretch>
        </p:blipFill>
        <p:spPr>
          <a:xfrm>
            <a:off x="2469646" y="2277575"/>
            <a:ext cx="1118029" cy="1828550"/>
          </a:xfrm>
          <a:prstGeom prst="rect">
            <a:avLst/>
          </a:prstGeom>
          <a:noFill/>
          <a:ln w="9525" cap="flat" cmpd="sng">
            <a:solidFill>
              <a:schemeClr val="dk2"/>
            </a:solidFill>
            <a:prstDash val="solid"/>
            <a:round/>
            <a:headEnd type="none" w="sm" len="sm"/>
            <a:tailEnd type="none" w="sm" len="sm"/>
          </a:ln>
        </p:spPr>
      </p:pic>
      <p:pic>
        <p:nvPicPr>
          <p:cNvPr id="978" name="Google Shape;978;p142"/>
          <p:cNvPicPr preferRelativeResize="0"/>
          <p:nvPr/>
        </p:nvPicPr>
        <p:blipFill rotWithShape="1">
          <a:blip r:embed="rId7">
            <a:alphaModFix/>
          </a:blip>
          <a:srcRect t="3815" b="19249"/>
          <a:stretch/>
        </p:blipFill>
        <p:spPr>
          <a:xfrm>
            <a:off x="7191225" y="315550"/>
            <a:ext cx="1419250" cy="2208922"/>
          </a:xfrm>
          <a:prstGeom prst="rect">
            <a:avLst/>
          </a:prstGeom>
          <a:noFill/>
          <a:ln w="9525" cap="flat" cmpd="sng">
            <a:solidFill>
              <a:schemeClr val="dk2"/>
            </a:solidFill>
            <a:prstDash val="solid"/>
            <a:round/>
            <a:headEnd type="none" w="sm" len="sm"/>
            <a:tailEnd type="none" w="sm" len="sm"/>
          </a:ln>
        </p:spPr>
      </p:pic>
      <p:pic>
        <p:nvPicPr>
          <p:cNvPr id="979" name="Google Shape;979;p142"/>
          <p:cNvPicPr preferRelativeResize="0"/>
          <p:nvPr/>
        </p:nvPicPr>
        <p:blipFill>
          <a:blip r:embed="rId8">
            <a:alphaModFix/>
          </a:blip>
          <a:stretch>
            <a:fillRect/>
          </a:stretch>
        </p:blipFill>
        <p:spPr>
          <a:xfrm>
            <a:off x="4097550" y="2654063"/>
            <a:ext cx="1599225" cy="2221144"/>
          </a:xfrm>
          <a:prstGeom prst="rect">
            <a:avLst/>
          </a:prstGeom>
          <a:noFill/>
          <a:ln w="9525" cap="flat" cmpd="sng">
            <a:solidFill>
              <a:schemeClr val="dk2"/>
            </a:solidFill>
            <a:prstDash val="solid"/>
            <a:round/>
            <a:headEnd type="none" w="sm" len="sm"/>
            <a:tailEnd type="none" w="sm" len="sm"/>
          </a:ln>
        </p:spPr>
      </p:pic>
      <p:pic>
        <p:nvPicPr>
          <p:cNvPr id="980" name="Google Shape;980;p142"/>
          <p:cNvPicPr preferRelativeResize="0"/>
          <p:nvPr/>
        </p:nvPicPr>
        <p:blipFill>
          <a:blip r:embed="rId9">
            <a:alphaModFix/>
          </a:blip>
          <a:stretch>
            <a:fillRect/>
          </a:stretch>
        </p:blipFill>
        <p:spPr>
          <a:xfrm>
            <a:off x="6579600" y="2699125"/>
            <a:ext cx="1419250" cy="213101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idx="4294967295"/>
          </p:nvPr>
        </p:nvSpPr>
        <p:spPr>
          <a:xfrm>
            <a:off x="490250" y="526350"/>
            <a:ext cx="57975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God disciplines us</a:t>
            </a:r>
            <a:endParaRPr sz="4000"/>
          </a:p>
        </p:txBody>
      </p:sp>
      <p:sp>
        <p:nvSpPr>
          <p:cNvPr id="150" name="Google Shape;150;p27"/>
          <p:cNvSpPr txBox="1"/>
          <p:nvPr/>
        </p:nvSpPr>
        <p:spPr>
          <a:xfrm>
            <a:off x="711500" y="1581100"/>
            <a:ext cx="7589400" cy="18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Proxima Nova"/>
                <a:ea typeface="Proxima Nova"/>
                <a:cs typeface="Proxima Nova"/>
                <a:sym typeface="Proxima Nova"/>
              </a:rPr>
              <a:t>Hebrews 12:6 “The Lord disciplines the one He loves, and He chastens everyone he accepts as His son.”</a:t>
            </a:r>
            <a:endParaRPr sz="3500">
              <a:latin typeface="Proxima Nova"/>
              <a:ea typeface="Proxima Nova"/>
              <a:cs typeface="Proxima Nova"/>
              <a:sym typeface="Proxima Nova"/>
            </a:endParaRPr>
          </a:p>
          <a:p>
            <a:pPr marL="0" lvl="0" indent="0" algn="l" rtl="0">
              <a:spcBef>
                <a:spcPts val="0"/>
              </a:spcBef>
              <a:spcAft>
                <a:spcPts val="0"/>
              </a:spcAft>
              <a:buNone/>
            </a:pPr>
            <a:endParaRPr sz="3500">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p:nvPr/>
        </p:nvSpPr>
        <p:spPr>
          <a:xfrm>
            <a:off x="711500" y="1251700"/>
            <a:ext cx="75894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7</a:t>
            </a:r>
            <a:r>
              <a:rPr lang="en" sz="2800" b="1">
                <a:latin typeface="Roboto"/>
                <a:ea typeface="Roboto"/>
                <a:cs typeface="Roboto"/>
                <a:sym typeface="Roboto"/>
              </a:rPr>
              <a:t> </a:t>
            </a:r>
            <a:r>
              <a:rPr lang="en" sz="2800">
                <a:latin typeface="Roboto"/>
                <a:ea typeface="Roboto"/>
                <a:cs typeface="Roboto"/>
                <a:sym typeface="Roboto"/>
              </a:rPr>
              <a:t>…</a:t>
            </a:r>
            <a:r>
              <a:rPr lang="en" sz="3000">
                <a:latin typeface="Roboto"/>
                <a:ea typeface="Roboto"/>
                <a:cs typeface="Roboto"/>
                <a:sym typeface="Roboto"/>
              </a:rPr>
              <a:t>For what children are not disciplined by their father?</a:t>
            </a:r>
            <a:r>
              <a:rPr lang="en" sz="2800">
                <a:latin typeface="Roboto"/>
                <a:ea typeface="Roboto"/>
                <a:cs typeface="Roboto"/>
                <a:sym typeface="Roboto"/>
              </a:rPr>
              <a:t> </a:t>
            </a:r>
            <a:r>
              <a:rPr lang="en" sz="2000" b="1">
                <a:latin typeface="Roboto"/>
                <a:ea typeface="Roboto"/>
                <a:cs typeface="Roboto"/>
                <a:sym typeface="Roboto"/>
              </a:rPr>
              <a:t>8</a:t>
            </a:r>
            <a:r>
              <a:rPr lang="en" sz="2800" b="1">
                <a:latin typeface="Roboto"/>
                <a:ea typeface="Roboto"/>
                <a:cs typeface="Roboto"/>
                <a:sym typeface="Roboto"/>
              </a:rPr>
              <a:t> </a:t>
            </a:r>
            <a:r>
              <a:rPr lang="en" sz="3000">
                <a:latin typeface="Roboto"/>
                <a:ea typeface="Roboto"/>
                <a:cs typeface="Roboto"/>
                <a:sym typeface="Roboto"/>
              </a:rPr>
              <a:t>If you are not disciplined—and everyone undergoes discipline—then you are not legitimate, not true sons and daughters at all.</a:t>
            </a:r>
            <a:r>
              <a:rPr lang="en" sz="2800">
                <a:latin typeface="Roboto"/>
                <a:ea typeface="Roboto"/>
                <a:cs typeface="Roboto"/>
                <a:sym typeface="Roboto"/>
              </a:rPr>
              <a:t> </a:t>
            </a:r>
            <a:endParaRPr sz="5300">
              <a:latin typeface="Proxima Nova"/>
              <a:ea typeface="Proxima Nova"/>
              <a:cs typeface="Proxima Nova"/>
              <a:sym typeface="Proxima Nova"/>
            </a:endParaRPr>
          </a:p>
        </p:txBody>
      </p:sp>
      <p:sp>
        <p:nvSpPr>
          <p:cNvPr id="156" name="Google Shape;156;p28"/>
          <p:cNvSpPr txBox="1">
            <a:spLocks noGrp="1"/>
          </p:cNvSpPr>
          <p:nvPr>
            <p:ph type="title" idx="4294967295"/>
          </p:nvPr>
        </p:nvSpPr>
        <p:spPr>
          <a:xfrm>
            <a:off x="490100" y="315550"/>
            <a:ext cx="78108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God assumes we do the same</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p:nvPr/>
        </p:nvSpPr>
        <p:spPr>
          <a:xfrm>
            <a:off x="711500" y="1251700"/>
            <a:ext cx="75894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9</a:t>
            </a:r>
            <a:r>
              <a:rPr lang="en" sz="3000" b="1">
                <a:latin typeface="Roboto"/>
                <a:ea typeface="Roboto"/>
                <a:cs typeface="Roboto"/>
                <a:sym typeface="Roboto"/>
              </a:rPr>
              <a:t> </a:t>
            </a:r>
            <a:r>
              <a:rPr lang="en" sz="3000">
                <a:latin typeface="Roboto"/>
                <a:ea typeface="Roboto"/>
                <a:cs typeface="Roboto"/>
                <a:sym typeface="Roboto"/>
              </a:rPr>
              <a:t>Moreover, we have all had human fathers who disciplined us and we respected them for it. How much more should we submit to the Father of spirits and live! </a:t>
            </a:r>
            <a:endParaRPr sz="3000">
              <a:latin typeface="Proxima Nova"/>
              <a:ea typeface="Proxima Nova"/>
              <a:cs typeface="Proxima Nova"/>
              <a:sym typeface="Proxima Nova"/>
            </a:endParaRPr>
          </a:p>
        </p:txBody>
      </p:sp>
      <p:sp>
        <p:nvSpPr>
          <p:cNvPr id="162" name="Google Shape;162;p29"/>
          <p:cNvSpPr txBox="1">
            <a:spLocks noGrp="1"/>
          </p:cNvSpPr>
          <p:nvPr>
            <p:ph type="title" idx="4294967295"/>
          </p:nvPr>
        </p:nvSpPr>
        <p:spPr>
          <a:xfrm>
            <a:off x="490100" y="315550"/>
            <a:ext cx="78108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God assumes we do the same</a:t>
            </a:r>
            <a:endParaRPr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p:nvPr/>
        </p:nvSpPr>
        <p:spPr>
          <a:xfrm>
            <a:off x="711500" y="1251700"/>
            <a:ext cx="7589400" cy="3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10</a:t>
            </a:r>
            <a:r>
              <a:rPr lang="en" sz="3000">
                <a:latin typeface="Roboto"/>
                <a:ea typeface="Roboto"/>
                <a:cs typeface="Roboto"/>
                <a:sym typeface="Roboto"/>
              </a:rPr>
              <a:t>They disciplined us for a little while as they thought best; but God disciplines us for our good, in order that we may share in his holiness.</a:t>
            </a:r>
            <a:endParaRPr sz="3000">
              <a:latin typeface="Proxima Nova"/>
              <a:ea typeface="Proxima Nova"/>
              <a:cs typeface="Proxima Nova"/>
              <a:sym typeface="Proxima Nova"/>
            </a:endParaRPr>
          </a:p>
        </p:txBody>
      </p:sp>
      <p:sp>
        <p:nvSpPr>
          <p:cNvPr id="168" name="Google Shape;168;p30"/>
          <p:cNvSpPr txBox="1">
            <a:spLocks noGrp="1"/>
          </p:cNvSpPr>
          <p:nvPr>
            <p:ph type="title" idx="4294967295"/>
          </p:nvPr>
        </p:nvSpPr>
        <p:spPr>
          <a:xfrm>
            <a:off x="490100" y="315550"/>
            <a:ext cx="78108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God assumes we do the same</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1"/>
          <p:cNvSpPr txBox="1"/>
          <p:nvPr/>
        </p:nvSpPr>
        <p:spPr>
          <a:xfrm>
            <a:off x="1001350" y="2187175"/>
            <a:ext cx="7075500" cy="7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Proxima Nova"/>
                <a:ea typeface="Proxima Nova"/>
                <a:cs typeface="Proxima Nova"/>
                <a:sym typeface="Proxima Nova"/>
              </a:rPr>
              <a:t>Kids need boundaries</a:t>
            </a:r>
            <a:endParaRPr sz="400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2"/>
          <p:cNvPicPr preferRelativeResize="0"/>
          <p:nvPr/>
        </p:nvPicPr>
        <p:blipFill rotWithShape="1">
          <a:blip r:embed="rId3">
            <a:alphaModFix/>
          </a:blip>
          <a:srcRect l="1018" t="5165" r="1018" b="8164"/>
          <a:stretch/>
        </p:blipFill>
        <p:spPr>
          <a:xfrm>
            <a:off x="6065700" y="919738"/>
            <a:ext cx="2564450" cy="3304025"/>
          </a:xfrm>
          <a:prstGeom prst="rect">
            <a:avLst/>
          </a:prstGeom>
          <a:noFill/>
          <a:ln w="28575" cap="flat" cmpd="sng">
            <a:solidFill>
              <a:schemeClr val="dk1"/>
            </a:solidFill>
            <a:prstDash val="solid"/>
            <a:round/>
            <a:headEnd type="none" w="sm" len="sm"/>
            <a:tailEnd type="none" w="sm" len="sm"/>
          </a:ln>
        </p:spPr>
      </p:pic>
      <p:sp>
        <p:nvSpPr>
          <p:cNvPr id="180" name="Google Shape;180;p32"/>
          <p:cNvSpPr txBox="1"/>
          <p:nvPr/>
        </p:nvSpPr>
        <p:spPr>
          <a:xfrm>
            <a:off x="316225" y="434800"/>
            <a:ext cx="5520600" cy="41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A boundary is a “property line” that defines a person; it defines where one person ends and someone else begins. A child needs to know where she begins, what she needs to take responsibility for. </a:t>
            </a:r>
            <a:endParaRPr sz="31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972625" y="807600"/>
            <a:ext cx="3191748" cy="3411825"/>
          </a:xfrm>
          <a:prstGeom prst="rect">
            <a:avLst/>
          </a:prstGeom>
          <a:noFill/>
          <a:ln>
            <a:noFill/>
          </a:ln>
        </p:spPr>
      </p:pic>
      <p:pic>
        <p:nvPicPr>
          <p:cNvPr id="186" name="Google Shape;186;p33"/>
          <p:cNvPicPr preferRelativeResize="0"/>
          <p:nvPr/>
        </p:nvPicPr>
        <p:blipFill>
          <a:blip r:embed="rId3">
            <a:alphaModFix/>
          </a:blip>
          <a:stretch>
            <a:fillRect/>
          </a:stretch>
        </p:blipFill>
        <p:spPr>
          <a:xfrm>
            <a:off x="4878125" y="807600"/>
            <a:ext cx="3191748" cy="3411825"/>
          </a:xfrm>
          <a:prstGeom prst="rect">
            <a:avLst/>
          </a:prstGeom>
          <a:noFill/>
          <a:ln>
            <a:noFill/>
          </a:ln>
        </p:spPr>
      </p:pic>
      <p:sp>
        <p:nvSpPr>
          <p:cNvPr id="187" name="Google Shape;187;p33"/>
          <p:cNvSpPr txBox="1"/>
          <p:nvPr/>
        </p:nvSpPr>
        <p:spPr>
          <a:xfrm>
            <a:off x="1593775" y="202800"/>
            <a:ext cx="5607300" cy="8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Proxima Nova"/>
                <a:ea typeface="Proxima Nova"/>
                <a:cs typeface="Proxima Nova"/>
                <a:sym typeface="Proxima Nova"/>
              </a:rPr>
              <a:t>Boundary Illustration</a:t>
            </a:r>
            <a:endParaRPr sz="4000">
              <a:latin typeface="Proxima Nova"/>
              <a:ea typeface="Proxima Nova"/>
              <a:cs typeface="Proxima Nova"/>
              <a:sym typeface="Proxima Nova"/>
            </a:endParaRPr>
          </a:p>
        </p:txBody>
      </p:sp>
      <p:sp>
        <p:nvSpPr>
          <p:cNvPr id="188" name="Google Shape;188;p33"/>
          <p:cNvSpPr txBox="1"/>
          <p:nvPr/>
        </p:nvSpPr>
        <p:spPr>
          <a:xfrm>
            <a:off x="1767625" y="4219425"/>
            <a:ext cx="1811100" cy="5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Proxima Nova"/>
                <a:ea typeface="Proxima Nova"/>
                <a:cs typeface="Proxima Nova"/>
                <a:sym typeface="Proxima Nova"/>
              </a:rPr>
              <a:t>Your</a:t>
            </a:r>
            <a:endParaRPr sz="2500">
              <a:latin typeface="Proxima Nova"/>
              <a:ea typeface="Proxima Nova"/>
              <a:cs typeface="Proxima Nova"/>
              <a:sym typeface="Proxima Nova"/>
            </a:endParaRPr>
          </a:p>
        </p:txBody>
      </p:sp>
      <p:sp>
        <p:nvSpPr>
          <p:cNvPr id="189" name="Google Shape;189;p33"/>
          <p:cNvSpPr txBox="1"/>
          <p:nvPr/>
        </p:nvSpPr>
        <p:spPr>
          <a:xfrm>
            <a:off x="5568450" y="4175975"/>
            <a:ext cx="1811100" cy="5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Proxima Nova"/>
                <a:ea typeface="Proxima Nova"/>
                <a:cs typeface="Proxima Nova"/>
                <a:sym typeface="Proxima Nova"/>
              </a:rPr>
              <a:t>Neighbor’s</a:t>
            </a:r>
            <a:endParaRPr sz="25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is Discipline?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pic>
        <p:nvPicPr>
          <p:cNvPr id="194" name="Google Shape;194;p34"/>
          <p:cNvPicPr preferRelativeResize="0"/>
          <p:nvPr/>
        </p:nvPicPr>
        <p:blipFill>
          <a:blip r:embed="rId3">
            <a:alphaModFix/>
          </a:blip>
          <a:stretch>
            <a:fillRect/>
          </a:stretch>
        </p:blipFill>
        <p:spPr>
          <a:xfrm>
            <a:off x="514125" y="152400"/>
            <a:ext cx="8115744" cy="4838699"/>
          </a:xfrm>
          <a:prstGeom prst="rect">
            <a:avLst/>
          </a:prstGeom>
          <a:noFill/>
          <a:ln>
            <a:noFill/>
          </a:ln>
        </p:spPr>
      </p:pic>
      <p:sp>
        <p:nvSpPr>
          <p:cNvPr id="195" name="Google Shape;195;p34"/>
          <p:cNvSpPr txBox="1"/>
          <p:nvPr/>
        </p:nvSpPr>
        <p:spPr>
          <a:xfrm>
            <a:off x="3207325" y="415625"/>
            <a:ext cx="2396700" cy="11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Source Sans Pro"/>
                <a:ea typeface="Source Sans Pro"/>
                <a:cs typeface="Source Sans Pro"/>
                <a:sym typeface="Source Sans Pro"/>
              </a:rPr>
              <a:t>Relationship Boundaries</a:t>
            </a:r>
            <a:endParaRPr sz="3000">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5"/>
          <p:cNvPicPr preferRelativeResize="0"/>
          <p:nvPr/>
        </p:nvPicPr>
        <p:blipFill rotWithShape="1">
          <a:blip r:embed="rId3">
            <a:alphaModFix/>
          </a:blip>
          <a:srcRect l="1018" t="5165" r="1018" b="8164"/>
          <a:stretch/>
        </p:blipFill>
        <p:spPr>
          <a:xfrm>
            <a:off x="6065700" y="919738"/>
            <a:ext cx="2564450" cy="3304025"/>
          </a:xfrm>
          <a:prstGeom prst="rect">
            <a:avLst/>
          </a:prstGeom>
          <a:noFill/>
          <a:ln w="28575" cap="flat" cmpd="sng">
            <a:solidFill>
              <a:schemeClr val="dk1"/>
            </a:solidFill>
            <a:prstDash val="solid"/>
            <a:round/>
            <a:headEnd type="none" w="sm" len="sm"/>
            <a:tailEnd type="none" w="sm" len="sm"/>
          </a:ln>
        </p:spPr>
      </p:pic>
      <p:sp>
        <p:nvSpPr>
          <p:cNvPr id="201" name="Google Shape;201;p35"/>
          <p:cNvSpPr txBox="1"/>
          <p:nvPr/>
        </p:nvSpPr>
        <p:spPr>
          <a:xfrm>
            <a:off x="316225" y="434800"/>
            <a:ext cx="5520600" cy="41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Children are not born with boundaries–they internalize boundaries from external relationships and </a:t>
            </a:r>
            <a:r>
              <a:rPr lang="en" sz="3000" b="1">
                <a:latin typeface="Proxima Nova"/>
                <a:ea typeface="Proxima Nova"/>
                <a:cs typeface="Proxima Nova"/>
                <a:sym typeface="Proxima Nova"/>
              </a:rPr>
              <a:t>discipline</a:t>
            </a:r>
            <a:r>
              <a:rPr lang="en" sz="3000">
                <a:latin typeface="Proxima Nova"/>
                <a:ea typeface="Proxima Nova"/>
                <a:cs typeface="Proxima Nova"/>
                <a:sym typeface="Proxima Nova"/>
              </a:rPr>
              <a:t>. </a:t>
            </a:r>
            <a:endParaRPr sz="30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6"/>
          <p:cNvPicPr preferRelativeResize="0"/>
          <p:nvPr/>
        </p:nvPicPr>
        <p:blipFill rotWithShape="1">
          <a:blip r:embed="rId3">
            <a:alphaModFix/>
          </a:blip>
          <a:srcRect l="1018" t="5165" r="1018" b="8164"/>
          <a:stretch/>
        </p:blipFill>
        <p:spPr>
          <a:xfrm>
            <a:off x="6065700" y="919738"/>
            <a:ext cx="2564450" cy="3304025"/>
          </a:xfrm>
          <a:prstGeom prst="rect">
            <a:avLst/>
          </a:prstGeom>
          <a:noFill/>
          <a:ln w="28575" cap="flat" cmpd="sng">
            <a:solidFill>
              <a:schemeClr val="dk1"/>
            </a:solidFill>
            <a:prstDash val="solid"/>
            <a:round/>
            <a:headEnd type="none" w="sm" len="sm"/>
            <a:tailEnd type="none" w="sm" len="sm"/>
          </a:ln>
        </p:spPr>
      </p:pic>
      <p:sp>
        <p:nvSpPr>
          <p:cNvPr id="207" name="Google Shape;207;p36"/>
          <p:cNvSpPr txBox="1"/>
          <p:nvPr/>
        </p:nvSpPr>
        <p:spPr>
          <a:xfrm>
            <a:off x="316225" y="434800"/>
            <a:ext cx="5520600" cy="41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roxima Nova"/>
                <a:ea typeface="Proxima Nova"/>
                <a:cs typeface="Proxima Nova"/>
                <a:sym typeface="Proxima Nova"/>
              </a:rPr>
              <a:t>In order for children to learn who they are and what they are responsible for, their parents have to have clear boundaries with them and relate to them in ways that help them learn their own boundaries (p 17-18).</a:t>
            </a:r>
            <a:endParaRPr sz="3000">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7"/>
          <p:cNvSpPr txBox="1"/>
          <p:nvPr/>
        </p:nvSpPr>
        <p:spPr>
          <a:xfrm>
            <a:off x="304275" y="2187175"/>
            <a:ext cx="8591700" cy="7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Proxima Nova"/>
                <a:ea typeface="Proxima Nova"/>
                <a:cs typeface="Proxima Nova"/>
                <a:sym typeface="Proxima Nova"/>
              </a:rPr>
              <a:t>What was once external becomes internal</a:t>
            </a:r>
            <a:endParaRPr sz="36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idx="4294967295"/>
          </p:nvPr>
        </p:nvSpPr>
        <p:spPr>
          <a:xfrm>
            <a:off x="490100" y="315550"/>
            <a:ext cx="7810800" cy="101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a:t>If boundaries are clear…</a:t>
            </a:r>
            <a:endParaRPr sz="4000"/>
          </a:p>
        </p:txBody>
      </p:sp>
      <p:sp>
        <p:nvSpPr>
          <p:cNvPr id="219" name="Google Shape;219;p38"/>
          <p:cNvSpPr txBox="1"/>
          <p:nvPr/>
        </p:nvSpPr>
        <p:spPr>
          <a:xfrm>
            <a:off x="850300" y="1291225"/>
            <a:ext cx="75894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A well-defined sense of who they are</a:t>
            </a:r>
            <a:endParaRPr sz="3000">
              <a:latin typeface="Roboto"/>
              <a:ea typeface="Roboto"/>
              <a:cs typeface="Roboto"/>
              <a:sym typeface="Roboto"/>
            </a:endParaRPr>
          </a:p>
        </p:txBody>
      </p:sp>
      <p:sp>
        <p:nvSpPr>
          <p:cNvPr id="220" name="Google Shape;220;p38"/>
          <p:cNvSpPr txBox="1"/>
          <p:nvPr/>
        </p:nvSpPr>
        <p:spPr>
          <a:xfrm>
            <a:off x="850300" y="1980925"/>
            <a:ext cx="75894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Know what they are responsible for</a:t>
            </a:r>
            <a:endParaRPr sz="3000">
              <a:latin typeface="Roboto"/>
              <a:ea typeface="Roboto"/>
              <a:cs typeface="Roboto"/>
              <a:sym typeface="Roboto"/>
            </a:endParaRPr>
          </a:p>
        </p:txBody>
      </p:sp>
      <p:sp>
        <p:nvSpPr>
          <p:cNvPr id="221" name="Google Shape;221;p38"/>
          <p:cNvSpPr txBox="1"/>
          <p:nvPr/>
        </p:nvSpPr>
        <p:spPr>
          <a:xfrm>
            <a:off x="850300" y="2631100"/>
            <a:ext cx="73440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Know they have the ability to choose</a:t>
            </a:r>
            <a:endParaRPr sz="3000">
              <a:latin typeface="Roboto"/>
              <a:ea typeface="Roboto"/>
              <a:cs typeface="Roboto"/>
              <a:sym typeface="Roboto"/>
            </a:endParaRPr>
          </a:p>
        </p:txBody>
      </p:sp>
      <p:sp>
        <p:nvSpPr>
          <p:cNvPr id="222" name="Google Shape;222;p38"/>
          <p:cNvSpPr txBox="1"/>
          <p:nvPr/>
        </p:nvSpPr>
        <p:spPr>
          <a:xfrm>
            <a:off x="850300" y="3320800"/>
            <a:ext cx="78108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Understand choices have consequences</a:t>
            </a:r>
            <a:endParaRPr sz="3000">
              <a:latin typeface="Roboto"/>
              <a:ea typeface="Roboto"/>
              <a:cs typeface="Roboto"/>
              <a:sym typeface="Roboto"/>
            </a:endParaRPr>
          </a:p>
        </p:txBody>
      </p:sp>
      <p:sp>
        <p:nvSpPr>
          <p:cNvPr id="223" name="Google Shape;223;p38"/>
          <p:cNvSpPr txBox="1"/>
          <p:nvPr/>
        </p:nvSpPr>
        <p:spPr>
          <a:xfrm>
            <a:off x="883975" y="3970975"/>
            <a:ext cx="78108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Potential for healthy relationships</a:t>
            </a:r>
            <a:endParaRPr sz="3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idx="4294967295"/>
          </p:nvPr>
        </p:nvSpPr>
        <p:spPr>
          <a:xfrm>
            <a:off x="136450" y="315550"/>
            <a:ext cx="8794800" cy="101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3900"/>
              <a:t>If children don’t develop boundaries</a:t>
            </a:r>
            <a:endParaRPr sz="3900"/>
          </a:p>
        </p:txBody>
      </p:sp>
      <p:sp>
        <p:nvSpPr>
          <p:cNvPr id="229" name="Google Shape;229;p39"/>
          <p:cNvSpPr txBox="1"/>
          <p:nvPr/>
        </p:nvSpPr>
        <p:spPr>
          <a:xfrm>
            <a:off x="850300" y="1291225"/>
            <a:ext cx="75894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Inability to say “no” to hurtful people</a:t>
            </a:r>
            <a:endParaRPr sz="3000">
              <a:latin typeface="Roboto"/>
              <a:ea typeface="Roboto"/>
              <a:cs typeface="Roboto"/>
              <a:sym typeface="Roboto"/>
            </a:endParaRPr>
          </a:p>
        </p:txBody>
      </p:sp>
      <p:sp>
        <p:nvSpPr>
          <p:cNvPr id="230" name="Google Shape;230;p39"/>
          <p:cNvSpPr txBox="1"/>
          <p:nvPr/>
        </p:nvSpPr>
        <p:spPr>
          <a:xfrm>
            <a:off x="850300" y="1980925"/>
            <a:ext cx="75894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Inability to say “no” to their own impulses</a:t>
            </a:r>
            <a:endParaRPr sz="3000">
              <a:latin typeface="Roboto"/>
              <a:ea typeface="Roboto"/>
              <a:cs typeface="Roboto"/>
              <a:sym typeface="Roboto"/>
            </a:endParaRPr>
          </a:p>
        </p:txBody>
      </p:sp>
      <p:sp>
        <p:nvSpPr>
          <p:cNvPr id="231" name="Google Shape;231;p39"/>
          <p:cNvSpPr txBox="1"/>
          <p:nvPr/>
        </p:nvSpPr>
        <p:spPr>
          <a:xfrm>
            <a:off x="850300" y="2631100"/>
            <a:ext cx="70449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Inability to hear “no” from others</a:t>
            </a:r>
            <a:endParaRPr sz="3000">
              <a:latin typeface="Roboto"/>
              <a:ea typeface="Roboto"/>
              <a:cs typeface="Roboto"/>
              <a:sym typeface="Roboto"/>
            </a:endParaRPr>
          </a:p>
        </p:txBody>
      </p:sp>
      <p:sp>
        <p:nvSpPr>
          <p:cNvPr id="232" name="Google Shape;232;p39"/>
          <p:cNvSpPr txBox="1"/>
          <p:nvPr/>
        </p:nvSpPr>
        <p:spPr>
          <a:xfrm>
            <a:off x="850300" y="3320800"/>
            <a:ext cx="78108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Inability to have healthy relationships</a:t>
            </a:r>
            <a:endParaRPr sz="3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90250" y="526350"/>
            <a:ext cx="5085600" cy="24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We need to discipline our kids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490250" y="526350"/>
            <a:ext cx="8168700" cy="177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are we disciplining them toward?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2"/>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50" name="Google Shape;250;p42"/>
          <p:cNvSpPr txBox="1"/>
          <p:nvPr/>
        </p:nvSpPr>
        <p:spPr>
          <a:xfrm>
            <a:off x="504275" y="374600"/>
            <a:ext cx="5547000" cy="42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Our observation is that most parents are so busy parenting, they never stop to consider what they are parenting </a:t>
            </a:r>
            <a:r>
              <a:rPr lang="en" sz="3200" i="1">
                <a:latin typeface="Source Sans Pro"/>
                <a:ea typeface="Source Sans Pro"/>
                <a:cs typeface="Source Sans Pro"/>
                <a:sym typeface="Source Sans Pro"/>
              </a:rPr>
              <a:t>to.</a:t>
            </a:r>
            <a:r>
              <a:rPr lang="en" sz="3200">
                <a:latin typeface="Source Sans Pro"/>
                <a:ea typeface="Source Sans Pro"/>
                <a:cs typeface="Source Sans Pro"/>
                <a:sym typeface="Source Sans Pro"/>
              </a:rPr>
              <a:t> </a:t>
            </a:r>
            <a:endParaRPr sz="3200">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56" name="Google Shape;256;p43"/>
          <p:cNvSpPr txBox="1"/>
          <p:nvPr/>
        </p:nvSpPr>
        <p:spPr>
          <a:xfrm>
            <a:off x="504275" y="374600"/>
            <a:ext cx="5547000" cy="42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Our observation is that most parents are so busy parenting, they never stop to consider what they are parenting </a:t>
            </a:r>
            <a:r>
              <a:rPr lang="en" sz="3200" i="1">
                <a:latin typeface="Source Sans Pro"/>
                <a:ea typeface="Source Sans Pro"/>
                <a:cs typeface="Source Sans Pro"/>
                <a:sym typeface="Source Sans Pro"/>
              </a:rPr>
              <a:t>to.</a:t>
            </a:r>
            <a:r>
              <a:rPr lang="en" sz="3200">
                <a:latin typeface="Source Sans Pro"/>
                <a:ea typeface="Source Sans Pro"/>
                <a:cs typeface="Source Sans Pro"/>
                <a:sym typeface="Source Sans Pro"/>
              </a:rPr>
              <a:t> What they are parenting </a:t>
            </a:r>
            <a:r>
              <a:rPr lang="en" sz="3200" i="1">
                <a:latin typeface="Source Sans Pro"/>
                <a:ea typeface="Source Sans Pro"/>
                <a:cs typeface="Source Sans Pro"/>
                <a:sym typeface="Source Sans Pro"/>
              </a:rPr>
              <a:t>for.</a:t>
            </a:r>
            <a:r>
              <a:rPr lang="en" sz="3200">
                <a:latin typeface="Source Sans Pro"/>
                <a:ea typeface="Source Sans Pro"/>
                <a:cs typeface="Source Sans Pro"/>
                <a:sym typeface="Source Sans Pro"/>
              </a:rPr>
              <a:t> They are too busy to stop and consider the end game. The goal. The prize. The win.</a:t>
            </a:r>
            <a:endParaRPr sz="320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5047200" cy="8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20"/>
              <a:t>Discipline is not…</a:t>
            </a:r>
            <a:endParaRPr sz="4020"/>
          </a:p>
        </p:txBody>
      </p:sp>
      <p:sp>
        <p:nvSpPr>
          <p:cNvPr id="89" name="Google Shape;89;p17"/>
          <p:cNvSpPr txBox="1">
            <a:spLocks noGrp="1"/>
          </p:cNvSpPr>
          <p:nvPr>
            <p:ph type="body" idx="1"/>
          </p:nvPr>
        </p:nvSpPr>
        <p:spPr>
          <a:xfrm>
            <a:off x="311700" y="1333025"/>
            <a:ext cx="8520600" cy="3235800"/>
          </a:xfrm>
          <a:prstGeom prst="rect">
            <a:avLst/>
          </a:prstGeom>
        </p:spPr>
        <p:txBody>
          <a:bodyPr spcFirstLastPara="1" wrap="square" lIns="91425" tIns="91425" rIns="91425" bIns="91425" anchor="t" anchorCtr="0">
            <a:normAutofit lnSpcReduction="10000"/>
          </a:bodyPr>
          <a:lstStyle/>
          <a:p>
            <a:pPr marL="457200" lvl="0" indent="-457200" algn="l" rtl="0">
              <a:spcBef>
                <a:spcPts val="0"/>
              </a:spcBef>
              <a:spcAft>
                <a:spcPts val="0"/>
              </a:spcAft>
              <a:buSzPts val="3600"/>
              <a:buChar char="●"/>
            </a:pPr>
            <a:r>
              <a:rPr lang="en" sz="3600"/>
              <a:t>punishment</a:t>
            </a:r>
            <a:endParaRPr sz="3600"/>
          </a:p>
          <a:p>
            <a:pPr marL="457200" lvl="0" indent="-457200" algn="l" rtl="0">
              <a:spcBef>
                <a:spcPts val="0"/>
              </a:spcBef>
              <a:spcAft>
                <a:spcPts val="0"/>
              </a:spcAft>
              <a:buSzPts val="3600"/>
              <a:buChar char="●"/>
            </a:pPr>
            <a:r>
              <a:rPr lang="en" sz="3600"/>
              <a:t>domineering &amp; controlling</a:t>
            </a:r>
            <a:endParaRPr sz="3600"/>
          </a:p>
          <a:p>
            <a:pPr marL="457200" lvl="0" indent="-457200" algn="l" rtl="0">
              <a:spcBef>
                <a:spcPts val="0"/>
              </a:spcBef>
              <a:spcAft>
                <a:spcPts val="0"/>
              </a:spcAft>
              <a:buSzPts val="3600"/>
              <a:buChar char="●"/>
            </a:pPr>
            <a:r>
              <a:rPr lang="en" sz="3600"/>
              <a:t>power struggles</a:t>
            </a:r>
            <a:endParaRPr sz="3600"/>
          </a:p>
          <a:p>
            <a:pPr marL="457200" lvl="0" indent="-457200" algn="l" rtl="0">
              <a:spcBef>
                <a:spcPts val="0"/>
              </a:spcBef>
              <a:spcAft>
                <a:spcPts val="0"/>
              </a:spcAft>
              <a:buSzPts val="3600"/>
              <a:buChar char="●"/>
            </a:pPr>
            <a:r>
              <a:rPr lang="en" sz="3600"/>
              <a:t>a way to get revenge</a:t>
            </a:r>
            <a:endParaRPr sz="3600"/>
          </a:p>
          <a:p>
            <a:pPr marL="457200" lvl="0" indent="-457200" algn="l" rtl="0">
              <a:spcBef>
                <a:spcPts val="0"/>
              </a:spcBef>
              <a:spcAft>
                <a:spcPts val="0"/>
              </a:spcAft>
              <a:buSzPts val="3600"/>
              <a:buChar char="●"/>
            </a:pPr>
            <a:r>
              <a:rPr lang="en" sz="3600"/>
              <a:t>so our life will go smoother</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4"/>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62" name="Google Shape;262;p44"/>
          <p:cNvSpPr txBox="1"/>
          <p:nvPr/>
        </p:nvSpPr>
        <p:spPr>
          <a:xfrm>
            <a:off x="504275" y="374600"/>
            <a:ext cx="5547000" cy="42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If you don’t hit pause long enough to consider the direction in which you are parenting, you may wake up one day to the realization that you parented in the wrong direction.</a:t>
            </a:r>
            <a:endParaRPr sz="3200">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5"/>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68" name="Google Shape;268;p45"/>
          <p:cNvSpPr txBox="1"/>
          <p:nvPr/>
        </p:nvSpPr>
        <p:spPr>
          <a:xfrm>
            <a:off x="504275" y="374600"/>
            <a:ext cx="5814600" cy="3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By “wrong” I mean you parented in a direction you would not have chose had you stopped long enough to choose. The folks who decide on a direction ahead of time usually end up somewhere on purpose. </a:t>
            </a:r>
            <a:endParaRPr sz="3200">
              <a:latin typeface="Source Sans Pro"/>
              <a:ea typeface="Source Sans Pro"/>
              <a:cs typeface="Source Sans Pro"/>
              <a:sym typeface="Source Sans Pro"/>
            </a:endParaRPr>
          </a:p>
          <a:p>
            <a:pPr marL="0" lvl="0" indent="0" algn="l" rtl="0">
              <a:spcBef>
                <a:spcPts val="0"/>
              </a:spcBef>
              <a:spcAft>
                <a:spcPts val="0"/>
              </a:spcAft>
              <a:buNone/>
            </a:pPr>
            <a:endParaRPr sz="3200">
              <a:latin typeface="Source Sans Pro"/>
              <a:ea typeface="Source Sans Pro"/>
              <a:cs typeface="Source Sans Pro"/>
              <a:sym typeface="Source Sans Pro"/>
            </a:endParaRPr>
          </a:p>
        </p:txBody>
      </p:sp>
      <p:sp>
        <p:nvSpPr>
          <p:cNvPr id="269" name="Google Shape;269;p45"/>
          <p:cNvSpPr txBox="1"/>
          <p:nvPr/>
        </p:nvSpPr>
        <p:spPr>
          <a:xfrm>
            <a:off x="504275" y="4164700"/>
            <a:ext cx="5899200" cy="6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3200" dirty="0">
                <a:solidFill>
                  <a:schemeClr val="dk2"/>
                </a:solidFill>
                <a:latin typeface="Source Sans Pro"/>
                <a:ea typeface="Source Sans Pro"/>
                <a:cs typeface="Source Sans Pro"/>
                <a:sym typeface="Source Sans Pro"/>
              </a:rPr>
              <a:t>Direction determines destination.</a:t>
            </a:r>
            <a:endParaRPr sz="3200" dirty="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6"/>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75" name="Google Shape;275;p46"/>
          <p:cNvSpPr txBox="1"/>
          <p:nvPr/>
        </p:nvSpPr>
        <p:spPr>
          <a:xfrm>
            <a:off x="504275" y="374600"/>
            <a:ext cx="5547000" cy="42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If your parenting style– habits, responses, approach to discipline– is not dictated by a predetermined win, it will be dictated by circumstances, culture, the reactions of your children, and the expectations of others.</a:t>
            </a:r>
            <a:endParaRPr sz="3200">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47"/>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281" name="Google Shape;281;p47"/>
          <p:cNvSpPr txBox="1"/>
          <p:nvPr/>
        </p:nvSpPr>
        <p:spPr>
          <a:xfrm>
            <a:off x="504275" y="374600"/>
            <a:ext cx="5662200" cy="42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Parenting becomes a whirlwind. In the whirlwind, parenting is reduced to reacting rather than leading, reacting to the immediate instigation rather than leading toward a predetermined destination.</a:t>
            </a:r>
            <a:endParaRPr sz="3200">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xfrm>
            <a:off x="490250" y="526350"/>
            <a:ext cx="8168700" cy="177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Discipline with the end in mind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xfrm>
            <a:off x="490250" y="526350"/>
            <a:ext cx="7822800" cy="1130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is the end in mind?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299" name="Google Shape;299;p50"/>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00" name="Google Shape;300;p50"/>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01" name="Google Shape;301;p50"/>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02" name="Google Shape;302;p50"/>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08" name="Google Shape;308;p51"/>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09" name="Google Shape;309;p51"/>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10" name="Google Shape;310;p51"/>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11" name="Google Shape;311;p51"/>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12" name="Google Shape;312;p51"/>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3" name="Google Shape;313;p51"/>
          <p:cNvCxnSpPr>
            <a:stCxn id="312"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14" name="Google Shape;314;p51"/>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15" name="Google Shape;315;p51"/>
          <p:cNvSpPr txBox="1"/>
          <p:nvPr/>
        </p:nvSpPr>
        <p:spPr>
          <a:xfrm>
            <a:off x="1123800" y="1383125"/>
            <a:ext cx="5149800" cy="2146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Source Sans Pro"/>
                <a:ea typeface="Source Sans Pro"/>
                <a:cs typeface="Source Sans Pro"/>
                <a:sym typeface="Source Sans Pro"/>
              </a:rPr>
              <a:t>Internal control</a:t>
            </a:r>
            <a:endParaRPr sz="25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21" name="Google Shape;321;p52"/>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22" name="Google Shape;322;p52"/>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23" name="Google Shape;323;p52"/>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24" name="Google Shape;324;p52"/>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25" name="Google Shape;325;p52"/>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6" name="Google Shape;326;p52"/>
          <p:cNvCxnSpPr>
            <a:stCxn id="325"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27" name="Google Shape;327;p52"/>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28" name="Google Shape;328;p52"/>
          <p:cNvSpPr txBox="1"/>
          <p:nvPr/>
        </p:nvSpPr>
        <p:spPr>
          <a:xfrm>
            <a:off x="1123800" y="1383125"/>
            <a:ext cx="5149800" cy="2146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Source Sans Pro"/>
                <a:ea typeface="Source Sans Pro"/>
                <a:cs typeface="Source Sans Pro"/>
                <a:sym typeface="Source Sans Pro"/>
              </a:rPr>
              <a:t>Internal control</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Make their own decisions</a:t>
            </a:r>
            <a:endParaRPr sz="25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34" name="Google Shape;334;p53"/>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35" name="Google Shape;335;p53"/>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36" name="Google Shape;336;p53"/>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37" name="Google Shape;337;p53"/>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38" name="Google Shape;338;p53"/>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53"/>
          <p:cNvCxnSpPr>
            <a:stCxn id="338"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40" name="Google Shape;340;p53"/>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41" name="Google Shape;341;p53"/>
          <p:cNvSpPr txBox="1"/>
          <p:nvPr/>
        </p:nvSpPr>
        <p:spPr>
          <a:xfrm>
            <a:off x="1123800" y="1383125"/>
            <a:ext cx="5149800" cy="2146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Source Sans Pro"/>
                <a:ea typeface="Source Sans Pro"/>
                <a:cs typeface="Source Sans Pro"/>
                <a:sym typeface="Source Sans Pro"/>
              </a:rPr>
              <a:t>Internal control</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Make their own decisions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Defend their own values</a:t>
            </a:r>
            <a:endParaRPr sz="25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4593600" cy="8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20"/>
              <a:t>Discipline is…</a:t>
            </a:r>
            <a:endParaRPr sz="4020"/>
          </a:p>
        </p:txBody>
      </p:sp>
      <p:sp>
        <p:nvSpPr>
          <p:cNvPr id="96" name="Google Shape;96;p18"/>
          <p:cNvSpPr txBox="1">
            <a:spLocks noGrp="1"/>
          </p:cNvSpPr>
          <p:nvPr>
            <p:ph type="body" idx="1"/>
          </p:nvPr>
        </p:nvSpPr>
        <p:spPr>
          <a:xfrm>
            <a:off x="311700" y="1333025"/>
            <a:ext cx="8520600" cy="3235800"/>
          </a:xfrm>
          <a:prstGeom prst="rect">
            <a:avLst/>
          </a:prstGeom>
        </p:spPr>
        <p:txBody>
          <a:bodyPr spcFirstLastPara="1" wrap="square" lIns="91425" tIns="91425" rIns="91425" bIns="91425" anchor="t" anchorCtr="0">
            <a:normAutofit/>
          </a:bodyPr>
          <a:lstStyle/>
          <a:p>
            <a:pPr marL="457200" lvl="0" indent="-457200" algn="l" rtl="0">
              <a:spcBef>
                <a:spcPts val="0"/>
              </a:spcBef>
              <a:spcAft>
                <a:spcPts val="0"/>
              </a:spcAft>
              <a:buSzPts val="3600"/>
              <a:buChar char="●"/>
            </a:pPr>
            <a:r>
              <a:rPr lang="en" sz="3600"/>
              <a:t>instruction</a:t>
            </a:r>
            <a:endParaRPr sz="3600"/>
          </a:p>
          <a:p>
            <a:pPr marL="457200" lvl="0" indent="-457200" algn="l" rtl="0">
              <a:spcBef>
                <a:spcPts val="0"/>
              </a:spcBef>
              <a:spcAft>
                <a:spcPts val="0"/>
              </a:spcAft>
              <a:buSzPts val="3600"/>
              <a:buChar char="●"/>
            </a:pPr>
            <a:r>
              <a:rPr lang="en" sz="3600"/>
              <a:t>training</a:t>
            </a:r>
            <a:endParaRPr sz="3600"/>
          </a:p>
          <a:p>
            <a:pPr marL="457200" lvl="0" indent="-457200" algn="l" rtl="0">
              <a:spcBef>
                <a:spcPts val="0"/>
              </a:spcBef>
              <a:spcAft>
                <a:spcPts val="0"/>
              </a:spcAft>
              <a:buSzPts val="3600"/>
              <a:buChar char="●"/>
            </a:pPr>
            <a:r>
              <a:rPr lang="en" sz="3600"/>
              <a:t>focused on personal growth</a:t>
            </a:r>
            <a:endParaRPr sz="3600"/>
          </a:p>
          <a:p>
            <a:pPr marL="457200" lvl="0" indent="-457200" algn="l" rtl="0">
              <a:spcBef>
                <a:spcPts val="0"/>
              </a:spcBef>
              <a:spcAft>
                <a:spcPts val="0"/>
              </a:spcAft>
              <a:buSzPts val="3600"/>
              <a:buChar char="●"/>
            </a:pPr>
            <a:r>
              <a:rPr lang="en" sz="3600"/>
              <a:t>focused on the future</a:t>
            </a: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47" name="Google Shape;347;p54"/>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48" name="Google Shape;348;p54"/>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49" name="Google Shape;349;p54"/>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50" name="Google Shape;350;p54"/>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51" name="Google Shape;351;p54"/>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2" name="Google Shape;352;p54"/>
          <p:cNvCxnSpPr>
            <a:stCxn id="351"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53" name="Google Shape;353;p54"/>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54" name="Google Shape;354;p54"/>
          <p:cNvSpPr txBox="1"/>
          <p:nvPr/>
        </p:nvSpPr>
        <p:spPr>
          <a:xfrm>
            <a:off x="1123800" y="1383125"/>
            <a:ext cx="5149800" cy="2146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Source Sans Pro"/>
                <a:ea typeface="Source Sans Pro"/>
                <a:cs typeface="Source Sans Pro"/>
                <a:sym typeface="Source Sans Pro"/>
              </a:rPr>
              <a:t>Internal control</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Make their own decisions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Defend their own values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Build healthy relationships</a:t>
            </a:r>
            <a:endParaRPr sz="25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60" name="Google Shape;360;p55"/>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61" name="Google Shape;361;p55"/>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62" name="Google Shape;362;p55"/>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63" name="Google Shape;363;p55"/>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64" name="Google Shape;364;p55"/>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5" name="Google Shape;365;p55"/>
          <p:cNvCxnSpPr>
            <a:stCxn id="364"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66" name="Google Shape;366;p55"/>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67" name="Google Shape;367;p55"/>
          <p:cNvSpPr txBox="1"/>
          <p:nvPr/>
        </p:nvSpPr>
        <p:spPr>
          <a:xfrm>
            <a:off x="1123800" y="1383125"/>
            <a:ext cx="5149800" cy="2146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Source Sans Pro"/>
                <a:ea typeface="Source Sans Pro"/>
                <a:cs typeface="Source Sans Pro"/>
                <a:sym typeface="Source Sans Pro"/>
              </a:rPr>
              <a:t>Internal control</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Make their own decisions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Defend their own values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Build healthy relationships</a:t>
            </a:r>
            <a:endParaRPr sz="2500">
              <a:latin typeface="Source Sans Pro"/>
              <a:ea typeface="Source Sans Pro"/>
              <a:cs typeface="Source Sans Pro"/>
              <a:sym typeface="Source Sans Pro"/>
            </a:endParaRPr>
          </a:p>
          <a:p>
            <a:pPr marL="0" lvl="0" indent="0" algn="l" rtl="0">
              <a:spcBef>
                <a:spcPts val="0"/>
              </a:spcBef>
              <a:spcAft>
                <a:spcPts val="0"/>
              </a:spcAft>
              <a:buNone/>
            </a:pPr>
            <a:r>
              <a:rPr lang="en" sz="2500">
                <a:latin typeface="Source Sans Pro"/>
                <a:ea typeface="Source Sans Pro"/>
                <a:cs typeface="Source Sans Pro"/>
                <a:sym typeface="Source Sans Pro"/>
              </a:rPr>
              <a:t>Productive member of society &amp; BOC</a:t>
            </a:r>
            <a:endParaRPr sz="2500">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Goal: Healthy Independence</a:t>
            </a:r>
            <a:endParaRPr/>
          </a:p>
        </p:txBody>
      </p:sp>
      <p:cxnSp>
        <p:nvCxnSpPr>
          <p:cNvPr id="373" name="Google Shape;373;p56"/>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74" name="Google Shape;374;p56"/>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75" name="Google Shape;375;p56"/>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76" name="Google Shape;376;p56"/>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77" name="Google Shape;377;p56"/>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 name="Google Shape;378;p56"/>
          <p:cNvCxnSpPr>
            <a:stCxn id="377"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6"/>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380" name="Google Shape;380;p56"/>
          <p:cNvSpPr txBox="1"/>
          <p:nvPr/>
        </p:nvSpPr>
        <p:spPr>
          <a:xfrm>
            <a:off x="918150" y="1239413"/>
            <a:ext cx="4858800" cy="15231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Source Sans Pro"/>
                <a:ea typeface="Source Sans Pro"/>
                <a:cs typeface="Source Sans Pro"/>
                <a:sym typeface="Source Sans Pro"/>
              </a:rPr>
              <a:t>Strong Relationships</a:t>
            </a:r>
            <a:endParaRPr sz="4000" b="1">
              <a:latin typeface="Source Sans Pro"/>
              <a:ea typeface="Source Sans Pro"/>
              <a:cs typeface="Source Sans Pro"/>
              <a:sym typeface="Source Sans Pro"/>
            </a:endParaRPr>
          </a:p>
          <a:p>
            <a:pPr marL="0" lvl="0" indent="0" algn="l" rtl="0">
              <a:spcBef>
                <a:spcPts val="0"/>
              </a:spcBef>
              <a:spcAft>
                <a:spcPts val="0"/>
              </a:spcAft>
              <a:buNone/>
            </a:pPr>
            <a:r>
              <a:rPr lang="en" sz="4000" b="1">
                <a:latin typeface="Source Sans Pro"/>
                <a:ea typeface="Source Sans Pro"/>
                <a:cs typeface="Source Sans Pro"/>
                <a:sym typeface="Source Sans Pro"/>
              </a:rPr>
              <a:t>Strong Character</a:t>
            </a:r>
            <a:endParaRPr sz="4000" b="1">
              <a:latin typeface="Source Sans Pro"/>
              <a:ea typeface="Source Sans Pro"/>
              <a:cs typeface="Source Sans Pro"/>
              <a:sym typeface="Source Sans Pro"/>
            </a:endParaRPr>
          </a:p>
          <a:p>
            <a:pPr marL="0" lvl="0" indent="0" algn="l" rtl="0">
              <a:spcBef>
                <a:spcPts val="0"/>
              </a:spcBef>
              <a:spcAft>
                <a:spcPts val="0"/>
              </a:spcAft>
              <a:buNone/>
            </a:pPr>
            <a:endParaRPr sz="4000" b="1">
              <a:latin typeface="Source Sans Pro"/>
              <a:ea typeface="Source Sans Pro"/>
              <a:cs typeface="Source Sans Pro"/>
              <a:sym typeface="Source Sans Pro"/>
            </a:endParaRPr>
          </a:p>
        </p:txBody>
      </p:sp>
      <p:sp>
        <p:nvSpPr>
          <p:cNvPr id="381" name="Google Shape;381;p56"/>
          <p:cNvSpPr txBox="1"/>
          <p:nvPr/>
        </p:nvSpPr>
        <p:spPr>
          <a:xfrm>
            <a:off x="918150" y="1253450"/>
            <a:ext cx="5191800" cy="20442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Source Sans Pro"/>
                <a:ea typeface="Source Sans Pro"/>
                <a:cs typeface="Source Sans Pro"/>
                <a:sym typeface="Source Sans Pro"/>
              </a:rPr>
              <a:t>God values relationships &amp; character</a:t>
            </a:r>
            <a:endParaRPr sz="4000" b="1">
              <a:latin typeface="Source Sans Pro"/>
              <a:ea typeface="Source Sans Pro"/>
              <a:cs typeface="Source Sans Pro"/>
              <a:sym typeface="Source Sans Pro"/>
            </a:endParaRPr>
          </a:p>
          <a:p>
            <a:pPr marL="0" lvl="0" indent="0" algn="ctr" rtl="0">
              <a:spcBef>
                <a:spcPts val="0"/>
              </a:spcBef>
              <a:spcAft>
                <a:spcPts val="0"/>
              </a:spcAft>
              <a:buNone/>
            </a:pPr>
            <a:endParaRPr sz="4000" b="1">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598950" y="2744350"/>
            <a:ext cx="7976700" cy="201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a:latin typeface="Roboto"/>
                <a:ea typeface="Roboto"/>
                <a:cs typeface="Roboto"/>
                <a:sym typeface="Roboto"/>
              </a:rPr>
              <a:t>Galatians 5:22-23</a:t>
            </a:r>
            <a:endParaRPr sz="2800">
              <a:latin typeface="Roboto"/>
              <a:ea typeface="Roboto"/>
              <a:cs typeface="Roboto"/>
              <a:sym typeface="Roboto"/>
            </a:endParaRPr>
          </a:p>
          <a:p>
            <a:pPr marL="0" lvl="0" indent="0" algn="l" rtl="0">
              <a:spcBef>
                <a:spcPts val="0"/>
              </a:spcBef>
              <a:spcAft>
                <a:spcPts val="0"/>
              </a:spcAft>
              <a:buNone/>
            </a:pPr>
            <a:r>
              <a:rPr lang="en" sz="2800">
                <a:latin typeface="Roboto"/>
                <a:ea typeface="Roboto"/>
                <a:cs typeface="Roboto"/>
                <a:sym typeface="Roboto"/>
              </a:rPr>
              <a:t> </a:t>
            </a:r>
            <a:r>
              <a:rPr lang="en" sz="2800" b="0">
                <a:latin typeface="Roboto"/>
                <a:ea typeface="Roboto"/>
                <a:cs typeface="Roboto"/>
                <a:sym typeface="Roboto"/>
              </a:rPr>
              <a:t>But the fruit of the Spirit is love, joy, peace, forbearance, kindness, goodness, faithfulness, gentleness and self-control. </a:t>
            </a:r>
            <a:endParaRPr sz="2800"/>
          </a:p>
        </p:txBody>
      </p:sp>
      <p:sp>
        <p:nvSpPr>
          <p:cNvPr id="387" name="Google Shape;387;p57"/>
          <p:cNvSpPr txBox="1"/>
          <p:nvPr/>
        </p:nvSpPr>
        <p:spPr>
          <a:xfrm>
            <a:off x="568350" y="441675"/>
            <a:ext cx="8007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boto"/>
                <a:ea typeface="Roboto"/>
                <a:cs typeface="Roboto"/>
                <a:sym typeface="Roboto"/>
              </a:rPr>
              <a:t>Matthew 22:37-39</a:t>
            </a:r>
            <a:endParaRPr sz="2800" b="1">
              <a:solidFill>
                <a:schemeClr val="lt1"/>
              </a:solidFill>
              <a:latin typeface="Roboto"/>
              <a:ea typeface="Roboto"/>
              <a:cs typeface="Roboto"/>
              <a:sym typeface="Roboto"/>
            </a:endParaRPr>
          </a:p>
          <a:p>
            <a:pPr marL="0" lvl="0" indent="0" algn="l" rtl="0">
              <a:spcBef>
                <a:spcPts val="0"/>
              </a:spcBef>
              <a:spcAft>
                <a:spcPts val="0"/>
              </a:spcAft>
              <a:buNone/>
            </a:pPr>
            <a:r>
              <a:rPr lang="en" sz="2800">
                <a:solidFill>
                  <a:schemeClr val="lt1"/>
                </a:solidFill>
                <a:latin typeface="Roboto"/>
                <a:ea typeface="Roboto"/>
                <a:cs typeface="Roboto"/>
                <a:sym typeface="Roboto"/>
              </a:rPr>
              <a:t>‘Love the Lord your God with all your heart and with all your soul and with all your mind.’</a:t>
            </a:r>
            <a:r>
              <a:rPr lang="en" sz="2800" b="1">
                <a:solidFill>
                  <a:schemeClr val="lt1"/>
                </a:solidFill>
                <a:latin typeface="Roboto"/>
                <a:ea typeface="Roboto"/>
                <a:cs typeface="Roboto"/>
                <a:sym typeface="Roboto"/>
              </a:rPr>
              <a:t> </a:t>
            </a:r>
            <a:r>
              <a:rPr lang="en" sz="2800">
                <a:solidFill>
                  <a:schemeClr val="lt1"/>
                </a:solidFill>
                <a:latin typeface="Roboto"/>
                <a:ea typeface="Roboto"/>
                <a:cs typeface="Roboto"/>
                <a:sym typeface="Roboto"/>
              </a:rPr>
              <a:t>This is the first and greatest commandment. </a:t>
            </a:r>
            <a:r>
              <a:rPr lang="en" sz="2800" b="1">
                <a:solidFill>
                  <a:schemeClr val="lt1"/>
                </a:solidFill>
                <a:latin typeface="Roboto"/>
                <a:ea typeface="Roboto"/>
                <a:cs typeface="Roboto"/>
                <a:sym typeface="Roboto"/>
              </a:rPr>
              <a:t> </a:t>
            </a:r>
            <a:r>
              <a:rPr lang="en" sz="2800">
                <a:solidFill>
                  <a:schemeClr val="lt1"/>
                </a:solidFill>
                <a:latin typeface="Roboto"/>
                <a:ea typeface="Roboto"/>
                <a:cs typeface="Roboto"/>
                <a:sym typeface="Roboto"/>
              </a:rPr>
              <a:t>And the second is like it: ‘Love your neighbor as yourself.’</a:t>
            </a:r>
            <a:endParaRPr sz="2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txBox="1">
            <a:spLocks noGrp="1"/>
          </p:cNvSpPr>
          <p:nvPr>
            <p:ph type="title"/>
          </p:nvPr>
        </p:nvSpPr>
        <p:spPr>
          <a:xfrm>
            <a:off x="317100" y="383075"/>
            <a:ext cx="49077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00"/>
              <a:t>The Role of Discipline</a:t>
            </a:r>
            <a:endParaRPr sz="3500"/>
          </a:p>
        </p:txBody>
      </p:sp>
      <p:cxnSp>
        <p:nvCxnSpPr>
          <p:cNvPr id="393" name="Google Shape;393;p58"/>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394" name="Google Shape;394;p58"/>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395" name="Google Shape;395;p58"/>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396" name="Google Shape;396;p58"/>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397" name="Google Shape;397;p58"/>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58"/>
          <p:cNvCxnSpPr>
            <a:stCxn id="397"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399" name="Google Shape;399;p58"/>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400" name="Google Shape;400;p58"/>
          <p:cNvSpPr txBox="1"/>
          <p:nvPr/>
        </p:nvSpPr>
        <p:spPr>
          <a:xfrm>
            <a:off x="455025" y="3163850"/>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Low Independence</a:t>
            </a:r>
            <a:endParaRPr sz="2100">
              <a:latin typeface="Source Sans Pro"/>
              <a:ea typeface="Source Sans Pro"/>
              <a:cs typeface="Source Sans Pro"/>
              <a:sym typeface="Source Sans Pro"/>
            </a:endParaRPr>
          </a:p>
        </p:txBody>
      </p:sp>
      <p:sp>
        <p:nvSpPr>
          <p:cNvPr id="401" name="Google Shape;401;p58"/>
          <p:cNvSpPr/>
          <p:nvPr/>
        </p:nvSpPr>
        <p:spPr>
          <a:xfrm>
            <a:off x="317100" y="4192600"/>
            <a:ext cx="2088900" cy="8214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2" name="Google Shape;402;p58"/>
          <p:cNvCxnSpPr/>
          <p:nvPr/>
        </p:nvCxnSpPr>
        <p:spPr>
          <a:xfrm rot="10800000" flipH="1">
            <a:off x="1829750" y="562025"/>
            <a:ext cx="4106100" cy="2535600"/>
          </a:xfrm>
          <a:prstGeom prst="straightConnector1">
            <a:avLst/>
          </a:prstGeom>
          <a:noFill/>
          <a:ln w="76200" cap="flat" cmpd="sng">
            <a:solidFill>
              <a:schemeClr val="dk2"/>
            </a:solidFill>
            <a:prstDash val="solid"/>
            <a:round/>
            <a:headEnd type="none" w="med" len="med"/>
            <a:tailEnd type="triangle" w="med" len="med"/>
          </a:ln>
        </p:spPr>
      </p:cxnSp>
      <p:sp>
        <p:nvSpPr>
          <p:cNvPr id="403" name="Google Shape;403;p58"/>
          <p:cNvSpPr txBox="1"/>
          <p:nvPr/>
        </p:nvSpPr>
        <p:spPr>
          <a:xfrm rot="-1915512">
            <a:off x="3135694" y="1794778"/>
            <a:ext cx="2158614" cy="6076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Source Sans Pro"/>
                <a:ea typeface="Source Sans Pro"/>
                <a:cs typeface="Source Sans Pro"/>
                <a:sym typeface="Source Sans Pro"/>
              </a:rPr>
              <a:t>Discipline</a:t>
            </a:r>
            <a:endParaRPr sz="3000" b="1">
              <a:latin typeface="Source Sans Pro"/>
              <a:ea typeface="Source Sans Pro"/>
              <a:cs typeface="Source Sans Pro"/>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cxnSp>
        <p:nvCxnSpPr>
          <p:cNvPr id="408" name="Google Shape;408;p59"/>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409" name="Google Shape;409;p59"/>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410" name="Google Shape;410;p59"/>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411" name="Google Shape;411;p59"/>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412" name="Google Shape;412;p59"/>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59"/>
          <p:cNvCxnSpPr>
            <a:stCxn id="412" idx="0"/>
          </p:cNvCxnSpPr>
          <p:nvPr/>
        </p:nvCxnSpPr>
        <p:spPr>
          <a:xfrm rot="10800000">
            <a:off x="8082600" y="835550"/>
            <a:ext cx="172800" cy="3441600"/>
          </a:xfrm>
          <a:prstGeom prst="straightConnector1">
            <a:avLst/>
          </a:prstGeom>
          <a:noFill/>
          <a:ln w="28575" cap="flat" cmpd="sng">
            <a:solidFill>
              <a:schemeClr val="dk2"/>
            </a:solidFill>
            <a:prstDash val="solid"/>
            <a:round/>
            <a:headEnd type="none" w="med" len="med"/>
            <a:tailEnd type="triangle" w="med" len="med"/>
          </a:ln>
        </p:spPr>
      </p:cxnSp>
      <p:sp>
        <p:nvSpPr>
          <p:cNvPr id="414" name="Google Shape;414;p59"/>
          <p:cNvSpPr txBox="1"/>
          <p:nvPr/>
        </p:nvSpPr>
        <p:spPr>
          <a:xfrm>
            <a:off x="6166500" y="274025"/>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415" name="Google Shape;415;p59"/>
          <p:cNvSpPr txBox="1"/>
          <p:nvPr/>
        </p:nvSpPr>
        <p:spPr>
          <a:xfrm>
            <a:off x="455025" y="3163850"/>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Low Independence</a:t>
            </a:r>
            <a:endParaRPr sz="2100">
              <a:latin typeface="Source Sans Pro"/>
              <a:ea typeface="Source Sans Pro"/>
              <a:cs typeface="Source Sans Pro"/>
              <a:sym typeface="Source Sans Pro"/>
            </a:endParaRPr>
          </a:p>
        </p:txBody>
      </p:sp>
      <p:sp>
        <p:nvSpPr>
          <p:cNvPr id="416" name="Google Shape;416;p59"/>
          <p:cNvSpPr/>
          <p:nvPr/>
        </p:nvSpPr>
        <p:spPr>
          <a:xfrm>
            <a:off x="317100" y="4192600"/>
            <a:ext cx="2088900" cy="8214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7" name="Google Shape;417;p59"/>
          <p:cNvCxnSpPr/>
          <p:nvPr/>
        </p:nvCxnSpPr>
        <p:spPr>
          <a:xfrm rot="10800000" flipH="1">
            <a:off x="1829750" y="562025"/>
            <a:ext cx="4106100" cy="2535600"/>
          </a:xfrm>
          <a:prstGeom prst="straightConnector1">
            <a:avLst/>
          </a:prstGeom>
          <a:noFill/>
          <a:ln w="76200" cap="flat" cmpd="sng">
            <a:solidFill>
              <a:schemeClr val="dk2"/>
            </a:solidFill>
            <a:prstDash val="solid"/>
            <a:round/>
            <a:headEnd type="none" w="med" len="med"/>
            <a:tailEnd type="triangle" w="med" len="med"/>
          </a:ln>
        </p:spPr>
      </p:cxnSp>
      <p:sp>
        <p:nvSpPr>
          <p:cNvPr id="418" name="Google Shape;418;p59"/>
          <p:cNvSpPr txBox="1"/>
          <p:nvPr/>
        </p:nvSpPr>
        <p:spPr>
          <a:xfrm rot="-1915512">
            <a:off x="3135694" y="1794778"/>
            <a:ext cx="2158614" cy="6076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Source Sans Pro"/>
                <a:ea typeface="Source Sans Pro"/>
                <a:cs typeface="Source Sans Pro"/>
                <a:sym typeface="Source Sans Pro"/>
              </a:rPr>
              <a:t>Discipline</a:t>
            </a:r>
            <a:endParaRPr sz="3000" b="1">
              <a:latin typeface="Source Sans Pro"/>
              <a:ea typeface="Source Sans Pro"/>
              <a:cs typeface="Source Sans Pro"/>
              <a:sym typeface="Source Sans Pro"/>
            </a:endParaRPr>
          </a:p>
        </p:txBody>
      </p:sp>
      <p:sp>
        <p:nvSpPr>
          <p:cNvPr id="419" name="Google Shape;419;p59"/>
          <p:cNvSpPr txBox="1"/>
          <p:nvPr/>
        </p:nvSpPr>
        <p:spPr>
          <a:xfrm>
            <a:off x="677150" y="1671275"/>
            <a:ext cx="1397700" cy="1255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Source Sans Pro"/>
                <a:ea typeface="Source Sans Pro"/>
                <a:cs typeface="Source Sans Pro"/>
                <a:sym typeface="Source Sans Pro"/>
              </a:rPr>
              <a:t>High parental control</a:t>
            </a:r>
            <a:endParaRPr sz="2300" b="1">
              <a:latin typeface="Source Sans Pro"/>
              <a:ea typeface="Source Sans Pro"/>
              <a:cs typeface="Source Sans Pro"/>
              <a:sym typeface="Source Sans Pro"/>
            </a:endParaRPr>
          </a:p>
        </p:txBody>
      </p:sp>
      <p:sp>
        <p:nvSpPr>
          <p:cNvPr id="420" name="Google Shape;420;p59"/>
          <p:cNvSpPr txBox="1"/>
          <p:nvPr/>
        </p:nvSpPr>
        <p:spPr>
          <a:xfrm>
            <a:off x="6555100" y="1315950"/>
            <a:ext cx="1397700" cy="1255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Source Sans Pro"/>
                <a:ea typeface="Source Sans Pro"/>
                <a:cs typeface="Source Sans Pro"/>
                <a:sym typeface="Source Sans Pro"/>
              </a:rPr>
              <a:t>Low parental control</a:t>
            </a:r>
            <a:endParaRPr sz="2300" b="1">
              <a:latin typeface="Source Sans Pro"/>
              <a:ea typeface="Source Sans Pro"/>
              <a:cs typeface="Source Sans Pro"/>
              <a:sym typeface="Source Sans Pro"/>
            </a:endParaRPr>
          </a:p>
        </p:txBody>
      </p:sp>
      <p:sp>
        <p:nvSpPr>
          <p:cNvPr id="421" name="Google Shape;421;p59"/>
          <p:cNvSpPr txBox="1">
            <a:spLocks noGrp="1"/>
          </p:cNvSpPr>
          <p:nvPr>
            <p:ph type="title" idx="4294967295"/>
          </p:nvPr>
        </p:nvSpPr>
        <p:spPr>
          <a:xfrm>
            <a:off x="317100" y="383075"/>
            <a:ext cx="4907700" cy="7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00"/>
              <a:t>The Role of Discipline</a:t>
            </a:r>
            <a:endParaRPr sz="3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0"/>
          <p:cNvSpPr txBox="1">
            <a:spLocks noGrp="1"/>
          </p:cNvSpPr>
          <p:nvPr>
            <p:ph type="title" idx="4294967295"/>
          </p:nvPr>
        </p:nvSpPr>
        <p:spPr>
          <a:xfrm>
            <a:off x="311700" y="412750"/>
            <a:ext cx="3909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00"/>
              <a:t>Parental Error!</a:t>
            </a:r>
            <a:endParaRPr sz="3600"/>
          </a:p>
        </p:txBody>
      </p:sp>
      <p:cxnSp>
        <p:nvCxnSpPr>
          <p:cNvPr id="427" name="Google Shape;427;p60"/>
          <p:cNvCxnSpPr/>
          <p:nvPr/>
        </p:nvCxnSpPr>
        <p:spPr>
          <a:xfrm>
            <a:off x="311700" y="1253450"/>
            <a:ext cx="5400" cy="3112200"/>
          </a:xfrm>
          <a:prstGeom prst="straightConnector1">
            <a:avLst/>
          </a:prstGeom>
          <a:noFill/>
          <a:ln w="28575" cap="flat" cmpd="sng">
            <a:solidFill>
              <a:schemeClr val="dk2"/>
            </a:solidFill>
            <a:prstDash val="solid"/>
            <a:round/>
            <a:headEnd type="none" w="med" len="med"/>
            <a:tailEnd type="none" w="med" len="med"/>
          </a:ln>
        </p:spPr>
      </p:cxnSp>
      <p:cxnSp>
        <p:nvCxnSpPr>
          <p:cNvPr id="428" name="Google Shape;428;p60"/>
          <p:cNvCxnSpPr/>
          <p:nvPr/>
        </p:nvCxnSpPr>
        <p:spPr>
          <a:xfrm rot="10800000">
            <a:off x="302600" y="4365500"/>
            <a:ext cx="8082600" cy="0"/>
          </a:xfrm>
          <a:prstGeom prst="straightConnector1">
            <a:avLst/>
          </a:prstGeom>
          <a:noFill/>
          <a:ln w="28575" cap="flat" cmpd="sng">
            <a:solidFill>
              <a:schemeClr val="dk2"/>
            </a:solidFill>
            <a:prstDash val="solid"/>
            <a:round/>
            <a:headEnd type="none" w="med" len="med"/>
            <a:tailEnd type="none" w="med" len="med"/>
          </a:ln>
        </p:spPr>
      </p:cxnSp>
      <p:cxnSp>
        <p:nvCxnSpPr>
          <p:cNvPr id="429" name="Google Shape;429;p60"/>
          <p:cNvCxnSpPr/>
          <p:nvPr/>
        </p:nvCxnSpPr>
        <p:spPr>
          <a:xfrm>
            <a:off x="8385200" y="1253450"/>
            <a:ext cx="5400" cy="3112200"/>
          </a:xfrm>
          <a:prstGeom prst="straightConnector1">
            <a:avLst/>
          </a:prstGeom>
          <a:noFill/>
          <a:ln w="28575" cap="flat" cmpd="sng">
            <a:solidFill>
              <a:schemeClr val="dk2"/>
            </a:solidFill>
            <a:prstDash val="solid"/>
            <a:round/>
            <a:headEnd type="none" w="med" len="med"/>
            <a:tailEnd type="none" w="med" len="med"/>
          </a:ln>
        </p:spPr>
      </p:cxnSp>
      <p:sp>
        <p:nvSpPr>
          <p:cNvPr id="430" name="Google Shape;430;p60"/>
          <p:cNvSpPr txBox="1"/>
          <p:nvPr/>
        </p:nvSpPr>
        <p:spPr>
          <a:xfrm>
            <a:off x="302600" y="4260800"/>
            <a:ext cx="82986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0  1  2  3  4  5  6  7  8  9  10  11  12  13  14  15  16  17  18</a:t>
            </a:r>
            <a:endParaRPr sz="3000">
              <a:latin typeface="Source Sans Pro"/>
              <a:ea typeface="Source Sans Pro"/>
              <a:cs typeface="Source Sans Pro"/>
              <a:sym typeface="Source Sans Pro"/>
            </a:endParaRPr>
          </a:p>
        </p:txBody>
      </p:sp>
      <p:sp>
        <p:nvSpPr>
          <p:cNvPr id="431" name="Google Shape;431;p60"/>
          <p:cNvSpPr/>
          <p:nvPr/>
        </p:nvSpPr>
        <p:spPr>
          <a:xfrm>
            <a:off x="7981650" y="4277150"/>
            <a:ext cx="547500" cy="590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60"/>
          <p:cNvCxnSpPr>
            <a:stCxn id="431" idx="0"/>
          </p:cNvCxnSpPr>
          <p:nvPr/>
        </p:nvCxnSpPr>
        <p:spPr>
          <a:xfrm rot="10800000">
            <a:off x="7793700" y="2778350"/>
            <a:ext cx="461700" cy="1498800"/>
          </a:xfrm>
          <a:prstGeom prst="straightConnector1">
            <a:avLst/>
          </a:prstGeom>
          <a:noFill/>
          <a:ln w="28575" cap="flat" cmpd="sng">
            <a:solidFill>
              <a:schemeClr val="dk2"/>
            </a:solidFill>
            <a:prstDash val="solid"/>
            <a:round/>
            <a:headEnd type="none" w="med" len="med"/>
            <a:tailEnd type="triangle" w="med" len="med"/>
          </a:ln>
        </p:spPr>
      </p:cxnSp>
      <p:sp>
        <p:nvSpPr>
          <p:cNvPr id="433" name="Google Shape;433;p60"/>
          <p:cNvSpPr txBox="1"/>
          <p:nvPr/>
        </p:nvSpPr>
        <p:spPr>
          <a:xfrm>
            <a:off x="6161550" y="1711050"/>
            <a:ext cx="2088900" cy="96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Low</a:t>
            </a:r>
            <a:endParaRPr sz="2100">
              <a:latin typeface="Source Sans Pro"/>
              <a:ea typeface="Source Sans Pro"/>
              <a:cs typeface="Source Sans Pro"/>
              <a:sym typeface="Source Sans Pro"/>
            </a:endParaRPr>
          </a:p>
          <a:p>
            <a:pPr marL="0" lvl="0" indent="0" algn="l" rtl="0">
              <a:spcBef>
                <a:spcPts val="0"/>
              </a:spcBef>
              <a:spcAft>
                <a:spcPts val="0"/>
              </a:spcAft>
              <a:buNone/>
            </a:pPr>
            <a:r>
              <a:rPr lang="en" sz="2100">
                <a:latin typeface="Source Sans Pro"/>
                <a:ea typeface="Source Sans Pro"/>
                <a:cs typeface="Source Sans Pro"/>
                <a:sym typeface="Source Sans Pro"/>
              </a:rPr>
              <a:t>Independence</a:t>
            </a:r>
            <a:endParaRPr sz="2100">
              <a:latin typeface="Source Sans Pro"/>
              <a:ea typeface="Source Sans Pro"/>
              <a:cs typeface="Source Sans Pro"/>
              <a:sym typeface="Source Sans Pro"/>
            </a:endParaRPr>
          </a:p>
        </p:txBody>
      </p:sp>
      <p:sp>
        <p:nvSpPr>
          <p:cNvPr id="434" name="Google Shape;434;p60"/>
          <p:cNvSpPr txBox="1"/>
          <p:nvPr/>
        </p:nvSpPr>
        <p:spPr>
          <a:xfrm>
            <a:off x="455050" y="2120425"/>
            <a:ext cx="2451600" cy="590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Sans Pro"/>
                <a:ea typeface="Source Sans Pro"/>
                <a:cs typeface="Source Sans Pro"/>
                <a:sym typeface="Source Sans Pro"/>
              </a:rPr>
              <a:t>High Independence</a:t>
            </a:r>
            <a:endParaRPr sz="2100">
              <a:latin typeface="Source Sans Pro"/>
              <a:ea typeface="Source Sans Pro"/>
              <a:cs typeface="Source Sans Pro"/>
              <a:sym typeface="Source Sans Pro"/>
            </a:endParaRPr>
          </a:p>
        </p:txBody>
      </p:sp>
      <p:sp>
        <p:nvSpPr>
          <p:cNvPr id="435" name="Google Shape;435;p60"/>
          <p:cNvSpPr/>
          <p:nvPr/>
        </p:nvSpPr>
        <p:spPr>
          <a:xfrm>
            <a:off x="317100" y="4192600"/>
            <a:ext cx="2088900" cy="8214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60"/>
          <p:cNvCxnSpPr/>
          <p:nvPr/>
        </p:nvCxnSpPr>
        <p:spPr>
          <a:xfrm>
            <a:off x="384700" y="1139825"/>
            <a:ext cx="5642100" cy="2308200"/>
          </a:xfrm>
          <a:prstGeom prst="straightConnector1">
            <a:avLst/>
          </a:prstGeom>
          <a:noFill/>
          <a:ln w="76200" cap="flat" cmpd="sng">
            <a:solidFill>
              <a:schemeClr val="dk2"/>
            </a:solidFill>
            <a:prstDash val="solid"/>
            <a:round/>
            <a:headEnd type="none" w="med" len="med"/>
            <a:tailEnd type="triangle" w="med" len="med"/>
          </a:ln>
        </p:spPr>
      </p:cxnSp>
      <p:sp>
        <p:nvSpPr>
          <p:cNvPr id="437" name="Google Shape;437;p60"/>
          <p:cNvSpPr txBox="1"/>
          <p:nvPr/>
        </p:nvSpPr>
        <p:spPr>
          <a:xfrm>
            <a:off x="6247875" y="2840725"/>
            <a:ext cx="1397700" cy="1255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Source Sans Pro"/>
                <a:ea typeface="Source Sans Pro"/>
                <a:cs typeface="Source Sans Pro"/>
                <a:sym typeface="Source Sans Pro"/>
              </a:rPr>
              <a:t>High parental control</a:t>
            </a:r>
            <a:endParaRPr sz="2300" b="1">
              <a:latin typeface="Source Sans Pro"/>
              <a:ea typeface="Source Sans Pro"/>
              <a:cs typeface="Source Sans Pro"/>
              <a:sym typeface="Source Sans Pro"/>
            </a:endParaRPr>
          </a:p>
        </p:txBody>
      </p:sp>
      <p:sp>
        <p:nvSpPr>
          <p:cNvPr id="438" name="Google Shape;438;p60"/>
          <p:cNvSpPr txBox="1"/>
          <p:nvPr/>
        </p:nvSpPr>
        <p:spPr>
          <a:xfrm>
            <a:off x="555675" y="2858050"/>
            <a:ext cx="1397700" cy="1255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Source Sans Pro"/>
                <a:ea typeface="Source Sans Pro"/>
                <a:cs typeface="Source Sans Pro"/>
                <a:sym typeface="Source Sans Pro"/>
              </a:rPr>
              <a:t>Low parental control</a:t>
            </a:r>
            <a:endParaRPr sz="2300" b="1">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490250" y="526350"/>
            <a:ext cx="8168700" cy="177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Discipline with the end in mind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2"/>
          <p:cNvSpPr txBox="1">
            <a:spLocks noGrp="1"/>
          </p:cNvSpPr>
          <p:nvPr>
            <p:ph type="title"/>
          </p:nvPr>
        </p:nvSpPr>
        <p:spPr>
          <a:xfrm>
            <a:off x="819600" y="526350"/>
            <a:ext cx="7504800" cy="91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 we get there?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3"/>
          <p:cNvSpPr txBox="1">
            <a:spLocks noGrp="1"/>
          </p:cNvSpPr>
          <p:nvPr>
            <p:ph type="title"/>
          </p:nvPr>
        </p:nvSpPr>
        <p:spPr>
          <a:xfrm>
            <a:off x="490250" y="526350"/>
            <a:ext cx="7891800" cy="969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Relational Investment</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286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a:t>Punishment vs Discipline</a:t>
            </a:r>
            <a:endParaRPr sz="3520"/>
          </a:p>
        </p:txBody>
      </p:sp>
      <p:graphicFrame>
        <p:nvGraphicFramePr>
          <p:cNvPr id="103" name="Google Shape;103;p19"/>
          <p:cNvGraphicFramePr/>
          <p:nvPr/>
        </p:nvGraphicFramePr>
        <p:xfrm>
          <a:off x="738750" y="994325"/>
          <a:ext cx="7466400" cy="3588512"/>
        </p:xfrm>
        <a:graphic>
          <a:graphicData uri="http://schemas.openxmlformats.org/drawingml/2006/table">
            <a:tbl>
              <a:tblPr>
                <a:noFill/>
                <a:tableStyleId>{59099F2E-8C5F-4DED-9BBE-7B8EB8257946}</a:tableStyleId>
              </a:tblPr>
              <a:tblGrid>
                <a:gridCol w="1908800"/>
                <a:gridCol w="3077450"/>
                <a:gridCol w="2480150"/>
              </a:tblGrid>
              <a:tr h="427325">
                <a:tc>
                  <a:txBody>
                    <a:bodyPr/>
                    <a:lstStyle/>
                    <a:p>
                      <a:pPr marL="0" lvl="0" indent="0" algn="l" rtl="0">
                        <a:lnSpc>
                          <a:spcPct val="115000"/>
                        </a:lnSpc>
                        <a:spcBef>
                          <a:spcPts val="0"/>
                        </a:spcBef>
                        <a:spcAft>
                          <a:spcPts val="0"/>
                        </a:spcAft>
                        <a:buNone/>
                      </a:pPr>
                      <a:r>
                        <a:rPr lang="en" sz="1200">
                          <a:highlight>
                            <a:srgbClr val="F1C232"/>
                          </a:highlight>
                          <a:latin typeface="Calibri"/>
                          <a:ea typeface="Calibri"/>
                          <a:cs typeface="Calibri"/>
                          <a:sym typeface="Calibri"/>
                        </a:rPr>
                        <a:t> </a:t>
                      </a:r>
                      <a:endParaRPr sz="12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Punishment</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Discipline</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Purpose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inflict penalty for an offense</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train for correction and maturity</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42732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Focus</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Attitude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959450">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Resulting Emotion in the child</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endParaRPr dirty="0"/>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64"/>
          <p:cNvPicPr preferRelativeResize="0"/>
          <p:nvPr/>
        </p:nvPicPr>
        <p:blipFill>
          <a:blip r:embed="rId3">
            <a:alphaModFix/>
          </a:blip>
          <a:stretch>
            <a:fillRect/>
          </a:stretch>
        </p:blipFill>
        <p:spPr>
          <a:xfrm>
            <a:off x="5936200" y="347725"/>
            <a:ext cx="2776775" cy="4129025"/>
          </a:xfrm>
          <a:prstGeom prst="rect">
            <a:avLst/>
          </a:prstGeom>
          <a:noFill/>
          <a:ln w="9525" cap="flat" cmpd="sng">
            <a:solidFill>
              <a:schemeClr val="dk2"/>
            </a:solidFill>
            <a:prstDash val="solid"/>
            <a:round/>
            <a:headEnd type="none" w="sm" len="sm"/>
            <a:tailEnd type="none" w="sm" len="sm"/>
          </a:ln>
        </p:spPr>
      </p:pic>
      <p:sp>
        <p:nvSpPr>
          <p:cNvPr id="463" name="Google Shape;463;p64"/>
          <p:cNvSpPr txBox="1"/>
          <p:nvPr/>
        </p:nvSpPr>
        <p:spPr>
          <a:xfrm>
            <a:off x="536075" y="623025"/>
            <a:ext cx="5143500" cy="25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Every child has an emotional tank, a place of emotional strength that can fuel him through the challenging days of childhood and adolescence. </a:t>
            </a:r>
            <a:endParaRPr sz="3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65"/>
          <p:cNvPicPr preferRelativeResize="0"/>
          <p:nvPr/>
        </p:nvPicPr>
        <p:blipFill>
          <a:blip r:embed="rId3">
            <a:alphaModFix/>
          </a:blip>
          <a:stretch>
            <a:fillRect/>
          </a:stretch>
        </p:blipFill>
        <p:spPr>
          <a:xfrm>
            <a:off x="5936200" y="347725"/>
            <a:ext cx="2776775" cy="4129025"/>
          </a:xfrm>
          <a:prstGeom prst="rect">
            <a:avLst/>
          </a:prstGeom>
          <a:noFill/>
          <a:ln w="9525" cap="flat" cmpd="sng">
            <a:solidFill>
              <a:schemeClr val="dk2"/>
            </a:solidFill>
            <a:prstDash val="solid"/>
            <a:round/>
            <a:headEnd type="none" w="sm" len="sm"/>
            <a:tailEnd type="none" w="sm" len="sm"/>
          </a:ln>
        </p:spPr>
      </p:pic>
      <p:sp>
        <p:nvSpPr>
          <p:cNvPr id="469" name="Google Shape;469;p65"/>
          <p:cNvSpPr txBox="1"/>
          <p:nvPr/>
        </p:nvSpPr>
        <p:spPr>
          <a:xfrm>
            <a:off x="536075" y="623025"/>
            <a:ext cx="5143500" cy="41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By speaking your child’s love language, you can fill his “emotional tank” with love. </a:t>
            </a:r>
            <a:endParaRPr sz="3000">
              <a:latin typeface="Source Sans Pro"/>
              <a:ea typeface="Source Sans Pro"/>
              <a:cs typeface="Source Sans Pro"/>
              <a:sym typeface="Source Sans Pr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6"/>
          <p:cNvPicPr preferRelativeResize="0"/>
          <p:nvPr/>
        </p:nvPicPr>
        <p:blipFill>
          <a:blip r:embed="rId3">
            <a:alphaModFix/>
          </a:blip>
          <a:stretch>
            <a:fillRect/>
          </a:stretch>
        </p:blipFill>
        <p:spPr>
          <a:xfrm>
            <a:off x="5936200" y="347725"/>
            <a:ext cx="2776775" cy="4129025"/>
          </a:xfrm>
          <a:prstGeom prst="rect">
            <a:avLst/>
          </a:prstGeom>
          <a:noFill/>
          <a:ln w="9525" cap="flat" cmpd="sng">
            <a:solidFill>
              <a:schemeClr val="dk2"/>
            </a:solidFill>
            <a:prstDash val="solid"/>
            <a:round/>
            <a:headEnd type="none" w="sm" len="sm"/>
            <a:tailEnd type="none" w="sm" len="sm"/>
          </a:ln>
        </p:spPr>
      </p:pic>
      <p:sp>
        <p:nvSpPr>
          <p:cNvPr id="475" name="Google Shape;475;p66"/>
          <p:cNvSpPr txBox="1"/>
          <p:nvPr/>
        </p:nvSpPr>
        <p:spPr>
          <a:xfrm>
            <a:off x="536075" y="623025"/>
            <a:ext cx="5143500" cy="41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By speaking your child’s love language, you can fill his “emotional tank” with love. When your child feels loved, he is </a:t>
            </a:r>
            <a:r>
              <a:rPr lang="en" sz="3000" b="1">
                <a:latin typeface="Source Sans Pro"/>
                <a:ea typeface="Source Sans Pro"/>
                <a:cs typeface="Source Sans Pro"/>
                <a:sym typeface="Source Sans Pro"/>
              </a:rPr>
              <a:t>much easier to discipline</a:t>
            </a:r>
            <a:r>
              <a:rPr lang="en" sz="3000">
                <a:latin typeface="Source Sans Pro"/>
                <a:ea typeface="Source Sans Pro"/>
                <a:cs typeface="Source Sans Pro"/>
                <a:sym typeface="Source Sans Pro"/>
              </a:rPr>
              <a:t> </a:t>
            </a:r>
            <a:r>
              <a:rPr lang="en" sz="3000" b="1">
                <a:latin typeface="Source Sans Pro"/>
                <a:ea typeface="Source Sans Pro"/>
                <a:cs typeface="Source Sans Pro"/>
                <a:sym typeface="Source Sans Pro"/>
              </a:rPr>
              <a:t>and train</a:t>
            </a:r>
            <a:r>
              <a:rPr lang="en" sz="3000">
                <a:latin typeface="Source Sans Pro"/>
                <a:ea typeface="Source Sans Pro"/>
                <a:cs typeface="Source Sans Pro"/>
                <a:sym typeface="Source Sans Pro"/>
              </a:rPr>
              <a:t> than when his “emotional tank” is running near empty (17). </a:t>
            </a:r>
            <a:endParaRPr sz="3000">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67"/>
          <p:cNvPicPr preferRelativeResize="0"/>
          <p:nvPr/>
        </p:nvPicPr>
        <p:blipFill>
          <a:blip r:embed="rId3">
            <a:alphaModFix/>
          </a:blip>
          <a:stretch>
            <a:fillRect/>
          </a:stretch>
        </p:blipFill>
        <p:spPr>
          <a:xfrm>
            <a:off x="5936200" y="347725"/>
            <a:ext cx="2776775" cy="4129025"/>
          </a:xfrm>
          <a:prstGeom prst="rect">
            <a:avLst/>
          </a:prstGeom>
          <a:noFill/>
          <a:ln w="9525" cap="flat" cmpd="sng">
            <a:solidFill>
              <a:schemeClr val="dk2"/>
            </a:solidFill>
            <a:prstDash val="solid"/>
            <a:round/>
            <a:headEnd type="none" w="sm" len="sm"/>
            <a:tailEnd type="none" w="sm" len="sm"/>
          </a:ln>
        </p:spPr>
      </p:pic>
      <p:sp>
        <p:nvSpPr>
          <p:cNvPr id="481" name="Google Shape;481;p67"/>
          <p:cNvSpPr txBox="1"/>
          <p:nvPr/>
        </p:nvSpPr>
        <p:spPr>
          <a:xfrm>
            <a:off x="536075" y="623025"/>
            <a:ext cx="4035900" cy="26745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Source Sans Pro"/>
              <a:buAutoNum type="arabicPeriod"/>
            </a:pPr>
            <a:r>
              <a:rPr lang="en" sz="3000">
                <a:latin typeface="Source Sans Pro"/>
                <a:ea typeface="Source Sans Pro"/>
                <a:cs typeface="Source Sans Pro"/>
                <a:sym typeface="Source Sans Pro"/>
              </a:rPr>
              <a:t>Words of Affirmation</a:t>
            </a:r>
            <a:endParaRPr sz="3000">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AutoNum type="arabicPeriod"/>
            </a:pPr>
            <a:r>
              <a:rPr lang="en" sz="3000">
                <a:latin typeface="Source Sans Pro"/>
                <a:ea typeface="Source Sans Pro"/>
                <a:cs typeface="Source Sans Pro"/>
                <a:sym typeface="Source Sans Pro"/>
              </a:rPr>
              <a:t>Quality Time</a:t>
            </a:r>
            <a:endParaRPr sz="3000">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AutoNum type="arabicPeriod"/>
            </a:pPr>
            <a:r>
              <a:rPr lang="en" sz="3000">
                <a:latin typeface="Source Sans Pro"/>
                <a:ea typeface="Source Sans Pro"/>
                <a:cs typeface="Source Sans Pro"/>
                <a:sym typeface="Source Sans Pro"/>
              </a:rPr>
              <a:t>Physical Touch</a:t>
            </a:r>
            <a:endParaRPr sz="3000">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AutoNum type="arabicPeriod"/>
            </a:pPr>
            <a:r>
              <a:rPr lang="en" sz="3000">
                <a:latin typeface="Source Sans Pro"/>
                <a:ea typeface="Source Sans Pro"/>
                <a:cs typeface="Source Sans Pro"/>
                <a:sym typeface="Source Sans Pro"/>
              </a:rPr>
              <a:t>Acts of Service</a:t>
            </a:r>
            <a:endParaRPr sz="3000">
              <a:latin typeface="Source Sans Pro"/>
              <a:ea typeface="Source Sans Pro"/>
              <a:cs typeface="Source Sans Pro"/>
              <a:sym typeface="Source Sans Pro"/>
            </a:endParaRPr>
          </a:p>
          <a:p>
            <a:pPr marL="457200" lvl="0" indent="-419100" algn="l" rtl="0">
              <a:spcBef>
                <a:spcPts val="0"/>
              </a:spcBef>
              <a:spcAft>
                <a:spcPts val="0"/>
              </a:spcAft>
              <a:buSzPts val="3000"/>
              <a:buFont typeface="Source Sans Pro"/>
              <a:buAutoNum type="arabicPeriod"/>
            </a:pPr>
            <a:r>
              <a:rPr lang="en" sz="3000">
                <a:latin typeface="Source Sans Pro"/>
                <a:ea typeface="Source Sans Pro"/>
                <a:cs typeface="Source Sans Pro"/>
                <a:sym typeface="Source Sans Pro"/>
              </a:rPr>
              <a:t>Receiving Gifts</a:t>
            </a:r>
            <a:endParaRPr sz="3000">
              <a:latin typeface="Source Sans Pro"/>
              <a:ea typeface="Source Sans Pro"/>
              <a:cs typeface="Source Sans Pro"/>
              <a:sym typeface="Source Sans Pr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490250" y="2097100"/>
            <a:ext cx="5217900" cy="25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Relational Investment gives you influence</a:t>
            </a:r>
            <a:endParaRPr/>
          </a:p>
        </p:txBody>
      </p:sp>
      <p:sp>
        <p:nvSpPr>
          <p:cNvPr id="488" name="Google Shape;488;p68"/>
          <p:cNvSpPr txBox="1"/>
          <p:nvPr/>
        </p:nvSpPr>
        <p:spPr>
          <a:xfrm>
            <a:off x="933755" y="0"/>
            <a:ext cx="29568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lt1"/>
                </a:solidFill>
                <a:latin typeface="Source Sans Pro"/>
                <a:ea typeface="Source Sans Pro"/>
                <a:cs typeface="Source Sans Pro"/>
                <a:sym typeface="Source Sans Pro"/>
              </a:rPr>
              <a:t>Dates with each kid</a:t>
            </a:r>
            <a:endParaRPr sz="4800" dirty="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69"/>
          <p:cNvPicPr preferRelativeResize="0"/>
          <p:nvPr/>
        </p:nvPicPr>
        <p:blipFill>
          <a:blip r:embed="rId3">
            <a:alphaModFix/>
          </a:blip>
          <a:stretch>
            <a:fillRect/>
          </a:stretch>
        </p:blipFill>
        <p:spPr>
          <a:xfrm>
            <a:off x="1751225" y="0"/>
            <a:ext cx="5641535" cy="4838701"/>
          </a:xfrm>
          <a:prstGeom prst="rect">
            <a:avLst/>
          </a:prstGeom>
          <a:noFill/>
          <a:ln>
            <a:noFill/>
          </a:ln>
        </p:spPr>
      </p:pic>
      <p:pic>
        <p:nvPicPr>
          <p:cNvPr id="494" name="Google Shape;494;p69"/>
          <p:cNvPicPr preferRelativeResize="0"/>
          <p:nvPr/>
        </p:nvPicPr>
        <p:blipFill>
          <a:blip r:embed="rId4">
            <a:alphaModFix/>
          </a:blip>
          <a:stretch>
            <a:fillRect/>
          </a:stretch>
        </p:blipFill>
        <p:spPr>
          <a:xfrm>
            <a:off x="6893288" y="2034425"/>
            <a:ext cx="1701263" cy="1834246"/>
          </a:xfrm>
          <a:prstGeom prst="rect">
            <a:avLst/>
          </a:prstGeom>
          <a:noFill/>
          <a:ln>
            <a:noFill/>
          </a:ln>
        </p:spPr>
      </p:pic>
      <p:pic>
        <p:nvPicPr>
          <p:cNvPr id="495" name="Google Shape;495;p69"/>
          <p:cNvPicPr preferRelativeResize="0"/>
          <p:nvPr/>
        </p:nvPicPr>
        <p:blipFill>
          <a:blip r:embed="rId5">
            <a:alphaModFix/>
          </a:blip>
          <a:stretch>
            <a:fillRect/>
          </a:stretch>
        </p:blipFill>
        <p:spPr>
          <a:xfrm>
            <a:off x="7429575" y="3158925"/>
            <a:ext cx="628700" cy="628700"/>
          </a:xfrm>
          <a:prstGeom prst="rect">
            <a:avLst/>
          </a:prstGeom>
          <a:noFill/>
          <a:ln>
            <a:noFill/>
          </a:ln>
        </p:spPr>
      </p:pic>
      <p:pic>
        <p:nvPicPr>
          <p:cNvPr id="496" name="Google Shape;496;p69"/>
          <p:cNvPicPr preferRelativeResize="0"/>
          <p:nvPr/>
        </p:nvPicPr>
        <p:blipFill>
          <a:blip r:embed="rId6">
            <a:alphaModFix/>
          </a:blip>
          <a:stretch>
            <a:fillRect/>
          </a:stretch>
        </p:blipFill>
        <p:spPr>
          <a:xfrm>
            <a:off x="283825" y="1698913"/>
            <a:ext cx="2094826" cy="1745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0"/>
          <p:cNvSpPr txBox="1">
            <a:spLocks noGrp="1"/>
          </p:cNvSpPr>
          <p:nvPr>
            <p:ph type="title"/>
          </p:nvPr>
        </p:nvSpPr>
        <p:spPr>
          <a:xfrm>
            <a:off x="819600" y="526350"/>
            <a:ext cx="7504800" cy="91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 we get there?</a:t>
            </a:r>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7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10" name="Google Shape;510;p71"/>
          <p:cNvSpPr txBox="1"/>
          <p:nvPr/>
        </p:nvSpPr>
        <p:spPr>
          <a:xfrm>
            <a:off x="504275" y="374600"/>
            <a:ext cx="5688000" cy="7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Four Stages of Parenting</a:t>
            </a:r>
            <a:endParaRPr sz="4000">
              <a:latin typeface="Source Sans Pro"/>
              <a:ea typeface="Source Sans Pro"/>
              <a:cs typeface="Source Sans Pro"/>
              <a:sym typeface="Source Sans Pro"/>
            </a:endParaRPr>
          </a:p>
        </p:txBody>
      </p:sp>
      <p:sp>
        <p:nvSpPr>
          <p:cNvPr id="511" name="Google Shape;511;p71"/>
          <p:cNvSpPr txBox="1"/>
          <p:nvPr/>
        </p:nvSpPr>
        <p:spPr>
          <a:xfrm>
            <a:off x="630850" y="1242750"/>
            <a:ext cx="5561400" cy="32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Discipline 0-5 yrs</a:t>
            </a:r>
            <a:endParaRPr sz="4000">
              <a:latin typeface="Source Sans Pro"/>
              <a:ea typeface="Source Sans Pro"/>
              <a:cs typeface="Source Sans Pro"/>
              <a:sym typeface="Source Sans Pro"/>
            </a:endParaRPr>
          </a:p>
          <a:p>
            <a:pPr marL="0" lvl="0" indent="0" algn="l" rtl="0">
              <a:spcBef>
                <a:spcPts val="0"/>
              </a:spcBef>
              <a:spcAft>
                <a:spcPts val="0"/>
              </a:spcAft>
              <a:buNone/>
            </a:pPr>
            <a:r>
              <a:rPr lang="en" sz="4000">
                <a:latin typeface="Source Sans Pro"/>
                <a:ea typeface="Source Sans Pro"/>
                <a:cs typeface="Source Sans Pro"/>
                <a:sym typeface="Source Sans Pro"/>
              </a:rPr>
              <a:t>Training 5-12 yrs</a:t>
            </a:r>
            <a:endParaRPr sz="4000">
              <a:latin typeface="Source Sans Pro"/>
              <a:ea typeface="Source Sans Pro"/>
              <a:cs typeface="Source Sans Pro"/>
              <a:sym typeface="Source Sans Pro"/>
            </a:endParaRPr>
          </a:p>
          <a:p>
            <a:pPr marL="0" lvl="0" indent="0" algn="l" rtl="0">
              <a:spcBef>
                <a:spcPts val="0"/>
              </a:spcBef>
              <a:spcAft>
                <a:spcPts val="0"/>
              </a:spcAft>
              <a:buNone/>
            </a:pPr>
            <a:r>
              <a:rPr lang="en" sz="4000">
                <a:latin typeface="Source Sans Pro"/>
                <a:ea typeface="Source Sans Pro"/>
                <a:cs typeface="Source Sans Pro"/>
                <a:sym typeface="Source Sans Pro"/>
              </a:rPr>
              <a:t>Coaching 12-18 yrs</a:t>
            </a:r>
            <a:endParaRPr sz="4000">
              <a:latin typeface="Source Sans Pro"/>
              <a:ea typeface="Source Sans Pro"/>
              <a:cs typeface="Source Sans Pro"/>
              <a:sym typeface="Source Sans Pro"/>
            </a:endParaRPr>
          </a:p>
          <a:p>
            <a:pPr marL="0" lvl="0" indent="0" algn="l" rtl="0">
              <a:spcBef>
                <a:spcPts val="0"/>
              </a:spcBef>
              <a:spcAft>
                <a:spcPts val="0"/>
              </a:spcAft>
              <a:buNone/>
            </a:pPr>
            <a:r>
              <a:rPr lang="en" sz="4000">
                <a:latin typeface="Source Sans Pro"/>
                <a:ea typeface="Source Sans Pro"/>
                <a:cs typeface="Source Sans Pro"/>
                <a:sym typeface="Source Sans Pro"/>
              </a:rPr>
              <a:t>Friendship 18+ yrs</a:t>
            </a:r>
            <a:endParaRPr sz="4000">
              <a:latin typeface="Source Sans Pro"/>
              <a:ea typeface="Source Sans Pro"/>
              <a:cs typeface="Source Sans Pro"/>
              <a:sym typeface="Source Sans Pro"/>
            </a:endParaRPr>
          </a:p>
          <a:p>
            <a:pPr marL="0" lvl="0" indent="0" algn="l" rtl="0">
              <a:spcBef>
                <a:spcPts val="0"/>
              </a:spcBef>
              <a:spcAft>
                <a:spcPts val="0"/>
              </a:spcAft>
              <a:buNone/>
            </a:pPr>
            <a:endParaRPr sz="4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72"/>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17" name="Google Shape;517;p72"/>
          <p:cNvSpPr txBox="1"/>
          <p:nvPr/>
        </p:nvSpPr>
        <p:spPr>
          <a:xfrm>
            <a:off x="580925" y="666750"/>
            <a:ext cx="5561400" cy="3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These four stages provide a framework for evolving the parent-child relationship as our kids grow up and move from one stage to another.</a:t>
            </a:r>
            <a:endParaRPr sz="3200">
              <a:latin typeface="Source Sans Pro"/>
              <a:ea typeface="Source Sans Pro"/>
              <a:cs typeface="Source Sans Pro"/>
              <a:sym typeface="Source Sans Pro"/>
            </a:endParaRPr>
          </a:p>
          <a:p>
            <a:pPr marL="0" lvl="0" indent="0" algn="l" rtl="0">
              <a:spcBef>
                <a:spcPts val="0"/>
              </a:spcBef>
              <a:spcAft>
                <a:spcPts val="0"/>
              </a:spcAft>
              <a:buNone/>
            </a:pPr>
            <a:endParaRPr sz="3200">
              <a:latin typeface="Source Sans Pro"/>
              <a:ea typeface="Source Sans Pro"/>
              <a:cs typeface="Source Sans Pro"/>
              <a:sym typeface="Source Sans Pr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7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23" name="Google Shape;523;p73"/>
          <p:cNvSpPr txBox="1"/>
          <p:nvPr/>
        </p:nvSpPr>
        <p:spPr>
          <a:xfrm>
            <a:off x="580925" y="666750"/>
            <a:ext cx="5561400" cy="3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These four stages provide a framework for evolving the parent-child relationship as our kids grow up and move from one stage to another.</a:t>
            </a:r>
            <a:endParaRPr sz="3200">
              <a:latin typeface="Source Sans Pro"/>
              <a:ea typeface="Source Sans Pro"/>
              <a:cs typeface="Source Sans Pro"/>
              <a:sym typeface="Source Sans Pro"/>
            </a:endParaRPr>
          </a:p>
          <a:p>
            <a:pPr marL="0" lvl="0" indent="0" algn="l" rtl="0">
              <a:spcBef>
                <a:spcPts val="0"/>
              </a:spcBef>
              <a:spcAft>
                <a:spcPts val="0"/>
              </a:spcAft>
              <a:buNone/>
            </a:pPr>
            <a:r>
              <a:rPr lang="en" sz="3200">
                <a:latin typeface="Source Sans Pro"/>
                <a:ea typeface="Source Sans Pro"/>
                <a:cs typeface="Source Sans Pro"/>
                <a:sym typeface="Source Sans Pro"/>
              </a:rPr>
              <a:t>In each stage the approach to parenting is different.</a:t>
            </a:r>
            <a:endParaRPr sz="32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86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a:t>Punishment vs Discipline</a:t>
            </a:r>
            <a:endParaRPr sz="3520"/>
          </a:p>
        </p:txBody>
      </p:sp>
      <p:graphicFrame>
        <p:nvGraphicFramePr>
          <p:cNvPr id="109" name="Google Shape;109;p20"/>
          <p:cNvGraphicFramePr/>
          <p:nvPr/>
        </p:nvGraphicFramePr>
        <p:xfrm>
          <a:off x="738750" y="994325"/>
          <a:ext cx="7466400" cy="3614420"/>
        </p:xfrm>
        <a:graphic>
          <a:graphicData uri="http://schemas.openxmlformats.org/drawingml/2006/table">
            <a:tbl>
              <a:tblPr>
                <a:noFill/>
                <a:tableStyleId>{59099F2E-8C5F-4DED-9BBE-7B8EB8257946}</a:tableStyleId>
              </a:tblPr>
              <a:tblGrid>
                <a:gridCol w="1908800"/>
                <a:gridCol w="3077450"/>
                <a:gridCol w="2480150"/>
              </a:tblGrid>
              <a:tr h="427325">
                <a:tc>
                  <a:txBody>
                    <a:bodyPr/>
                    <a:lstStyle/>
                    <a:p>
                      <a:pPr marL="0" lvl="0" indent="0" algn="l" rtl="0">
                        <a:lnSpc>
                          <a:spcPct val="115000"/>
                        </a:lnSpc>
                        <a:spcBef>
                          <a:spcPts val="0"/>
                        </a:spcBef>
                        <a:spcAft>
                          <a:spcPts val="0"/>
                        </a:spcAft>
                        <a:buNone/>
                      </a:pPr>
                      <a:r>
                        <a:rPr lang="en" sz="1200">
                          <a:highlight>
                            <a:srgbClr val="F1C232"/>
                          </a:highlight>
                          <a:latin typeface="Calibri"/>
                          <a:ea typeface="Calibri"/>
                          <a:cs typeface="Calibri"/>
                          <a:sym typeface="Calibri"/>
                        </a:rPr>
                        <a:t> </a:t>
                      </a:r>
                      <a:endParaRPr sz="12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Punishment</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Discipline</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Purpose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inflict penalty for an offense</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train for correction and maturity</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42732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Focus</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Past misdeeds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Future correct 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Attitude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endParaRPr sz="1900">
                        <a:highlight>
                          <a:srgbClr val="F1C232"/>
                        </a:highlight>
                        <a:latin typeface="Calibri"/>
                        <a:ea typeface="Calibri"/>
                        <a:cs typeface="Calibri"/>
                        <a:sym typeface="Calibri"/>
                      </a:endParaRPr>
                    </a:p>
                    <a:p>
                      <a:pPr marL="0" lvl="0" indent="0" algn="ctr" rtl="0">
                        <a:lnSpc>
                          <a:spcPct val="115000"/>
                        </a:lnSpc>
                        <a:spcBef>
                          <a:spcPts val="0"/>
                        </a:spcBef>
                        <a:spcAft>
                          <a:spcPts val="0"/>
                        </a:spcAft>
                        <a:buNone/>
                      </a:pP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959450">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Resulting Emotion in the child</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 </a:t>
                      </a:r>
                      <a:endParaRPr sz="1900">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dirty="0">
                          <a:highlight>
                            <a:srgbClr val="F1C232"/>
                          </a:highlight>
                          <a:latin typeface="Calibri"/>
                          <a:ea typeface="Calibri"/>
                          <a:cs typeface="Calibri"/>
                          <a:sym typeface="Calibri"/>
                        </a:rPr>
                        <a:t> </a:t>
                      </a:r>
                      <a:endParaRPr sz="1900" dirty="0">
                        <a:highlight>
                          <a:srgbClr val="F1C232"/>
                        </a:highlight>
                        <a:latin typeface="Calibri"/>
                        <a:ea typeface="Calibri"/>
                        <a:cs typeface="Calibri"/>
                        <a:sym typeface="Calibri"/>
                      </a:endParaRPr>
                    </a:p>
                    <a:p>
                      <a:pPr marL="0" lvl="0" indent="0" algn="ctr" rtl="0">
                        <a:lnSpc>
                          <a:spcPct val="115000"/>
                        </a:lnSpc>
                        <a:spcBef>
                          <a:spcPts val="0"/>
                        </a:spcBef>
                        <a:spcAft>
                          <a:spcPts val="0"/>
                        </a:spcAft>
                        <a:buNone/>
                      </a:pPr>
                      <a:endParaRPr sz="1900" dirty="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74"/>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29" name="Google Shape;529;p74"/>
          <p:cNvSpPr txBox="1"/>
          <p:nvPr/>
        </p:nvSpPr>
        <p:spPr>
          <a:xfrm>
            <a:off x="591436" y="267357"/>
            <a:ext cx="3846900" cy="9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Source Sans Pro"/>
                <a:ea typeface="Source Sans Pro"/>
                <a:cs typeface="Source Sans Pro"/>
                <a:sym typeface="Source Sans Pro"/>
              </a:rPr>
              <a:t>A Common Issue</a:t>
            </a:r>
            <a:endParaRPr sz="4000" dirty="0">
              <a:latin typeface="Source Sans Pro"/>
              <a:ea typeface="Source Sans Pro"/>
              <a:cs typeface="Source Sans Pro"/>
              <a:sym typeface="Source Sans Pro"/>
            </a:endParaRPr>
          </a:p>
        </p:txBody>
      </p:sp>
      <p:sp>
        <p:nvSpPr>
          <p:cNvPr id="530" name="Google Shape;530;p74"/>
          <p:cNvSpPr txBox="1"/>
          <p:nvPr/>
        </p:nvSpPr>
        <p:spPr>
          <a:xfrm>
            <a:off x="725100" y="1548975"/>
            <a:ext cx="5350500" cy="24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Kids move from one stage to the next without thought or effort. </a:t>
            </a:r>
            <a:endParaRPr sz="3500">
              <a:latin typeface="Source Sans Pro"/>
              <a:ea typeface="Source Sans Pro"/>
              <a:cs typeface="Source Sans Pro"/>
              <a:sym typeface="Source Sans Pro"/>
            </a:endParaRPr>
          </a:p>
          <a:p>
            <a:pPr marL="0" lvl="0" indent="0" algn="l" rtl="0">
              <a:spcBef>
                <a:spcPts val="0"/>
              </a:spcBef>
              <a:spcAft>
                <a:spcPts val="0"/>
              </a:spcAft>
              <a:buNone/>
            </a:pPr>
            <a:r>
              <a:rPr lang="en" sz="3500">
                <a:latin typeface="Source Sans Pro"/>
                <a:ea typeface="Source Sans Pro"/>
                <a:cs typeface="Source Sans Pro"/>
                <a:sym typeface="Source Sans Pro"/>
              </a:rPr>
              <a:t>But parents don’t.</a:t>
            </a:r>
            <a:endParaRPr sz="3500">
              <a:latin typeface="Source Sans Pro"/>
              <a:ea typeface="Source Sans Pro"/>
              <a:cs typeface="Source Sans Pro"/>
              <a:sym typeface="Source Sans Pr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75"/>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36" name="Google Shape;536;p75"/>
          <p:cNvSpPr txBox="1"/>
          <p:nvPr/>
        </p:nvSpPr>
        <p:spPr>
          <a:xfrm>
            <a:off x="466075" y="666750"/>
            <a:ext cx="5592900" cy="29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Parents have to consciously adjust their approach as kids seamlessly transition from one stage to the next. Too many parents never do.</a:t>
            </a:r>
            <a:endParaRPr sz="3500">
              <a:latin typeface="Source Sans Pro"/>
              <a:ea typeface="Source Sans Pro"/>
              <a:cs typeface="Source Sans Pro"/>
              <a:sym typeface="Source Sans Pr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76"/>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42" name="Google Shape;542;p76"/>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You’ve probably seen a dad who seems stuck in the discipline years. </a:t>
            </a:r>
            <a:endParaRPr sz="3500">
              <a:latin typeface="Source Sans Pro"/>
              <a:ea typeface="Source Sans Pro"/>
              <a:cs typeface="Source Sans Pro"/>
              <a:sym typeface="Source Sans Pr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77"/>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48" name="Google Shape;548;p77"/>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You’ve probably seen a dad who seems stuck in the discipline years. His child may be in middle school, yet he employs the immediate consequences that were necessary when the child was two, not twelve.</a:t>
            </a:r>
            <a:endParaRPr sz="3500">
              <a:latin typeface="Source Sans Pro"/>
              <a:ea typeface="Source Sans Pro"/>
              <a:cs typeface="Source Sans Pro"/>
              <a:sym typeface="Source Sans Pr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78"/>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54" name="Google Shape;554;p78"/>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Or maybe you know a mom who is stuck in the coaching stage even though her child is grown. </a:t>
            </a:r>
            <a:endParaRPr sz="3500">
              <a:latin typeface="Source Sans Pro"/>
              <a:ea typeface="Source Sans Pro"/>
              <a:cs typeface="Source Sans Pro"/>
              <a:sym typeface="Source Sans Pr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79"/>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60" name="Google Shape;560;p79"/>
          <p:cNvSpPr txBox="1"/>
          <p:nvPr/>
        </p:nvSpPr>
        <p:spPr>
          <a:xfrm>
            <a:off x="466075" y="391650"/>
            <a:ext cx="57648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Or maybe you know a mom who is stuck in the coaching stage even though her child is grown. She sees their phone calls home as opportunities to offer unsolicited advice and unasked-for opinions.</a:t>
            </a:r>
            <a:endParaRPr sz="3500">
              <a:latin typeface="Source Sans Pro"/>
              <a:ea typeface="Source Sans Pro"/>
              <a:cs typeface="Source Sans Pro"/>
              <a:sym typeface="Source Sans Pr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80"/>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66" name="Google Shape;566;p80"/>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Even worse, we’ve all encountered that mom or dad who decides to be friends with their child too early. </a:t>
            </a:r>
            <a:endParaRPr sz="3500">
              <a:latin typeface="Source Sans Pro"/>
              <a:ea typeface="Source Sans Pro"/>
              <a:cs typeface="Source Sans Pro"/>
              <a:sym typeface="Source Sans Pr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8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72" name="Google Shape;572;p81"/>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Even worse, we’ve all encountered that mom or dad who decides to be friends with their child too early. They neglect training and coaching in a effort to be liked by their kid and their kids’ friends (26).</a:t>
            </a:r>
            <a:endParaRPr sz="3500">
              <a:latin typeface="Source Sans Pro"/>
              <a:ea typeface="Source Sans Pro"/>
              <a:cs typeface="Source Sans Pro"/>
              <a:sym typeface="Source Sans Pr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2"/>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78" name="Google Shape;578;p82"/>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When parents don’t evolve their parenting as their child develops, they undermine their influence with their child.</a:t>
            </a:r>
            <a:endParaRPr sz="3500">
              <a:latin typeface="Source Sans Pro"/>
              <a:ea typeface="Source Sans Pro"/>
              <a:cs typeface="Source Sans Pro"/>
              <a:sym typeface="Source Sans Pro"/>
            </a:endParaRPr>
          </a:p>
          <a:p>
            <a:pPr marL="0" lvl="0" indent="0" algn="l" rtl="0">
              <a:spcBef>
                <a:spcPts val="0"/>
              </a:spcBef>
              <a:spcAft>
                <a:spcPts val="0"/>
              </a:spcAft>
              <a:buNone/>
            </a:pPr>
            <a:endParaRPr sz="3500">
              <a:latin typeface="Source Sans Pro"/>
              <a:ea typeface="Source Sans Pro"/>
              <a:cs typeface="Source Sans Pro"/>
              <a:sym typeface="Source Sans Pr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8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84" name="Google Shape;584;p83"/>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When parents don’t evolve their parenting as their child develops, they undermine their influence with their child.</a:t>
            </a:r>
            <a:endParaRPr sz="3500">
              <a:latin typeface="Source Sans Pro"/>
              <a:ea typeface="Source Sans Pro"/>
              <a:cs typeface="Source Sans Pro"/>
              <a:sym typeface="Source Sans Pro"/>
            </a:endParaRPr>
          </a:p>
          <a:p>
            <a:pPr marL="0" lvl="0" indent="0" algn="l" rtl="0">
              <a:spcBef>
                <a:spcPts val="0"/>
              </a:spcBef>
              <a:spcAft>
                <a:spcPts val="0"/>
              </a:spcAft>
              <a:buNone/>
            </a:pPr>
            <a:r>
              <a:rPr lang="en" sz="3500">
                <a:latin typeface="Source Sans Pro"/>
                <a:ea typeface="Source Sans Pro"/>
                <a:cs typeface="Source Sans Pro"/>
                <a:sym typeface="Source Sans Pro"/>
              </a:rPr>
              <a:t>Remember your kids move on to the next stage whether you do or not.</a:t>
            </a:r>
            <a:endParaRPr sz="35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286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a:t>Punishment vs Discipline</a:t>
            </a:r>
            <a:endParaRPr sz="3520"/>
          </a:p>
        </p:txBody>
      </p:sp>
      <p:graphicFrame>
        <p:nvGraphicFramePr>
          <p:cNvPr id="115" name="Google Shape;115;p21"/>
          <p:cNvGraphicFramePr/>
          <p:nvPr/>
        </p:nvGraphicFramePr>
        <p:xfrm>
          <a:off x="738750" y="994325"/>
          <a:ext cx="7466400" cy="3614420"/>
        </p:xfrm>
        <a:graphic>
          <a:graphicData uri="http://schemas.openxmlformats.org/drawingml/2006/table">
            <a:tbl>
              <a:tblPr>
                <a:noFill/>
                <a:tableStyleId>{59099F2E-8C5F-4DED-9BBE-7B8EB8257946}</a:tableStyleId>
              </a:tblPr>
              <a:tblGrid>
                <a:gridCol w="1908800"/>
                <a:gridCol w="3077450"/>
                <a:gridCol w="2480150"/>
              </a:tblGrid>
              <a:tr h="427325">
                <a:tc>
                  <a:txBody>
                    <a:bodyPr/>
                    <a:lstStyle/>
                    <a:p>
                      <a:pPr marL="0" lvl="0" indent="0" algn="l" rtl="0">
                        <a:lnSpc>
                          <a:spcPct val="115000"/>
                        </a:lnSpc>
                        <a:spcBef>
                          <a:spcPts val="0"/>
                        </a:spcBef>
                        <a:spcAft>
                          <a:spcPts val="0"/>
                        </a:spcAft>
                        <a:buNone/>
                      </a:pPr>
                      <a:r>
                        <a:rPr lang="en" sz="1200">
                          <a:highlight>
                            <a:srgbClr val="F1C232"/>
                          </a:highlight>
                          <a:latin typeface="Calibri"/>
                          <a:ea typeface="Calibri"/>
                          <a:cs typeface="Calibri"/>
                          <a:sym typeface="Calibri"/>
                        </a:rPr>
                        <a:t> </a:t>
                      </a:r>
                      <a:endParaRPr sz="12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Punishment</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Discipline</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Purpose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inflict penalty for an offense</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train for correction and maturity</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42732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Focus</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Past misdeeds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Future correct 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Attitude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Hostility and frustration on the part of the parent</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love and concern on the part of the parent</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959450">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Resulting Emotion in the child</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endParaRPr sz="1900">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dirty="0">
                          <a:highlight>
                            <a:srgbClr val="F1C232"/>
                          </a:highlight>
                          <a:latin typeface="Calibri"/>
                          <a:ea typeface="Calibri"/>
                          <a:cs typeface="Calibri"/>
                          <a:sym typeface="Calibri"/>
                        </a:rPr>
                        <a:t> </a:t>
                      </a:r>
                      <a:endParaRPr sz="1900" dirty="0">
                        <a:highlight>
                          <a:srgbClr val="F1C232"/>
                        </a:highlight>
                        <a:latin typeface="Calibri"/>
                        <a:ea typeface="Calibri"/>
                        <a:cs typeface="Calibri"/>
                        <a:sym typeface="Calibri"/>
                      </a:endParaRPr>
                    </a:p>
                    <a:p>
                      <a:pPr marL="0" lvl="0" indent="0" algn="ctr" rtl="0">
                        <a:lnSpc>
                          <a:spcPct val="115000"/>
                        </a:lnSpc>
                        <a:spcBef>
                          <a:spcPts val="0"/>
                        </a:spcBef>
                        <a:spcAft>
                          <a:spcPts val="0"/>
                        </a:spcAft>
                        <a:buNone/>
                      </a:pPr>
                      <a:endParaRPr sz="1900" dirty="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Discipline </a:t>
            </a:r>
            <a:endParaRPr/>
          </a:p>
          <a:p>
            <a:pPr marL="0" lvl="0" indent="0" algn="l" rtl="0">
              <a:spcBef>
                <a:spcPts val="0"/>
              </a:spcBef>
              <a:spcAft>
                <a:spcPts val="0"/>
              </a:spcAft>
              <a:buNone/>
            </a:pPr>
            <a:r>
              <a:rPr lang="en"/>
              <a:t>0-5 years</a:t>
            </a:r>
            <a:endParaRPr/>
          </a:p>
        </p:txBody>
      </p:sp>
      <p:sp>
        <p:nvSpPr>
          <p:cNvPr id="591" name="Google Shape;591;p84"/>
          <p:cNvSpPr txBox="1"/>
          <p:nvPr/>
        </p:nvSpPr>
        <p:spPr>
          <a:xfrm>
            <a:off x="3987075" y="526350"/>
            <a:ext cx="4599900" cy="18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lt1"/>
                </a:solidFill>
                <a:latin typeface="Source Sans Pro"/>
                <a:ea typeface="Source Sans Pro"/>
                <a:cs typeface="Source Sans Pro"/>
                <a:sym typeface="Source Sans Pro"/>
              </a:rPr>
              <a:t>Teach your child there are consequences to their actions- good or bad</a:t>
            </a:r>
            <a:endParaRPr sz="3200">
              <a:solidFill>
                <a:schemeClr val="lt1"/>
              </a:solidFill>
              <a:latin typeface="Source Sans Pro"/>
              <a:ea typeface="Source Sans Pro"/>
              <a:cs typeface="Source Sans Pro"/>
              <a:sym typeface="Source Sans Pro"/>
            </a:endParaRPr>
          </a:p>
        </p:txBody>
      </p:sp>
      <p:sp>
        <p:nvSpPr>
          <p:cNvPr id="592" name="Google Shape;592;p84"/>
          <p:cNvSpPr txBox="1"/>
          <p:nvPr/>
        </p:nvSpPr>
        <p:spPr>
          <a:xfrm>
            <a:off x="4033125" y="2177850"/>
            <a:ext cx="4599900" cy="26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lt1"/>
                </a:solidFill>
                <a:latin typeface="Source Sans Pro"/>
                <a:ea typeface="Source Sans Pro"/>
                <a:cs typeface="Source Sans Pro"/>
                <a:sym typeface="Source Sans Pro"/>
              </a:rPr>
              <a:t>Strengthen your child’s obedience muscle through multiple reps and appropriate consequences</a:t>
            </a:r>
            <a:endParaRPr sz="32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85"/>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598" name="Google Shape;598;p85"/>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Someone will discipline your kids. It can be you, starting early and being consistent while the stakes are low. </a:t>
            </a:r>
            <a:endParaRPr sz="3500">
              <a:latin typeface="Source Sans Pro"/>
              <a:ea typeface="Source Sans Pro"/>
              <a:cs typeface="Source Sans Pro"/>
              <a:sym typeface="Source Sans Pro"/>
            </a:endParaRPr>
          </a:p>
          <a:p>
            <a:pPr marL="0" lvl="0" indent="0" algn="l" rtl="0">
              <a:spcBef>
                <a:spcPts val="0"/>
              </a:spcBef>
              <a:spcAft>
                <a:spcPts val="0"/>
              </a:spcAft>
              <a:buNone/>
            </a:pPr>
            <a:endParaRPr sz="3500">
              <a:latin typeface="Source Sans Pro"/>
              <a:ea typeface="Source Sans Pro"/>
              <a:cs typeface="Source Sans Pro"/>
              <a:sym typeface="Source Sans Pr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86"/>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604" name="Google Shape;604;p86"/>
          <p:cNvSpPr txBox="1"/>
          <p:nvPr/>
        </p:nvSpPr>
        <p:spPr>
          <a:xfrm>
            <a:off x="466075" y="391650"/>
            <a:ext cx="5592900" cy="43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Someone will discipline your kids. It can be you, starting early and being consistent while the stakes are low. </a:t>
            </a:r>
            <a:endParaRPr sz="3500">
              <a:latin typeface="Source Sans Pro"/>
              <a:ea typeface="Source Sans Pro"/>
              <a:cs typeface="Source Sans Pro"/>
              <a:sym typeface="Source Sans Pro"/>
            </a:endParaRPr>
          </a:p>
          <a:p>
            <a:pPr marL="0" lvl="0" indent="0" algn="l" rtl="0">
              <a:spcBef>
                <a:spcPts val="0"/>
              </a:spcBef>
              <a:spcAft>
                <a:spcPts val="0"/>
              </a:spcAft>
              <a:buNone/>
            </a:pPr>
            <a:r>
              <a:rPr lang="en" sz="3500">
                <a:latin typeface="Source Sans Pro"/>
                <a:ea typeface="Source Sans Pro"/>
                <a:cs typeface="Source Sans Pro"/>
                <a:sym typeface="Source Sans Pro"/>
              </a:rPr>
              <a:t>Or later it can be a teacher or principal, with consequences like failing grades and suspensions.</a:t>
            </a:r>
            <a:endParaRPr sz="3500">
              <a:latin typeface="Source Sans Pro"/>
              <a:ea typeface="Source Sans Pro"/>
              <a:cs typeface="Source Sans Pro"/>
              <a:sym typeface="Source Sans Pr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87"/>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610" name="Google Shape;610;p87"/>
          <p:cNvSpPr txBox="1"/>
          <p:nvPr/>
        </p:nvSpPr>
        <p:spPr>
          <a:xfrm>
            <a:off x="466075" y="391650"/>
            <a:ext cx="5592900" cy="25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Or it can be a police officer and judge, with fines, community service, or sadly, jail time or prison (30-31).</a:t>
            </a:r>
            <a:endParaRPr sz="3500">
              <a:latin typeface="Source Sans Pro"/>
              <a:ea typeface="Source Sans Pro"/>
              <a:cs typeface="Source Sans Pro"/>
              <a:sym typeface="Source Sans Pr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88"/>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616" name="Google Shape;616;p88"/>
          <p:cNvSpPr txBox="1"/>
          <p:nvPr/>
        </p:nvSpPr>
        <p:spPr>
          <a:xfrm>
            <a:off x="466075" y="391650"/>
            <a:ext cx="5592900" cy="3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a:latin typeface="Source Sans Pro"/>
                <a:ea typeface="Source Sans Pro"/>
                <a:cs typeface="Source Sans Pro"/>
                <a:sym typeface="Source Sans Pro"/>
              </a:rPr>
              <a:t>Discipline needs to start early. It needs to be consistent. And the consequences during the discipline years need to be immediate.</a:t>
            </a:r>
            <a:endParaRPr sz="3500">
              <a:latin typeface="Source Sans Pro"/>
              <a:ea typeface="Source Sans Pro"/>
              <a:cs typeface="Source Sans Pro"/>
              <a:sym typeface="Source Sans Pr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9"/>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Discipline </a:t>
            </a:r>
            <a:endParaRPr/>
          </a:p>
          <a:p>
            <a:pPr marL="0" lvl="0" indent="0" algn="l" rtl="0">
              <a:spcBef>
                <a:spcPts val="0"/>
              </a:spcBef>
              <a:spcAft>
                <a:spcPts val="0"/>
              </a:spcAft>
              <a:buNone/>
            </a:pPr>
            <a:r>
              <a:rPr lang="en"/>
              <a:t>0-5 years</a:t>
            </a:r>
            <a:endParaRPr/>
          </a:p>
        </p:txBody>
      </p:sp>
      <p:sp>
        <p:nvSpPr>
          <p:cNvPr id="623" name="Google Shape;623;p89"/>
          <p:cNvSpPr txBox="1"/>
          <p:nvPr/>
        </p:nvSpPr>
        <p:spPr>
          <a:xfrm>
            <a:off x="3987075" y="526350"/>
            <a:ext cx="47712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chemeClr val="lt1"/>
                </a:solidFill>
                <a:latin typeface="Source Sans Pro"/>
                <a:ea typeface="Source Sans Pro"/>
                <a:cs typeface="Source Sans Pro"/>
                <a:sym typeface="Source Sans Pro"/>
              </a:rPr>
              <a:t>Set clear boundaries</a:t>
            </a:r>
            <a:endParaRPr sz="4200">
              <a:solidFill>
                <a:schemeClr val="lt1"/>
              </a:solidFill>
              <a:latin typeface="Source Sans Pro"/>
              <a:ea typeface="Source Sans Pro"/>
              <a:cs typeface="Source Sans Pro"/>
              <a:sym typeface="Source Sans Pro"/>
            </a:endParaRPr>
          </a:p>
        </p:txBody>
      </p:sp>
      <p:sp>
        <p:nvSpPr>
          <p:cNvPr id="624" name="Google Shape;624;p89"/>
          <p:cNvSpPr txBox="1"/>
          <p:nvPr/>
        </p:nvSpPr>
        <p:spPr>
          <a:xfrm>
            <a:off x="3987075" y="1628393"/>
            <a:ext cx="45999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dirty="0">
                <a:solidFill>
                  <a:schemeClr val="lt1"/>
                </a:solidFill>
                <a:latin typeface="Source Sans Pro"/>
                <a:ea typeface="Source Sans Pro"/>
                <a:cs typeface="Source Sans Pro"/>
                <a:sym typeface="Source Sans Pro"/>
              </a:rPr>
              <a:t>Clear expectations</a:t>
            </a:r>
            <a:endParaRPr sz="4200" dirty="0">
              <a:solidFill>
                <a:schemeClr val="lt1"/>
              </a:solidFill>
              <a:latin typeface="Source Sans Pro"/>
              <a:ea typeface="Source Sans Pro"/>
              <a:cs typeface="Source Sans Pro"/>
              <a:sym typeface="Source Sans Pro"/>
            </a:endParaRPr>
          </a:p>
        </p:txBody>
      </p:sp>
      <p:sp>
        <p:nvSpPr>
          <p:cNvPr id="625" name="Google Shape;625;p89"/>
          <p:cNvSpPr txBox="1"/>
          <p:nvPr/>
        </p:nvSpPr>
        <p:spPr>
          <a:xfrm rot="-972820">
            <a:off x="3808210" y="2838311"/>
            <a:ext cx="2068261" cy="11150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Source Sans Pro"/>
                <a:ea typeface="Source Sans Pro"/>
                <a:cs typeface="Source Sans Pro"/>
                <a:sym typeface="Source Sans Pro"/>
              </a:rPr>
              <a:t>Focus?</a:t>
            </a:r>
            <a:endParaRPr sz="50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90"/>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632" name="Google Shape;632;p90"/>
          <p:cNvSpPr txBox="1"/>
          <p:nvPr/>
        </p:nvSpPr>
        <p:spPr>
          <a:xfrm>
            <a:off x="1225000" y="391650"/>
            <a:ext cx="2157600" cy="8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The 3 D’s</a:t>
            </a:r>
            <a:endParaRPr sz="4000">
              <a:latin typeface="Source Sans Pro"/>
              <a:ea typeface="Source Sans Pro"/>
              <a:cs typeface="Source Sans Pro"/>
              <a:sym typeface="Source Sans Pro"/>
            </a:endParaRPr>
          </a:p>
        </p:txBody>
      </p:sp>
      <p:sp>
        <p:nvSpPr>
          <p:cNvPr id="633" name="Google Shape;633;p90"/>
          <p:cNvSpPr txBox="1"/>
          <p:nvPr/>
        </p:nvSpPr>
        <p:spPr>
          <a:xfrm>
            <a:off x="1375800" y="1299275"/>
            <a:ext cx="3196200" cy="21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Disobedience</a:t>
            </a:r>
            <a:endParaRPr sz="4000">
              <a:latin typeface="Source Sans Pro"/>
              <a:ea typeface="Source Sans Pro"/>
              <a:cs typeface="Source Sans Pro"/>
              <a:sym typeface="Source Sans Pro"/>
            </a:endParaRPr>
          </a:p>
          <a:p>
            <a:pPr marL="0" lvl="0" indent="0" algn="l" rtl="0">
              <a:spcBef>
                <a:spcPts val="0"/>
              </a:spcBef>
              <a:spcAft>
                <a:spcPts val="0"/>
              </a:spcAft>
              <a:buNone/>
            </a:pPr>
            <a:r>
              <a:rPr lang="en" sz="4000">
                <a:latin typeface="Source Sans Pro"/>
                <a:ea typeface="Source Sans Pro"/>
                <a:cs typeface="Source Sans Pro"/>
                <a:sym typeface="Source Sans Pro"/>
              </a:rPr>
              <a:t>Dishonesty</a:t>
            </a:r>
            <a:endParaRPr sz="4000">
              <a:latin typeface="Source Sans Pro"/>
              <a:ea typeface="Source Sans Pro"/>
              <a:cs typeface="Source Sans Pro"/>
              <a:sym typeface="Source Sans Pro"/>
            </a:endParaRPr>
          </a:p>
          <a:p>
            <a:pPr marL="0" lvl="0" indent="0" algn="l" rtl="0">
              <a:spcBef>
                <a:spcPts val="0"/>
              </a:spcBef>
              <a:spcAft>
                <a:spcPts val="0"/>
              </a:spcAft>
              <a:buNone/>
            </a:pPr>
            <a:r>
              <a:rPr lang="en" sz="4000">
                <a:latin typeface="Source Sans Pro"/>
                <a:ea typeface="Source Sans Pro"/>
                <a:cs typeface="Source Sans Pro"/>
                <a:sym typeface="Source Sans Pro"/>
              </a:rPr>
              <a:t>Disrespect</a:t>
            </a:r>
            <a:endParaRPr sz="4000">
              <a:latin typeface="Source Sans Pro"/>
              <a:ea typeface="Source Sans Pro"/>
              <a:cs typeface="Source Sans Pro"/>
              <a:sym typeface="Source Sans Pr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9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639" name="Google Shape;639;p91"/>
          <p:cNvSpPr txBox="1"/>
          <p:nvPr/>
        </p:nvSpPr>
        <p:spPr>
          <a:xfrm>
            <a:off x="1225000" y="391650"/>
            <a:ext cx="2157600" cy="8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The 3 D’s</a:t>
            </a:r>
            <a:endParaRPr sz="4000">
              <a:latin typeface="Source Sans Pro"/>
              <a:ea typeface="Source Sans Pro"/>
              <a:cs typeface="Source Sans Pro"/>
              <a:sym typeface="Source Sans Pro"/>
            </a:endParaRPr>
          </a:p>
        </p:txBody>
      </p:sp>
      <p:sp>
        <p:nvSpPr>
          <p:cNvPr id="640" name="Google Shape;640;p91"/>
          <p:cNvSpPr txBox="1"/>
          <p:nvPr/>
        </p:nvSpPr>
        <p:spPr>
          <a:xfrm>
            <a:off x="1225000" y="1835302"/>
            <a:ext cx="3490490" cy="21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Source Sans Pro"/>
                <a:ea typeface="Source Sans Pro"/>
                <a:cs typeface="Source Sans Pro"/>
                <a:sym typeface="Source Sans Pro"/>
              </a:rPr>
              <a:t>Disobedience</a:t>
            </a:r>
            <a:endParaRPr sz="4000" dirty="0">
              <a:latin typeface="Source Sans Pro"/>
              <a:ea typeface="Source Sans Pro"/>
              <a:cs typeface="Source Sans Pro"/>
              <a:sym typeface="Source Sans Pro"/>
            </a:endParaRPr>
          </a:p>
          <a:p>
            <a:pPr marL="0" lvl="0" indent="0" algn="l" rtl="0">
              <a:spcBef>
                <a:spcPts val="0"/>
              </a:spcBef>
              <a:spcAft>
                <a:spcPts val="0"/>
              </a:spcAft>
              <a:buNone/>
            </a:pPr>
            <a:r>
              <a:rPr lang="en" sz="4000" dirty="0">
                <a:latin typeface="Source Sans Pro"/>
                <a:ea typeface="Source Sans Pro"/>
                <a:cs typeface="Source Sans Pro"/>
                <a:sym typeface="Source Sans Pro"/>
              </a:rPr>
              <a:t>Dishonesty</a:t>
            </a:r>
            <a:endParaRPr sz="4000" dirty="0">
              <a:latin typeface="Source Sans Pro"/>
              <a:ea typeface="Source Sans Pro"/>
              <a:cs typeface="Source Sans Pro"/>
              <a:sym typeface="Source Sans Pro"/>
            </a:endParaRPr>
          </a:p>
          <a:p>
            <a:pPr marL="0" lvl="0" indent="0" algn="l" rtl="0">
              <a:spcBef>
                <a:spcPts val="0"/>
              </a:spcBef>
              <a:spcAft>
                <a:spcPts val="0"/>
              </a:spcAft>
              <a:buNone/>
            </a:pPr>
            <a:r>
              <a:rPr lang="en" sz="4000" dirty="0">
                <a:latin typeface="Source Sans Pro"/>
                <a:ea typeface="Source Sans Pro"/>
                <a:cs typeface="Source Sans Pro"/>
                <a:sym typeface="Source Sans Pro"/>
              </a:rPr>
              <a:t>Disrespect</a:t>
            </a:r>
            <a:endParaRPr sz="4000" dirty="0">
              <a:latin typeface="Source Sans Pro"/>
              <a:ea typeface="Source Sans Pro"/>
              <a:cs typeface="Source Sans Pro"/>
              <a:sym typeface="Source Sans Pr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7" name="Google Shape;647;p92"/>
          <p:cNvSpPr txBox="1"/>
          <p:nvPr/>
        </p:nvSpPr>
        <p:spPr>
          <a:xfrm>
            <a:off x="776725" y="248825"/>
            <a:ext cx="5782200" cy="12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Childish Irresponsibility vs </a:t>
            </a:r>
            <a:endParaRPr sz="3500">
              <a:latin typeface="Source Sans Pro"/>
              <a:ea typeface="Source Sans Pro"/>
              <a:cs typeface="Source Sans Pro"/>
              <a:sym typeface="Source Sans Pro"/>
            </a:endParaRPr>
          </a:p>
          <a:p>
            <a:pPr marL="0" lvl="0" indent="0" algn="ctr" rtl="0">
              <a:spcBef>
                <a:spcPts val="0"/>
              </a:spcBef>
              <a:spcAft>
                <a:spcPts val="0"/>
              </a:spcAft>
              <a:buNone/>
            </a:pPr>
            <a:r>
              <a:rPr lang="en" sz="3500">
                <a:latin typeface="Source Sans Pro"/>
                <a:ea typeface="Source Sans Pro"/>
                <a:cs typeface="Source Sans Pro"/>
                <a:sym typeface="Source Sans Pro"/>
              </a:rPr>
              <a:t>Willful Defiance</a:t>
            </a:r>
            <a:endParaRPr sz="3500">
              <a:latin typeface="Source Sans Pro"/>
              <a:ea typeface="Source Sans Pro"/>
              <a:cs typeface="Source Sans Pro"/>
              <a:sym typeface="Source Sans Pro"/>
            </a:endParaRPr>
          </a:p>
        </p:txBody>
      </p:sp>
      <p:sp>
        <p:nvSpPr>
          <p:cNvPr id="648" name="Google Shape;648;p92"/>
          <p:cNvSpPr txBox="1"/>
          <p:nvPr/>
        </p:nvSpPr>
        <p:spPr>
          <a:xfrm>
            <a:off x="345225" y="1508825"/>
            <a:ext cx="8420700" cy="3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accent1"/>
                </a:solidFill>
                <a:highlight>
                  <a:srgbClr val="FFFFFF"/>
                </a:highlight>
              </a:rPr>
              <a:t>Willful defiance, as the name implies, is a deliberate act of disobedience.  It occurs only when the child knows what his parents expect and then is determined to do the opposite.  </a:t>
            </a:r>
            <a:endParaRPr sz="29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93"/>
          <p:cNvSpPr txBox="1"/>
          <p:nvPr/>
        </p:nvSpPr>
        <p:spPr>
          <a:xfrm>
            <a:off x="776725" y="248825"/>
            <a:ext cx="5782200" cy="12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Childish Irresponsibility vs </a:t>
            </a:r>
            <a:endParaRPr sz="3500">
              <a:latin typeface="Source Sans Pro"/>
              <a:ea typeface="Source Sans Pro"/>
              <a:cs typeface="Source Sans Pro"/>
              <a:sym typeface="Source Sans Pro"/>
            </a:endParaRPr>
          </a:p>
          <a:p>
            <a:pPr marL="0" lvl="0" indent="0" algn="ctr" rtl="0">
              <a:spcBef>
                <a:spcPts val="0"/>
              </a:spcBef>
              <a:spcAft>
                <a:spcPts val="0"/>
              </a:spcAft>
              <a:buNone/>
            </a:pPr>
            <a:r>
              <a:rPr lang="en" sz="3500">
                <a:latin typeface="Source Sans Pro"/>
                <a:ea typeface="Source Sans Pro"/>
                <a:cs typeface="Source Sans Pro"/>
                <a:sym typeface="Source Sans Pro"/>
              </a:rPr>
              <a:t>Willful Defiance</a:t>
            </a:r>
            <a:endParaRPr sz="3500">
              <a:latin typeface="Source Sans Pro"/>
              <a:ea typeface="Source Sans Pro"/>
              <a:cs typeface="Source Sans Pro"/>
              <a:sym typeface="Source Sans Pro"/>
            </a:endParaRPr>
          </a:p>
        </p:txBody>
      </p:sp>
      <p:sp>
        <p:nvSpPr>
          <p:cNvPr id="655" name="Google Shape;655;p93"/>
          <p:cNvSpPr txBox="1"/>
          <p:nvPr/>
        </p:nvSpPr>
        <p:spPr>
          <a:xfrm>
            <a:off x="345225" y="1508825"/>
            <a:ext cx="8420700" cy="3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accent1"/>
                </a:solidFill>
                <a:highlight>
                  <a:srgbClr val="FFFFFF"/>
                </a:highlight>
              </a:rPr>
              <a:t>Willful defiance, as the name implies, is a deliberate act of disobedience.  It occurs only when the child knows what his parents expect and then is determined to do the opposite.  In short, it is a refusal to accept parental leadership, such as running away when called, screaming insults, acts of outright disobedience, etc. </a:t>
            </a:r>
            <a:endParaRPr sz="2900">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286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a:t>Punishment vs Discipline</a:t>
            </a:r>
            <a:endParaRPr sz="3520"/>
          </a:p>
        </p:txBody>
      </p:sp>
      <p:graphicFrame>
        <p:nvGraphicFramePr>
          <p:cNvPr id="121" name="Google Shape;121;p22"/>
          <p:cNvGraphicFramePr/>
          <p:nvPr/>
        </p:nvGraphicFramePr>
        <p:xfrm>
          <a:off x="738750" y="994325"/>
          <a:ext cx="7466400" cy="3614420"/>
        </p:xfrm>
        <a:graphic>
          <a:graphicData uri="http://schemas.openxmlformats.org/drawingml/2006/table">
            <a:tbl>
              <a:tblPr>
                <a:noFill/>
                <a:tableStyleId>{59099F2E-8C5F-4DED-9BBE-7B8EB8257946}</a:tableStyleId>
              </a:tblPr>
              <a:tblGrid>
                <a:gridCol w="1908800"/>
                <a:gridCol w="3077450"/>
                <a:gridCol w="2480150"/>
              </a:tblGrid>
              <a:tr h="427325">
                <a:tc>
                  <a:txBody>
                    <a:bodyPr/>
                    <a:lstStyle/>
                    <a:p>
                      <a:pPr marL="0" lvl="0" indent="0" algn="l" rtl="0">
                        <a:lnSpc>
                          <a:spcPct val="115000"/>
                        </a:lnSpc>
                        <a:spcBef>
                          <a:spcPts val="0"/>
                        </a:spcBef>
                        <a:spcAft>
                          <a:spcPts val="0"/>
                        </a:spcAft>
                        <a:buNone/>
                      </a:pPr>
                      <a:r>
                        <a:rPr lang="en" sz="1200">
                          <a:highlight>
                            <a:srgbClr val="F1C232"/>
                          </a:highlight>
                          <a:latin typeface="Calibri"/>
                          <a:ea typeface="Calibri"/>
                          <a:cs typeface="Calibri"/>
                          <a:sym typeface="Calibri"/>
                        </a:rPr>
                        <a:t> </a:t>
                      </a:r>
                      <a:endParaRPr sz="12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Punishment</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800" b="1">
                          <a:highlight>
                            <a:srgbClr val="F1C232"/>
                          </a:highlight>
                          <a:latin typeface="Calibri"/>
                          <a:ea typeface="Calibri"/>
                          <a:cs typeface="Calibri"/>
                          <a:sym typeface="Calibri"/>
                        </a:rPr>
                        <a:t>Discipline</a:t>
                      </a:r>
                      <a:endParaRPr sz="18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Purpose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inflict penalty for an offense</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to train for correction and maturity</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42732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Focus</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Past misdeeds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Future correct deeds</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693375">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Attitude</a:t>
                      </a:r>
                      <a:endParaRPr sz="1900" b="1">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Hostility and frustration on the part of the parent</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love and concern on the part of the parent</a:t>
                      </a:r>
                      <a:endParaRPr sz="190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r h="959450">
                <a:tc>
                  <a:txBody>
                    <a:bodyPr/>
                    <a:lstStyle/>
                    <a:p>
                      <a:pPr marL="0" lvl="0" indent="0" algn="ctr" rtl="0">
                        <a:lnSpc>
                          <a:spcPct val="115000"/>
                        </a:lnSpc>
                        <a:spcBef>
                          <a:spcPts val="0"/>
                        </a:spcBef>
                        <a:spcAft>
                          <a:spcPts val="0"/>
                        </a:spcAft>
                        <a:buNone/>
                      </a:pPr>
                      <a:r>
                        <a:rPr lang="en" sz="1900" b="1">
                          <a:highlight>
                            <a:srgbClr val="F1C232"/>
                          </a:highlight>
                          <a:latin typeface="Calibri"/>
                          <a:ea typeface="Calibri"/>
                          <a:cs typeface="Calibri"/>
                          <a:sym typeface="Calibri"/>
                        </a:rPr>
                        <a:t>Resulting Emotion in the child</a:t>
                      </a:r>
                      <a:endParaRPr sz="1900" b="1">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 fear and guilt</a:t>
                      </a:r>
                      <a:endParaRPr sz="1900">
                        <a:highlight>
                          <a:srgbClr val="F1C232"/>
                        </a:highlight>
                        <a:latin typeface="Calibri"/>
                        <a:ea typeface="Calibri"/>
                        <a:cs typeface="Calibri"/>
                        <a:sym typeface="Calibri"/>
                      </a:endParaRPr>
                    </a:p>
                    <a:p>
                      <a:pPr marL="0" lvl="0" indent="0" algn="ctr" rtl="0">
                        <a:lnSpc>
                          <a:spcPct val="115000"/>
                        </a:lnSpc>
                        <a:spcBef>
                          <a:spcPts val="0"/>
                        </a:spcBef>
                        <a:spcAft>
                          <a:spcPts val="0"/>
                        </a:spcAft>
                        <a:buNone/>
                      </a:pPr>
                      <a:r>
                        <a:rPr lang="en" sz="1900">
                          <a:highlight>
                            <a:srgbClr val="F1C232"/>
                          </a:highlight>
                          <a:latin typeface="Calibri"/>
                          <a:ea typeface="Calibri"/>
                          <a:cs typeface="Calibri"/>
                          <a:sym typeface="Calibri"/>
                        </a:rPr>
                        <a:t>(rebellion)</a:t>
                      </a:r>
                      <a:endParaRPr sz="1900">
                        <a:highlight>
                          <a:srgbClr val="F1C232"/>
                        </a:highlight>
                        <a:latin typeface="Calibri"/>
                        <a:ea typeface="Calibri"/>
                        <a:cs typeface="Calibri"/>
                        <a:sym typeface="Calibri"/>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c>
                  <a:txBody>
                    <a:bodyPr/>
                    <a:lstStyle/>
                    <a:p>
                      <a:pPr marL="0" lvl="0" indent="0" algn="ctr" rtl="0">
                        <a:lnSpc>
                          <a:spcPct val="115000"/>
                        </a:lnSpc>
                        <a:spcBef>
                          <a:spcPts val="0"/>
                        </a:spcBef>
                        <a:spcAft>
                          <a:spcPts val="0"/>
                        </a:spcAft>
                        <a:buNone/>
                      </a:pPr>
                      <a:r>
                        <a:rPr lang="en" sz="1900" dirty="0">
                          <a:highlight>
                            <a:srgbClr val="F1C232"/>
                          </a:highlight>
                          <a:latin typeface="Calibri"/>
                          <a:ea typeface="Calibri"/>
                          <a:cs typeface="Calibri"/>
                          <a:sym typeface="Calibri"/>
                        </a:rPr>
                        <a:t> </a:t>
                      </a:r>
                      <a:endParaRPr sz="1900" dirty="0">
                        <a:highlight>
                          <a:srgbClr val="F1C232"/>
                        </a:highlight>
                        <a:latin typeface="Calibri"/>
                        <a:ea typeface="Calibri"/>
                        <a:cs typeface="Calibri"/>
                        <a:sym typeface="Calibri"/>
                      </a:endParaRPr>
                    </a:p>
                    <a:p>
                      <a:pPr marL="0" lvl="0" indent="0" algn="ctr" rtl="0">
                        <a:lnSpc>
                          <a:spcPct val="115000"/>
                        </a:lnSpc>
                        <a:spcBef>
                          <a:spcPts val="0"/>
                        </a:spcBef>
                        <a:spcAft>
                          <a:spcPts val="0"/>
                        </a:spcAft>
                        <a:buNone/>
                      </a:pPr>
                      <a:r>
                        <a:rPr lang="en" sz="1900" dirty="0">
                          <a:highlight>
                            <a:srgbClr val="F1C232"/>
                          </a:highlight>
                          <a:latin typeface="Calibri"/>
                          <a:ea typeface="Calibri"/>
                          <a:cs typeface="Calibri"/>
                          <a:sym typeface="Calibri"/>
                        </a:rPr>
                        <a:t>security</a:t>
                      </a:r>
                      <a:endParaRPr sz="1900" dirty="0">
                        <a:highlight>
                          <a:srgbClr val="F1C232"/>
                        </a:highlight>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4"/>
          <p:cNvSpPr txBox="1"/>
          <p:nvPr/>
        </p:nvSpPr>
        <p:spPr>
          <a:xfrm>
            <a:off x="759450" y="345200"/>
            <a:ext cx="5782200" cy="12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Childish Irresponsibility vs </a:t>
            </a:r>
            <a:endParaRPr sz="3500">
              <a:latin typeface="Source Sans Pro"/>
              <a:ea typeface="Source Sans Pro"/>
              <a:cs typeface="Source Sans Pro"/>
              <a:sym typeface="Source Sans Pro"/>
            </a:endParaRPr>
          </a:p>
          <a:p>
            <a:pPr marL="0" lvl="0" indent="0" algn="ctr" rtl="0">
              <a:spcBef>
                <a:spcPts val="0"/>
              </a:spcBef>
              <a:spcAft>
                <a:spcPts val="0"/>
              </a:spcAft>
              <a:buNone/>
            </a:pPr>
            <a:r>
              <a:rPr lang="en" sz="3500">
                <a:latin typeface="Source Sans Pro"/>
                <a:ea typeface="Source Sans Pro"/>
                <a:cs typeface="Source Sans Pro"/>
                <a:sym typeface="Source Sans Pro"/>
              </a:rPr>
              <a:t>Willful Defiance</a:t>
            </a:r>
            <a:endParaRPr sz="3500">
              <a:latin typeface="Source Sans Pro"/>
              <a:ea typeface="Source Sans Pro"/>
              <a:cs typeface="Source Sans Pro"/>
              <a:sym typeface="Source Sans Pro"/>
            </a:endParaRPr>
          </a:p>
        </p:txBody>
      </p:sp>
      <p:sp>
        <p:nvSpPr>
          <p:cNvPr id="661" name="Google Shape;661;p94"/>
          <p:cNvSpPr txBox="1"/>
          <p:nvPr/>
        </p:nvSpPr>
        <p:spPr>
          <a:xfrm>
            <a:off x="431525" y="1691500"/>
            <a:ext cx="7680600" cy="29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1"/>
                </a:solidFill>
                <a:highlight>
                  <a:srgbClr val="FFFFFF"/>
                </a:highlight>
              </a:rPr>
              <a:t>By contrast, childish irresponsibility results from forgetting, accidents, mistakes, a short attention span, a low frustration tolerance, and immaturity. </a:t>
            </a:r>
            <a:endParaRPr sz="3000">
              <a:latin typeface="Source Sans Pro"/>
              <a:ea typeface="Source Sans Pro"/>
              <a:cs typeface="Source Sans Pro"/>
              <a:sym typeface="Source Sans Pr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5"/>
          <p:cNvSpPr txBox="1"/>
          <p:nvPr/>
        </p:nvSpPr>
        <p:spPr>
          <a:xfrm>
            <a:off x="759450" y="345200"/>
            <a:ext cx="5782200" cy="12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Childish Irresponsibility vs </a:t>
            </a:r>
            <a:endParaRPr sz="3500">
              <a:latin typeface="Source Sans Pro"/>
              <a:ea typeface="Source Sans Pro"/>
              <a:cs typeface="Source Sans Pro"/>
              <a:sym typeface="Source Sans Pro"/>
            </a:endParaRPr>
          </a:p>
          <a:p>
            <a:pPr marL="0" lvl="0" indent="0" algn="ctr" rtl="0">
              <a:spcBef>
                <a:spcPts val="0"/>
              </a:spcBef>
              <a:spcAft>
                <a:spcPts val="0"/>
              </a:spcAft>
              <a:buNone/>
            </a:pPr>
            <a:r>
              <a:rPr lang="en" sz="3500">
                <a:latin typeface="Source Sans Pro"/>
                <a:ea typeface="Source Sans Pro"/>
                <a:cs typeface="Source Sans Pro"/>
                <a:sym typeface="Source Sans Pro"/>
              </a:rPr>
              <a:t>Willful Defiance</a:t>
            </a:r>
            <a:endParaRPr sz="3500">
              <a:latin typeface="Source Sans Pro"/>
              <a:ea typeface="Source Sans Pro"/>
              <a:cs typeface="Source Sans Pro"/>
              <a:sym typeface="Source Sans Pro"/>
            </a:endParaRPr>
          </a:p>
        </p:txBody>
      </p:sp>
      <p:sp>
        <p:nvSpPr>
          <p:cNvPr id="668" name="Google Shape;668;p95"/>
          <p:cNvSpPr txBox="1"/>
          <p:nvPr/>
        </p:nvSpPr>
        <p:spPr>
          <a:xfrm>
            <a:off x="431525" y="1691500"/>
            <a:ext cx="7680600" cy="29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1"/>
                </a:solidFill>
                <a:highlight>
                  <a:srgbClr val="FFFFFF"/>
                </a:highlight>
              </a:rPr>
              <a:t>By contrast, childish irresponsibility results from forgetting, accidents, mistakes, a short attention span, a low frustration tolerance, and immaturity.  In the first instance, the child knows he was wrong and is waiting to see what his parent can do about it; </a:t>
            </a:r>
            <a:endParaRPr sz="3000">
              <a:latin typeface="Source Sans Pro"/>
              <a:ea typeface="Source Sans Pro"/>
              <a:cs typeface="Source Sans Pro"/>
              <a:sym typeface="Source Sans Pr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6"/>
          <p:cNvSpPr txBox="1"/>
          <p:nvPr/>
        </p:nvSpPr>
        <p:spPr>
          <a:xfrm>
            <a:off x="431525" y="1691500"/>
            <a:ext cx="8006400" cy="29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1"/>
                </a:solidFill>
                <a:highlight>
                  <a:srgbClr val="FFFFFF"/>
                </a:highlight>
              </a:rPr>
              <a:t>in the second, he has simply blundered into a consequence he did not plan.  It is wrong, in my view, to resort to corporal punishment for the purpose of instilling responsibility (unless, off course, the child has defiantly refused to accept it).</a:t>
            </a:r>
            <a:endParaRPr sz="3000">
              <a:latin typeface="Source Sans Pro"/>
              <a:ea typeface="Source Sans Pro"/>
              <a:cs typeface="Source Sans Pro"/>
              <a:sym typeface="Source Sans Pro"/>
            </a:endParaRPr>
          </a:p>
        </p:txBody>
      </p:sp>
      <p:sp>
        <p:nvSpPr>
          <p:cNvPr id="676" name="Google Shape;676;p96"/>
          <p:cNvSpPr txBox="1"/>
          <p:nvPr/>
        </p:nvSpPr>
        <p:spPr>
          <a:xfrm>
            <a:off x="759450" y="345200"/>
            <a:ext cx="5782200" cy="12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Source Sans Pro"/>
                <a:ea typeface="Source Sans Pro"/>
                <a:cs typeface="Source Sans Pro"/>
                <a:sym typeface="Source Sans Pro"/>
              </a:rPr>
              <a:t>Childish Irresponsibility vs </a:t>
            </a:r>
            <a:endParaRPr sz="3500">
              <a:latin typeface="Source Sans Pro"/>
              <a:ea typeface="Source Sans Pro"/>
              <a:cs typeface="Source Sans Pro"/>
              <a:sym typeface="Source Sans Pro"/>
            </a:endParaRPr>
          </a:p>
          <a:p>
            <a:pPr marL="0" lvl="0" indent="0" algn="ctr" rtl="0">
              <a:spcBef>
                <a:spcPts val="0"/>
              </a:spcBef>
              <a:spcAft>
                <a:spcPts val="0"/>
              </a:spcAft>
              <a:buNone/>
            </a:pPr>
            <a:r>
              <a:rPr lang="en" sz="3500">
                <a:latin typeface="Source Sans Pro"/>
                <a:ea typeface="Source Sans Pro"/>
                <a:cs typeface="Source Sans Pro"/>
                <a:sym typeface="Source Sans Pro"/>
              </a:rPr>
              <a:t>Willful Defiance</a:t>
            </a:r>
            <a:endParaRPr sz="3500">
              <a:latin typeface="Source Sans Pro"/>
              <a:ea typeface="Source Sans Pro"/>
              <a:cs typeface="Source Sans Pro"/>
              <a:sym typeface="Source Sans Pr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7"/>
          <p:cNvSpPr txBox="1">
            <a:spLocks noGrp="1"/>
          </p:cNvSpPr>
          <p:nvPr>
            <p:ph type="title"/>
          </p:nvPr>
        </p:nvSpPr>
        <p:spPr>
          <a:xfrm>
            <a:off x="1770000" y="526350"/>
            <a:ext cx="5604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Know the different types of discipline</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graphicFrame>
        <p:nvGraphicFramePr>
          <p:cNvPr id="686" name="Google Shape;686;p98"/>
          <p:cNvGraphicFramePr/>
          <p:nvPr/>
        </p:nvGraphicFramePr>
        <p:xfrm>
          <a:off x="152400" y="152400"/>
          <a:ext cx="8602525" cy="1270970"/>
        </p:xfrm>
        <a:graphic>
          <a:graphicData uri="http://schemas.openxmlformats.org/drawingml/2006/table">
            <a:tbl>
              <a:tblPr>
                <a:noFill/>
                <a:tableStyleId>{59099F2E-8C5F-4DED-9BBE-7B8EB8257946}</a:tableStyleId>
              </a:tblPr>
              <a:tblGrid>
                <a:gridCol w="2518500"/>
                <a:gridCol w="6084025"/>
              </a:tblGrid>
              <a:tr h="265250">
                <a:tc>
                  <a:txBody>
                    <a:bodyPr/>
                    <a:lstStyle/>
                    <a:p>
                      <a:pPr marL="0" lvl="0" indent="0" algn="ctr" rtl="0">
                        <a:lnSpc>
                          <a:spcPct val="115000"/>
                        </a:lnSpc>
                        <a:spcBef>
                          <a:spcPts val="0"/>
                        </a:spcBef>
                        <a:spcAft>
                          <a:spcPts val="0"/>
                        </a:spcAft>
                        <a:buNone/>
                      </a:pPr>
                      <a:r>
                        <a:rPr lang="en" sz="2000" b="1"/>
                        <a:t>Type of Discipline</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ctr" rtl="0">
                        <a:lnSpc>
                          <a:spcPct val="115000"/>
                        </a:lnSpc>
                        <a:spcBef>
                          <a:spcPts val="0"/>
                        </a:spcBef>
                        <a:spcAft>
                          <a:spcPts val="0"/>
                        </a:spcAft>
                        <a:buNone/>
                      </a:pPr>
                      <a:r>
                        <a:rPr lang="en" sz="2000" b="1"/>
                        <a:t>Definition</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r>
              <a:tr h="825200">
                <a:tc>
                  <a:txBody>
                    <a:bodyPr/>
                    <a:lstStyle/>
                    <a:p>
                      <a:pPr marL="0" lvl="0" indent="0" algn="ctr" rtl="0">
                        <a:lnSpc>
                          <a:spcPct val="115000"/>
                        </a:lnSpc>
                        <a:spcBef>
                          <a:spcPts val="0"/>
                        </a:spcBef>
                        <a:spcAft>
                          <a:spcPts val="0"/>
                        </a:spcAft>
                        <a:buNone/>
                      </a:pPr>
                      <a:r>
                        <a:rPr lang="en" sz="2000"/>
                        <a:t>Natural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dirty="0"/>
                        <a:t>Natural consequences are the automatic results of actions.</a:t>
                      </a:r>
                      <a:endParaRPr sz="2000" dirty="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687" name="Google Shape;687;p98"/>
          <p:cNvPicPr preferRelativeResize="0"/>
          <p:nvPr/>
        </p:nvPicPr>
        <p:blipFill rotWithShape="1">
          <a:blip r:embed="rId3">
            <a:alphaModFix/>
          </a:blip>
          <a:srcRect t="3815" b="19249"/>
          <a:stretch/>
        </p:blipFill>
        <p:spPr>
          <a:xfrm>
            <a:off x="6865950" y="1705100"/>
            <a:ext cx="1901350" cy="2959275"/>
          </a:xfrm>
          <a:prstGeom prst="rect">
            <a:avLst/>
          </a:prstGeom>
          <a:noFill/>
          <a:ln w="9525" cap="flat" cmpd="sng">
            <a:solidFill>
              <a:schemeClr val="dk2"/>
            </a:solidFill>
            <a:prstDash val="solid"/>
            <a:round/>
            <a:headEnd type="none" w="sm" len="sm"/>
            <a:tailEnd type="none" w="sm" len="sm"/>
          </a:ln>
        </p:spPr>
      </p:pic>
      <p:sp>
        <p:nvSpPr>
          <p:cNvPr id="688" name="Google Shape;688;p98"/>
          <p:cNvSpPr txBox="1"/>
          <p:nvPr/>
        </p:nvSpPr>
        <p:spPr>
          <a:xfrm>
            <a:off x="281825" y="1958750"/>
            <a:ext cx="6270900" cy="25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Many of your child’s misbehaviors have painful built-in consequences that teach them great lessons if you stay out of the way long enough to let them learn (66).</a:t>
            </a:r>
            <a:endParaRPr sz="3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graphicFrame>
        <p:nvGraphicFramePr>
          <p:cNvPr id="693" name="Google Shape;693;p99"/>
          <p:cNvGraphicFramePr/>
          <p:nvPr/>
        </p:nvGraphicFramePr>
        <p:xfrm>
          <a:off x="152400" y="152400"/>
          <a:ext cx="8602525" cy="2105995"/>
        </p:xfrm>
        <a:graphic>
          <a:graphicData uri="http://schemas.openxmlformats.org/drawingml/2006/table">
            <a:tbl>
              <a:tblPr>
                <a:noFill/>
                <a:tableStyleId>{59099F2E-8C5F-4DED-9BBE-7B8EB8257946}</a:tableStyleId>
              </a:tblPr>
              <a:tblGrid>
                <a:gridCol w="2518500"/>
                <a:gridCol w="6084025"/>
              </a:tblGrid>
              <a:tr h="265250">
                <a:tc>
                  <a:txBody>
                    <a:bodyPr/>
                    <a:lstStyle/>
                    <a:p>
                      <a:pPr marL="0" lvl="0" indent="0" algn="ctr" rtl="0">
                        <a:lnSpc>
                          <a:spcPct val="115000"/>
                        </a:lnSpc>
                        <a:spcBef>
                          <a:spcPts val="0"/>
                        </a:spcBef>
                        <a:spcAft>
                          <a:spcPts val="0"/>
                        </a:spcAft>
                        <a:buNone/>
                      </a:pPr>
                      <a:r>
                        <a:rPr lang="en" sz="2000" b="1"/>
                        <a:t>Type of Discipline</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ctr" rtl="0">
                        <a:lnSpc>
                          <a:spcPct val="115000"/>
                        </a:lnSpc>
                        <a:spcBef>
                          <a:spcPts val="0"/>
                        </a:spcBef>
                        <a:spcAft>
                          <a:spcPts val="0"/>
                        </a:spcAft>
                        <a:buNone/>
                      </a:pPr>
                      <a:r>
                        <a:rPr lang="en" sz="2000" b="1"/>
                        <a:t>Definition</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r>
              <a:tr h="825200">
                <a:tc>
                  <a:txBody>
                    <a:bodyPr/>
                    <a:lstStyle/>
                    <a:p>
                      <a:pPr marL="0" lvl="0" indent="0" algn="ctr" rtl="0">
                        <a:lnSpc>
                          <a:spcPct val="115000"/>
                        </a:lnSpc>
                        <a:spcBef>
                          <a:spcPts val="0"/>
                        </a:spcBef>
                        <a:spcAft>
                          <a:spcPts val="0"/>
                        </a:spcAft>
                        <a:buNone/>
                      </a:pPr>
                      <a:r>
                        <a:rPr lang="en" sz="2000"/>
                        <a:t>Natural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Natural consequences are the automatic results of actions.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835025">
                <a:tc>
                  <a:txBody>
                    <a:bodyPr/>
                    <a:lstStyle/>
                    <a:p>
                      <a:pPr marL="0" lvl="0" indent="0" algn="ctr" rtl="0">
                        <a:lnSpc>
                          <a:spcPct val="115000"/>
                        </a:lnSpc>
                        <a:spcBef>
                          <a:spcPts val="0"/>
                        </a:spcBef>
                        <a:spcAft>
                          <a:spcPts val="0"/>
                        </a:spcAft>
                        <a:buNone/>
                      </a:pPr>
                      <a:r>
                        <a:rPr lang="en" sz="2000"/>
                        <a:t>Logical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dirty="0"/>
                        <a:t>The consequences are logical because they make sense according to the behavior. </a:t>
                      </a:r>
                      <a:endParaRPr sz="2000" dirty="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pic>
        <p:nvPicPr>
          <p:cNvPr id="694" name="Google Shape;694;p99"/>
          <p:cNvPicPr preferRelativeResize="0"/>
          <p:nvPr/>
        </p:nvPicPr>
        <p:blipFill>
          <a:blip r:embed="rId3">
            <a:alphaModFix/>
          </a:blip>
          <a:stretch>
            <a:fillRect/>
          </a:stretch>
        </p:blipFill>
        <p:spPr>
          <a:xfrm>
            <a:off x="3424225" y="2427000"/>
            <a:ext cx="1847850" cy="246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graphicFrame>
        <p:nvGraphicFramePr>
          <p:cNvPr id="699" name="Google Shape;699;p100"/>
          <p:cNvGraphicFramePr/>
          <p:nvPr/>
        </p:nvGraphicFramePr>
        <p:xfrm>
          <a:off x="152400" y="152400"/>
          <a:ext cx="8602525" cy="3252805"/>
        </p:xfrm>
        <a:graphic>
          <a:graphicData uri="http://schemas.openxmlformats.org/drawingml/2006/table">
            <a:tbl>
              <a:tblPr>
                <a:noFill/>
                <a:tableStyleId>{59099F2E-8C5F-4DED-9BBE-7B8EB8257946}</a:tableStyleId>
              </a:tblPr>
              <a:tblGrid>
                <a:gridCol w="2518500"/>
                <a:gridCol w="6084025"/>
              </a:tblGrid>
              <a:tr h="265250">
                <a:tc>
                  <a:txBody>
                    <a:bodyPr/>
                    <a:lstStyle/>
                    <a:p>
                      <a:pPr marL="0" lvl="0" indent="0" algn="ctr" rtl="0">
                        <a:lnSpc>
                          <a:spcPct val="115000"/>
                        </a:lnSpc>
                        <a:spcBef>
                          <a:spcPts val="0"/>
                        </a:spcBef>
                        <a:spcAft>
                          <a:spcPts val="0"/>
                        </a:spcAft>
                        <a:buNone/>
                      </a:pPr>
                      <a:r>
                        <a:rPr lang="en" sz="2000" b="1"/>
                        <a:t>Type of Discipline</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ctr" rtl="0">
                        <a:lnSpc>
                          <a:spcPct val="115000"/>
                        </a:lnSpc>
                        <a:spcBef>
                          <a:spcPts val="0"/>
                        </a:spcBef>
                        <a:spcAft>
                          <a:spcPts val="0"/>
                        </a:spcAft>
                        <a:buNone/>
                      </a:pPr>
                      <a:r>
                        <a:rPr lang="en" sz="2000" b="1"/>
                        <a:t>Definition</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r>
              <a:tr h="825200">
                <a:tc>
                  <a:txBody>
                    <a:bodyPr/>
                    <a:lstStyle/>
                    <a:p>
                      <a:pPr marL="0" lvl="0" indent="0" algn="ctr" rtl="0">
                        <a:lnSpc>
                          <a:spcPct val="115000"/>
                        </a:lnSpc>
                        <a:spcBef>
                          <a:spcPts val="0"/>
                        </a:spcBef>
                        <a:spcAft>
                          <a:spcPts val="0"/>
                        </a:spcAft>
                        <a:buNone/>
                      </a:pPr>
                      <a:r>
                        <a:rPr lang="en" sz="2000"/>
                        <a:t>Natural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Natural consequences are the automatic results of actions.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835025">
                <a:tc>
                  <a:txBody>
                    <a:bodyPr/>
                    <a:lstStyle/>
                    <a:p>
                      <a:pPr marL="0" lvl="0" indent="0" algn="ctr" rtl="0">
                        <a:lnSpc>
                          <a:spcPct val="115000"/>
                        </a:lnSpc>
                        <a:spcBef>
                          <a:spcPts val="0"/>
                        </a:spcBef>
                        <a:spcAft>
                          <a:spcPts val="0"/>
                        </a:spcAft>
                        <a:buNone/>
                      </a:pPr>
                      <a:r>
                        <a:rPr lang="en" sz="2000"/>
                        <a:t>Logical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The consequences are logical because they make sense according to the behavior. </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825200">
                <a:tc>
                  <a:txBody>
                    <a:bodyPr/>
                    <a:lstStyle/>
                    <a:p>
                      <a:pPr marL="0" lvl="0" indent="0" algn="ctr" rtl="0">
                        <a:lnSpc>
                          <a:spcPct val="115000"/>
                        </a:lnSpc>
                        <a:spcBef>
                          <a:spcPts val="0"/>
                        </a:spcBef>
                        <a:spcAft>
                          <a:spcPts val="0"/>
                        </a:spcAft>
                        <a:buNone/>
                      </a:pPr>
                      <a:r>
                        <a:rPr lang="en" sz="2000"/>
                        <a:t>Physical </a:t>
                      </a:r>
                      <a:endParaRPr sz="2000"/>
                    </a:p>
                    <a:p>
                      <a:pPr marL="0" lvl="0" indent="0" algn="ctr" rtl="0">
                        <a:lnSpc>
                          <a:spcPct val="115000"/>
                        </a:lnSpc>
                        <a:spcBef>
                          <a:spcPts val="0"/>
                        </a:spcBef>
                        <a:spcAft>
                          <a:spcPts val="0"/>
                        </a:spcAft>
                        <a:buNone/>
                      </a:pPr>
                      <a:r>
                        <a:rPr lang="en" sz="2000"/>
                        <a:t>Consequences</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dirty="0"/>
                        <a:t>Consequences that involve the child physically as in “time outs”, removing them from the situation or spanking. </a:t>
                      </a:r>
                      <a:endParaRPr sz="2000" dirty="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aphicFrame>
        <p:nvGraphicFramePr>
          <p:cNvPr id="704" name="Google Shape;704;p101"/>
          <p:cNvGraphicFramePr/>
          <p:nvPr/>
        </p:nvGraphicFramePr>
        <p:xfrm>
          <a:off x="152400" y="152400"/>
          <a:ext cx="8602525" cy="1270970"/>
        </p:xfrm>
        <a:graphic>
          <a:graphicData uri="http://schemas.openxmlformats.org/drawingml/2006/table">
            <a:tbl>
              <a:tblPr>
                <a:noFill/>
                <a:tableStyleId>{59099F2E-8C5F-4DED-9BBE-7B8EB8257946}</a:tableStyleId>
              </a:tblPr>
              <a:tblGrid>
                <a:gridCol w="2518500"/>
                <a:gridCol w="6084025"/>
              </a:tblGrid>
              <a:tr h="265250">
                <a:tc>
                  <a:txBody>
                    <a:bodyPr/>
                    <a:lstStyle/>
                    <a:p>
                      <a:pPr marL="0" lvl="0" indent="0" algn="ctr" rtl="0">
                        <a:lnSpc>
                          <a:spcPct val="115000"/>
                        </a:lnSpc>
                        <a:spcBef>
                          <a:spcPts val="0"/>
                        </a:spcBef>
                        <a:spcAft>
                          <a:spcPts val="0"/>
                        </a:spcAft>
                        <a:buNone/>
                      </a:pPr>
                      <a:r>
                        <a:rPr lang="en" sz="2000" b="1"/>
                        <a:t>Type of Discipline</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ctr" rtl="0">
                        <a:lnSpc>
                          <a:spcPct val="115000"/>
                        </a:lnSpc>
                        <a:spcBef>
                          <a:spcPts val="0"/>
                        </a:spcBef>
                        <a:spcAft>
                          <a:spcPts val="0"/>
                        </a:spcAft>
                        <a:buNone/>
                      </a:pPr>
                      <a:r>
                        <a:rPr lang="en" sz="2000" b="1"/>
                        <a:t>Definition</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r>
              <a:tr h="825200">
                <a:tc>
                  <a:txBody>
                    <a:bodyPr/>
                    <a:lstStyle/>
                    <a:p>
                      <a:pPr marL="0" lvl="0" indent="0" algn="ctr" rtl="0">
                        <a:lnSpc>
                          <a:spcPct val="115000"/>
                        </a:lnSpc>
                        <a:spcBef>
                          <a:spcPts val="0"/>
                        </a:spcBef>
                        <a:spcAft>
                          <a:spcPts val="0"/>
                        </a:spcAft>
                        <a:buNone/>
                      </a:pPr>
                      <a:r>
                        <a:rPr lang="en" sz="2000"/>
                        <a:t>Reinforcement</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dirty="0"/>
                        <a:t>Reinforcing praiseworthy behavior through reward or praise.</a:t>
                      </a:r>
                      <a:endParaRPr sz="1800" dirty="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aphicFrame>
        <p:nvGraphicFramePr>
          <p:cNvPr id="709" name="Google Shape;709;p102"/>
          <p:cNvGraphicFramePr/>
          <p:nvPr/>
        </p:nvGraphicFramePr>
        <p:xfrm>
          <a:off x="152400" y="152400"/>
          <a:ext cx="8602525" cy="2669240"/>
        </p:xfrm>
        <a:graphic>
          <a:graphicData uri="http://schemas.openxmlformats.org/drawingml/2006/table">
            <a:tbl>
              <a:tblPr>
                <a:noFill/>
                <a:tableStyleId>{59099F2E-8C5F-4DED-9BBE-7B8EB8257946}</a:tableStyleId>
              </a:tblPr>
              <a:tblGrid>
                <a:gridCol w="2518500"/>
                <a:gridCol w="6084025"/>
              </a:tblGrid>
              <a:tr h="265250">
                <a:tc>
                  <a:txBody>
                    <a:bodyPr/>
                    <a:lstStyle/>
                    <a:p>
                      <a:pPr marL="0" lvl="0" indent="0" algn="ctr" rtl="0">
                        <a:lnSpc>
                          <a:spcPct val="115000"/>
                        </a:lnSpc>
                        <a:spcBef>
                          <a:spcPts val="0"/>
                        </a:spcBef>
                        <a:spcAft>
                          <a:spcPts val="0"/>
                        </a:spcAft>
                        <a:buNone/>
                      </a:pPr>
                      <a:r>
                        <a:rPr lang="en" sz="2000" b="1"/>
                        <a:t>Type of Discipline</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c>
                  <a:txBody>
                    <a:bodyPr/>
                    <a:lstStyle/>
                    <a:p>
                      <a:pPr marL="0" lvl="0" indent="0" algn="ctr" rtl="0">
                        <a:lnSpc>
                          <a:spcPct val="115000"/>
                        </a:lnSpc>
                        <a:spcBef>
                          <a:spcPts val="0"/>
                        </a:spcBef>
                        <a:spcAft>
                          <a:spcPts val="0"/>
                        </a:spcAft>
                        <a:buNone/>
                      </a:pPr>
                      <a:r>
                        <a:rPr lang="en" sz="2000" b="1"/>
                        <a:t>Definition</a:t>
                      </a:r>
                      <a:endParaRPr sz="2000" b="1"/>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B3B2"/>
                    </a:solidFill>
                  </a:tcPr>
                </a:tc>
              </a:tr>
              <a:tr h="825200">
                <a:tc>
                  <a:txBody>
                    <a:bodyPr/>
                    <a:lstStyle/>
                    <a:p>
                      <a:pPr marL="0" lvl="0" indent="0" algn="ctr" rtl="0">
                        <a:lnSpc>
                          <a:spcPct val="115000"/>
                        </a:lnSpc>
                        <a:spcBef>
                          <a:spcPts val="0"/>
                        </a:spcBef>
                        <a:spcAft>
                          <a:spcPts val="0"/>
                        </a:spcAft>
                        <a:buNone/>
                      </a:pPr>
                      <a:r>
                        <a:rPr lang="en" sz="2000"/>
                        <a:t>Reinforcement</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Reinforcing praiseworthy behavior through reward or praise.</a:t>
                      </a:r>
                      <a:endParaRPr sz="18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62225">
                <a:tc>
                  <a:txBody>
                    <a:bodyPr/>
                    <a:lstStyle/>
                    <a:p>
                      <a:pPr marL="0" lvl="0" indent="0" algn="ctr" rtl="0">
                        <a:lnSpc>
                          <a:spcPct val="115000"/>
                        </a:lnSpc>
                        <a:spcBef>
                          <a:spcPts val="0"/>
                        </a:spcBef>
                        <a:spcAft>
                          <a:spcPts val="0"/>
                        </a:spcAft>
                        <a:buNone/>
                      </a:pPr>
                      <a:r>
                        <a:rPr lang="en" sz="2000"/>
                        <a:t>Extinction</a:t>
                      </a:r>
                      <a:endParaRPr sz="200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95454"/>
                        </a:lnSpc>
                        <a:spcBef>
                          <a:spcPts val="0"/>
                        </a:spcBef>
                        <a:spcAft>
                          <a:spcPts val="1100"/>
                        </a:spcAft>
                        <a:buNone/>
                      </a:pPr>
                      <a:r>
                        <a:rPr lang="en" sz="1800" dirty="0"/>
                        <a:t>a form of discipline that eliminates inadvertent positive reinforcement for unacceptable behavior.  Ignoring the behavior of toddlers who whine or have tantrums eliminates the positive reinforcement of a response to that behavior.</a:t>
                      </a:r>
                      <a:endParaRPr sz="1800" dirty="0"/>
                    </a:p>
                  </a:txBody>
                  <a:tcPr marL="47625" marR="47625" marT="47625" marB="476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3"/>
          <p:cNvSpPr txBox="1">
            <a:spLocks noGrp="1"/>
          </p:cNvSpPr>
          <p:nvPr>
            <p:ph type="title"/>
          </p:nvPr>
        </p:nvSpPr>
        <p:spPr>
          <a:xfrm>
            <a:off x="490250" y="526350"/>
            <a:ext cx="7967100" cy="3422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DQ: What could be an effective way to discipline whining or tantrums?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127" name="Google Shape;127;p23"/>
          <p:cNvSpPr txBox="1"/>
          <p:nvPr/>
        </p:nvSpPr>
        <p:spPr>
          <a:xfrm>
            <a:off x="554175" y="498775"/>
            <a:ext cx="5652600" cy="40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Discipline makes a person better. Punishment rarely makes anybody better. It simply makes them more careful. And perhaps bitter. Not better. </a:t>
            </a:r>
            <a:endParaRPr sz="3200" i="1">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4"/>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a:t>
            </a:r>
            <a:endParaRPr/>
          </a:p>
          <a:p>
            <a:pPr marL="0" lvl="0" indent="0" algn="l" rtl="0">
              <a:spcBef>
                <a:spcPts val="0"/>
              </a:spcBef>
              <a:spcAft>
                <a:spcPts val="0"/>
              </a:spcAft>
              <a:buNone/>
            </a:pPr>
            <a:r>
              <a:rPr lang="en"/>
              <a:t>5-12 years</a:t>
            </a:r>
            <a:endParaRPr/>
          </a:p>
        </p:txBody>
      </p:sp>
      <p:sp>
        <p:nvSpPr>
          <p:cNvPr id="720" name="Google Shape;720;p104"/>
          <p:cNvSpPr txBox="1"/>
          <p:nvPr/>
        </p:nvSpPr>
        <p:spPr>
          <a:xfrm>
            <a:off x="4202875" y="526350"/>
            <a:ext cx="4401300" cy="21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lt1"/>
                </a:solidFill>
                <a:latin typeface="Source Sans Pro"/>
                <a:ea typeface="Source Sans Pro"/>
                <a:cs typeface="Source Sans Pro"/>
                <a:sym typeface="Source Sans Pro"/>
              </a:rPr>
              <a:t>Explain the why behind your rules and expectations</a:t>
            </a:r>
            <a:endParaRPr sz="40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05"/>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27" name="Google Shape;727;p105"/>
          <p:cNvSpPr txBox="1"/>
          <p:nvPr/>
        </p:nvSpPr>
        <p:spPr>
          <a:xfrm>
            <a:off x="674550" y="674550"/>
            <a:ext cx="5480700" cy="38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The skills we want our kids to have in public, we must train them in private. And that’s what the training years are for:</a:t>
            </a:r>
            <a:endParaRPr sz="3000">
              <a:latin typeface="Source Sans Pro"/>
              <a:ea typeface="Source Sans Pro"/>
              <a:cs typeface="Source Sans Pro"/>
              <a:sym typeface="Source Sans Pro"/>
            </a:endParaRPr>
          </a:p>
          <a:p>
            <a:pPr marL="0" lvl="0" indent="0" algn="l" rtl="0">
              <a:spcBef>
                <a:spcPts val="0"/>
              </a:spcBef>
              <a:spcAft>
                <a:spcPts val="0"/>
              </a:spcAft>
              <a:buNone/>
            </a:pPr>
            <a:r>
              <a:rPr lang="en" sz="3000">
                <a:latin typeface="Source Sans Pro"/>
                <a:ea typeface="Source Sans Pro"/>
                <a:cs typeface="Source Sans Pro"/>
                <a:sym typeface="Source Sans Pro"/>
              </a:rPr>
              <a:t>Helping our kids gain the skills and values they need to succeed.</a:t>
            </a:r>
            <a:endParaRPr sz="3000">
              <a:latin typeface="Source Sans Pro"/>
              <a:ea typeface="Source Sans Pro"/>
              <a:cs typeface="Source Sans Pro"/>
              <a:sym typeface="Source Sans Pr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106"/>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33" name="Google Shape;733;p106"/>
          <p:cNvSpPr txBox="1"/>
          <p:nvPr/>
        </p:nvSpPr>
        <p:spPr>
          <a:xfrm>
            <a:off x="674550" y="674550"/>
            <a:ext cx="5480700" cy="20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There are still consequences connected to actions, but there’s a lot more explaining to the training (35).</a:t>
            </a:r>
            <a:endParaRPr sz="3000">
              <a:latin typeface="Source Sans Pro"/>
              <a:ea typeface="Source Sans Pro"/>
              <a:cs typeface="Source Sans Pro"/>
              <a:sym typeface="Source Sans Pro"/>
            </a:endParaRPr>
          </a:p>
        </p:txBody>
      </p:sp>
      <p:sp>
        <p:nvSpPr>
          <p:cNvPr id="734" name="Google Shape;734;p106"/>
          <p:cNvSpPr txBox="1"/>
          <p:nvPr/>
        </p:nvSpPr>
        <p:spPr>
          <a:xfrm>
            <a:off x="685750" y="2613275"/>
            <a:ext cx="5480700" cy="10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Just as an athlete needs tons of practice, so do our kids.</a:t>
            </a:r>
            <a:endParaRPr sz="3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107"/>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40" name="Google Shape;740;p107"/>
          <p:cNvSpPr txBox="1"/>
          <p:nvPr/>
        </p:nvSpPr>
        <p:spPr>
          <a:xfrm>
            <a:off x="674550" y="674550"/>
            <a:ext cx="5480700" cy="20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Practicing is great during the early training years because everything is fun and nothing is dumb. </a:t>
            </a:r>
            <a:endParaRPr sz="3200">
              <a:latin typeface="Source Sans Pro"/>
              <a:ea typeface="Source Sans Pro"/>
              <a:cs typeface="Source Sans Pro"/>
              <a:sym typeface="Source Sans Pro"/>
            </a:endParaRPr>
          </a:p>
        </p:txBody>
      </p:sp>
      <p:sp>
        <p:nvSpPr>
          <p:cNvPr id="741" name="Google Shape;741;p107"/>
          <p:cNvSpPr txBox="1"/>
          <p:nvPr/>
        </p:nvSpPr>
        <p:spPr>
          <a:xfrm>
            <a:off x="674550" y="2715150"/>
            <a:ext cx="5480700" cy="15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Source Sans Pro"/>
                <a:ea typeface="Source Sans Pro"/>
                <a:cs typeface="Source Sans Pro"/>
                <a:sym typeface="Source Sans Pro"/>
              </a:rPr>
              <a:t>Later, everything is dumb and nothing is fun. So do it while you can.</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8"/>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a:t>
            </a:r>
            <a:endParaRPr/>
          </a:p>
          <a:p>
            <a:pPr marL="0" lvl="0" indent="0" algn="l" rtl="0">
              <a:spcBef>
                <a:spcPts val="0"/>
              </a:spcBef>
              <a:spcAft>
                <a:spcPts val="0"/>
              </a:spcAft>
              <a:buNone/>
            </a:pPr>
            <a:r>
              <a:rPr lang="en"/>
              <a:t>5-12 years</a:t>
            </a:r>
            <a:endParaRPr/>
          </a:p>
        </p:txBody>
      </p:sp>
      <p:sp>
        <p:nvSpPr>
          <p:cNvPr id="747" name="Google Shape;747;p108"/>
          <p:cNvSpPr txBox="1"/>
          <p:nvPr/>
        </p:nvSpPr>
        <p:spPr>
          <a:xfrm>
            <a:off x="4218550" y="230075"/>
            <a:ext cx="4359900" cy="49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tell your child what to do</a:t>
            </a:r>
            <a:endParaRPr sz="3800">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endParaRPr sz="3800">
              <a:solidFill>
                <a:schemeClr val="lt1"/>
              </a:solidFill>
              <a:latin typeface="Source Sans Pro"/>
              <a:ea typeface="Source Sans Pro"/>
              <a:cs typeface="Source Sans Pro"/>
              <a:sym typeface="Source Sans Pr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09"/>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a:t>
            </a:r>
            <a:endParaRPr/>
          </a:p>
          <a:p>
            <a:pPr marL="0" lvl="0" indent="0" algn="l" rtl="0">
              <a:spcBef>
                <a:spcPts val="0"/>
              </a:spcBef>
              <a:spcAft>
                <a:spcPts val="0"/>
              </a:spcAft>
              <a:buNone/>
            </a:pPr>
            <a:r>
              <a:rPr lang="en"/>
              <a:t>5-12 years</a:t>
            </a:r>
            <a:endParaRPr/>
          </a:p>
        </p:txBody>
      </p:sp>
      <p:sp>
        <p:nvSpPr>
          <p:cNvPr id="754" name="Google Shape;754;p109"/>
          <p:cNvSpPr txBox="1"/>
          <p:nvPr/>
        </p:nvSpPr>
        <p:spPr>
          <a:xfrm>
            <a:off x="4218550" y="230075"/>
            <a:ext cx="4359900" cy="49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tell your child what to do</a:t>
            </a:r>
            <a:endParaRPr sz="3800">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explain why it is important</a:t>
            </a:r>
            <a:endParaRPr sz="3800">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endParaRPr sz="3800">
              <a:solidFill>
                <a:schemeClr val="lt1"/>
              </a:solidFill>
              <a:latin typeface="Source Sans Pro"/>
              <a:ea typeface="Source Sans Pro"/>
              <a:cs typeface="Source Sans Pro"/>
              <a:sym typeface="Source Sans Pro"/>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0"/>
          <p:cNvSpPr txBox="1">
            <a:spLocks noGrp="1"/>
          </p:cNvSpPr>
          <p:nvPr>
            <p:ph type="title"/>
          </p:nvPr>
        </p:nvSpPr>
        <p:spPr>
          <a:xfrm>
            <a:off x="490250" y="526350"/>
            <a:ext cx="3203400" cy="180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Training </a:t>
            </a:r>
            <a:endParaRPr/>
          </a:p>
          <a:p>
            <a:pPr marL="0" lvl="0" indent="0" algn="l" rtl="0">
              <a:spcBef>
                <a:spcPts val="0"/>
              </a:spcBef>
              <a:spcAft>
                <a:spcPts val="0"/>
              </a:spcAft>
              <a:buNone/>
            </a:pPr>
            <a:r>
              <a:rPr lang="en"/>
              <a:t>5-12 years</a:t>
            </a:r>
            <a:endParaRPr/>
          </a:p>
        </p:txBody>
      </p:sp>
      <p:sp>
        <p:nvSpPr>
          <p:cNvPr id="761" name="Google Shape;761;p110"/>
          <p:cNvSpPr txBox="1"/>
          <p:nvPr/>
        </p:nvSpPr>
        <p:spPr>
          <a:xfrm>
            <a:off x="4218550" y="230075"/>
            <a:ext cx="4385100" cy="49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tell your child what to do</a:t>
            </a:r>
            <a:endParaRPr sz="3800">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You explain why it is important</a:t>
            </a:r>
            <a:endParaRPr sz="3800">
              <a:solidFill>
                <a:schemeClr val="lt1"/>
              </a:solidFill>
              <a:latin typeface="Source Sans Pro"/>
              <a:ea typeface="Source Sans Pro"/>
              <a:cs typeface="Source Sans Pro"/>
              <a:sym typeface="Source Sans Pro"/>
            </a:endParaRPr>
          </a:p>
          <a:p>
            <a:pPr marL="0" lvl="0" indent="0" algn="l" rtl="0">
              <a:spcBef>
                <a:spcPts val="0"/>
              </a:spcBef>
              <a:spcAft>
                <a:spcPts val="0"/>
              </a:spcAft>
              <a:buNone/>
            </a:pPr>
            <a:r>
              <a:rPr lang="en" sz="3800">
                <a:solidFill>
                  <a:schemeClr val="lt1"/>
                </a:solidFill>
                <a:latin typeface="Source Sans Pro"/>
                <a:ea typeface="Source Sans Pro"/>
                <a:cs typeface="Source Sans Pro"/>
                <a:sym typeface="Source Sans Pro"/>
              </a:rPr>
              <a:t>Then you help them practice and turn those things into habits</a:t>
            </a:r>
            <a:endParaRPr sz="3800">
              <a:solidFill>
                <a:schemeClr val="lt1"/>
              </a:solidFill>
              <a:latin typeface="Source Sans Pro"/>
              <a:ea typeface="Source Sans Pro"/>
              <a:cs typeface="Source Sans Pro"/>
              <a:sym typeface="Source Sans Pr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111"/>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68" name="Google Shape;768;p111"/>
          <p:cNvSpPr txBox="1"/>
          <p:nvPr/>
        </p:nvSpPr>
        <p:spPr>
          <a:xfrm>
            <a:off x="617050" y="1186900"/>
            <a:ext cx="5548200" cy="31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When honoring others is the chief value in a family, disobedience, dishonesty, and disrespect are problematic because they dishonor another person. They damage the relationship (77).</a:t>
            </a:r>
            <a:endParaRPr sz="3000">
              <a:latin typeface="Source Sans Pro"/>
              <a:ea typeface="Source Sans Pro"/>
              <a:cs typeface="Source Sans Pro"/>
              <a:sym typeface="Source Sans Pro"/>
            </a:endParaRPr>
          </a:p>
        </p:txBody>
      </p:sp>
      <p:sp>
        <p:nvSpPr>
          <p:cNvPr id="769" name="Google Shape;769;p111"/>
          <p:cNvSpPr txBox="1"/>
          <p:nvPr/>
        </p:nvSpPr>
        <p:spPr>
          <a:xfrm>
            <a:off x="506225" y="355650"/>
            <a:ext cx="56589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Restoring Relationships</a:t>
            </a:r>
            <a:endParaRPr sz="40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112"/>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75" name="Google Shape;775;p112"/>
          <p:cNvSpPr txBox="1"/>
          <p:nvPr/>
        </p:nvSpPr>
        <p:spPr>
          <a:xfrm>
            <a:off x="617050" y="1186900"/>
            <a:ext cx="5548200" cy="3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The goal of discipline is to teach your child how to restore the relationship they damaged. </a:t>
            </a:r>
            <a:endParaRPr sz="3000">
              <a:latin typeface="Source Sans Pro"/>
              <a:ea typeface="Source Sans Pro"/>
              <a:cs typeface="Source Sans Pro"/>
              <a:sym typeface="Source Sans Pro"/>
            </a:endParaRPr>
          </a:p>
        </p:txBody>
      </p:sp>
      <p:sp>
        <p:nvSpPr>
          <p:cNvPr id="776" name="Google Shape;776;p112"/>
          <p:cNvSpPr txBox="1"/>
          <p:nvPr/>
        </p:nvSpPr>
        <p:spPr>
          <a:xfrm>
            <a:off x="506225" y="355650"/>
            <a:ext cx="56589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Restoring Relationships</a:t>
            </a:r>
            <a:endParaRPr sz="4000">
              <a:latin typeface="Source Sans Pro"/>
              <a:ea typeface="Source Sans Pro"/>
              <a:cs typeface="Source Sans Pro"/>
              <a:sym typeface="Source Sans Pr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113"/>
          <p:cNvPicPr preferRelativeResize="0"/>
          <p:nvPr/>
        </p:nvPicPr>
        <p:blipFill>
          <a:blip r:embed="rId3">
            <a:alphaModFix/>
          </a:blip>
          <a:stretch>
            <a:fillRect/>
          </a:stretch>
        </p:blipFill>
        <p:spPr>
          <a:xfrm>
            <a:off x="6318850" y="666750"/>
            <a:ext cx="2495550" cy="3810000"/>
          </a:xfrm>
          <a:prstGeom prst="rect">
            <a:avLst/>
          </a:prstGeom>
          <a:noFill/>
          <a:ln>
            <a:noFill/>
          </a:ln>
        </p:spPr>
      </p:pic>
      <p:sp>
        <p:nvSpPr>
          <p:cNvPr id="782" name="Google Shape;782;p113"/>
          <p:cNvSpPr txBox="1"/>
          <p:nvPr/>
        </p:nvSpPr>
        <p:spPr>
          <a:xfrm>
            <a:off x="617050" y="1186900"/>
            <a:ext cx="5548200" cy="3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Source Sans Pro"/>
                <a:ea typeface="Source Sans Pro"/>
                <a:cs typeface="Source Sans Pro"/>
                <a:sym typeface="Source Sans Pro"/>
              </a:rPr>
              <a:t>The goal of discipline is to teach your child how to restore the relationship they damaged. You’ve met plenty adults who can eat with a fork and tie their shoes but who never learned to restore a broken relationship (78).</a:t>
            </a:r>
            <a:endParaRPr sz="3000">
              <a:latin typeface="Source Sans Pro"/>
              <a:ea typeface="Source Sans Pro"/>
              <a:cs typeface="Source Sans Pro"/>
              <a:sym typeface="Source Sans Pro"/>
            </a:endParaRPr>
          </a:p>
        </p:txBody>
      </p:sp>
      <p:sp>
        <p:nvSpPr>
          <p:cNvPr id="783" name="Google Shape;783;p113"/>
          <p:cNvSpPr txBox="1"/>
          <p:nvPr/>
        </p:nvSpPr>
        <p:spPr>
          <a:xfrm>
            <a:off x="506225" y="355650"/>
            <a:ext cx="56589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Source Sans Pro"/>
                <a:ea typeface="Source Sans Pro"/>
                <a:cs typeface="Source Sans Pro"/>
                <a:sym typeface="Source Sans Pro"/>
              </a:rPr>
              <a:t>Restoring Relationships</a:t>
            </a:r>
            <a:endParaRPr sz="4000">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3338</Words>
  <Application>Microsoft Office PowerPoint</Application>
  <PresentationFormat>On-screen Show (16:9)</PresentationFormat>
  <Paragraphs>377</Paragraphs>
  <Slides>126</Slides>
  <Notes>126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Source Sans Pro</vt:lpstr>
      <vt:lpstr>Calibri</vt:lpstr>
      <vt:lpstr>Roboto</vt:lpstr>
      <vt:lpstr>Proxima Nova</vt:lpstr>
      <vt:lpstr>Raleway</vt:lpstr>
      <vt:lpstr>Arial</vt:lpstr>
      <vt:lpstr>Plum</vt:lpstr>
      <vt:lpstr>Discipline with the End in Mind</vt:lpstr>
      <vt:lpstr>What is Discipline?</vt:lpstr>
      <vt:lpstr>Discipline is not…</vt:lpstr>
      <vt:lpstr>Discipline is…</vt:lpstr>
      <vt:lpstr>Punishment vs Discipline</vt:lpstr>
      <vt:lpstr>Punishment vs Discipline</vt:lpstr>
      <vt:lpstr>Punishment vs Discipline</vt:lpstr>
      <vt:lpstr>Punishment vs Discipline</vt:lpstr>
      <vt:lpstr>PowerPoint Presentation</vt:lpstr>
      <vt:lpstr>PowerPoint Presentation</vt:lpstr>
      <vt:lpstr>PowerPoint Presentation</vt:lpstr>
      <vt:lpstr>Why Discipline?</vt:lpstr>
      <vt:lpstr>God disciplines us</vt:lpstr>
      <vt:lpstr>God assumes we do the same</vt:lpstr>
      <vt:lpstr>God assumes we do the same</vt:lpstr>
      <vt:lpstr>God assumes we do the same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boundaries are clear…</vt:lpstr>
      <vt:lpstr>If children don’t develop boundaries</vt:lpstr>
      <vt:lpstr>We need to discipline our kids</vt:lpstr>
      <vt:lpstr>What are we disciplining them toward?</vt:lpstr>
      <vt:lpstr>PowerPoint Presentation</vt:lpstr>
      <vt:lpstr>PowerPoint Presentation</vt:lpstr>
      <vt:lpstr>PowerPoint Presentation</vt:lpstr>
      <vt:lpstr>PowerPoint Presentation</vt:lpstr>
      <vt:lpstr>PowerPoint Presentation</vt:lpstr>
      <vt:lpstr>PowerPoint Presentation</vt:lpstr>
      <vt:lpstr>Discipline with the end in mind</vt:lpstr>
      <vt:lpstr>What is the end in mind?</vt:lpstr>
      <vt:lpstr>Our Goal: Healthy Independence</vt:lpstr>
      <vt:lpstr>Our Goal: Healthy Independence</vt:lpstr>
      <vt:lpstr>Our Goal: Healthy Independence</vt:lpstr>
      <vt:lpstr>Our Goal: Healthy Independence</vt:lpstr>
      <vt:lpstr>Our Goal: Healthy Independence</vt:lpstr>
      <vt:lpstr>Our Goal: Healthy Independence</vt:lpstr>
      <vt:lpstr>Our Goal: Healthy Independence</vt:lpstr>
      <vt:lpstr>Galatians 5:22-23  But the fruit of the Spirit is love, joy, peace, forbearance, kindness, goodness, faithfulness, gentleness and self-control. </vt:lpstr>
      <vt:lpstr>The Role of Discipline</vt:lpstr>
      <vt:lpstr>The Role of Discipline</vt:lpstr>
      <vt:lpstr>Parental Error!</vt:lpstr>
      <vt:lpstr>Discipline with the end in mind</vt:lpstr>
      <vt:lpstr>How do we get there?</vt:lpstr>
      <vt:lpstr>Relational Investment</vt:lpstr>
      <vt:lpstr>PowerPoint Presentation</vt:lpstr>
      <vt:lpstr>PowerPoint Presentation</vt:lpstr>
      <vt:lpstr>PowerPoint Presentation</vt:lpstr>
      <vt:lpstr>PowerPoint Presentation</vt:lpstr>
      <vt:lpstr>Relational Investment gives you influence</vt:lpstr>
      <vt:lpstr>PowerPoint Presentation</vt:lpstr>
      <vt:lpstr>How do we get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Discipline  0-5 years</vt:lpstr>
      <vt:lpstr>PowerPoint Presentation</vt:lpstr>
      <vt:lpstr>PowerPoint Presentation</vt:lpstr>
      <vt:lpstr>PowerPoint Presentation</vt:lpstr>
      <vt:lpstr>PowerPoint Presentation</vt:lpstr>
      <vt:lpstr>Discipline  0-5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the different types of discipline</vt:lpstr>
      <vt:lpstr>PowerPoint Presentation</vt:lpstr>
      <vt:lpstr>PowerPoint Presentation</vt:lpstr>
      <vt:lpstr>PowerPoint Presentation</vt:lpstr>
      <vt:lpstr>PowerPoint Presentation</vt:lpstr>
      <vt:lpstr>PowerPoint Presentation</vt:lpstr>
      <vt:lpstr>DQ: What could be an effective way to discipline whining or tantrums?</vt:lpstr>
      <vt:lpstr>Training  5-12 years</vt:lpstr>
      <vt:lpstr>PowerPoint Presentation</vt:lpstr>
      <vt:lpstr>PowerPoint Presentation</vt:lpstr>
      <vt:lpstr>PowerPoint Presentation</vt:lpstr>
      <vt:lpstr>Training  5-12 years</vt:lpstr>
      <vt:lpstr>Training  5-12 years</vt:lpstr>
      <vt:lpstr>Training  5-12 years</vt:lpstr>
      <vt:lpstr>PowerPoint Presentation</vt:lpstr>
      <vt:lpstr>PowerPoint Presentation</vt:lpstr>
      <vt:lpstr>PowerPoint Presentation</vt:lpstr>
      <vt:lpstr>PowerPoint Presentation</vt:lpstr>
      <vt:lpstr>DQ: What are other skills they could practice in this stage that would prepare them for the future?</vt:lpstr>
      <vt:lpstr>Coaching  12-18 years</vt:lpstr>
      <vt:lpstr>PowerPoint Presentation</vt:lpstr>
      <vt:lpstr>Coaching  12-18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Friendship 18+ years</vt:lpstr>
      <vt:lpstr>Helpful tips</vt:lpstr>
      <vt:lpstr>Final Thought</vt:lpstr>
      <vt:lpstr>PowerPoint Presentation</vt:lpstr>
      <vt:lpstr>PowerPoint Presentation</vt:lpstr>
      <vt:lpstr>PowerPoint Presentation</vt:lpstr>
      <vt:lpstr>PowerPoint Presentation</vt:lpstr>
      <vt:lpstr>PowerPoint Presentation</vt:lpstr>
      <vt:lpstr>A Promise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 with the End in Mind</dc:title>
  <cp:lastModifiedBy>DoddH</cp:lastModifiedBy>
  <cp:revision>2</cp:revision>
  <dcterms:modified xsi:type="dcterms:W3CDTF">2023-08-21T15:18:25Z</dcterms:modified>
</cp:coreProperties>
</file>