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2" r:id="rId1"/>
  </p:sldMasterIdLst>
  <p:notesMasterIdLst>
    <p:notesMasterId r:id="rId60"/>
  </p:notesMasterIdLst>
  <p:sldIdLst>
    <p:sldId id="256" r:id="rId2"/>
    <p:sldId id="356" r:id="rId3"/>
    <p:sldId id="524" r:id="rId4"/>
    <p:sldId id="426" r:id="rId5"/>
    <p:sldId id="438" r:id="rId6"/>
    <p:sldId id="444" r:id="rId7"/>
    <p:sldId id="445" r:id="rId8"/>
    <p:sldId id="476" r:id="rId9"/>
    <p:sldId id="434" r:id="rId10"/>
    <p:sldId id="436" r:id="rId11"/>
    <p:sldId id="437" r:id="rId12"/>
    <p:sldId id="433" r:id="rId13"/>
    <p:sldId id="520" r:id="rId14"/>
    <p:sldId id="432" r:id="rId15"/>
    <p:sldId id="440" r:id="rId16"/>
    <p:sldId id="441" r:id="rId17"/>
    <p:sldId id="446" r:id="rId18"/>
    <p:sldId id="447" r:id="rId19"/>
    <p:sldId id="448" r:id="rId20"/>
    <p:sldId id="530" r:id="rId21"/>
    <p:sldId id="430" r:id="rId22"/>
    <p:sldId id="521" r:id="rId23"/>
    <p:sldId id="449" r:id="rId24"/>
    <p:sldId id="450" r:id="rId25"/>
    <p:sldId id="477" r:id="rId26"/>
    <p:sldId id="478" r:id="rId27"/>
    <p:sldId id="431" r:id="rId28"/>
    <p:sldId id="522" r:id="rId29"/>
    <p:sldId id="453" r:id="rId30"/>
    <p:sldId id="454" r:id="rId31"/>
    <p:sldId id="493" r:id="rId32"/>
    <p:sldId id="455" r:id="rId33"/>
    <p:sldId id="451" r:id="rId34"/>
    <p:sldId id="484" r:id="rId35"/>
    <p:sldId id="494" r:id="rId36"/>
    <p:sldId id="505" r:id="rId37"/>
    <p:sldId id="506" r:id="rId38"/>
    <p:sldId id="507" r:id="rId39"/>
    <p:sldId id="504" r:id="rId40"/>
    <p:sldId id="485" r:id="rId41"/>
    <p:sldId id="513" r:id="rId42"/>
    <p:sldId id="528" r:id="rId43"/>
    <p:sldId id="531" r:id="rId44"/>
    <p:sldId id="527" r:id="rId45"/>
    <p:sldId id="456" r:id="rId46"/>
    <p:sldId id="457" r:id="rId47"/>
    <p:sldId id="470" r:id="rId48"/>
    <p:sldId id="525" r:id="rId49"/>
    <p:sldId id="488" r:id="rId50"/>
    <p:sldId id="514" r:id="rId51"/>
    <p:sldId id="471" r:id="rId52"/>
    <p:sldId id="472" r:id="rId53"/>
    <p:sldId id="526" r:id="rId54"/>
    <p:sldId id="469" r:id="rId55"/>
    <p:sldId id="473" r:id="rId56"/>
    <p:sldId id="474" r:id="rId57"/>
    <p:sldId id="483" r:id="rId58"/>
    <p:sldId id="510" r:id="rId59"/>
  </p:sldIdLst>
  <p:sldSz cx="9144000" cy="6858000" type="screen4x3"/>
  <p:notesSz cx="6858000" cy="9144000"/>
  <p:defaultTextStyle>
    <a:defPPr>
      <a:defRPr lang="en-US"/>
    </a:defPPr>
    <a:lvl1pPr algn="ctr"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333" autoAdjust="0"/>
    <p:restoredTop sz="94660"/>
  </p:normalViewPr>
  <p:slideViewPr>
    <p:cSldViewPr>
      <p:cViewPr>
        <p:scale>
          <a:sx n="67" d="100"/>
          <a:sy n="67" d="100"/>
        </p:scale>
        <p:origin x="580" y="3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1" d="100"/>
        <a:sy n="151" d="100"/>
      </p:scale>
      <p:origin x="0" y="-315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2344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A5D237A-DE29-4A4C-A5F3-8CCE7DA467F3}" type="datetimeFigureOut">
              <a:rPr lang="en-US"/>
              <a:pPr>
                <a:defRPr/>
              </a:pPr>
              <a:t>9/3/2021</a:t>
            </a:fld>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45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45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234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B35D3DA-E181-41AD-9F19-C41A3F5D1E8E}" type="slidenum">
              <a:rPr lang="en-US"/>
              <a:pPr>
                <a:defRPr/>
              </a:pPr>
              <a:t>‹#›</a:t>
            </a:fld>
            <a:endParaRPr lang="en-US"/>
          </a:p>
        </p:txBody>
      </p:sp>
    </p:spTree>
    <p:extLst>
      <p:ext uri="{BB962C8B-B14F-4D97-AF65-F5344CB8AC3E}">
        <p14:creationId xmlns:p14="http://schemas.microsoft.com/office/powerpoint/2010/main" val="2770037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1</a:t>
            </a:fld>
            <a:endParaRPr lang="en-US"/>
          </a:p>
        </p:txBody>
      </p:sp>
    </p:spTree>
    <p:extLst>
      <p:ext uri="{BB962C8B-B14F-4D97-AF65-F5344CB8AC3E}">
        <p14:creationId xmlns:p14="http://schemas.microsoft.com/office/powerpoint/2010/main" val="921855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10</a:t>
            </a:fld>
            <a:endParaRPr lang="en-US"/>
          </a:p>
        </p:txBody>
      </p:sp>
    </p:spTree>
    <p:extLst>
      <p:ext uri="{BB962C8B-B14F-4D97-AF65-F5344CB8AC3E}">
        <p14:creationId xmlns:p14="http://schemas.microsoft.com/office/powerpoint/2010/main" val="369983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11</a:t>
            </a:fld>
            <a:endParaRPr lang="en-US"/>
          </a:p>
        </p:txBody>
      </p:sp>
    </p:spTree>
    <p:extLst>
      <p:ext uri="{BB962C8B-B14F-4D97-AF65-F5344CB8AC3E}">
        <p14:creationId xmlns:p14="http://schemas.microsoft.com/office/powerpoint/2010/main" val="381883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12</a:t>
            </a:fld>
            <a:endParaRPr lang="en-US"/>
          </a:p>
        </p:txBody>
      </p:sp>
    </p:spTree>
    <p:extLst>
      <p:ext uri="{BB962C8B-B14F-4D97-AF65-F5344CB8AC3E}">
        <p14:creationId xmlns:p14="http://schemas.microsoft.com/office/powerpoint/2010/main" val="317205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13</a:t>
            </a:fld>
            <a:endParaRPr lang="en-US"/>
          </a:p>
        </p:txBody>
      </p:sp>
    </p:spTree>
    <p:extLst>
      <p:ext uri="{BB962C8B-B14F-4D97-AF65-F5344CB8AC3E}">
        <p14:creationId xmlns:p14="http://schemas.microsoft.com/office/powerpoint/2010/main" val="2906660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14</a:t>
            </a:fld>
            <a:endParaRPr lang="en-US"/>
          </a:p>
        </p:txBody>
      </p:sp>
    </p:spTree>
    <p:extLst>
      <p:ext uri="{BB962C8B-B14F-4D97-AF65-F5344CB8AC3E}">
        <p14:creationId xmlns:p14="http://schemas.microsoft.com/office/powerpoint/2010/main" val="271249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15</a:t>
            </a:fld>
            <a:endParaRPr lang="en-US"/>
          </a:p>
        </p:txBody>
      </p:sp>
    </p:spTree>
    <p:extLst>
      <p:ext uri="{BB962C8B-B14F-4D97-AF65-F5344CB8AC3E}">
        <p14:creationId xmlns:p14="http://schemas.microsoft.com/office/powerpoint/2010/main" val="1296364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16</a:t>
            </a:fld>
            <a:endParaRPr lang="en-US"/>
          </a:p>
        </p:txBody>
      </p:sp>
    </p:spTree>
    <p:extLst>
      <p:ext uri="{BB962C8B-B14F-4D97-AF65-F5344CB8AC3E}">
        <p14:creationId xmlns:p14="http://schemas.microsoft.com/office/powerpoint/2010/main" val="4178798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17</a:t>
            </a:fld>
            <a:endParaRPr lang="en-US"/>
          </a:p>
        </p:txBody>
      </p:sp>
    </p:spTree>
    <p:extLst>
      <p:ext uri="{BB962C8B-B14F-4D97-AF65-F5344CB8AC3E}">
        <p14:creationId xmlns:p14="http://schemas.microsoft.com/office/powerpoint/2010/main" val="3199895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18</a:t>
            </a:fld>
            <a:endParaRPr lang="en-US"/>
          </a:p>
        </p:txBody>
      </p:sp>
    </p:spTree>
    <p:extLst>
      <p:ext uri="{BB962C8B-B14F-4D97-AF65-F5344CB8AC3E}">
        <p14:creationId xmlns:p14="http://schemas.microsoft.com/office/powerpoint/2010/main" val="1608254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19</a:t>
            </a:fld>
            <a:endParaRPr lang="en-US"/>
          </a:p>
        </p:txBody>
      </p:sp>
    </p:spTree>
    <p:extLst>
      <p:ext uri="{BB962C8B-B14F-4D97-AF65-F5344CB8AC3E}">
        <p14:creationId xmlns:p14="http://schemas.microsoft.com/office/powerpoint/2010/main" val="198428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2</a:t>
            </a:fld>
            <a:endParaRPr lang="en-US"/>
          </a:p>
        </p:txBody>
      </p:sp>
    </p:spTree>
    <p:extLst>
      <p:ext uri="{BB962C8B-B14F-4D97-AF65-F5344CB8AC3E}">
        <p14:creationId xmlns:p14="http://schemas.microsoft.com/office/powerpoint/2010/main" val="2665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20</a:t>
            </a:fld>
            <a:endParaRPr lang="en-US"/>
          </a:p>
        </p:txBody>
      </p:sp>
    </p:spTree>
    <p:extLst>
      <p:ext uri="{BB962C8B-B14F-4D97-AF65-F5344CB8AC3E}">
        <p14:creationId xmlns:p14="http://schemas.microsoft.com/office/powerpoint/2010/main" val="812529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21</a:t>
            </a:fld>
            <a:endParaRPr lang="en-US"/>
          </a:p>
        </p:txBody>
      </p:sp>
    </p:spTree>
    <p:extLst>
      <p:ext uri="{BB962C8B-B14F-4D97-AF65-F5344CB8AC3E}">
        <p14:creationId xmlns:p14="http://schemas.microsoft.com/office/powerpoint/2010/main" val="139644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22</a:t>
            </a:fld>
            <a:endParaRPr lang="en-US"/>
          </a:p>
        </p:txBody>
      </p:sp>
    </p:spTree>
    <p:extLst>
      <p:ext uri="{BB962C8B-B14F-4D97-AF65-F5344CB8AC3E}">
        <p14:creationId xmlns:p14="http://schemas.microsoft.com/office/powerpoint/2010/main" val="2459378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23</a:t>
            </a:fld>
            <a:endParaRPr lang="en-US"/>
          </a:p>
        </p:txBody>
      </p:sp>
    </p:spTree>
    <p:extLst>
      <p:ext uri="{BB962C8B-B14F-4D97-AF65-F5344CB8AC3E}">
        <p14:creationId xmlns:p14="http://schemas.microsoft.com/office/powerpoint/2010/main" val="3341240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24</a:t>
            </a:fld>
            <a:endParaRPr lang="en-US"/>
          </a:p>
        </p:txBody>
      </p:sp>
    </p:spTree>
    <p:extLst>
      <p:ext uri="{BB962C8B-B14F-4D97-AF65-F5344CB8AC3E}">
        <p14:creationId xmlns:p14="http://schemas.microsoft.com/office/powerpoint/2010/main" val="2229585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25</a:t>
            </a:fld>
            <a:endParaRPr lang="en-US"/>
          </a:p>
        </p:txBody>
      </p:sp>
    </p:spTree>
    <p:extLst>
      <p:ext uri="{BB962C8B-B14F-4D97-AF65-F5344CB8AC3E}">
        <p14:creationId xmlns:p14="http://schemas.microsoft.com/office/powerpoint/2010/main" val="499606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26</a:t>
            </a:fld>
            <a:endParaRPr lang="en-US"/>
          </a:p>
        </p:txBody>
      </p:sp>
    </p:spTree>
    <p:extLst>
      <p:ext uri="{BB962C8B-B14F-4D97-AF65-F5344CB8AC3E}">
        <p14:creationId xmlns:p14="http://schemas.microsoft.com/office/powerpoint/2010/main" val="1092785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27</a:t>
            </a:fld>
            <a:endParaRPr lang="en-US"/>
          </a:p>
        </p:txBody>
      </p:sp>
    </p:spTree>
    <p:extLst>
      <p:ext uri="{BB962C8B-B14F-4D97-AF65-F5344CB8AC3E}">
        <p14:creationId xmlns:p14="http://schemas.microsoft.com/office/powerpoint/2010/main" val="552867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28</a:t>
            </a:fld>
            <a:endParaRPr lang="en-US"/>
          </a:p>
        </p:txBody>
      </p:sp>
    </p:spTree>
    <p:extLst>
      <p:ext uri="{BB962C8B-B14F-4D97-AF65-F5344CB8AC3E}">
        <p14:creationId xmlns:p14="http://schemas.microsoft.com/office/powerpoint/2010/main" val="1349131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29</a:t>
            </a:fld>
            <a:endParaRPr lang="en-US"/>
          </a:p>
        </p:txBody>
      </p:sp>
    </p:spTree>
    <p:extLst>
      <p:ext uri="{BB962C8B-B14F-4D97-AF65-F5344CB8AC3E}">
        <p14:creationId xmlns:p14="http://schemas.microsoft.com/office/powerpoint/2010/main" val="174481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3</a:t>
            </a:fld>
            <a:endParaRPr lang="en-US"/>
          </a:p>
        </p:txBody>
      </p:sp>
    </p:spTree>
    <p:extLst>
      <p:ext uri="{BB962C8B-B14F-4D97-AF65-F5344CB8AC3E}">
        <p14:creationId xmlns:p14="http://schemas.microsoft.com/office/powerpoint/2010/main" val="3772721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30</a:t>
            </a:fld>
            <a:endParaRPr lang="en-US"/>
          </a:p>
        </p:txBody>
      </p:sp>
    </p:spTree>
    <p:extLst>
      <p:ext uri="{BB962C8B-B14F-4D97-AF65-F5344CB8AC3E}">
        <p14:creationId xmlns:p14="http://schemas.microsoft.com/office/powerpoint/2010/main" val="3509524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31</a:t>
            </a:fld>
            <a:endParaRPr lang="en-US"/>
          </a:p>
        </p:txBody>
      </p:sp>
    </p:spTree>
    <p:extLst>
      <p:ext uri="{BB962C8B-B14F-4D97-AF65-F5344CB8AC3E}">
        <p14:creationId xmlns:p14="http://schemas.microsoft.com/office/powerpoint/2010/main" val="2158282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32</a:t>
            </a:fld>
            <a:endParaRPr lang="en-US"/>
          </a:p>
        </p:txBody>
      </p:sp>
    </p:spTree>
    <p:extLst>
      <p:ext uri="{BB962C8B-B14F-4D97-AF65-F5344CB8AC3E}">
        <p14:creationId xmlns:p14="http://schemas.microsoft.com/office/powerpoint/2010/main" val="617488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33</a:t>
            </a:fld>
            <a:endParaRPr lang="en-US"/>
          </a:p>
        </p:txBody>
      </p:sp>
    </p:spTree>
    <p:extLst>
      <p:ext uri="{BB962C8B-B14F-4D97-AF65-F5344CB8AC3E}">
        <p14:creationId xmlns:p14="http://schemas.microsoft.com/office/powerpoint/2010/main" val="744188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34</a:t>
            </a:fld>
            <a:endParaRPr lang="en-US"/>
          </a:p>
        </p:txBody>
      </p:sp>
    </p:spTree>
    <p:extLst>
      <p:ext uri="{BB962C8B-B14F-4D97-AF65-F5344CB8AC3E}">
        <p14:creationId xmlns:p14="http://schemas.microsoft.com/office/powerpoint/2010/main" val="814059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35</a:t>
            </a:fld>
            <a:endParaRPr lang="en-US"/>
          </a:p>
        </p:txBody>
      </p:sp>
    </p:spTree>
    <p:extLst>
      <p:ext uri="{BB962C8B-B14F-4D97-AF65-F5344CB8AC3E}">
        <p14:creationId xmlns:p14="http://schemas.microsoft.com/office/powerpoint/2010/main" val="1129864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smtClean="0"/>
          </a:p>
        </p:txBody>
      </p:sp>
      <p:sp>
        <p:nvSpPr>
          <p:cNvPr id="809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C1F9B09-8552-47AD-9BD8-CC89EE6652FC}" type="slidenum">
              <a:rPr lang="en-US" sz="1200" b="0">
                <a:ea typeface="ＭＳ Ｐゴシック" pitchFamily="34" charset="-128"/>
              </a:rPr>
              <a:pPr algn="r"/>
              <a:t>36</a:t>
            </a:fld>
            <a:endParaRPr lang="en-US" sz="1200" b="0">
              <a:ea typeface="ＭＳ Ｐゴシック" pitchFamily="34" charset="-128"/>
            </a:endParaRPr>
          </a:p>
        </p:txBody>
      </p:sp>
    </p:spTree>
    <p:extLst>
      <p:ext uri="{BB962C8B-B14F-4D97-AF65-F5344CB8AC3E}">
        <p14:creationId xmlns:p14="http://schemas.microsoft.com/office/powerpoint/2010/main" val="2376430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p>
        </p:txBody>
      </p:sp>
      <p:sp>
        <p:nvSpPr>
          <p:cNvPr id="819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D4F73B2-8E0C-4842-954A-A37FE84232EE}" type="slidenum">
              <a:rPr lang="en-US" sz="1200" b="0">
                <a:ea typeface="ＭＳ Ｐゴシック" pitchFamily="34" charset="-128"/>
              </a:rPr>
              <a:pPr algn="r"/>
              <a:t>37</a:t>
            </a:fld>
            <a:endParaRPr lang="en-US" sz="1200" b="0">
              <a:ea typeface="ＭＳ Ｐゴシック" pitchFamily="34" charset="-128"/>
            </a:endParaRPr>
          </a:p>
        </p:txBody>
      </p:sp>
    </p:spTree>
    <p:extLst>
      <p:ext uri="{BB962C8B-B14F-4D97-AF65-F5344CB8AC3E}">
        <p14:creationId xmlns:p14="http://schemas.microsoft.com/office/powerpoint/2010/main" val="3622740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smtClean="0"/>
          </a:p>
        </p:txBody>
      </p:sp>
      <p:sp>
        <p:nvSpPr>
          <p:cNvPr id="829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E240C45-0397-4523-BC43-B02FA719A47E}" type="slidenum">
              <a:rPr lang="en-US" sz="1200" b="0">
                <a:ea typeface="ＭＳ Ｐゴシック" pitchFamily="34" charset="-128"/>
              </a:rPr>
              <a:pPr algn="r"/>
              <a:t>38</a:t>
            </a:fld>
            <a:endParaRPr lang="en-US" sz="1200" b="0">
              <a:ea typeface="ＭＳ Ｐゴシック" pitchFamily="34" charset="-128"/>
            </a:endParaRPr>
          </a:p>
        </p:txBody>
      </p:sp>
    </p:spTree>
    <p:extLst>
      <p:ext uri="{BB962C8B-B14F-4D97-AF65-F5344CB8AC3E}">
        <p14:creationId xmlns:p14="http://schemas.microsoft.com/office/powerpoint/2010/main" val="2145574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39</a:t>
            </a:fld>
            <a:endParaRPr lang="en-US"/>
          </a:p>
        </p:txBody>
      </p:sp>
    </p:spTree>
    <p:extLst>
      <p:ext uri="{BB962C8B-B14F-4D97-AF65-F5344CB8AC3E}">
        <p14:creationId xmlns:p14="http://schemas.microsoft.com/office/powerpoint/2010/main" val="397590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4</a:t>
            </a:fld>
            <a:endParaRPr lang="en-US"/>
          </a:p>
        </p:txBody>
      </p:sp>
    </p:spTree>
    <p:extLst>
      <p:ext uri="{BB962C8B-B14F-4D97-AF65-F5344CB8AC3E}">
        <p14:creationId xmlns:p14="http://schemas.microsoft.com/office/powerpoint/2010/main" val="3023246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40</a:t>
            </a:fld>
            <a:endParaRPr lang="en-US"/>
          </a:p>
        </p:txBody>
      </p:sp>
    </p:spTree>
    <p:extLst>
      <p:ext uri="{BB962C8B-B14F-4D97-AF65-F5344CB8AC3E}">
        <p14:creationId xmlns:p14="http://schemas.microsoft.com/office/powerpoint/2010/main" val="1448818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41</a:t>
            </a:fld>
            <a:endParaRPr lang="en-US"/>
          </a:p>
        </p:txBody>
      </p:sp>
    </p:spTree>
    <p:extLst>
      <p:ext uri="{BB962C8B-B14F-4D97-AF65-F5344CB8AC3E}">
        <p14:creationId xmlns:p14="http://schemas.microsoft.com/office/powerpoint/2010/main" val="2600411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42</a:t>
            </a:fld>
            <a:endParaRPr lang="en-US"/>
          </a:p>
        </p:txBody>
      </p:sp>
    </p:spTree>
    <p:extLst>
      <p:ext uri="{BB962C8B-B14F-4D97-AF65-F5344CB8AC3E}">
        <p14:creationId xmlns:p14="http://schemas.microsoft.com/office/powerpoint/2010/main" val="3633017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43</a:t>
            </a:fld>
            <a:endParaRPr lang="en-US"/>
          </a:p>
        </p:txBody>
      </p:sp>
    </p:spTree>
    <p:extLst>
      <p:ext uri="{BB962C8B-B14F-4D97-AF65-F5344CB8AC3E}">
        <p14:creationId xmlns:p14="http://schemas.microsoft.com/office/powerpoint/2010/main" val="2396136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44</a:t>
            </a:fld>
            <a:endParaRPr lang="en-US"/>
          </a:p>
        </p:txBody>
      </p:sp>
    </p:spTree>
    <p:extLst>
      <p:ext uri="{BB962C8B-B14F-4D97-AF65-F5344CB8AC3E}">
        <p14:creationId xmlns:p14="http://schemas.microsoft.com/office/powerpoint/2010/main" val="3993499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45</a:t>
            </a:fld>
            <a:endParaRPr lang="en-US"/>
          </a:p>
        </p:txBody>
      </p:sp>
    </p:spTree>
    <p:extLst>
      <p:ext uri="{BB962C8B-B14F-4D97-AF65-F5344CB8AC3E}">
        <p14:creationId xmlns:p14="http://schemas.microsoft.com/office/powerpoint/2010/main" val="9497360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46</a:t>
            </a:fld>
            <a:endParaRPr lang="en-US"/>
          </a:p>
        </p:txBody>
      </p:sp>
    </p:spTree>
    <p:extLst>
      <p:ext uri="{BB962C8B-B14F-4D97-AF65-F5344CB8AC3E}">
        <p14:creationId xmlns:p14="http://schemas.microsoft.com/office/powerpoint/2010/main" val="3226120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47</a:t>
            </a:fld>
            <a:endParaRPr lang="en-US"/>
          </a:p>
        </p:txBody>
      </p:sp>
    </p:spTree>
    <p:extLst>
      <p:ext uri="{BB962C8B-B14F-4D97-AF65-F5344CB8AC3E}">
        <p14:creationId xmlns:p14="http://schemas.microsoft.com/office/powerpoint/2010/main" val="2851701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48</a:t>
            </a:fld>
            <a:endParaRPr lang="en-US"/>
          </a:p>
        </p:txBody>
      </p:sp>
    </p:spTree>
    <p:extLst>
      <p:ext uri="{BB962C8B-B14F-4D97-AF65-F5344CB8AC3E}">
        <p14:creationId xmlns:p14="http://schemas.microsoft.com/office/powerpoint/2010/main" val="2504817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49</a:t>
            </a:fld>
            <a:endParaRPr lang="en-US"/>
          </a:p>
        </p:txBody>
      </p:sp>
    </p:spTree>
    <p:extLst>
      <p:ext uri="{BB962C8B-B14F-4D97-AF65-F5344CB8AC3E}">
        <p14:creationId xmlns:p14="http://schemas.microsoft.com/office/powerpoint/2010/main" val="152068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5</a:t>
            </a:fld>
            <a:endParaRPr lang="en-US"/>
          </a:p>
        </p:txBody>
      </p:sp>
    </p:spTree>
    <p:extLst>
      <p:ext uri="{BB962C8B-B14F-4D97-AF65-F5344CB8AC3E}">
        <p14:creationId xmlns:p14="http://schemas.microsoft.com/office/powerpoint/2010/main" val="1897252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50</a:t>
            </a:fld>
            <a:endParaRPr lang="en-US"/>
          </a:p>
        </p:txBody>
      </p:sp>
    </p:spTree>
    <p:extLst>
      <p:ext uri="{BB962C8B-B14F-4D97-AF65-F5344CB8AC3E}">
        <p14:creationId xmlns:p14="http://schemas.microsoft.com/office/powerpoint/2010/main" val="13681328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51</a:t>
            </a:fld>
            <a:endParaRPr lang="en-US"/>
          </a:p>
        </p:txBody>
      </p:sp>
    </p:spTree>
    <p:extLst>
      <p:ext uri="{BB962C8B-B14F-4D97-AF65-F5344CB8AC3E}">
        <p14:creationId xmlns:p14="http://schemas.microsoft.com/office/powerpoint/2010/main" val="17374522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52</a:t>
            </a:fld>
            <a:endParaRPr lang="en-US"/>
          </a:p>
        </p:txBody>
      </p:sp>
    </p:spTree>
    <p:extLst>
      <p:ext uri="{BB962C8B-B14F-4D97-AF65-F5344CB8AC3E}">
        <p14:creationId xmlns:p14="http://schemas.microsoft.com/office/powerpoint/2010/main" val="10870870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53</a:t>
            </a:fld>
            <a:endParaRPr lang="en-US"/>
          </a:p>
        </p:txBody>
      </p:sp>
    </p:spTree>
    <p:extLst>
      <p:ext uri="{BB962C8B-B14F-4D97-AF65-F5344CB8AC3E}">
        <p14:creationId xmlns:p14="http://schemas.microsoft.com/office/powerpoint/2010/main" val="18198254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54</a:t>
            </a:fld>
            <a:endParaRPr lang="en-US"/>
          </a:p>
        </p:txBody>
      </p:sp>
    </p:spTree>
    <p:extLst>
      <p:ext uri="{BB962C8B-B14F-4D97-AF65-F5344CB8AC3E}">
        <p14:creationId xmlns:p14="http://schemas.microsoft.com/office/powerpoint/2010/main" val="39484958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55</a:t>
            </a:fld>
            <a:endParaRPr lang="en-US"/>
          </a:p>
        </p:txBody>
      </p:sp>
    </p:spTree>
    <p:extLst>
      <p:ext uri="{BB962C8B-B14F-4D97-AF65-F5344CB8AC3E}">
        <p14:creationId xmlns:p14="http://schemas.microsoft.com/office/powerpoint/2010/main" val="15779638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56</a:t>
            </a:fld>
            <a:endParaRPr lang="en-US"/>
          </a:p>
        </p:txBody>
      </p:sp>
    </p:spTree>
    <p:extLst>
      <p:ext uri="{BB962C8B-B14F-4D97-AF65-F5344CB8AC3E}">
        <p14:creationId xmlns:p14="http://schemas.microsoft.com/office/powerpoint/2010/main" val="389718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57</a:t>
            </a:fld>
            <a:endParaRPr lang="en-US"/>
          </a:p>
        </p:txBody>
      </p:sp>
    </p:spTree>
    <p:extLst>
      <p:ext uri="{BB962C8B-B14F-4D97-AF65-F5344CB8AC3E}">
        <p14:creationId xmlns:p14="http://schemas.microsoft.com/office/powerpoint/2010/main" val="38103358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58</a:t>
            </a:fld>
            <a:endParaRPr lang="en-US"/>
          </a:p>
        </p:txBody>
      </p:sp>
    </p:spTree>
    <p:extLst>
      <p:ext uri="{BB962C8B-B14F-4D97-AF65-F5344CB8AC3E}">
        <p14:creationId xmlns:p14="http://schemas.microsoft.com/office/powerpoint/2010/main" val="210482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6</a:t>
            </a:fld>
            <a:endParaRPr lang="en-US"/>
          </a:p>
        </p:txBody>
      </p:sp>
    </p:spTree>
    <p:extLst>
      <p:ext uri="{BB962C8B-B14F-4D97-AF65-F5344CB8AC3E}">
        <p14:creationId xmlns:p14="http://schemas.microsoft.com/office/powerpoint/2010/main" val="322228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7</a:t>
            </a:fld>
            <a:endParaRPr lang="en-US"/>
          </a:p>
        </p:txBody>
      </p:sp>
    </p:spTree>
    <p:extLst>
      <p:ext uri="{BB962C8B-B14F-4D97-AF65-F5344CB8AC3E}">
        <p14:creationId xmlns:p14="http://schemas.microsoft.com/office/powerpoint/2010/main" val="195257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8</a:t>
            </a:fld>
            <a:endParaRPr lang="en-US"/>
          </a:p>
        </p:txBody>
      </p:sp>
    </p:spTree>
    <p:extLst>
      <p:ext uri="{BB962C8B-B14F-4D97-AF65-F5344CB8AC3E}">
        <p14:creationId xmlns:p14="http://schemas.microsoft.com/office/powerpoint/2010/main" val="3443003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35D3DA-E181-41AD-9F19-C41A3F5D1E8E}" type="slidenum">
              <a:rPr lang="en-US" smtClean="0"/>
              <a:pPr>
                <a:defRPr/>
              </a:pPr>
              <a:t>9</a:t>
            </a:fld>
            <a:endParaRPr lang="en-US"/>
          </a:p>
        </p:txBody>
      </p:sp>
    </p:spTree>
    <p:extLst>
      <p:ext uri="{BB962C8B-B14F-4D97-AF65-F5344CB8AC3E}">
        <p14:creationId xmlns:p14="http://schemas.microsoft.com/office/powerpoint/2010/main" val="305167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4A"/>
            </a:gs>
          </a:gsLst>
          <a:lin ang="5400000" scaled="1"/>
        </a:gra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0" y="0"/>
            <a:ext cx="9144000" cy="1524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131075" name="Rectangle 3"/>
          <p:cNvSpPr>
            <a:spLocks noGrp="1" noChangeArrowheads="1"/>
          </p:cNvSpPr>
          <p:nvPr>
            <p:ph type="body" idx="1"/>
          </p:nvPr>
        </p:nvSpPr>
        <p:spPr bwMode="auto">
          <a:xfrm>
            <a:off x="0" y="1524000"/>
            <a:ext cx="9144000" cy="4876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4" r:id="rId1"/>
    <p:sldLayoutId id="2147483659" r:id="rId2"/>
  </p:sldLayoutIdLst>
  <p:transition>
    <p:wipe dir="r"/>
  </p:transition>
  <p:txStyles>
    <p:titleStyle>
      <a:lvl1pPr algn="ctr" rtl="0" eaLnBrk="0" fontAlgn="base" hangingPunct="0">
        <a:lnSpc>
          <a:spcPct val="80000"/>
        </a:lnSpc>
        <a:spcBef>
          <a:spcPct val="0"/>
        </a:spcBef>
        <a:spcAft>
          <a:spcPct val="0"/>
        </a:spcAft>
        <a:defRPr sz="6000" b="0">
          <a:solidFill>
            <a:srgbClr val="A5E6F3"/>
          </a:solidFill>
          <a:effectLst>
            <a:outerShdw blurRad="38100" dist="38100" dir="2700000" algn="tl">
              <a:srgbClr val="000000"/>
            </a:outerShdw>
          </a:effectLst>
          <a:latin typeface="+mj-lt"/>
          <a:ea typeface="+mj-ea"/>
          <a:cs typeface="+mj-cs"/>
        </a:defRPr>
      </a:lvl1pPr>
      <a:lvl2pPr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2pPr>
      <a:lvl3pPr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3pPr>
      <a:lvl4pPr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4pPr>
      <a:lvl5pPr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5pPr>
      <a:lvl6pPr marL="457200"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6pPr>
      <a:lvl7pPr marL="914400"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7pPr>
      <a:lvl8pPr marL="1371600"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8pPr>
      <a:lvl9pPr marL="1828800" algn="ctr" rtl="0" eaLnBrk="0" fontAlgn="base" hangingPunct="0">
        <a:lnSpc>
          <a:spcPct val="80000"/>
        </a:lnSpc>
        <a:spcBef>
          <a:spcPct val="0"/>
        </a:spcBef>
        <a:spcAft>
          <a:spcPct val="0"/>
        </a:spcAft>
        <a:defRPr sz="6000" b="1">
          <a:solidFill>
            <a:srgbClr val="A5E6F3"/>
          </a:solidFill>
          <a:effectLst>
            <a:outerShdw blurRad="38100" dist="38100" dir="2700000" algn="tl">
              <a:srgbClr val="000000"/>
            </a:outerShdw>
          </a:effectLst>
          <a:latin typeface="Times New Roman" pitchFamily="18" charset="0"/>
        </a:defRPr>
      </a:lvl9pPr>
    </p:titleStyle>
    <p:bodyStyle>
      <a:lvl1pPr marL="285750" indent="-285750" algn="l" rtl="0" eaLnBrk="0" fontAlgn="base" hangingPunct="0">
        <a:lnSpc>
          <a:spcPct val="70000"/>
        </a:lnSpc>
        <a:spcBef>
          <a:spcPct val="15000"/>
        </a:spcBef>
        <a:spcAft>
          <a:spcPct val="0"/>
        </a:spcAft>
        <a:buClr>
          <a:schemeClr val="tx2"/>
        </a:buClr>
        <a:buSzPct val="100000"/>
        <a:buFont typeface="Wingdings" pitchFamily="2" charset="2"/>
        <a:buChar char="Ø"/>
        <a:defRPr sz="4400" b="0">
          <a:solidFill>
            <a:schemeClr val="tx1"/>
          </a:solidFill>
          <a:effectLst>
            <a:outerShdw blurRad="38100" dist="38100" dir="2700000" algn="tl">
              <a:srgbClr val="000000"/>
            </a:outerShdw>
          </a:effectLst>
          <a:latin typeface="+mn-lt"/>
          <a:ea typeface="+mn-ea"/>
          <a:cs typeface="+mn-cs"/>
        </a:defRPr>
      </a:lvl1pPr>
      <a:lvl2pPr marL="685800" indent="-228600" algn="l" rtl="0" eaLnBrk="0" fontAlgn="base" hangingPunct="0">
        <a:lnSpc>
          <a:spcPct val="70000"/>
        </a:lnSpc>
        <a:spcBef>
          <a:spcPct val="15000"/>
        </a:spcBef>
        <a:spcAft>
          <a:spcPct val="0"/>
        </a:spcAft>
        <a:buSzPct val="100000"/>
        <a:buChar char="–"/>
        <a:defRPr sz="3600" b="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70000"/>
        </a:lnSpc>
        <a:spcBef>
          <a:spcPct val="15000"/>
        </a:spcBef>
        <a:spcAft>
          <a:spcPct val="0"/>
        </a:spcAft>
        <a:buSzPct val="100000"/>
        <a:buChar char="»"/>
        <a:defRPr b="0">
          <a:solidFill>
            <a:schemeClr val="tx1"/>
          </a:solidFill>
          <a:effectLst>
            <a:outerShdw blurRad="38100" dist="38100" dir="2700000" algn="tl">
              <a:srgbClr val="000000"/>
            </a:outerShdw>
          </a:effectLst>
          <a:latin typeface="+mn-lt"/>
        </a:defRPr>
      </a:lvl3pPr>
      <a:lvl4pPr marL="1543050" indent="-171450" algn="l" rtl="0" eaLnBrk="0" fontAlgn="base" hangingPunct="0">
        <a:lnSpc>
          <a:spcPct val="70000"/>
        </a:lnSpc>
        <a:spcBef>
          <a:spcPct val="15000"/>
        </a:spcBef>
        <a:spcAft>
          <a:spcPct val="0"/>
        </a:spcAft>
        <a:buSzPct val="100000"/>
        <a:buChar char="•"/>
        <a:defRPr sz="1400" b="0">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70000"/>
        </a:lnSpc>
        <a:spcBef>
          <a:spcPct val="15000"/>
        </a:spcBef>
        <a:spcAft>
          <a:spcPct val="0"/>
        </a:spcAft>
        <a:buSzPct val="100000"/>
        <a:buChar char="–"/>
        <a:defRPr sz="1400" b="0">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ideo" Target="file:///C:\my%20documents\PPOINT\oneinchristfix.mpg" TargetMode="Externa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533400" y="2895600"/>
            <a:ext cx="7315200" cy="2895600"/>
          </a:xfrm>
        </p:spPr>
        <p:txBody>
          <a:bodyPr/>
          <a:lstStyle/>
          <a:p>
            <a:pPr>
              <a:defRPr/>
            </a:pPr>
            <a:r>
              <a:rPr lang="en-US" sz="6000" dirty="0" smtClean="0"/>
              <a:t>Keeping the Heat </a:t>
            </a:r>
            <a:br>
              <a:rPr lang="en-US" sz="6000" dirty="0" smtClean="0"/>
            </a:br>
            <a:r>
              <a:rPr lang="en-US" sz="6000" dirty="0" smtClean="0"/>
              <a:t>  Off, Cont.</a:t>
            </a:r>
          </a:p>
        </p:txBody>
      </p:sp>
      <p:sp>
        <p:nvSpPr>
          <p:cNvPr id="5" name="Rectangle 6"/>
          <p:cNvSpPr>
            <a:spLocks noGrp="1" noChangeArrowheads="1"/>
          </p:cNvSpPr>
          <p:nvPr>
            <p:ph type="title" idx="4294967295"/>
          </p:nvPr>
        </p:nvSpPr>
        <p:spPr>
          <a:xfrm>
            <a:off x="0" y="76200"/>
            <a:ext cx="9144000" cy="1524000"/>
          </a:xfrm>
        </p:spPr>
        <p:txBody>
          <a:bodyPr/>
          <a:lstStyle/>
          <a:p>
            <a:pPr>
              <a:defRPr/>
            </a:pPr>
            <a:r>
              <a:rPr lang="en-US" sz="10600" dirty="0" smtClean="0"/>
              <a:t>1 Peter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wipe(left)">
                                      <p:cBhvr>
                                        <p:cTn id="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dirty="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dirty="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10244" name="Rectangle 4"/>
          <p:cNvSpPr>
            <a:spLocks noChangeArrowheads="1"/>
          </p:cNvSpPr>
          <p:nvPr/>
        </p:nvSpPr>
        <p:spPr bwMode="auto">
          <a:xfrm>
            <a:off x="2286000" y="3276600"/>
            <a:ext cx="6629400" cy="3429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400" b="0" dirty="0"/>
              <a:t>Because prosperity and well-being were seen as dependent on religious forces, disorder in the home was a threat not only to the family but to society. </a:t>
            </a:r>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11268" name="Rectangle 4"/>
          <p:cNvSpPr>
            <a:spLocks noChangeArrowheads="1"/>
          </p:cNvSpPr>
          <p:nvPr/>
        </p:nvSpPr>
        <p:spPr bwMode="auto">
          <a:xfrm>
            <a:off x="2438400" y="3276600"/>
            <a:ext cx="6477000" cy="3429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400" b="0"/>
              <a:t>Christians were frequently blamed as the cause of public calamity because they introduced a new god, upsetting the religious status quo of the empire.</a:t>
            </a:r>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12292" name="Rectangle 4"/>
          <p:cNvSpPr>
            <a:spLocks noChangeArrowheads="1"/>
          </p:cNvSpPr>
          <p:nvPr/>
        </p:nvSpPr>
        <p:spPr bwMode="auto">
          <a:xfrm>
            <a:off x="2819400" y="3429000"/>
            <a:ext cx="6096000" cy="32004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400" b="0"/>
              <a:t>The husband and society would perceive the wife’s worship of Jesus Christ as rebellion, especially if she worshipped Christ exclusively.</a:t>
            </a:r>
            <a:endParaRPr lang="en-US" sz="2000" b="0"/>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12292" name="Rectangle 4"/>
          <p:cNvSpPr>
            <a:spLocks noChangeArrowheads="1"/>
          </p:cNvSpPr>
          <p:nvPr/>
        </p:nvSpPr>
        <p:spPr bwMode="auto">
          <a:xfrm>
            <a:off x="2819400" y="3429000"/>
            <a:ext cx="6096000" cy="32004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400" b="0" dirty="0"/>
              <a:t>The husband and society would perceive the wife’s worship of Jesus Christ as rebellion, especially if she worshipped Christ </a:t>
            </a:r>
            <a:r>
              <a:rPr lang="en-US" sz="4400" b="0" u="sng" dirty="0"/>
              <a:t>exclusively</a:t>
            </a:r>
            <a:r>
              <a:rPr lang="en-US" sz="4400" b="0" dirty="0"/>
              <a:t>.</a:t>
            </a:r>
            <a:endParaRPr lang="en-US" sz="2000" b="0" dirty="0"/>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14340" name="Rectangle 4"/>
          <p:cNvSpPr>
            <a:spLocks noChangeArrowheads="1"/>
          </p:cNvSpPr>
          <p:nvPr/>
        </p:nvSpPr>
        <p:spPr bwMode="auto">
          <a:xfrm>
            <a:off x="2057400" y="2514600"/>
            <a:ext cx="6934200" cy="4191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400" b="0"/>
              <a:t>If the wife persisted in her new religion to the extent that others outside the household learned of it, the husband would also feel embarrassment and suffer criticism for not properly managing his household. </a:t>
            </a:r>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15364" name="Rectangle 4"/>
          <p:cNvSpPr>
            <a:spLocks noChangeArrowheads="1"/>
          </p:cNvSpPr>
          <p:nvPr/>
        </p:nvSpPr>
        <p:spPr bwMode="auto">
          <a:xfrm>
            <a:off x="2057400" y="3886200"/>
            <a:ext cx="6934200" cy="28194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400" b="0"/>
              <a:t>This could seriously damage his social standing, even to the point of disqualifying him for certain honors and offices.</a:t>
            </a:r>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16388" name="Rectangle 4"/>
          <p:cNvSpPr>
            <a:spLocks noChangeArrowheads="1"/>
          </p:cNvSpPr>
          <p:nvPr/>
        </p:nvSpPr>
        <p:spPr bwMode="auto">
          <a:xfrm>
            <a:off x="2057400" y="3124200"/>
            <a:ext cx="6934200" cy="35814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400" b="0"/>
              <a:t>The wife’s attendance at Christian worship would provide the opportunity for her to have fellowship with other Christians who possibly were not her husband’s friends.</a:t>
            </a:r>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17412" name="Rectangle 4"/>
          <p:cNvSpPr>
            <a:spLocks noChangeArrowheads="1"/>
          </p:cNvSpPr>
          <p:nvPr/>
        </p:nvSpPr>
        <p:spPr bwMode="auto">
          <a:xfrm>
            <a:off x="1295400" y="3048000"/>
            <a:ext cx="7696200" cy="36576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400" b="0"/>
              <a:t>Peter’s concern that Christian wives continue to submit to their own husbands not only shields Christianity from the accusation that it is a social evil but is also clearly motivated by evangelistic intent.</a:t>
            </a:r>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18436" name="Rectangle 4"/>
          <p:cNvSpPr>
            <a:spLocks noChangeArrowheads="1"/>
          </p:cNvSpPr>
          <p:nvPr/>
        </p:nvSpPr>
        <p:spPr bwMode="auto">
          <a:xfrm>
            <a:off x="1066800" y="2971800"/>
            <a:ext cx="7924800" cy="37338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000" b="0"/>
              <a:t>The unbelieving husband observes virtues in the wife’s good demeanor that are motivated by her relationship with Christ… the man himself may be won to Christ “without words,” for in that culture it is shameful for the wife to presume to instruct her husband</a:t>
            </a:r>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19460" name="Rectangle 4"/>
          <p:cNvSpPr>
            <a:spLocks noChangeArrowheads="1"/>
          </p:cNvSpPr>
          <p:nvPr/>
        </p:nvSpPr>
        <p:spPr bwMode="auto">
          <a:xfrm>
            <a:off x="2743200" y="5181600"/>
            <a:ext cx="6248400" cy="1524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000" b="0"/>
              <a:t>Here is a situation where silence is the more effective means of communication.</a:t>
            </a:r>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p:txBody>
          <a:bodyPr/>
          <a:lstStyle/>
          <a:p>
            <a:pPr>
              <a:defRPr/>
            </a:pPr>
            <a:r>
              <a:rPr lang="en-US" sz="5400" smtClean="0"/>
              <a:t>Context:</a:t>
            </a:r>
          </a:p>
          <a:p>
            <a:pPr>
              <a:defRPr/>
            </a:pPr>
            <a:r>
              <a:rPr lang="en-US" sz="5400" smtClean="0"/>
              <a:t>Avoid attracting hostile attention by flaunting social expectations</a:t>
            </a:r>
          </a:p>
          <a:p>
            <a:pPr>
              <a:defRPr/>
            </a:pPr>
            <a:r>
              <a:rPr lang="en-US" sz="5400" smtClean="0"/>
              <a:t>Honor all people 2:17</a:t>
            </a:r>
          </a:p>
          <a:p>
            <a:pPr>
              <a:defRPr/>
            </a:pPr>
            <a:r>
              <a:rPr lang="en-US" sz="5400" smtClean="0"/>
              <a:t>Submit to the king 2:17</a:t>
            </a:r>
          </a:p>
          <a:p>
            <a:pPr>
              <a:defRPr/>
            </a:pPr>
            <a:r>
              <a:rPr lang="en-US" sz="5400" smtClean="0"/>
              <a:t>Slaves to their masters 2:18</a:t>
            </a:r>
          </a:p>
          <a:p>
            <a:pPr>
              <a:defRPr/>
            </a:pPr>
            <a:r>
              <a:rPr lang="en-US" sz="5400" smtClean="0"/>
              <a:t>Wives to their husbands 3:1</a:t>
            </a:r>
          </a:p>
        </p:txBody>
      </p:sp>
      <p:sp>
        <p:nvSpPr>
          <p:cNvPr id="5" name="Rectangle 6"/>
          <p:cNvSpPr>
            <a:spLocks noGrp="1" noChangeArrowheads="1"/>
          </p:cNvSpPr>
          <p:nvPr>
            <p:ph type="title" idx="4294967295"/>
          </p:nvPr>
        </p:nvSpPr>
        <p:spPr>
          <a:xfrm>
            <a:off x="0" y="76200"/>
            <a:ext cx="9144000" cy="1524000"/>
          </a:xfrm>
        </p:spPr>
        <p:txBody>
          <a:bodyPr/>
          <a:lstStyle/>
          <a:p>
            <a:pPr>
              <a:defRPr/>
            </a:pPr>
            <a:r>
              <a:rPr lang="en-US" sz="10600" dirty="0" smtClean="0"/>
              <a:t>1 Peter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wipe(left)">
                                      <p:cBhvr>
                                        <p:cTn id="12" dur="5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wipe(left)">
                                      <p:cBhvr>
                                        <p:cTn id="17" dur="500"/>
                                        <p:tgtEl>
                                          <p:spTgt spid="1228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883">
                                            <p:txEl>
                                              <p:pRg st="3" end="3"/>
                                            </p:txEl>
                                          </p:spTgt>
                                        </p:tgtEl>
                                        <p:attrNameLst>
                                          <p:attrName>style.visibility</p:attrName>
                                        </p:attrNameLst>
                                      </p:cBhvr>
                                      <p:to>
                                        <p:strVal val="visible"/>
                                      </p:to>
                                    </p:set>
                                    <p:animEffect transition="in" filter="wipe(left)">
                                      <p:cBhvr>
                                        <p:cTn id="22" dur="500"/>
                                        <p:tgtEl>
                                          <p:spTgt spid="1228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883">
                                            <p:txEl>
                                              <p:pRg st="4" end="4"/>
                                            </p:txEl>
                                          </p:spTgt>
                                        </p:tgtEl>
                                        <p:attrNameLst>
                                          <p:attrName>style.visibility</p:attrName>
                                        </p:attrNameLst>
                                      </p:cBhvr>
                                      <p:to>
                                        <p:strVal val="visible"/>
                                      </p:to>
                                    </p:set>
                                    <p:animEffect transition="in" filter="wipe(left)">
                                      <p:cBhvr>
                                        <p:cTn id="27" dur="500"/>
                                        <p:tgtEl>
                                          <p:spTgt spid="1228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2883">
                                            <p:txEl>
                                              <p:pRg st="5" end="5"/>
                                            </p:txEl>
                                          </p:spTgt>
                                        </p:tgtEl>
                                        <p:attrNameLst>
                                          <p:attrName>style.visibility</p:attrName>
                                        </p:attrNameLst>
                                      </p:cBhvr>
                                      <p:to>
                                        <p:strVal val="visible"/>
                                      </p:to>
                                    </p:set>
                                    <p:animEffect transition="in" filter="wipe(left)">
                                      <p:cBhvr>
                                        <p:cTn id="32" dur="500"/>
                                        <p:tgtEl>
                                          <p:spTgt spid="122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None/>
              <a:defRPr/>
            </a:pPr>
            <a:r>
              <a:rPr lang="en-US" sz="4800" dirty="0" smtClean="0"/>
              <a:t>3 Don’t be merely concerned about the outward beauty of fancy hairstyles, expensive jewelry, or beautiful clothes.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dirty="0" smtClean="0"/>
              <a:t>3 Don’t be merely concerned about the outward beauty of fancy hairstyles, expensive jewelry, or beautiful clothes.</a:t>
            </a:r>
          </a:p>
          <a:p>
            <a:pPr>
              <a:buFont typeface="Wingdings" pitchFamily="2" charset="2"/>
              <a:buNone/>
              <a:defRPr/>
            </a:pPr>
            <a:r>
              <a:rPr lang="en-US" sz="4800" dirty="0" smtClean="0"/>
              <a:t>4 You should clothe yourselves instead with the beauty that comes from within, the unfading beauty of a gentle and quiet spirit, which is so precious to God. </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None/>
              <a:defRPr/>
            </a:pPr>
            <a:r>
              <a:rPr lang="en-US" sz="4800" dirty="0" smtClean="0"/>
              <a:t>3 Don’t be merely concerned about the outward beauty of fancy hairstyles, expensive jewelry, or beautiful clothes.</a:t>
            </a:r>
          </a:p>
          <a:p>
            <a:pPr>
              <a:buFont typeface="Wingdings" pitchFamily="2" charset="2"/>
              <a:buNone/>
              <a:defRPr/>
            </a:pPr>
            <a:r>
              <a:rPr lang="en-US" sz="4800" dirty="0" smtClean="0"/>
              <a:t>4 You should clothe yourselves instead with the beauty that comes from within, the unfading beauty of a gentle and quiet spirit, which is so precious to God. </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21508" name="Rectangle 4"/>
          <p:cNvSpPr>
            <a:spLocks noChangeArrowheads="1"/>
          </p:cNvSpPr>
          <p:nvPr/>
        </p:nvSpPr>
        <p:spPr bwMode="auto">
          <a:xfrm>
            <a:off x="1066800" y="2971800"/>
            <a:ext cx="7924800" cy="37338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000" b="0"/>
              <a:t>Jobes: Their beauty is to be the inner quality of a gentle and quiet spirit, which is of great worth in God’s sight, and not the costly adornment of elaborate hairstyles, fine clothing, and gold jewelry, which are, of course, of great worth in society’s sight.</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None/>
              <a:defRPr/>
            </a:pPr>
            <a:r>
              <a:rPr lang="en-US" sz="4800" dirty="0" smtClean="0"/>
              <a:t>3 Don’t be merely concerned about the outward beauty of fancy hairstyles, expensive jewelry, or beautiful clothes.</a:t>
            </a:r>
          </a:p>
          <a:p>
            <a:pPr>
              <a:buFont typeface="Wingdings" pitchFamily="2" charset="2"/>
              <a:buNone/>
              <a:defRPr/>
            </a:pPr>
            <a:r>
              <a:rPr lang="en-US" sz="4800" dirty="0" smtClean="0"/>
              <a:t>4 You should clothe yourselves instead with the beauty that comes from within, the unfading beauty of a gentle and quiet spirit, which is so precious to God. </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1447800" y="3352800"/>
            <a:ext cx="7620000" cy="32004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4400" b="0"/>
              <a:t>Peter’s instructions against outward adornment make sense if a Christian wife is attending Christian worship outside her home, and especially if doing so without her husband. </a:t>
            </a:r>
            <a:endParaRPr lang="en-US" sz="4800" b="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None/>
              <a:defRPr/>
            </a:pPr>
            <a:r>
              <a:rPr lang="en-US" sz="4800" dirty="0" smtClean="0"/>
              <a:t>3 Don’t be merely concerned about the outward beauty of fancy hairstyles, expensive jewelry, or beautiful clothes.</a:t>
            </a:r>
          </a:p>
          <a:p>
            <a:pPr>
              <a:buFont typeface="Wingdings" pitchFamily="2" charset="2"/>
              <a:buNone/>
              <a:defRPr/>
            </a:pPr>
            <a:r>
              <a:rPr lang="en-US" sz="4800" dirty="0" smtClean="0"/>
              <a:t>4 You should clothe yourselves instead with the beauty that comes from within, the unfading beauty of a gentle and quiet spirit, which is so precious to God. </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1219200" y="3352800"/>
            <a:ext cx="7848600" cy="32004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4400" b="0">
                <a:effectLst>
                  <a:outerShdw blurRad="38100" dist="38100" dir="2700000" algn="tl">
                    <a:srgbClr val="000000"/>
                  </a:outerShdw>
                </a:effectLst>
              </a:rPr>
              <a:t>Society would perceive that act alone as questionable. By leaving her home unadorned, her intent to attend worship and not a tryst would presumably be all the more clear.</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None/>
              <a:defRPr/>
            </a:pPr>
            <a:r>
              <a:rPr lang="en-US" sz="4800" dirty="0" smtClean="0"/>
              <a:t>3 Don’t be merely concerned about the outward beauty of fancy hairstyles, expensive jewelry, or beautiful clothes.</a:t>
            </a:r>
          </a:p>
          <a:p>
            <a:pPr>
              <a:buFont typeface="Wingdings" pitchFamily="2" charset="2"/>
              <a:buNone/>
              <a:defRPr/>
            </a:pPr>
            <a:r>
              <a:rPr lang="en-US" sz="4800" dirty="0" smtClean="0"/>
              <a:t>4 You should clothe yourselves instead with the beauty that comes from within, the unfading beauty of a gentle and quiet spirit, which is so precious to God. </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dirty="0" smtClean="0"/>
              <a:t>5 This is how the holy women of old made themselves beautiful. They trusted God and accepted the leadership of their husbands.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None/>
              <a:defRPr/>
            </a:pPr>
            <a:r>
              <a:rPr lang="en-US" sz="4800" dirty="0" smtClean="0"/>
              <a:t>5 This is how the holy women of old made themselves beautiful. They trusted God and accepted the leadership of their husbands. </a:t>
            </a:r>
          </a:p>
          <a:p>
            <a:pPr>
              <a:buFont typeface="Wingdings" pitchFamily="2" charset="2"/>
              <a:buNone/>
              <a:defRPr/>
            </a:pPr>
            <a:r>
              <a:rPr lang="en-US" sz="4800" dirty="0" smtClean="0"/>
              <a:t>6 For instance, Sarah obeyed her husband, Abraham, and called him lord. You are her daughters when you do what is right without fear of what your husbands might do.</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None/>
              <a:defRPr/>
            </a:pPr>
            <a:r>
              <a:rPr lang="en-US" sz="4800" dirty="0" smtClean="0"/>
              <a:t>5 This is how the holy women of old made themselves beautiful. They trusted God and accepted the leadership of their husbands. </a:t>
            </a:r>
          </a:p>
          <a:p>
            <a:pPr>
              <a:buFont typeface="Wingdings" pitchFamily="2" charset="2"/>
              <a:buNone/>
              <a:defRPr/>
            </a:pPr>
            <a:r>
              <a:rPr lang="en-US" sz="4800" dirty="0" smtClean="0"/>
              <a:t>6 For instance, Sarah obeyed her husband, Abraham, and </a:t>
            </a:r>
            <a:r>
              <a:rPr lang="en-US" sz="4800" u="sng" dirty="0" smtClean="0"/>
              <a:t>called him lord</a:t>
            </a:r>
            <a:r>
              <a:rPr lang="en-US" sz="4800" dirty="0" smtClean="0"/>
              <a:t>. You are her daughters when you do what is right without fear of what your husbands might do.</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dirty="0" smtClean="0"/>
              <a:t>3:1 In the same way, you wives must accept the authority of your husbands. Then, even if some refuse to obey the Good News, your godly lives will speak to them without any words. They will be won over</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dirty="0" smtClean="0"/>
              <a:t>1 Peter 3</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None/>
              <a:defRPr/>
            </a:pPr>
            <a:r>
              <a:rPr lang="en-US" sz="4800" dirty="0" smtClean="0"/>
              <a:t>5 This is how the holy women of old made themselves beautiful. They trusted God and accepted the leadership of their husbands. </a:t>
            </a:r>
          </a:p>
          <a:p>
            <a:pPr>
              <a:buFont typeface="Wingdings" pitchFamily="2" charset="2"/>
              <a:buNone/>
              <a:defRPr/>
            </a:pPr>
            <a:r>
              <a:rPr lang="en-US" sz="4800" dirty="0" smtClean="0"/>
              <a:t>6 For instance, Sarah obeyed her husband, Abraham, and </a:t>
            </a:r>
            <a:r>
              <a:rPr lang="en-US" sz="4800" u="sng" dirty="0" smtClean="0"/>
              <a:t>called him lord</a:t>
            </a:r>
            <a:r>
              <a:rPr lang="en-US" sz="4800" dirty="0" smtClean="0"/>
              <a:t>. You are her daughters when you do what is right without fear of what your husbands might do.</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2971800" y="5105400"/>
            <a:ext cx="4495800" cy="14478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6000" b="0">
                <a:effectLst>
                  <a:outerShdw blurRad="38100" dist="38100" dir="2700000" algn="tl">
                    <a:srgbClr val="000000"/>
                  </a:outerShdw>
                </a:effectLst>
              </a:rPr>
              <a:t>No equivalent English term</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None/>
              <a:defRPr/>
            </a:pPr>
            <a:r>
              <a:rPr lang="en-US" sz="4800" dirty="0" smtClean="0"/>
              <a:t>5 This is how the holy women of old made themselves beautiful. They trusted God and accepted the leadership of their husbands. </a:t>
            </a:r>
          </a:p>
          <a:p>
            <a:pPr>
              <a:buFont typeface="Wingdings" pitchFamily="2" charset="2"/>
              <a:buNone/>
              <a:defRPr/>
            </a:pPr>
            <a:r>
              <a:rPr lang="en-US" sz="4800" dirty="0" smtClean="0"/>
              <a:t>6 For instance, Sarah obeyed her husband, Abraham, and </a:t>
            </a:r>
            <a:r>
              <a:rPr lang="en-US" sz="4800" u="sng" dirty="0" smtClean="0"/>
              <a:t>called him lord</a:t>
            </a:r>
            <a:r>
              <a:rPr lang="en-US" sz="4800" dirty="0" smtClean="0"/>
              <a:t>. You are her daughters when you do what is right without fear of what your husbands might do.</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2971800" y="4648200"/>
            <a:ext cx="5334000" cy="20574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6000" b="0">
                <a:effectLst>
                  <a:outerShdw blurRad="38100" dist="38100" dir="2700000" algn="tl">
                    <a:srgbClr val="000000"/>
                  </a:outerShdw>
                </a:effectLst>
              </a:rPr>
              <a:t>Not spoken to him, but about him Gen. 18:12</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None/>
              <a:defRPr/>
            </a:pPr>
            <a:r>
              <a:rPr lang="en-US" sz="4800" dirty="0" smtClean="0"/>
              <a:t>5 This is how the holy women of old made themselves beautiful. They trusted God and accepted the leadership of their husbands. </a:t>
            </a:r>
          </a:p>
          <a:p>
            <a:pPr>
              <a:buFont typeface="Wingdings" pitchFamily="2" charset="2"/>
              <a:buNone/>
              <a:defRPr/>
            </a:pPr>
            <a:r>
              <a:rPr lang="en-US" sz="4800" dirty="0" smtClean="0"/>
              <a:t>6 For instance, Sarah obeyed her husband, Abraham, and called him lord. You are her daughters when you </a:t>
            </a:r>
            <a:r>
              <a:rPr lang="en-US" sz="4800" u="sng" dirty="0" smtClean="0"/>
              <a:t>do what is right without fear of what your husbands might do</a:t>
            </a:r>
            <a:r>
              <a:rPr lang="en-US" sz="4800" dirty="0" smtClean="0"/>
              <a:t>.</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She may be weaker than you are, but she is your equal partner in God’s gift of new life.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a:t>
            </a:r>
            <a:r>
              <a:rPr lang="en-US" sz="4800" u="sng" smtClean="0"/>
              <a:t>She may be weaker than you are, but she is your equal partner in God’s gift of new life</a:t>
            </a:r>
            <a:r>
              <a:rPr lang="en-US" sz="4800" smtClean="0"/>
              <a:t>.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a:t>
            </a:r>
            <a:r>
              <a:rPr lang="en-US" sz="4800" u="sng" smtClean="0"/>
              <a:t>She may be weaker than you are, but she is your equal partner in God’s gift of new life</a:t>
            </a:r>
            <a:r>
              <a:rPr lang="en-US" sz="4800" smtClean="0"/>
              <a:t>.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2971800" y="5105400"/>
            <a:ext cx="5486400" cy="1524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6000" b="0">
                <a:effectLst>
                  <a:outerShdw blurRad="38100" dist="38100" dir="2700000" algn="tl">
                    <a:srgbClr val="000000"/>
                  </a:outerShdw>
                </a:effectLst>
              </a:rPr>
              <a:t>“weaker vessel” </a:t>
            </a:r>
            <a:br>
              <a:rPr lang="en-US" sz="6000" b="0">
                <a:effectLst>
                  <a:outerShdw blurRad="38100" dist="38100" dir="2700000" algn="tl">
                    <a:srgbClr val="000000"/>
                  </a:outerShdw>
                </a:effectLst>
              </a:rPr>
            </a:br>
            <a:r>
              <a:rPr lang="en-US" sz="6000" b="0">
                <a:effectLst>
                  <a:outerShdw blurRad="38100" dist="38100" dir="2700000" algn="tl">
                    <a:srgbClr val="000000"/>
                  </a:outerShdw>
                </a:effectLst>
              </a:rPr>
              <a:t>      = physically</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noFill/>
        </p:spPr>
        <p:txBody>
          <a:bodyPr lIns="91440" tIns="45720" rIns="91440" bIns="45720"/>
          <a:lstStyle/>
          <a:p>
            <a:r>
              <a:rPr lang="en-US" smtClean="0">
                <a:solidFill>
                  <a:srgbClr val="404040"/>
                </a:solidFill>
                <a:effectLst/>
              </a:rPr>
              <a:t>1 Peter 3</a:t>
            </a:r>
          </a:p>
        </p:txBody>
      </p:sp>
      <p:sp>
        <p:nvSpPr>
          <p:cNvPr id="33795" name="Content Placeholder 2"/>
          <p:cNvSpPr>
            <a:spLocks noGrp="1"/>
          </p:cNvSpPr>
          <p:nvPr>
            <p:ph idx="4294967295"/>
          </p:nvPr>
        </p:nvSpPr>
        <p:spPr>
          <a:noFill/>
        </p:spPr>
        <p:txBody>
          <a:bodyPr lIns="91440" tIns="45720" rIns="91440" bIns="45720"/>
          <a:lstStyle/>
          <a:p>
            <a:pPr marL="236538" indent="-236538">
              <a:lnSpc>
                <a:spcPct val="90000"/>
              </a:lnSpc>
            </a:pPr>
            <a:r>
              <a:rPr lang="en-US" smtClean="0">
                <a:solidFill>
                  <a:srgbClr val="404040"/>
                </a:solidFill>
                <a:effectLst/>
              </a:rPr>
              <a:t>1 In the same way, you wives, </a:t>
            </a:r>
            <a:r>
              <a:rPr lang="en-US" smtClean="0">
                <a:effectLst/>
              </a:rPr>
              <a:t>be submissive to your own husbands </a:t>
            </a:r>
          </a:p>
          <a:p>
            <a:pPr marL="236538" indent="-236538">
              <a:lnSpc>
                <a:spcPct val="90000"/>
              </a:lnSpc>
            </a:pPr>
            <a:r>
              <a:rPr lang="en-US" smtClean="0">
                <a:solidFill>
                  <a:srgbClr val="404040"/>
                </a:solidFill>
                <a:effectLst/>
              </a:rPr>
              <a:t>so that even if any of them are disobedient to the word, they may be won without a word by the behavior of their wives,</a:t>
            </a:r>
          </a:p>
          <a:p>
            <a:pPr marL="236538" indent="-236538">
              <a:lnSpc>
                <a:spcPct val="90000"/>
              </a:lnSpc>
            </a:pPr>
            <a:r>
              <a:rPr lang="en-US" smtClean="0">
                <a:solidFill>
                  <a:srgbClr val="404040"/>
                </a:solidFill>
                <a:effectLst/>
              </a:rPr>
              <a:t>2 as they observe your chaste and respectful behavior.</a:t>
            </a:r>
          </a:p>
        </p:txBody>
      </p:sp>
      <p:sp>
        <p:nvSpPr>
          <p:cNvPr id="6" name="Content Placeholder 2"/>
          <p:cNvSpPr txBox="1">
            <a:spLocks/>
          </p:cNvSpPr>
          <p:nvPr/>
        </p:nvSpPr>
        <p:spPr bwMode="auto">
          <a:xfrm>
            <a:off x="457200" y="336550"/>
            <a:ext cx="8229600" cy="6130925"/>
          </a:xfrm>
          <a:prstGeom prst="rect">
            <a:avLst/>
          </a:prstGeom>
          <a:solidFill>
            <a:srgbClr val="040410"/>
          </a:solidFill>
          <a:ln w="9525">
            <a:solidFill>
              <a:schemeClr val="bg1"/>
            </a:solidFill>
            <a:miter lim="800000"/>
            <a:headEnd/>
            <a:tailEnd/>
          </a:ln>
        </p:spPr>
        <p:txBody>
          <a:bodyPr>
            <a:spAutoFit/>
          </a:bodyPr>
          <a:lstStyle/>
          <a:p>
            <a:pPr marL="285750" indent="-285750">
              <a:lnSpc>
                <a:spcPct val="90000"/>
              </a:lnSpc>
              <a:defRPr/>
            </a:pPr>
            <a:r>
              <a:rPr lang="en-US" sz="4000" b="0" dirty="0">
                <a:solidFill>
                  <a:schemeClr val="bg1"/>
                </a:solidFill>
                <a:latin typeface="Arial" charset="0"/>
                <a:ea typeface="ＭＳ Ｐゴシック" pitchFamily="34" charset="-128"/>
              </a:rPr>
              <a:t>Is the Bible Patriarchal?</a:t>
            </a:r>
          </a:p>
          <a:p>
            <a:pPr marL="568325" indent="-568325" algn="l">
              <a:lnSpc>
                <a:spcPct val="90000"/>
              </a:lnSpc>
              <a:buFontTx/>
              <a:buAutoNum type="arabicPeriod"/>
              <a:defRPr/>
            </a:pPr>
            <a:r>
              <a:rPr lang="en-US" sz="3600" b="0" dirty="0">
                <a:solidFill>
                  <a:schemeClr val="bg1"/>
                </a:solidFill>
                <a:latin typeface="Arial" charset="0"/>
                <a:ea typeface="ＭＳ Ｐゴシック" pitchFamily="34" charset="-128"/>
              </a:rPr>
              <a:t>How do other worldviews treat women?</a:t>
            </a:r>
          </a:p>
          <a:p>
            <a:pPr marL="568325" indent="-568325" algn="l">
              <a:lnSpc>
                <a:spcPct val="90000"/>
              </a:lnSpc>
              <a:buFontTx/>
              <a:buAutoNum type="arabicPeriod"/>
              <a:defRPr/>
            </a:pPr>
            <a:r>
              <a:rPr lang="en-US" sz="3600" b="0" dirty="0">
                <a:solidFill>
                  <a:schemeClr val="bg1"/>
                </a:solidFill>
                <a:latin typeface="Arial" charset="0"/>
                <a:ea typeface="ＭＳ Ｐゴシック" pitchFamily="34" charset="-128"/>
              </a:rPr>
              <a:t>Modern people are rightly cynical toward leadership</a:t>
            </a: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p:txBody>
      </p:sp>
      <p:cxnSp>
        <p:nvCxnSpPr>
          <p:cNvPr id="33797" name="Straight Connector 7"/>
          <p:cNvCxnSpPr>
            <a:cxnSpLocks noChangeShapeType="1"/>
          </p:cNvCxnSpPr>
          <p:nvPr/>
        </p:nvCxnSpPr>
        <p:spPr bwMode="auto">
          <a:xfrm>
            <a:off x="457200" y="914400"/>
            <a:ext cx="8229600" cy="0"/>
          </a:xfrm>
          <a:prstGeom prst="line">
            <a:avLst/>
          </a:prstGeom>
          <a:noFill/>
          <a:ln w="25400" algn="ctr">
            <a:solidFill>
              <a:schemeClr val="bg1"/>
            </a:solidFill>
            <a:round/>
            <a:headEnd/>
            <a:tailEnd/>
          </a:ln>
        </p:spPr>
      </p:cxnSp>
      <p:sp>
        <p:nvSpPr>
          <p:cNvPr id="33798" name="Rectangle 8"/>
          <p:cNvSpPr>
            <a:spLocks noChangeArrowheads="1"/>
          </p:cNvSpPr>
          <p:nvPr/>
        </p:nvSpPr>
        <p:spPr bwMode="auto">
          <a:xfrm>
            <a:off x="0" y="0"/>
            <a:ext cx="9144000" cy="6858000"/>
          </a:xfrm>
          <a:prstGeom prst="rect">
            <a:avLst/>
          </a:prstGeom>
          <a:solidFill>
            <a:schemeClr val="tx1"/>
          </a:solidFill>
          <a:ln w="25400" algn="ctr">
            <a:noFill/>
            <a:round/>
            <a:headEnd/>
            <a:tailEnd/>
          </a:ln>
        </p:spPr>
        <p:txBody>
          <a:bodyPr anchor="ctr"/>
          <a:lstStyle/>
          <a:p>
            <a:pPr eaLnBrk="1" hangingPunct="1"/>
            <a:endParaRPr lang="en-US" sz="4000" b="0">
              <a:solidFill>
                <a:srgbClr val="ECECEC"/>
              </a:solidFill>
              <a:latin typeface="Arial" charset="0"/>
              <a:ea typeface="ＭＳ Ｐゴシック" pitchFamily="34" charset="-128"/>
            </a:endParaRPr>
          </a:p>
        </p:txBody>
      </p:sp>
      <p:pic>
        <p:nvPicPr>
          <p:cNvPr id="33799" name="Picture 4"/>
          <p:cNvPicPr>
            <a:picLocks noChangeAspect="1" noChangeArrowheads="1"/>
          </p:cNvPicPr>
          <p:nvPr/>
        </p:nvPicPr>
        <p:blipFill>
          <a:blip r:embed="rId3" cstate="print"/>
          <a:srcRect/>
          <a:stretch>
            <a:fillRect/>
          </a:stretch>
        </p:blipFill>
        <p:spPr bwMode="auto">
          <a:xfrm>
            <a:off x="0" y="381000"/>
            <a:ext cx="9155113" cy="6096000"/>
          </a:xfrm>
          <a:prstGeom prst="rect">
            <a:avLst/>
          </a:prstGeom>
          <a:noFill/>
          <a:ln w="9525">
            <a:noFill/>
            <a:round/>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noFill/>
        </p:spPr>
        <p:txBody>
          <a:bodyPr lIns="91440" tIns="45720" rIns="91440" bIns="45720"/>
          <a:lstStyle/>
          <a:p>
            <a:r>
              <a:rPr lang="en-US" smtClean="0">
                <a:solidFill>
                  <a:srgbClr val="404040"/>
                </a:solidFill>
                <a:effectLst/>
              </a:rPr>
              <a:t>1 Peter 3</a:t>
            </a:r>
          </a:p>
        </p:txBody>
      </p:sp>
      <p:sp>
        <p:nvSpPr>
          <p:cNvPr id="34819" name="Content Placeholder 2"/>
          <p:cNvSpPr>
            <a:spLocks noGrp="1"/>
          </p:cNvSpPr>
          <p:nvPr>
            <p:ph idx="4294967295"/>
          </p:nvPr>
        </p:nvSpPr>
        <p:spPr>
          <a:noFill/>
        </p:spPr>
        <p:txBody>
          <a:bodyPr lIns="91440" tIns="45720" rIns="91440" bIns="45720"/>
          <a:lstStyle/>
          <a:p>
            <a:pPr marL="236538" indent="-236538">
              <a:lnSpc>
                <a:spcPct val="90000"/>
              </a:lnSpc>
            </a:pPr>
            <a:r>
              <a:rPr lang="en-US" smtClean="0">
                <a:solidFill>
                  <a:srgbClr val="404040"/>
                </a:solidFill>
                <a:effectLst/>
              </a:rPr>
              <a:t>1 In the same way, you wives, </a:t>
            </a:r>
            <a:r>
              <a:rPr lang="en-US" smtClean="0">
                <a:effectLst/>
              </a:rPr>
              <a:t>be submissive to your own husbands </a:t>
            </a:r>
          </a:p>
          <a:p>
            <a:pPr marL="236538" indent="-236538">
              <a:lnSpc>
                <a:spcPct val="90000"/>
              </a:lnSpc>
            </a:pPr>
            <a:r>
              <a:rPr lang="en-US" smtClean="0">
                <a:solidFill>
                  <a:srgbClr val="404040"/>
                </a:solidFill>
                <a:effectLst/>
              </a:rPr>
              <a:t>so that even if any of them are disobedient to the word, they may be won without a word by the behavior of their wives,</a:t>
            </a:r>
          </a:p>
          <a:p>
            <a:pPr marL="236538" indent="-236538">
              <a:lnSpc>
                <a:spcPct val="90000"/>
              </a:lnSpc>
            </a:pPr>
            <a:r>
              <a:rPr lang="en-US" smtClean="0">
                <a:solidFill>
                  <a:srgbClr val="404040"/>
                </a:solidFill>
                <a:effectLst/>
              </a:rPr>
              <a:t>2 as they observe your chaste and respectful behavior.</a:t>
            </a:r>
          </a:p>
        </p:txBody>
      </p:sp>
      <p:sp>
        <p:nvSpPr>
          <p:cNvPr id="6" name="Content Placeholder 2"/>
          <p:cNvSpPr txBox="1">
            <a:spLocks/>
          </p:cNvSpPr>
          <p:nvPr/>
        </p:nvSpPr>
        <p:spPr bwMode="auto">
          <a:xfrm>
            <a:off x="457200" y="336550"/>
            <a:ext cx="8229600" cy="6130925"/>
          </a:xfrm>
          <a:prstGeom prst="rect">
            <a:avLst/>
          </a:prstGeom>
          <a:solidFill>
            <a:srgbClr val="040410"/>
          </a:solidFill>
          <a:ln w="9525">
            <a:solidFill>
              <a:schemeClr val="bg1"/>
            </a:solidFill>
            <a:miter lim="800000"/>
            <a:headEnd/>
            <a:tailEnd/>
          </a:ln>
        </p:spPr>
        <p:txBody>
          <a:bodyPr>
            <a:spAutoFit/>
          </a:bodyPr>
          <a:lstStyle/>
          <a:p>
            <a:pPr marL="285750" indent="-285750">
              <a:lnSpc>
                <a:spcPct val="90000"/>
              </a:lnSpc>
              <a:defRPr/>
            </a:pPr>
            <a:r>
              <a:rPr lang="en-US" sz="4000" b="0" dirty="0">
                <a:solidFill>
                  <a:schemeClr val="bg1"/>
                </a:solidFill>
                <a:latin typeface="Arial" charset="0"/>
                <a:ea typeface="ＭＳ Ｐゴシック" pitchFamily="34" charset="-128"/>
              </a:rPr>
              <a:t>Is the Bible Patriarchal?</a:t>
            </a:r>
          </a:p>
          <a:p>
            <a:pPr marL="568325" indent="-568325" algn="l">
              <a:lnSpc>
                <a:spcPct val="90000"/>
              </a:lnSpc>
              <a:buFontTx/>
              <a:buAutoNum type="arabicPeriod"/>
              <a:defRPr/>
            </a:pPr>
            <a:r>
              <a:rPr lang="en-US" sz="3600" b="0" dirty="0">
                <a:solidFill>
                  <a:schemeClr val="bg1"/>
                </a:solidFill>
                <a:latin typeface="Arial" charset="0"/>
                <a:ea typeface="ＭＳ Ｐゴシック" pitchFamily="34" charset="-128"/>
              </a:rPr>
              <a:t>How do other worldviews treat women?</a:t>
            </a:r>
          </a:p>
          <a:p>
            <a:pPr marL="568325" indent="-568325" algn="l">
              <a:lnSpc>
                <a:spcPct val="90000"/>
              </a:lnSpc>
              <a:buFontTx/>
              <a:buAutoNum type="arabicPeriod"/>
              <a:defRPr/>
            </a:pPr>
            <a:r>
              <a:rPr lang="en-US" sz="3600" b="0" dirty="0">
                <a:solidFill>
                  <a:schemeClr val="bg1"/>
                </a:solidFill>
                <a:latin typeface="Arial" charset="0"/>
                <a:ea typeface="ＭＳ Ｐゴシック" pitchFamily="34" charset="-128"/>
              </a:rPr>
              <a:t>Modern people are rightly cynical toward leadership</a:t>
            </a: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p:txBody>
      </p:sp>
      <p:cxnSp>
        <p:nvCxnSpPr>
          <p:cNvPr id="34821" name="Straight Connector 7"/>
          <p:cNvCxnSpPr>
            <a:cxnSpLocks noChangeShapeType="1"/>
          </p:cNvCxnSpPr>
          <p:nvPr/>
        </p:nvCxnSpPr>
        <p:spPr bwMode="auto">
          <a:xfrm>
            <a:off x="457200" y="914400"/>
            <a:ext cx="8229600" cy="0"/>
          </a:xfrm>
          <a:prstGeom prst="line">
            <a:avLst/>
          </a:prstGeom>
          <a:noFill/>
          <a:ln w="25400" algn="ctr">
            <a:solidFill>
              <a:schemeClr val="bg1"/>
            </a:solidFill>
            <a:round/>
            <a:headEnd/>
            <a:tailEnd/>
          </a:ln>
        </p:spPr>
      </p:cxnSp>
      <p:sp>
        <p:nvSpPr>
          <p:cNvPr id="34822" name="Rectangle 8"/>
          <p:cNvSpPr>
            <a:spLocks noChangeArrowheads="1"/>
          </p:cNvSpPr>
          <p:nvPr/>
        </p:nvSpPr>
        <p:spPr bwMode="auto">
          <a:xfrm>
            <a:off x="0" y="0"/>
            <a:ext cx="9144000" cy="6858000"/>
          </a:xfrm>
          <a:prstGeom prst="rect">
            <a:avLst/>
          </a:prstGeom>
          <a:solidFill>
            <a:schemeClr val="tx1"/>
          </a:solidFill>
          <a:ln w="25400" algn="ctr">
            <a:noFill/>
            <a:round/>
            <a:headEnd/>
            <a:tailEnd/>
          </a:ln>
        </p:spPr>
        <p:txBody>
          <a:bodyPr anchor="ctr"/>
          <a:lstStyle/>
          <a:p>
            <a:pPr eaLnBrk="1" hangingPunct="1"/>
            <a:endParaRPr lang="en-US" sz="4000" b="0">
              <a:solidFill>
                <a:srgbClr val="ECECEC"/>
              </a:solidFill>
              <a:latin typeface="Arial" charset="0"/>
              <a:ea typeface="ＭＳ Ｐゴシック" pitchFamily="34" charset="-128"/>
            </a:endParaRPr>
          </a:p>
        </p:txBody>
      </p:sp>
      <p:pic>
        <p:nvPicPr>
          <p:cNvPr id="34823" name="Picture 4"/>
          <p:cNvPicPr>
            <a:picLocks noChangeAspect="1" noChangeArrowheads="1"/>
          </p:cNvPicPr>
          <p:nvPr/>
        </p:nvPicPr>
        <p:blipFill>
          <a:blip r:embed="rId3" cstate="print"/>
          <a:srcRect/>
          <a:stretch>
            <a:fillRect/>
          </a:stretch>
        </p:blipFill>
        <p:spPr bwMode="auto">
          <a:xfrm>
            <a:off x="2209800" y="0"/>
            <a:ext cx="5105400" cy="6873875"/>
          </a:xfrm>
          <a:prstGeom prst="rect">
            <a:avLst/>
          </a:prstGeom>
          <a:noFill/>
          <a:ln w="9525">
            <a:solidFill>
              <a:schemeClr val="bg1"/>
            </a:solidFill>
            <a:round/>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noFill/>
        </p:spPr>
        <p:txBody>
          <a:bodyPr lIns="91440" tIns="45720" rIns="91440" bIns="45720"/>
          <a:lstStyle/>
          <a:p>
            <a:r>
              <a:rPr lang="en-US" smtClean="0">
                <a:solidFill>
                  <a:srgbClr val="404040"/>
                </a:solidFill>
                <a:effectLst/>
              </a:rPr>
              <a:t>1 Peter 3</a:t>
            </a:r>
          </a:p>
        </p:txBody>
      </p:sp>
      <p:sp>
        <p:nvSpPr>
          <p:cNvPr id="35843" name="Content Placeholder 2"/>
          <p:cNvSpPr>
            <a:spLocks noGrp="1"/>
          </p:cNvSpPr>
          <p:nvPr>
            <p:ph idx="4294967295"/>
          </p:nvPr>
        </p:nvSpPr>
        <p:spPr>
          <a:noFill/>
        </p:spPr>
        <p:txBody>
          <a:bodyPr lIns="91440" tIns="45720" rIns="91440" bIns="45720"/>
          <a:lstStyle/>
          <a:p>
            <a:pPr marL="236538" indent="-236538">
              <a:lnSpc>
                <a:spcPct val="90000"/>
              </a:lnSpc>
            </a:pPr>
            <a:r>
              <a:rPr lang="en-US" smtClean="0">
                <a:solidFill>
                  <a:srgbClr val="404040"/>
                </a:solidFill>
                <a:effectLst/>
              </a:rPr>
              <a:t>1 In the same way, you wives, </a:t>
            </a:r>
            <a:r>
              <a:rPr lang="en-US" smtClean="0">
                <a:effectLst/>
              </a:rPr>
              <a:t>be submissive to your own husbands </a:t>
            </a:r>
          </a:p>
          <a:p>
            <a:pPr marL="236538" indent="-236538">
              <a:lnSpc>
                <a:spcPct val="90000"/>
              </a:lnSpc>
            </a:pPr>
            <a:r>
              <a:rPr lang="en-US" smtClean="0">
                <a:solidFill>
                  <a:srgbClr val="404040"/>
                </a:solidFill>
                <a:effectLst/>
              </a:rPr>
              <a:t>so that even if any of them are disobedient to the word, they may be won without a word by the behavior of their wives,</a:t>
            </a:r>
          </a:p>
          <a:p>
            <a:pPr marL="236538" indent="-236538">
              <a:lnSpc>
                <a:spcPct val="90000"/>
              </a:lnSpc>
            </a:pPr>
            <a:r>
              <a:rPr lang="en-US" smtClean="0">
                <a:solidFill>
                  <a:srgbClr val="404040"/>
                </a:solidFill>
                <a:effectLst/>
              </a:rPr>
              <a:t>2 as they observe your chaste and respectful behavior.</a:t>
            </a:r>
          </a:p>
        </p:txBody>
      </p:sp>
      <p:sp>
        <p:nvSpPr>
          <p:cNvPr id="6" name="Content Placeholder 2"/>
          <p:cNvSpPr txBox="1">
            <a:spLocks/>
          </p:cNvSpPr>
          <p:nvPr/>
        </p:nvSpPr>
        <p:spPr bwMode="auto">
          <a:xfrm>
            <a:off x="457200" y="336550"/>
            <a:ext cx="8229600" cy="6130925"/>
          </a:xfrm>
          <a:prstGeom prst="rect">
            <a:avLst/>
          </a:prstGeom>
          <a:solidFill>
            <a:srgbClr val="040410"/>
          </a:solidFill>
          <a:ln w="9525">
            <a:solidFill>
              <a:schemeClr val="bg1"/>
            </a:solidFill>
            <a:miter lim="800000"/>
            <a:headEnd/>
            <a:tailEnd/>
          </a:ln>
        </p:spPr>
        <p:txBody>
          <a:bodyPr>
            <a:spAutoFit/>
          </a:bodyPr>
          <a:lstStyle/>
          <a:p>
            <a:pPr marL="285750" indent="-285750">
              <a:lnSpc>
                <a:spcPct val="90000"/>
              </a:lnSpc>
              <a:defRPr/>
            </a:pPr>
            <a:r>
              <a:rPr lang="en-US" sz="4000" b="0" dirty="0">
                <a:solidFill>
                  <a:schemeClr val="bg1"/>
                </a:solidFill>
                <a:latin typeface="Arial" charset="0"/>
                <a:ea typeface="ＭＳ Ｐゴシック" pitchFamily="34" charset="-128"/>
              </a:rPr>
              <a:t>Is the Bible Patriarchal?</a:t>
            </a:r>
          </a:p>
          <a:p>
            <a:pPr marL="568325" indent="-568325" algn="l">
              <a:lnSpc>
                <a:spcPct val="90000"/>
              </a:lnSpc>
              <a:buFontTx/>
              <a:buAutoNum type="arabicPeriod"/>
              <a:defRPr/>
            </a:pPr>
            <a:r>
              <a:rPr lang="en-US" sz="3600" b="0" dirty="0">
                <a:solidFill>
                  <a:schemeClr val="bg1"/>
                </a:solidFill>
                <a:latin typeface="Arial" charset="0"/>
                <a:ea typeface="ＭＳ Ｐゴシック" pitchFamily="34" charset="-128"/>
              </a:rPr>
              <a:t>How do other worldviews treat women?</a:t>
            </a:r>
          </a:p>
          <a:p>
            <a:pPr marL="568325" indent="-568325" algn="l">
              <a:lnSpc>
                <a:spcPct val="90000"/>
              </a:lnSpc>
              <a:buFontTx/>
              <a:buAutoNum type="arabicPeriod"/>
              <a:defRPr/>
            </a:pPr>
            <a:r>
              <a:rPr lang="en-US" sz="3600" b="0" dirty="0">
                <a:solidFill>
                  <a:schemeClr val="bg1"/>
                </a:solidFill>
                <a:latin typeface="Arial" charset="0"/>
                <a:ea typeface="ＭＳ Ｐゴシック" pitchFamily="34" charset="-128"/>
              </a:rPr>
              <a:t>Modern people are rightly cynical toward leadership</a:t>
            </a: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a:p>
            <a:pPr marL="285750" indent="-285750" algn="l">
              <a:lnSpc>
                <a:spcPct val="90000"/>
              </a:lnSpc>
              <a:defRPr/>
            </a:pPr>
            <a:endParaRPr lang="en-US" sz="3600" b="0" dirty="0">
              <a:solidFill>
                <a:schemeClr val="bg1"/>
              </a:solidFill>
              <a:latin typeface="Arial" charset="0"/>
              <a:ea typeface="ＭＳ Ｐゴシック" pitchFamily="34" charset="-128"/>
            </a:endParaRPr>
          </a:p>
        </p:txBody>
      </p:sp>
      <p:cxnSp>
        <p:nvCxnSpPr>
          <p:cNvPr id="35845" name="Straight Connector 7"/>
          <p:cNvCxnSpPr>
            <a:cxnSpLocks noChangeShapeType="1"/>
          </p:cNvCxnSpPr>
          <p:nvPr/>
        </p:nvCxnSpPr>
        <p:spPr bwMode="auto">
          <a:xfrm>
            <a:off x="457200" y="914400"/>
            <a:ext cx="8229600" cy="0"/>
          </a:xfrm>
          <a:prstGeom prst="line">
            <a:avLst/>
          </a:prstGeom>
          <a:noFill/>
          <a:ln w="25400" algn="ctr">
            <a:solidFill>
              <a:schemeClr val="bg1"/>
            </a:solidFill>
            <a:round/>
            <a:headEnd/>
            <a:tailEnd/>
          </a:ln>
        </p:spPr>
      </p:cxnSp>
      <p:sp>
        <p:nvSpPr>
          <p:cNvPr id="35846" name="Rectangle 8"/>
          <p:cNvSpPr>
            <a:spLocks noChangeArrowheads="1"/>
          </p:cNvSpPr>
          <p:nvPr/>
        </p:nvSpPr>
        <p:spPr bwMode="auto">
          <a:xfrm>
            <a:off x="0" y="0"/>
            <a:ext cx="9144000" cy="6858000"/>
          </a:xfrm>
          <a:prstGeom prst="rect">
            <a:avLst/>
          </a:prstGeom>
          <a:solidFill>
            <a:schemeClr val="tx1"/>
          </a:solidFill>
          <a:ln w="25400" algn="ctr">
            <a:noFill/>
            <a:round/>
            <a:headEnd/>
            <a:tailEnd/>
          </a:ln>
        </p:spPr>
        <p:txBody>
          <a:bodyPr anchor="ctr"/>
          <a:lstStyle/>
          <a:p>
            <a:pPr eaLnBrk="1" hangingPunct="1"/>
            <a:endParaRPr lang="en-US" sz="4000" b="0">
              <a:solidFill>
                <a:srgbClr val="ECECEC"/>
              </a:solidFill>
              <a:latin typeface="Arial" charset="0"/>
              <a:ea typeface="ＭＳ Ｐゴシック" pitchFamily="34" charset="-128"/>
            </a:endParaRPr>
          </a:p>
        </p:txBody>
      </p:sp>
      <p:pic>
        <p:nvPicPr>
          <p:cNvPr id="35847" name="Picture 4"/>
          <p:cNvPicPr>
            <a:picLocks noChangeAspect="1" noChangeArrowheads="1"/>
          </p:cNvPicPr>
          <p:nvPr/>
        </p:nvPicPr>
        <p:blipFill>
          <a:blip r:embed="rId3" cstate="print"/>
          <a:srcRect/>
          <a:stretch>
            <a:fillRect/>
          </a:stretch>
        </p:blipFill>
        <p:spPr bwMode="auto">
          <a:xfrm>
            <a:off x="0" y="0"/>
            <a:ext cx="9144000" cy="6870700"/>
          </a:xfrm>
          <a:prstGeom prst="rect">
            <a:avLst/>
          </a:prstGeom>
          <a:noFill/>
          <a:ln w="9525">
            <a:noFill/>
            <a:round/>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a:t>
            </a:r>
            <a:r>
              <a:rPr lang="en-US" sz="4800" u="sng" smtClean="0"/>
              <a:t>She may be weaker than you are, but she is your equal partner in God’s gift of new life</a:t>
            </a:r>
            <a:r>
              <a:rPr lang="en-US" sz="4800" smtClean="0"/>
              <a:t>.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2971800" y="5105400"/>
            <a:ext cx="5486400" cy="1524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6000" b="0">
                <a:effectLst>
                  <a:outerShdw blurRad="38100" dist="38100" dir="2700000" algn="tl">
                    <a:srgbClr val="000000"/>
                  </a:outerShdw>
                </a:effectLst>
              </a:rPr>
              <a:t>“weaker vessel” </a:t>
            </a:r>
            <a:br>
              <a:rPr lang="en-US" sz="6000" b="0">
                <a:effectLst>
                  <a:outerShdw blurRad="38100" dist="38100" dir="2700000" algn="tl">
                    <a:srgbClr val="000000"/>
                  </a:outerShdw>
                </a:effectLst>
              </a:rPr>
            </a:br>
            <a:r>
              <a:rPr lang="en-US" sz="6000" b="0">
                <a:effectLst>
                  <a:outerShdw blurRad="38100" dist="38100" dir="2700000" algn="tl">
                    <a:srgbClr val="000000"/>
                  </a:outerShdw>
                </a:effectLst>
              </a:rPr>
              <a:t>      = physically</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dirty="0" smtClean="0"/>
              <a:t>1 Peter 3</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a:t>
            </a:r>
            <a:r>
              <a:rPr lang="en-US" sz="4800" u="sng" smtClean="0"/>
              <a:t>She may be weaker than you are, but she is your equal partner in God’s gift of new life</a:t>
            </a:r>
            <a:r>
              <a:rPr lang="en-US" sz="4800" smtClean="0"/>
              <a:t>.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pic>
        <p:nvPicPr>
          <p:cNvPr id="37892" name="Picture 2" descr="http://4.bp.blogspot.com/_RqkZ-3TwUoA/TSMkbYz9VAI/AAAAAAAAIVU/J1HrxBnEBrk/s1600/SueGafner2.jpg"/>
          <p:cNvPicPr>
            <a:picLocks noChangeAspect="1" noChangeArrowheads="1"/>
          </p:cNvPicPr>
          <p:nvPr/>
        </p:nvPicPr>
        <p:blipFill>
          <a:blip r:embed="rId3" cstate="print"/>
          <a:srcRect/>
          <a:stretch>
            <a:fillRect/>
          </a:stretch>
        </p:blipFill>
        <p:spPr bwMode="auto">
          <a:xfrm>
            <a:off x="1219200" y="228600"/>
            <a:ext cx="7162800" cy="62531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a:t>
            </a:r>
            <a:r>
              <a:rPr lang="en-US" sz="4800" u="sng" smtClean="0"/>
              <a:t>She may be weaker than you are, but she is your equal partner in God’s gift of new life</a:t>
            </a:r>
            <a:r>
              <a:rPr lang="en-US" sz="4800" smtClean="0"/>
              <a:t>.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pic>
        <p:nvPicPr>
          <p:cNvPr id="38916" name="Picture 2" descr="http://images4.fanpop.com/image/photos/23500000/Justin_Nazanin-justin-bieber-23534537-1280-1024.jpg"/>
          <p:cNvPicPr>
            <a:picLocks noChangeAspect="1" noChangeArrowheads="1"/>
          </p:cNvPicPr>
          <p:nvPr/>
        </p:nvPicPr>
        <p:blipFill>
          <a:blip r:embed="rId3" cstate="print"/>
          <a:srcRect/>
          <a:stretch>
            <a:fillRect/>
          </a:stretch>
        </p:blipFill>
        <p:spPr bwMode="auto">
          <a:xfrm>
            <a:off x="381000" y="-46038"/>
            <a:ext cx="8439150" cy="67516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dirty="0" smtClean="0"/>
              <a:t>7 In the same way, you husbands must give honor to your wives. Treat your wife with understanding as you live together. </a:t>
            </a:r>
            <a:r>
              <a:rPr lang="en-US" sz="4800" u="sng" dirty="0" smtClean="0"/>
              <a:t>She may be weaker than you are, but she is your equal partner in God’s gift of new life</a:t>
            </a:r>
            <a:r>
              <a:rPr lang="en-US" sz="4800" dirty="0" smtClean="0"/>
              <a:t>.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4" name="Rectangle 4"/>
          <p:cNvSpPr>
            <a:spLocks noChangeArrowheads="1"/>
          </p:cNvSpPr>
          <p:nvPr/>
        </p:nvSpPr>
        <p:spPr bwMode="auto">
          <a:xfrm>
            <a:off x="381000" y="304800"/>
            <a:ext cx="4191000" cy="31242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0000"/>
              </a:spcBef>
              <a:defRPr/>
            </a:pPr>
            <a:r>
              <a:rPr lang="en-US" sz="4400" b="0" dirty="0" smtClean="0">
                <a:effectLst>
                  <a:outerShdw blurRad="38100" dist="38100" dir="2700000" algn="tl">
                    <a:srgbClr val="000000"/>
                  </a:outerShdw>
                </a:effectLst>
              </a:rPr>
              <a:t>As a weaker vessels = </a:t>
            </a:r>
          </a:p>
          <a:p>
            <a:pPr algn="l">
              <a:lnSpc>
                <a:spcPct val="75000"/>
              </a:lnSpc>
              <a:spcBef>
                <a:spcPct val="10000"/>
              </a:spcBef>
              <a:defRPr/>
            </a:pPr>
            <a:r>
              <a:rPr lang="en-US" sz="4400" b="0" dirty="0" smtClean="0">
                <a:effectLst>
                  <a:outerShdw blurRad="38100" dist="38100" dir="2700000" algn="tl">
                    <a:srgbClr val="000000"/>
                  </a:outerShdw>
                </a:effectLst>
              </a:rPr>
              <a:t>Ancient tendency to make the woman do all the work</a:t>
            </a:r>
          </a:p>
          <a:p>
            <a:pPr algn="l">
              <a:lnSpc>
                <a:spcPct val="75000"/>
              </a:lnSpc>
              <a:spcBef>
                <a:spcPct val="10000"/>
              </a:spcBef>
              <a:defRPr/>
            </a:pPr>
            <a:endParaRPr lang="en-US" sz="4400" b="0" dirty="0" smtClean="0">
              <a:effectLst>
                <a:outerShdw blurRad="38100" dist="38100" dir="2700000" algn="tl">
                  <a:srgbClr val="000000"/>
                </a:outerShdw>
              </a:effectLst>
            </a:endParaRPr>
          </a:p>
          <a:p>
            <a:pPr algn="l">
              <a:lnSpc>
                <a:spcPct val="75000"/>
              </a:lnSpc>
              <a:spcBef>
                <a:spcPct val="10000"/>
              </a:spcBef>
              <a:defRPr/>
            </a:pPr>
            <a:endParaRPr lang="en-US" sz="4400" b="0"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0" y="0"/>
            <a:ext cx="9144000" cy="6858000"/>
          </a:xfrm>
          <a:prstGeom prst="rect">
            <a:avLst/>
          </a:prstGeom>
          <a:solidFill>
            <a:srgbClr val="000000"/>
          </a:solidFill>
          <a:ln w="3175" algn="ctr">
            <a:solidFill>
              <a:schemeClr val="tx1"/>
            </a:solidFill>
            <a:miter lim="800000"/>
            <a:headEnd type="none" w="sm" len="sm"/>
            <a:tailEnd type="none" w="lg" len="lg"/>
          </a:ln>
        </p:spPr>
        <p:txBody>
          <a:bodyPr wrap="none" anchor="ctr"/>
          <a:lstStyle/>
          <a:p>
            <a:r>
              <a:rPr lang="en-US" b="0"/>
              <a:t>Problems with Patriarchy</a:t>
            </a:r>
          </a:p>
        </p:txBody>
      </p:sp>
      <p:sp>
        <p:nvSpPr>
          <p:cNvPr id="5" name="Rectangle 4"/>
          <p:cNvSpPr>
            <a:spLocks noChangeArrowheads="1"/>
          </p:cNvSpPr>
          <p:nvPr/>
        </p:nvSpPr>
        <p:spPr bwMode="auto">
          <a:xfrm>
            <a:off x="1828800" y="152400"/>
            <a:ext cx="7162800" cy="36576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4400" b="0">
                <a:effectLst>
                  <a:outerShdw blurRad="38100" dist="38100" dir="2700000" algn="tl">
                    <a:srgbClr val="000000"/>
                  </a:outerShdw>
                </a:effectLst>
              </a:rPr>
              <a:t>Patriarchy</a:t>
            </a:r>
          </a:p>
          <a:p>
            <a:pPr algn="l">
              <a:lnSpc>
                <a:spcPct val="75000"/>
              </a:lnSpc>
              <a:defRPr/>
            </a:pPr>
            <a:r>
              <a:rPr lang="en-US" sz="4400" b="0">
                <a:effectLst>
                  <a:outerShdw blurRad="38100" dist="38100" dir="2700000" algn="tl">
                    <a:srgbClr val="000000"/>
                  </a:outerShdw>
                </a:effectLst>
              </a:rPr>
              <a:t>Defends men’s rights to dominate the women around them</a:t>
            </a:r>
          </a:p>
          <a:p>
            <a:pPr algn="l">
              <a:lnSpc>
                <a:spcPct val="75000"/>
              </a:lnSpc>
              <a:defRPr/>
            </a:pPr>
            <a:r>
              <a:rPr lang="en-US" sz="4400" b="0">
                <a:effectLst>
                  <a:outerShdw blurRad="38100" dist="38100" dir="2700000" algn="tl">
                    <a:srgbClr val="000000"/>
                  </a:outerShdw>
                </a:effectLst>
              </a:rPr>
              <a:t>Weak men easily threatened by strong women</a:t>
            </a:r>
          </a:p>
          <a:p>
            <a:pPr algn="l">
              <a:lnSpc>
                <a:spcPct val="75000"/>
              </a:lnSpc>
              <a:defRPr/>
            </a:pPr>
            <a:r>
              <a:rPr lang="en-US" sz="4400" b="0">
                <a:effectLst>
                  <a:outerShdw blurRad="38100" dist="38100" dir="2700000" algn="tl">
                    <a:srgbClr val="000000"/>
                  </a:outerShdw>
                </a:effectLst>
              </a:rPr>
              <a:t>Prominent in church history</a:t>
            </a:r>
          </a:p>
        </p:txBody>
      </p:sp>
      <p:sp>
        <p:nvSpPr>
          <p:cNvPr id="2" name="Rectangle 4"/>
          <p:cNvSpPr>
            <a:spLocks noChangeArrowheads="1"/>
          </p:cNvSpPr>
          <p:nvPr/>
        </p:nvSpPr>
        <p:spPr bwMode="auto">
          <a:xfrm>
            <a:off x="381000" y="2438400"/>
            <a:ext cx="7239000" cy="41148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0000"/>
              </a:spcBef>
              <a:defRPr/>
            </a:pPr>
            <a:r>
              <a:rPr lang="en-US" sz="4400" b="0">
                <a:effectLst>
                  <a:outerShdw blurRad="38100" dist="38100" dir="2700000" algn="tl">
                    <a:srgbClr val="000000"/>
                  </a:outerShdw>
                </a:effectLst>
              </a:rPr>
              <a:t>John Damascene </a:t>
            </a:r>
            <a:br>
              <a:rPr lang="en-US" sz="4400" b="0">
                <a:effectLst>
                  <a:outerShdw blurRad="38100" dist="38100" dir="2700000" algn="tl">
                    <a:srgbClr val="000000"/>
                  </a:outerShdw>
                </a:effectLst>
              </a:rPr>
            </a:br>
            <a:r>
              <a:rPr lang="en-US" sz="4400" b="0">
                <a:effectLst>
                  <a:outerShdw blurRad="38100" dist="38100" dir="2700000" algn="tl">
                    <a:srgbClr val="000000"/>
                  </a:outerShdw>
                </a:effectLst>
              </a:rPr>
              <a:t>Woman is “a wicked she-ass, a hideous tapeworm....the advanced post of hell.”</a:t>
            </a:r>
          </a:p>
        </p:txBody>
      </p:sp>
      <p:sp>
        <p:nvSpPr>
          <p:cNvPr id="6" name="Rectangle 4"/>
          <p:cNvSpPr>
            <a:spLocks noChangeArrowheads="1"/>
          </p:cNvSpPr>
          <p:nvPr/>
        </p:nvSpPr>
        <p:spPr bwMode="auto">
          <a:xfrm>
            <a:off x="533400" y="2209800"/>
            <a:ext cx="8382000" cy="64008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spcBef>
                <a:spcPct val="10000"/>
              </a:spcBef>
              <a:defRPr/>
            </a:pPr>
            <a:endParaRPr lang="en-US" sz="4400" b="0" dirty="0">
              <a:effectLst>
                <a:outerShdw blurRad="38100" dist="38100" dir="2700000" algn="tl">
                  <a:srgbClr val="000000"/>
                </a:outerShdw>
              </a:effectLst>
            </a:endParaRPr>
          </a:p>
        </p:txBody>
      </p:sp>
      <p:pic>
        <p:nvPicPr>
          <p:cNvPr id="95234" name="Picture 2"/>
          <p:cNvPicPr>
            <a:picLocks noChangeAspect="1" noChangeArrowheads="1"/>
          </p:cNvPicPr>
          <p:nvPr/>
        </p:nvPicPr>
        <p:blipFill>
          <a:blip r:embed="rId3" cstate="print"/>
          <a:srcRect/>
          <a:stretch>
            <a:fillRect/>
          </a:stretch>
        </p:blipFill>
        <p:spPr bwMode="auto">
          <a:xfrm>
            <a:off x="37889" y="432158"/>
            <a:ext cx="9068222" cy="5993684"/>
          </a:xfrm>
          <a:prstGeom prst="rect">
            <a:avLst/>
          </a:prstGeom>
          <a:noFill/>
          <a:ln w="76200" cap="flat" cmpd="sng" algn="ctr">
            <a:noFill/>
            <a:prstDash val="solid"/>
            <a:miter lim="800000"/>
            <a:headEnd type="none" w="sm" len="sm"/>
            <a:tailEnd type="none" w="lg" len="lg"/>
          </a:ln>
        </p:spPr>
      </p:pic>
    </p:spTree>
    <p:extLst>
      <p:ext uri="{BB962C8B-B14F-4D97-AF65-F5344CB8AC3E}">
        <p14:creationId xmlns:p14="http://schemas.microsoft.com/office/powerpoint/2010/main" val="339949672"/>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a:t>
            </a:r>
            <a:r>
              <a:rPr lang="en-US" sz="4800" u="sng" smtClean="0"/>
              <a:t>She may be weaker than you are, but she is your equal partner in God’s gift of new life</a:t>
            </a:r>
            <a:r>
              <a:rPr lang="en-US" sz="4800" smtClean="0"/>
              <a:t>.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a:t>
            </a:r>
            <a:r>
              <a:rPr lang="en-US" sz="4800" u="sng" smtClean="0"/>
              <a:t>She may be weaker than you are, but she is your equal partner in God’s gift of new life</a:t>
            </a:r>
            <a:r>
              <a:rPr lang="en-US" sz="4800" smtClean="0"/>
              <a:t>.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1524000" y="2590800"/>
            <a:ext cx="7467600" cy="41148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4400" b="0">
                <a:effectLst>
                  <a:outerShdw blurRad="38100" dist="38100" dir="2700000" algn="tl">
                    <a:srgbClr val="000000"/>
                  </a:outerShdw>
                </a:effectLst>
              </a:rPr>
              <a:t>Jobes: Peter directly addresses the general Greco-Roman attitude of the inferiority of women by pointing out that the </a:t>
            </a:r>
            <a:r>
              <a:rPr lang="en-US" sz="4400" b="0" u="sng">
                <a:effectLst>
                  <a:outerShdw blurRad="38100" dist="38100" dir="2700000" algn="tl">
                    <a:srgbClr val="000000"/>
                  </a:outerShdw>
                </a:effectLst>
              </a:rPr>
              <a:t>female also is a coheir</a:t>
            </a:r>
            <a:r>
              <a:rPr lang="en-US" sz="4400" b="0">
                <a:effectLst>
                  <a:outerShdw blurRad="38100" dist="38100" dir="2700000" algn="tl">
                    <a:srgbClr val="000000"/>
                  </a:outerShdw>
                </a:effectLst>
              </a:rPr>
              <a:t> of grace and therefore not excluded from the same privileges of grace enjoyed by the male.</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a:t>
            </a:r>
            <a:r>
              <a:rPr lang="en-US" sz="4800" u="sng" smtClean="0"/>
              <a:t>She may be weaker than you are, but she is your equal partner in God’s gift of new life</a:t>
            </a:r>
            <a:r>
              <a:rPr lang="en-US" sz="4800" smtClean="0"/>
              <a:t>.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1600200" y="3581400"/>
            <a:ext cx="7391400" cy="31242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4400" b="0">
                <a:effectLst>
                  <a:outerShdw blurRad="38100" dist="38100" dir="2700000" algn="tl">
                    <a:srgbClr val="000000"/>
                  </a:outerShdw>
                </a:effectLst>
              </a:rPr>
              <a:t>Jobes: As a Christian, her status as a coheir levels the spiritual ground between the believing husband and believing wife, opening the door wider for social transformation.</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a:t>
            </a:r>
            <a:r>
              <a:rPr lang="en-US" sz="4800" u="sng" smtClean="0"/>
              <a:t>She may be weaker than you are, but she is your equal partner in God’s gift of new life</a:t>
            </a:r>
            <a:r>
              <a:rPr lang="en-US" sz="4800" smtClean="0"/>
              <a:t>.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2286000" y="3581400"/>
            <a:ext cx="6705600" cy="31242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4400" b="0">
                <a:effectLst>
                  <a:outerShdw blurRad="38100" dist="38100" dir="2700000" algn="tl">
                    <a:srgbClr val="000000"/>
                  </a:outerShdw>
                </a:effectLst>
              </a:rPr>
              <a:t>Jobes: Peter teaches that men whose authority runs roughshod over their women, even with society’s full approval, will not be heard by God.</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a:t>
            </a:r>
            <a:r>
              <a:rPr lang="en-US" sz="4800" u="sng" smtClean="0"/>
              <a:t>She may be weaker than you are, but she is your equal partner in God’s gift of new life</a:t>
            </a:r>
            <a:r>
              <a:rPr lang="en-US" sz="4800" smtClean="0"/>
              <a:t>. Treat her as you should so your prayers will not be hindered.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1828800" y="3581400"/>
            <a:ext cx="7162800" cy="31242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5400" b="0" dirty="0" smtClean="0">
                <a:effectLst>
                  <a:outerShdw blurRad="38100" dist="38100" dir="2700000" algn="tl">
                    <a:srgbClr val="000000"/>
                  </a:outerShdw>
                </a:effectLst>
              </a:rPr>
              <a:t>Galatians 3:28 There is no longer Jew or Gentile, slave or free, male and female. For you are all one in Christ Jesus.</a:t>
            </a:r>
            <a:endParaRPr lang="en-US" sz="5400" b="0"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She may be weaker than you are, but she is your equal partner in God’s gift of new life. </a:t>
            </a:r>
            <a:r>
              <a:rPr lang="en-US" sz="4800" u="sng" smtClean="0"/>
              <a:t>Treat her as you should so your prayers will not be hindered</a:t>
            </a:r>
            <a:r>
              <a:rPr lang="en-US" sz="4800" smtClean="0"/>
              <a:t>.</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dirty="0" smtClean="0"/>
              <a:t>3:1 </a:t>
            </a:r>
            <a:r>
              <a:rPr lang="en-US" sz="4800" u="sng" dirty="0" smtClean="0"/>
              <a:t>In the same way</a:t>
            </a:r>
            <a:r>
              <a:rPr lang="en-US" sz="4800" dirty="0" smtClean="0"/>
              <a:t>,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dirty="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She may be weaker than you are, but she is your equal partner in God’s gift of new life. </a:t>
            </a:r>
            <a:r>
              <a:rPr lang="en-US" sz="4800" u="sng" smtClean="0"/>
              <a:t>Treat her as you should so your prayers will not be hindered</a:t>
            </a:r>
            <a:r>
              <a:rPr lang="en-US" sz="4800" smtClean="0"/>
              <a:t>.</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pic>
        <p:nvPicPr>
          <p:cNvPr id="46084" name="Picture 2" descr="C:\my documents\My Pictures\new\kid and nana and bumpa\lexblu3.jpg"/>
          <p:cNvPicPr>
            <a:picLocks noChangeAspect="1" noChangeArrowheads="1"/>
          </p:cNvPicPr>
          <p:nvPr/>
        </p:nvPicPr>
        <p:blipFill>
          <a:blip r:embed="rId3" cstate="print"/>
          <a:srcRect/>
          <a:stretch>
            <a:fillRect/>
          </a:stretch>
        </p:blipFill>
        <p:spPr bwMode="auto">
          <a:xfrm>
            <a:off x="1411288" y="228600"/>
            <a:ext cx="5619750" cy="6096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She may be weaker than you are, but she is your equal partner in God’s gift of new life. </a:t>
            </a:r>
            <a:r>
              <a:rPr lang="en-US" sz="4800" u="sng" smtClean="0"/>
              <a:t>Treat her as you should so your prayers will not be hindered</a:t>
            </a:r>
            <a:r>
              <a:rPr lang="en-US" sz="4800" smtClean="0"/>
              <a:t>.</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1143000" y="3048000"/>
            <a:ext cx="7924800" cy="36576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4400" b="0" dirty="0" err="1" smtClean="0">
                <a:effectLst>
                  <a:outerShdw blurRad="38100" dist="38100" dir="2700000" algn="tl">
                    <a:srgbClr val="000000"/>
                  </a:outerShdw>
                </a:effectLst>
              </a:rPr>
              <a:t>Jobes</a:t>
            </a:r>
            <a:r>
              <a:rPr lang="en-US" sz="4400" b="0" dirty="0" smtClean="0">
                <a:effectLst>
                  <a:outerShdw blurRad="38100" dist="38100" dir="2700000" algn="tl">
                    <a:srgbClr val="000000"/>
                  </a:outerShdw>
                </a:effectLst>
              </a:rPr>
              <a:t>: The </a:t>
            </a:r>
            <a:r>
              <a:rPr lang="en-US" sz="4400" b="0" dirty="0">
                <a:effectLst>
                  <a:outerShdw blurRad="38100" dist="38100" dir="2700000" algn="tl">
                    <a:srgbClr val="000000"/>
                  </a:outerShdw>
                </a:effectLst>
              </a:rPr>
              <a:t>well-being of the Christian household depends on the man recognizing the female as a coheir in Christ and living with her respectfully, even though he is the physically stronger and socially empowered male. </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She may be weaker than you are, but she is your equal partner in God’s gift of new life. </a:t>
            </a:r>
            <a:r>
              <a:rPr lang="en-US" sz="4800" u="sng" smtClean="0"/>
              <a:t>Treat her as you should so your prayers will not be hindered</a:t>
            </a:r>
            <a:r>
              <a:rPr lang="en-US" sz="4800" smtClean="0"/>
              <a:t>.</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1066800" y="3505200"/>
            <a:ext cx="7848600" cy="31242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4400" b="0" dirty="0" err="1" smtClean="0">
                <a:effectLst>
                  <a:outerShdw blurRad="38100" dist="38100" dir="2700000" algn="tl">
                    <a:srgbClr val="000000"/>
                  </a:outerShdw>
                </a:effectLst>
              </a:rPr>
              <a:t>Jobes</a:t>
            </a:r>
            <a:r>
              <a:rPr lang="en-US" sz="4400" b="0" dirty="0" smtClean="0">
                <a:effectLst>
                  <a:outerShdw blurRad="38100" dist="38100" dir="2700000" algn="tl">
                    <a:srgbClr val="000000"/>
                  </a:outerShdw>
                </a:effectLst>
              </a:rPr>
              <a:t>: How </a:t>
            </a:r>
            <a:r>
              <a:rPr lang="en-US" sz="4400" b="0" dirty="0">
                <a:effectLst>
                  <a:outerShdw blurRad="38100" dist="38100" dir="2700000" algn="tl">
                    <a:srgbClr val="000000"/>
                  </a:outerShdw>
                </a:effectLst>
              </a:rPr>
              <a:t>ironic it is that the words that first-century slaves and wives would have read as affirming and empowering are criticized by some today as enslaving and oppressive.</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7 In the same way, you husbands must give honor to your wives. Treat your wife with understanding as you live together. She may be weaker than you are, but she is your equal partner in God’s gift of new life. </a:t>
            </a:r>
            <a:r>
              <a:rPr lang="en-US" sz="4800" u="sng" smtClean="0"/>
              <a:t>Treat her as you should so your prayers will not be hindered</a:t>
            </a:r>
            <a:r>
              <a:rPr lang="en-US" sz="4800" smtClean="0"/>
              <a:t>.</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1066800" y="3505200"/>
            <a:ext cx="7848600" cy="31242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4400" b="0" dirty="0" err="1" smtClean="0">
                <a:effectLst>
                  <a:outerShdw blurRad="38100" dist="38100" dir="2700000" algn="tl">
                    <a:srgbClr val="000000"/>
                  </a:outerShdw>
                </a:effectLst>
              </a:rPr>
              <a:t>Jobes</a:t>
            </a:r>
            <a:r>
              <a:rPr lang="en-US" sz="4400" b="0" dirty="0" smtClean="0">
                <a:effectLst>
                  <a:outerShdw blurRad="38100" dist="38100" dir="2700000" algn="tl">
                    <a:srgbClr val="000000"/>
                  </a:outerShdw>
                </a:effectLst>
              </a:rPr>
              <a:t>: How </a:t>
            </a:r>
            <a:r>
              <a:rPr lang="en-US" sz="4400" b="0" dirty="0">
                <a:effectLst>
                  <a:outerShdw blurRad="38100" dist="38100" dir="2700000" algn="tl">
                    <a:srgbClr val="000000"/>
                  </a:outerShdw>
                </a:effectLst>
              </a:rPr>
              <a:t>ironic it is that the words that first-century slaves and wives would have read as affirming and empowering are criticized by some today as enslaving and oppressive.</a:t>
            </a:r>
          </a:p>
        </p:txBody>
      </p:sp>
      <p:sp>
        <p:nvSpPr>
          <p:cNvPr id="6" name="Rectangle 5"/>
          <p:cNvSpPr>
            <a:spLocks noChangeArrowheads="1"/>
          </p:cNvSpPr>
          <p:nvPr/>
        </p:nvSpPr>
        <p:spPr bwMode="auto">
          <a:xfrm>
            <a:off x="2362200" y="152400"/>
            <a:ext cx="6629400" cy="4191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defRPr/>
            </a:pPr>
            <a:r>
              <a:rPr lang="en-US" sz="4400" b="0" dirty="0">
                <a:effectLst>
                  <a:outerShdw blurRad="38100" dist="38100" dir="2700000" algn="tl">
                    <a:srgbClr val="000000"/>
                  </a:outerShdw>
                </a:effectLst>
              </a:rPr>
              <a:t>Patriarchy</a:t>
            </a:r>
          </a:p>
          <a:p>
            <a:pPr algn="l">
              <a:lnSpc>
                <a:spcPct val="75000"/>
              </a:lnSpc>
              <a:defRPr/>
            </a:pPr>
            <a:r>
              <a:rPr lang="en-US" sz="4400" b="0" dirty="0">
                <a:effectLst>
                  <a:outerShdw blurRad="38100" dist="38100" dir="2700000" algn="tl">
                    <a:srgbClr val="000000"/>
                  </a:outerShdw>
                </a:effectLst>
              </a:rPr>
              <a:t>Defends men’s rights to dominate the women around them</a:t>
            </a:r>
          </a:p>
          <a:p>
            <a:pPr algn="l">
              <a:lnSpc>
                <a:spcPct val="75000"/>
              </a:lnSpc>
              <a:defRPr/>
            </a:pPr>
            <a:r>
              <a:rPr lang="en-US" sz="4400" b="0" dirty="0">
                <a:effectLst>
                  <a:outerShdw blurRad="38100" dist="38100" dir="2700000" algn="tl">
                    <a:srgbClr val="000000"/>
                  </a:outerShdw>
                </a:effectLst>
              </a:rPr>
              <a:t>Weak men easily threatened by strong women</a:t>
            </a:r>
          </a:p>
          <a:p>
            <a:pPr algn="l">
              <a:lnSpc>
                <a:spcPct val="75000"/>
              </a:lnSpc>
              <a:defRPr/>
            </a:pPr>
            <a:r>
              <a:rPr lang="en-US" sz="4400" b="0" dirty="0">
                <a:effectLst>
                  <a:outerShdw blurRad="38100" dist="38100" dir="2700000" algn="tl">
                    <a:srgbClr val="000000"/>
                  </a:outerShdw>
                </a:effectLst>
              </a:rPr>
              <a:t>Prominent in history of religion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0" y="0"/>
            <a:ext cx="9144000" cy="6858000"/>
          </a:xfrm>
          <a:prstGeom prst="rect">
            <a:avLst/>
          </a:prstGeom>
          <a:solidFill>
            <a:srgbClr val="000000"/>
          </a:solidFill>
          <a:ln w="3175" algn="ctr">
            <a:solidFill>
              <a:schemeClr val="tx1"/>
            </a:solidFill>
            <a:miter lim="800000"/>
            <a:headEnd type="none" w="sm" len="sm"/>
            <a:tailEnd type="none" w="lg" len="lg"/>
          </a:ln>
        </p:spPr>
        <p:txBody>
          <a:bodyPr wrap="none" anchor="ctr"/>
          <a:lstStyle/>
          <a:p>
            <a:endParaRPr lang="en-US" dirty="0"/>
          </a:p>
        </p:txBody>
      </p:sp>
      <p:pic>
        <p:nvPicPr>
          <p:cNvPr id="4" name="oneinchristfix.mpg">
            <a:hlinkClick r:id="" action="ppaction://media"/>
          </p:cNvPr>
          <p:cNvPicPr>
            <a:picLocks noRot="1" noChangeAspect="1"/>
          </p:cNvPicPr>
          <p:nvPr>
            <a:videoFile r:link="rId1"/>
          </p:nvPr>
        </p:nvPicPr>
        <p:blipFill>
          <a:blip r:embed="rId4" cstate="print"/>
          <a:stretch>
            <a:fillRect/>
          </a:stretch>
        </p:blipFill>
        <p:spPr>
          <a:xfrm>
            <a:off x="647700" y="485775"/>
            <a:ext cx="7848600" cy="5886450"/>
          </a:xfrm>
          <a:prstGeom prst="rect">
            <a:avLst/>
          </a:prstGeom>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dirty="0" smtClean="0"/>
              <a:t>8 To sum up, all of you be harmonious, sympathetic, brotherly, kindhearted, and humble in spirit; </a:t>
            </a:r>
          </a:p>
          <a:p>
            <a:pPr>
              <a:buFont typeface="Wingdings" pitchFamily="2" charset="2"/>
              <a:buNone/>
              <a:defRPr/>
            </a:pPr>
            <a:r>
              <a:rPr lang="en-US" sz="4800" dirty="0" smtClean="0"/>
              <a:t>9 Don’t repay evil for evil. Don’t retaliate with insults when people insult you. Instead, pay them back with a blessing. That is what God has called you to do, and he will bless you for it. </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dirty="0" smtClean="0"/>
              <a:t>8 To sum up, all of you be harmonious, sympathetic, brotherly, kindhearted, and humble in spirit; </a:t>
            </a:r>
          </a:p>
          <a:p>
            <a:pPr>
              <a:buFont typeface="Wingdings" pitchFamily="2" charset="2"/>
              <a:buNone/>
              <a:defRPr/>
            </a:pPr>
            <a:r>
              <a:rPr lang="en-US" sz="4800" dirty="0" smtClean="0"/>
              <a:t>9 Don’t repay evil for evil. Don’t retaliate with insults when people insult you. Instead, pay them back with a blessing. That is what God has called you to do, and he will bless you for it. </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1295400" y="3657600"/>
            <a:ext cx="6019800" cy="24384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0000"/>
              </a:lnSpc>
              <a:defRPr/>
            </a:pPr>
            <a:r>
              <a:rPr lang="en-US" sz="5400" b="0">
                <a:effectLst>
                  <a:outerShdw blurRad="38100" dist="38100" dir="2700000" algn="tl">
                    <a:srgbClr val="000000"/>
                  </a:outerShdw>
                </a:effectLst>
              </a:rPr>
              <a:t>The real issue:</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dirty="0" smtClean="0"/>
              <a:t>8 To sum up, all of you be harmonious, sympathetic, brotherly, kindhearted, and humble in spirit; </a:t>
            </a:r>
          </a:p>
          <a:p>
            <a:pPr>
              <a:buFont typeface="Wingdings" pitchFamily="2" charset="2"/>
              <a:buNone/>
              <a:defRPr/>
            </a:pPr>
            <a:r>
              <a:rPr lang="en-US" sz="4800" dirty="0" smtClean="0"/>
              <a:t>9 Don’t repay evil for evil. Don’t retaliate with insults when people insult you. Instead, pay them back with a blessing. That is what God has called you to do, and he will bless you for it. </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5" name="Rectangle 4"/>
          <p:cNvSpPr>
            <a:spLocks noChangeArrowheads="1"/>
          </p:cNvSpPr>
          <p:nvPr/>
        </p:nvSpPr>
        <p:spPr bwMode="auto">
          <a:xfrm>
            <a:off x="1295400" y="3657600"/>
            <a:ext cx="6019800" cy="24384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0000"/>
              </a:lnSpc>
              <a:defRPr/>
            </a:pPr>
            <a:r>
              <a:rPr lang="en-US" sz="5400" b="0">
                <a:effectLst>
                  <a:outerShdw blurRad="38100" dist="38100" dir="2700000" algn="tl">
                    <a:srgbClr val="000000"/>
                  </a:outerShdw>
                </a:effectLst>
              </a:rPr>
              <a:t>The real issue:</a:t>
            </a:r>
          </a:p>
          <a:p>
            <a:pPr algn="l">
              <a:lnSpc>
                <a:spcPct val="70000"/>
              </a:lnSpc>
              <a:buClr>
                <a:schemeClr val="tx2"/>
              </a:buClr>
              <a:buFont typeface="Wingdings" pitchFamily="2" charset="2"/>
              <a:buChar char="Ø"/>
              <a:defRPr/>
            </a:pPr>
            <a:r>
              <a:rPr lang="en-US" sz="5400" b="0">
                <a:effectLst>
                  <a:outerShdw blurRad="38100" dist="38100" dir="2700000" algn="tl">
                    <a:srgbClr val="000000"/>
                  </a:outerShdw>
                </a:effectLst>
              </a:rPr>
              <a:t>Our way is not </a:t>
            </a:r>
            <a:br>
              <a:rPr lang="en-US" sz="5400" b="0">
                <a:effectLst>
                  <a:outerShdw blurRad="38100" dist="38100" dir="2700000" algn="tl">
                    <a:srgbClr val="000000"/>
                  </a:outerShdw>
                </a:effectLst>
              </a:rPr>
            </a:br>
            <a:r>
              <a:rPr lang="en-US" sz="5400" b="0">
                <a:effectLst>
                  <a:outerShdw blurRad="38100" dist="38100" dir="2700000" algn="tl">
                    <a:srgbClr val="000000"/>
                  </a:outerShdw>
                </a:effectLst>
              </a:rPr>
              <a:t>   competition or </a:t>
            </a:r>
            <a:br>
              <a:rPr lang="en-US" sz="5400" b="0">
                <a:effectLst>
                  <a:outerShdw blurRad="38100" dist="38100" dir="2700000" algn="tl">
                    <a:srgbClr val="000000"/>
                  </a:outerShdw>
                </a:effectLst>
              </a:rPr>
            </a:br>
            <a:r>
              <a:rPr lang="en-US" sz="5400" b="0">
                <a:effectLst>
                  <a:outerShdw blurRad="38100" dist="38100" dir="2700000" algn="tl">
                    <a:srgbClr val="000000"/>
                  </a:outerShdw>
                </a:effectLst>
              </a:rPr>
              <a:t>   striving for power</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marL="838200" indent="-838200">
              <a:defRPr/>
            </a:pPr>
            <a:r>
              <a:rPr lang="en-US" sz="6000" dirty="0" smtClean="0"/>
              <a:t>The Bible has a high view of women</a:t>
            </a:r>
          </a:p>
          <a:p>
            <a:pPr marL="838200" indent="-838200">
              <a:defRPr/>
            </a:pPr>
            <a:r>
              <a:rPr lang="en-US" sz="6000" dirty="0" smtClean="0"/>
              <a:t>It calls for a different approach to marriage</a:t>
            </a:r>
          </a:p>
          <a:p>
            <a:pPr marL="838200" indent="-838200">
              <a:defRPr/>
            </a:pPr>
            <a:r>
              <a:rPr lang="en-US" sz="6000" dirty="0" smtClean="0"/>
              <a:t>Successful marriages will really stand out in this world</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Conclusions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wipe(left)">
                                      <p:cBhvr>
                                        <p:cTn id="7" dur="500"/>
                                        <p:tgtEl>
                                          <p:spTgt spid="107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wipe(left)">
                                      <p:cBhvr>
                                        <p:cTn id="12" dur="500"/>
                                        <p:tgtEl>
                                          <p:spTgt spid="107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wipe(left)">
                                      <p:cBhvr>
                                        <p:cTn id="17" dur="500"/>
                                        <p:tgtEl>
                                          <p:spTgt spid="107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dirty="0" smtClean="0"/>
              <a:t>3:1 </a:t>
            </a:r>
            <a:r>
              <a:rPr lang="en-US" sz="4800" u="sng" dirty="0" smtClean="0"/>
              <a:t>In the same way</a:t>
            </a:r>
            <a:r>
              <a:rPr lang="en-US" sz="4800" dirty="0" smtClean="0"/>
              <a:t>,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dirty="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6148"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7172" name="Rectangle 4"/>
          <p:cNvSpPr>
            <a:spLocks noChangeArrowheads="1"/>
          </p:cNvSpPr>
          <p:nvPr/>
        </p:nvSpPr>
        <p:spPr bwMode="auto">
          <a:xfrm>
            <a:off x="1676400" y="3429000"/>
            <a:ext cx="7239000" cy="32766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000" b="0"/>
              <a:t>Why would a wife’s conversion likely provoke antagonism from her husband? </a:t>
            </a:r>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8196" name="Rectangle 4"/>
          <p:cNvSpPr>
            <a:spLocks noChangeArrowheads="1"/>
          </p:cNvSpPr>
          <p:nvPr/>
        </p:nvSpPr>
        <p:spPr bwMode="auto">
          <a:xfrm>
            <a:off x="1676400" y="3429000"/>
            <a:ext cx="7239000" cy="32766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000" b="0" dirty="0"/>
              <a:t>Why would a wife’s conversion likely provoke antagonism from her husband? </a:t>
            </a:r>
            <a:endParaRPr lang="en-US" sz="4000" b="0" dirty="0" smtClean="0"/>
          </a:p>
          <a:p>
            <a:pPr algn="l">
              <a:lnSpc>
                <a:spcPct val="75000"/>
              </a:lnSpc>
            </a:pPr>
            <a:r>
              <a:rPr lang="en-US" sz="4000" b="0" dirty="0" smtClean="0"/>
              <a:t>In </a:t>
            </a:r>
            <a:r>
              <a:rPr lang="en-US" sz="4000" b="0" dirty="0"/>
              <a:t>Greco-Roman society it was expected that the wife would have no friends of her own and would worship the gods of her husband. </a:t>
            </a:r>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4294967295"/>
          </p:nvPr>
        </p:nvSpPr>
        <p:spPr/>
        <p:txBody>
          <a:bodyPr/>
          <a:lstStyle/>
          <a:p>
            <a:pPr>
              <a:buFont typeface="Wingdings" pitchFamily="2" charset="2"/>
              <a:buNone/>
              <a:defRPr/>
            </a:pPr>
            <a:r>
              <a:rPr lang="en-US" sz="4800" smtClean="0"/>
              <a:t>3:1 In the same way, you wives must accept the authority of your husbands. Then, even if some refuse to obey the Good News, your godly lives will speak to them without any words. They will be won over</a:t>
            </a:r>
          </a:p>
          <a:p>
            <a:pPr>
              <a:buFont typeface="Wingdings" pitchFamily="2" charset="2"/>
              <a:buNone/>
              <a:defRPr/>
            </a:pPr>
            <a:r>
              <a:rPr lang="en-US" sz="4800" smtClean="0"/>
              <a:t>2 by observing your pure and reverent lives.</a:t>
            </a:r>
          </a:p>
        </p:txBody>
      </p:sp>
      <p:sp>
        <p:nvSpPr>
          <p:cNvPr id="107526" name="Rectangle 6"/>
          <p:cNvSpPr>
            <a:spLocks noGrp="1" noChangeArrowheads="1"/>
          </p:cNvSpPr>
          <p:nvPr>
            <p:ph type="title" idx="4294967295"/>
          </p:nvPr>
        </p:nvSpPr>
        <p:spPr>
          <a:xfrm>
            <a:off x="0" y="76200"/>
            <a:ext cx="9144000" cy="1524000"/>
          </a:xfrm>
        </p:spPr>
        <p:txBody>
          <a:bodyPr/>
          <a:lstStyle/>
          <a:p>
            <a:pPr>
              <a:defRPr/>
            </a:pPr>
            <a:r>
              <a:rPr lang="en-US" sz="10600" smtClean="0"/>
              <a:t>1 Peter 3</a:t>
            </a:r>
          </a:p>
        </p:txBody>
      </p:sp>
      <p:sp>
        <p:nvSpPr>
          <p:cNvPr id="9220" name="Rectangle 4"/>
          <p:cNvSpPr>
            <a:spLocks noChangeArrowheads="1"/>
          </p:cNvSpPr>
          <p:nvPr/>
        </p:nvSpPr>
        <p:spPr bwMode="auto">
          <a:xfrm>
            <a:off x="2209800" y="3276600"/>
            <a:ext cx="6705600" cy="3429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4400" b="0"/>
              <a:t>First, the very fact that a woman would adopt any religion other than her husband’s violated the Greco-Roman ideal of an orderly home. </a:t>
            </a:r>
          </a:p>
        </p:txBody>
      </p:sp>
      <p:sp>
        <p:nvSpPr>
          <p:cNvPr id="6" name="Rectangle 4"/>
          <p:cNvSpPr>
            <a:spLocks noChangeArrowheads="1"/>
          </p:cNvSpPr>
          <p:nvPr/>
        </p:nvSpPr>
        <p:spPr bwMode="auto">
          <a:xfrm>
            <a:off x="1219200" y="609600"/>
            <a:ext cx="6019800" cy="762000"/>
          </a:xfrm>
          <a:prstGeom prst="rect">
            <a:avLst/>
          </a:prstGeom>
          <a:gradFill rotWithShape="1">
            <a:gsLst>
              <a:gs pos="0">
                <a:srgbClr val="000000"/>
              </a:gs>
              <a:gs pos="50000">
                <a:srgbClr val="000098"/>
              </a:gs>
              <a:gs pos="100000">
                <a:srgbClr val="000000"/>
              </a:gs>
            </a:gsLst>
            <a:lin ang="5400000" scaled="1"/>
          </a:gradFill>
          <a:ln w="12700">
            <a:solidFill>
              <a:schemeClr val="tx1"/>
            </a:solidFill>
            <a:miter lim="800000"/>
            <a:headEnd type="none" w="sm" len="sm"/>
            <a:tailEnd type="none" w="sm" len="sm"/>
          </a:ln>
        </p:spPr>
        <p:txBody>
          <a:bodyPr/>
          <a:lstStyle/>
          <a:p>
            <a:pPr algn="l">
              <a:lnSpc>
                <a:spcPct val="75000"/>
              </a:lnSpc>
            </a:pPr>
            <a:r>
              <a:rPr lang="en-US" sz="6000" b="0"/>
              <a:t>Karen Jobes, PhD.</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nblue">
  <a:themeElements>
    <a:clrScheme name="">
      <a:dk1>
        <a:srgbClr val="919191"/>
      </a:dk1>
      <a:lt1>
        <a:srgbClr val="FFFFFF"/>
      </a:lt1>
      <a:dk2>
        <a:srgbClr val="0000F8"/>
      </a:dk2>
      <a:lt2>
        <a:srgbClr val="FAFD00"/>
      </a:lt2>
      <a:accent1>
        <a:srgbClr val="618FFD"/>
      </a:accent1>
      <a:accent2>
        <a:srgbClr val="FAFD00"/>
      </a:accent2>
      <a:accent3>
        <a:srgbClr val="AAAAFB"/>
      </a:accent3>
      <a:accent4>
        <a:srgbClr val="DADADA"/>
      </a:accent4>
      <a:accent5>
        <a:srgbClr val="B7C6FE"/>
      </a:accent5>
      <a:accent6>
        <a:srgbClr val="E3E500"/>
      </a:accent6>
      <a:hlink>
        <a:srgbClr val="FC0128"/>
      </a:hlink>
      <a:folHlink>
        <a:srgbClr val="CECECE"/>
      </a:folHlink>
    </a:clrScheme>
    <a:fontScheme name="denbl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stealth" w="lg" len="lg"/>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round/>
          <a:headEnd type="none" w="sm" len="sm"/>
          <a:tailEnd type="stealth" w="lg" len="lg"/>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n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n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n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n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n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n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n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den</Template>
  <TotalTime>0</TotalTime>
  <Words>2169</Words>
  <Application>Microsoft Office PowerPoint</Application>
  <PresentationFormat>On-screen Show (4:3)</PresentationFormat>
  <Paragraphs>294</Paragraphs>
  <Slides>58</Slides>
  <Notes>58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ＭＳ Ｐゴシック</vt:lpstr>
      <vt:lpstr>Arial</vt:lpstr>
      <vt:lpstr>Calibri</vt:lpstr>
      <vt:lpstr>Times New Roman</vt:lpstr>
      <vt:lpstr>Wingdings</vt:lpstr>
      <vt:lpstr>denblue</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1 Peter 3</vt:lpstr>
      <vt:lpstr>PowerPoint Presentation</vt:lpstr>
      <vt:lpstr>1 Peter 3</vt:lpstr>
      <vt:lpstr>1 Peter 3</vt:lpstr>
      <vt:lpstr>1 Peter 3</vt:lpstr>
      <vt:lpstr>1 Peter 3</vt:lpstr>
      <vt:lpstr>1 Peter 3</vt:lpstr>
      <vt:lpstr>1 Peter 3</vt:lpstr>
      <vt:lpstr>1 Peter 3</vt:lpstr>
      <vt:lpstr>1 Peter 3</vt:lpstr>
      <vt:lpstr>1 Peter 3</vt:lpstr>
      <vt:lpstr>1 Peter 3</vt:lpstr>
      <vt:lpstr>PowerPoint Presentation</vt:lpstr>
      <vt:lpstr>1 Peter 3</vt:lpstr>
      <vt:lpstr>1 Peter 3</vt:lpstr>
      <vt:lpstr>1 Peter 3</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2021-09-03T14:32:01Z</dcterms:created>
  <dcterms:modified xsi:type="dcterms:W3CDTF">2021-09-03T14:32:06Z</dcterms:modified>
</cp:coreProperties>
</file>