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80"/>
  </p:notesMasterIdLst>
  <p:sldIdLst>
    <p:sldId id="262" r:id="rId2"/>
    <p:sldId id="2004" r:id="rId3"/>
    <p:sldId id="2005" r:id="rId4"/>
    <p:sldId id="2006" r:id="rId5"/>
    <p:sldId id="1956" r:id="rId6"/>
    <p:sldId id="1916" r:id="rId7"/>
    <p:sldId id="1917" r:id="rId8"/>
    <p:sldId id="1920" r:id="rId9"/>
    <p:sldId id="1923" r:id="rId10"/>
    <p:sldId id="1924" r:id="rId11"/>
    <p:sldId id="1926" r:id="rId12"/>
    <p:sldId id="1925" r:id="rId13"/>
    <p:sldId id="1930" r:id="rId14"/>
    <p:sldId id="1932" r:id="rId15"/>
    <p:sldId id="2003" r:id="rId16"/>
    <p:sldId id="1957" r:id="rId17"/>
    <p:sldId id="1933" r:id="rId18"/>
    <p:sldId id="1958" r:id="rId19"/>
    <p:sldId id="1934" r:id="rId20"/>
    <p:sldId id="1935" r:id="rId21"/>
    <p:sldId id="1936" r:id="rId22"/>
    <p:sldId id="1940" r:id="rId23"/>
    <p:sldId id="1941" r:id="rId24"/>
    <p:sldId id="2007" r:id="rId25"/>
    <p:sldId id="2069" r:id="rId26"/>
    <p:sldId id="1942" r:id="rId27"/>
    <p:sldId id="1944" r:id="rId28"/>
    <p:sldId id="2018" r:id="rId29"/>
    <p:sldId id="1972" r:id="rId30"/>
    <p:sldId id="1946" r:id="rId31"/>
    <p:sldId id="1999" r:id="rId32"/>
    <p:sldId id="2020" r:id="rId33"/>
    <p:sldId id="2021" r:id="rId34"/>
    <p:sldId id="2000" r:id="rId35"/>
    <p:sldId id="2022" r:id="rId36"/>
    <p:sldId id="2023" r:id="rId37"/>
    <p:sldId id="2056" r:id="rId38"/>
    <p:sldId id="2070" r:id="rId39"/>
    <p:sldId id="2025" r:id="rId40"/>
    <p:sldId id="2095" r:id="rId41"/>
    <p:sldId id="2071" r:id="rId42"/>
    <p:sldId id="2073" r:id="rId43"/>
    <p:sldId id="2079" r:id="rId44"/>
    <p:sldId id="2081" r:id="rId45"/>
    <p:sldId id="2082" r:id="rId46"/>
    <p:sldId id="2032" r:id="rId47"/>
    <p:sldId id="2033" r:id="rId48"/>
    <p:sldId id="2034" r:id="rId49"/>
    <p:sldId id="2083" r:id="rId50"/>
    <p:sldId id="2075" r:id="rId51"/>
    <p:sldId id="2092" r:id="rId52"/>
    <p:sldId id="2037" r:id="rId53"/>
    <p:sldId id="2041" r:id="rId54"/>
    <p:sldId id="2044" r:id="rId55"/>
    <p:sldId id="2046" r:id="rId56"/>
    <p:sldId id="2097" r:id="rId57"/>
    <p:sldId id="2096" r:id="rId58"/>
    <p:sldId id="2045" r:id="rId59"/>
    <p:sldId id="2051" r:id="rId60"/>
    <p:sldId id="2089" r:id="rId61"/>
    <p:sldId id="2090" r:id="rId62"/>
    <p:sldId id="2052" r:id="rId63"/>
    <p:sldId id="2053" r:id="rId64"/>
    <p:sldId id="2054" r:id="rId65"/>
    <p:sldId id="2055" r:id="rId66"/>
    <p:sldId id="2057" r:id="rId67"/>
    <p:sldId id="2084" r:id="rId68"/>
    <p:sldId id="2058" r:id="rId69"/>
    <p:sldId id="2059" r:id="rId70"/>
    <p:sldId id="2093" r:id="rId71"/>
    <p:sldId id="2062" r:id="rId72"/>
    <p:sldId id="2078" r:id="rId73"/>
    <p:sldId id="2085" r:id="rId74"/>
    <p:sldId id="2086" r:id="rId75"/>
    <p:sldId id="2066" r:id="rId76"/>
    <p:sldId id="2067" r:id="rId77"/>
    <p:sldId id="2087" r:id="rId78"/>
    <p:sldId id="1473" r:id="rId7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2F"/>
    <a:srgbClr val="3F7D15"/>
    <a:srgbClr val="5BB41E"/>
    <a:srgbClr val="03272D"/>
    <a:srgbClr val="72DB2B"/>
    <a:srgbClr val="221A00"/>
    <a:srgbClr val="3E2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6578" autoAdjust="0"/>
    <p:restoredTop sz="94660"/>
  </p:normalViewPr>
  <p:slideViewPr>
    <p:cSldViewPr snapToGrid="0">
      <p:cViewPr varScale="1">
        <p:scale>
          <a:sx n="40" d="100"/>
          <a:sy n="40" d="100"/>
        </p:scale>
        <p:origin x="44" y="2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F926D-B060-4F6A-834C-683F444DE01B}" type="datetimeFigureOut">
              <a:rPr lang="en-US" smtClean="0"/>
              <a:t>2/5/2022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FC77DC-F2A7-4847-88A5-2B3DF623F74B}" type="slidenum">
              <a:rPr lang="en-US" smtClean="0"/>
              <a:t>‹#›</a:t>
            </a:fld>
            <a:endParaRPr lang="en-US" dirty="0"/>
          </a:p>
        </p:txBody>
      </p:sp>
    </p:spTree>
    <p:extLst>
      <p:ext uri="{BB962C8B-B14F-4D97-AF65-F5344CB8AC3E}">
        <p14:creationId xmlns:p14="http://schemas.microsoft.com/office/powerpoint/2010/main" val="197180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FC77DC-F2A7-4847-88A5-2B3DF623F74B}" type="slidenum">
              <a:rPr lang="en-US" smtClean="0"/>
              <a:t>1</a:t>
            </a:fld>
            <a:endParaRPr lang="en-US" dirty="0"/>
          </a:p>
        </p:txBody>
      </p:sp>
    </p:spTree>
    <p:extLst>
      <p:ext uri="{BB962C8B-B14F-4D97-AF65-F5344CB8AC3E}">
        <p14:creationId xmlns:p14="http://schemas.microsoft.com/office/powerpoint/2010/main" val="1959160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dirty="0"/>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dirty="0"/>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3"/>
          <a:srcRect/>
          <a:stretch/>
        </p:blipFill>
        <p:spPr>
          <a:xfrm>
            <a:off x="20" y="10"/>
            <a:ext cx="12191980" cy="6857990"/>
          </a:xfrm>
          <a:prstGeom prst="rect">
            <a:avLst/>
          </a:prstGeom>
        </p:spPr>
      </p:pic>
    </p:spTree>
    <p:extLst>
      <p:ext uri="{BB962C8B-B14F-4D97-AF65-F5344CB8AC3E}">
        <p14:creationId xmlns:p14="http://schemas.microsoft.com/office/powerpoint/2010/main" val="3210344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t>
            </a:r>
            <a:r>
              <a:rPr lang="en-US" sz="3100" b="1" u="sng" dirty="0">
                <a:solidFill>
                  <a:srgbClr val="002060"/>
                </a:solidFill>
              </a:rPr>
              <a:t>and he was rich</a:t>
            </a:r>
            <a:r>
              <a:rPr lang="en-US" sz="3100" dirty="0">
                <a:solidFill>
                  <a:schemeClr val="tx1"/>
                </a:solidFill>
              </a:rPr>
              <a:t>.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pic>
        <p:nvPicPr>
          <p:cNvPr id="9" name="Picture 2" descr="Unpacked Day 1 – Church at Viera">
            <a:extLst>
              <a:ext uri="{FF2B5EF4-FFF2-40B4-BE49-F238E27FC236}">
                <a16:creationId xmlns:a16="http://schemas.microsoft.com/office/drawing/2014/main" xmlns="" id="{F70F68D2-90CB-429C-A9DC-039BE5A7F9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17" y="0"/>
            <a:ext cx="7045384" cy="52892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60217CE7-F0ED-4A99-9DD5-FC7894F822C8}"/>
              </a:ext>
            </a:extLst>
          </p:cNvPr>
          <p:cNvSpPr/>
          <p:nvPr/>
        </p:nvSpPr>
        <p:spPr>
          <a:xfrm>
            <a:off x="1171146" y="68242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endParaRPr lang="en-US" sz="44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3334387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a:t>
            </a:r>
            <a:r>
              <a:rPr lang="en-US" sz="3100" b="1" u="sng" dirty="0">
                <a:solidFill>
                  <a:srgbClr val="002060"/>
                </a:solidFill>
              </a:rPr>
              <a:t>called by the name of Zacchaeus</a:t>
            </a:r>
            <a:r>
              <a:rPr lang="en-US" sz="3100" dirty="0">
                <a:solidFill>
                  <a:schemeClr val="tx1"/>
                </a:solidFill>
              </a:rPr>
              <a:t>;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pic>
        <p:nvPicPr>
          <p:cNvPr id="9" name="Picture 2" descr="Unpacked Day 1 – Church at Viera">
            <a:extLst>
              <a:ext uri="{FF2B5EF4-FFF2-40B4-BE49-F238E27FC236}">
                <a16:creationId xmlns:a16="http://schemas.microsoft.com/office/drawing/2014/main" xmlns="" id="{CB71B0BC-9691-4B13-A66C-138F9D7195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17" y="0"/>
            <a:ext cx="7045384" cy="52892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7C4E3618-4D2D-4194-B9B9-48CD40E6E213}"/>
              </a:ext>
            </a:extLst>
          </p:cNvPr>
          <p:cNvSpPr/>
          <p:nvPr/>
        </p:nvSpPr>
        <p:spPr>
          <a:xfrm>
            <a:off x="1171146" y="68242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r>
              <a:rPr lang="en-US" sz="4400" b="1" dirty="0">
                <a:solidFill>
                  <a:schemeClr val="bg1"/>
                </a:solidFill>
              </a:rPr>
              <a:t>Notorious</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77553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3272D"/>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6312932-D61E-4461-9E69-1332FB445F0A}"/>
              </a:ext>
            </a:extLst>
          </p:cNvPr>
          <p:cNvSpPr/>
          <p:nvPr/>
        </p:nvSpPr>
        <p:spPr>
          <a:xfrm>
            <a:off x="1171146" y="68242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Rich </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Corrupt</a:t>
            </a:r>
          </a:p>
          <a:p>
            <a:pPr marL="285750" indent="-285750">
              <a:buFont typeface="Arial" panose="020B0604020202020204" pitchFamily="34" charset="0"/>
              <a:buChar char="•"/>
            </a:pPr>
            <a:endParaRPr lang="en-US" sz="1400" b="1" dirty="0">
              <a:solidFill>
                <a:schemeClr val="bg1"/>
              </a:solidFill>
            </a:endParaRPr>
          </a:p>
          <a:p>
            <a:pPr marL="285750" indent="-285750">
              <a:buFont typeface="Arial" panose="020B0604020202020204" pitchFamily="34" charset="0"/>
              <a:buChar char="•"/>
            </a:pPr>
            <a:r>
              <a:rPr lang="en-US" sz="4400" b="1" dirty="0">
                <a:solidFill>
                  <a:schemeClr val="bg1"/>
                </a:solidFill>
              </a:rPr>
              <a:t>Notorious</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r>
              <a:rPr lang="en-US" sz="4400" b="1" dirty="0">
                <a:solidFill>
                  <a:schemeClr val="bg1"/>
                </a:solidFill>
              </a:rPr>
              <a:t>Short</a:t>
            </a:r>
          </a:p>
          <a:p>
            <a:pPr marL="285750" indent="-285750">
              <a:buFont typeface="Arial" panose="020B0604020202020204" pitchFamily="34" charset="0"/>
              <a:buChar char="•"/>
            </a:pPr>
            <a:endParaRPr lang="en-US" dirty="0">
              <a:solidFill>
                <a:schemeClr val="tx1"/>
              </a:solidFill>
            </a:endParaRPr>
          </a:p>
        </p:txBody>
      </p:sp>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a:t>
            </a:r>
            <a:r>
              <a:rPr lang="en-US" sz="3100" b="1" u="sng" dirty="0">
                <a:solidFill>
                  <a:srgbClr val="002060"/>
                </a:solidFill>
              </a:rPr>
              <a:t>for he was small in stature</a:t>
            </a:r>
            <a:r>
              <a:rPr lang="en-US" sz="3100" dirty="0">
                <a:solidFill>
                  <a:schemeClr val="tx1"/>
                </a:solidFill>
              </a:rPr>
              <a:t>. </a:t>
            </a:r>
          </a:p>
          <a:p>
            <a:endParaRPr lang="en-US" sz="3600" dirty="0"/>
          </a:p>
        </p:txBody>
      </p:sp>
      <p:pic>
        <p:nvPicPr>
          <p:cNvPr id="8" name="Picture 2" descr="Unpacked Day 1 – Church at Viera">
            <a:extLst>
              <a:ext uri="{FF2B5EF4-FFF2-40B4-BE49-F238E27FC236}">
                <a16:creationId xmlns:a16="http://schemas.microsoft.com/office/drawing/2014/main" xmlns="" id="{BC784334-4B5A-472B-B9C3-2C4B30122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17" y="0"/>
            <a:ext cx="7045384" cy="5289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9382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349623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19:4 </a:t>
            </a:r>
            <a:r>
              <a:rPr lang="en-US" sz="3600" dirty="0">
                <a:solidFill>
                  <a:schemeClr val="tx1"/>
                </a:solidFill>
              </a:rPr>
              <a:t>So he ran on ahead and climbed up into a sycamore tree in order to see Him, for He was about to pass through that way. </a:t>
            </a:r>
          </a:p>
          <a:p>
            <a:endParaRPr lang="en-US" sz="3600" dirty="0"/>
          </a:p>
        </p:txBody>
      </p:sp>
    </p:spTree>
    <p:extLst>
      <p:ext uri="{BB962C8B-B14F-4D97-AF65-F5344CB8AC3E}">
        <p14:creationId xmlns:p14="http://schemas.microsoft.com/office/powerpoint/2010/main" val="3840268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249271"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600" b="1" baseline="30000" dirty="0">
                <a:solidFill>
                  <a:schemeClr val="tx1"/>
                </a:solidFill>
              </a:rPr>
              <a:t>Luke 19:5 </a:t>
            </a:r>
            <a:r>
              <a:rPr lang="en-US" sz="3600" dirty="0">
                <a:solidFill>
                  <a:schemeClr val="tx1"/>
                </a:solidFill>
              </a:rPr>
              <a:t>When Jesus came to the place, He looked up and said to him,  “Zacchaeus, hurry and come down, for today I must stay at your house.” </a:t>
            </a:r>
          </a:p>
          <a:p>
            <a:endParaRPr lang="en-US" sz="3600" b="1" baseline="30000" dirty="0">
              <a:solidFill>
                <a:schemeClr val="tx1"/>
              </a:solidFill>
            </a:endParaRPr>
          </a:p>
          <a:p>
            <a:r>
              <a:rPr lang="en-US" sz="3600" b="1" baseline="30000" dirty="0">
                <a:solidFill>
                  <a:schemeClr val="accent4">
                    <a:lumMod val="20000"/>
                    <a:lumOff val="80000"/>
                  </a:schemeClr>
                </a:solidFill>
              </a:rPr>
              <a:t>6 </a:t>
            </a:r>
            <a:r>
              <a:rPr lang="en-US" sz="3600" dirty="0">
                <a:solidFill>
                  <a:schemeClr val="accent4">
                    <a:lumMod val="20000"/>
                    <a:lumOff val="80000"/>
                  </a:schemeClr>
                </a:solidFill>
              </a:rPr>
              <a:t>And he hurried and came down and </a:t>
            </a:r>
            <a:r>
              <a:rPr lang="en-US" sz="3600" b="1" u="sng" dirty="0">
                <a:solidFill>
                  <a:schemeClr val="accent4">
                    <a:lumMod val="20000"/>
                    <a:lumOff val="80000"/>
                  </a:schemeClr>
                </a:solidFill>
              </a:rPr>
              <a:t>received</a:t>
            </a:r>
            <a:r>
              <a:rPr lang="en-US" sz="3600" dirty="0">
                <a:solidFill>
                  <a:schemeClr val="accent4">
                    <a:lumMod val="20000"/>
                    <a:lumOff val="80000"/>
                  </a:schemeClr>
                </a:solidFill>
              </a:rPr>
              <a:t> Him gladly.</a:t>
            </a:r>
            <a:r>
              <a:rPr lang="en-US" sz="3600" dirty="0">
                <a:solidFill>
                  <a:schemeClr val="tx1"/>
                </a:solidFill>
              </a:rPr>
              <a:t> </a:t>
            </a:r>
          </a:p>
          <a:p>
            <a:endParaRPr lang="en-US" sz="3600" dirty="0"/>
          </a:p>
        </p:txBody>
      </p:sp>
    </p:spTree>
    <p:extLst>
      <p:ext uri="{BB962C8B-B14F-4D97-AF65-F5344CB8AC3E}">
        <p14:creationId xmlns:p14="http://schemas.microsoft.com/office/powerpoint/2010/main" val="2151918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249271"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000" b="1" baseline="30000" dirty="0">
              <a:solidFill>
                <a:schemeClr val="tx1"/>
              </a:solidFill>
            </a:endParaRPr>
          </a:p>
          <a:p>
            <a:r>
              <a:rPr lang="en-US" sz="3600" b="1" baseline="30000" dirty="0">
                <a:solidFill>
                  <a:schemeClr val="tx1"/>
                </a:solidFill>
              </a:rPr>
              <a:t>Luke 19:5 </a:t>
            </a:r>
            <a:r>
              <a:rPr lang="en-US" sz="3600" dirty="0">
                <a:solidFill>
                  <a:schemeClr val="tx1"/>
                </a:solidFill>
              </a:rPr>
              <a:t>When Jesus came to the place, He looked up and said to him,  “Zacchaeus, hurry and come down, for today I must stay at your house.” </a:t>
            </a:r>
          </a:p>
          <a:p>
            <a:endParaRPr lang="en-US" sz="3600" b="1" baseline="30000" dirty="0">
              <a:solidFill>
                <a:schemeClr val="tx1"/>
              </a:solidFill>
            </a:endParaRPr>
          </a:p>
          <a:p>
            <a:r>
              <a:rPr lang="en-US" sz="3600" b="1" baseline="30000" dirty="0">
                <a:solidFill>
                  <a:schemeClr val="tx1"/>
                </a:solidFill>
              </a:rPr>
              <a:t>6 </a:t>
            </a:r>
            <a:r>
              <a:rPr lang="en-US" sz="3600" dirty="0">
                <a:solidFill>
                  <a:schemeClr val="tx1"/>
                </a:solidFill>
              </a:rPr>
              <a:t>And he hurried and came down and </a:t>
            </a:r>
            <a:r>
              <a:rPr lang="en-US" sz="3600" b="1" u="sng" dirty="0">
                <a:solidFill>
                  <a:srgbClr val="002060"/>
                </a:solidFill>
              </a:rPr>
              <a:t>received</a:t>
            </a:r>
            <a:r>
              <a:rPr lang="en-US" sz="3600" dirty="0">
                <a:solidFill>
                  <a:schemeClr val="tx1"/>
                </a:solidFill>
              </a:rPr>
              <a:t> Him gladly. </a:t>
            </a:r>
          </a:p>
          <a:p>
            <a:endParaRPr lang="en-US" sz="3600" dirty="0"/>
          </a:p>
        </p:txBody>
      </p:sp>
    </p:spTree>
    <p:extLst>
      <p:ext uri="{BB962C8B-B14F-4D97-AF65-F5344CB8AC3E}">
        <p14:creationId xmlns:p14="http://schemas.microsoft.com/office/powerpoint/2010/main" val="618188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they all began to grumble, saying, “He has gone to be the guest of a man who is a sinner.” </a:t>
            </a:r>
          </a:p>
          <a:p>
            <a:endParaRPr lang="en-US" sz="3600" dirty="0"/>
          </a:p>
        </p:txBody>
      </p:sp>
    </p:spTree>
    <p:extLst>
      <p:ext uri="{BB962C8B-B14F-4D97-AF65-F5344CB8AC3E}">
        <p14:creationId xmlns:p14="http://schemas.microsoft.com/office/powerpoint/2010/main" val="966671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9226D5A2-74A3-4D2A-B97A-8E4922D88761}"/>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a:t>
            </a:r>
            <a:r>
              <a:rPr lang="en-US" sz="3600" b="1" u="sng" dirty="0">
                <a:solidFill>
                  <a:srgbClr val="002060"/>
                </a:solidFill>
              </a:rPr>
              <a:t>they all</a:t>
            </a:r>
            <a:r>
              <a:rPr lang="en-US" sz="3600" b="1" dirty="0">
                <a:solidFill>
                  <a:srgbClr val="002060"/>
                </a:solidFill>
              </a:rPr>
              <a:t> </a:t>
            </a:r>
            <a:r>
              <a:rPr lang="en-US" sz="3600" dirty="0">
                <a:solidFill>
                  <a:schemeClr val="tx1"/>
                </a:solidFill>
              </a:rPr>
              <a:t>began to grumble, saying, “He has gone to be the guest of a man who is a sinner.” </a:t>
            </a:r>
          </a:p>
          <a:p>
            <a:endParaRPr lang="en-US" sz="3600" dirty="0"/>
          </a:p>
        </p:txBody>
      </p:sp>
      <p:sp>
        <p:nvSpPr>
          <p:cNvPr id="5" name="Rounded Rectangle 2">
            <a:extLst>
              <a:ext uri="{FF2B5EF4-FFF2-40B4-BE49-F238E27FC236}">
                <a16:creationId xmlns:a16="http://schemas.microsoft.com/office/drawing/2014/main" xmlns="" id="{97C37AEC-59BA-45D8-A940-B2FB93869214}"/>
              </a:ext>
            </a:extLst>
          </p:cNvPr>
          <p:cNvSpPr/>
          <p:nvPr/>
        </p:nvSpPr>
        <p:spPr>
          <a:xfrm>
            <a:off x="115832" y="5587843"/>
            <a:ext cx="8662737" cy="10708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Why are they scandalized by this? </a:t>
            </a:r>
          </a:p>
        </p:txBody>
      </p:sp>
    </p:spTree>
    <p:extLst>
      <p:ext uri="{BB962C8B-B14F-4D97-AF65-F5344CB8AC3E}">
        <p14:creationId xmlns:p14="http://schemas.microsoft.com/office/powerpoint/2010/main" val="37830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1C058CFC-665B-4FC5-B1D3-052EC163DF53}"/>
              </a:ext>
            </a:extLst>
          </p:cNvPr>
          <p:cNvSpPr/>
          <p:nvPr/>
        </p:nvSpPr>
        <p:spPr>
          <a:xfrm>
            <a:off x="0" y="0"/>
            <a:ext cx="4123765"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19:7 </a:t>
            </a:r>
            <a:r>
              <a:rPr lang="en-US" sz="3600" dirty="0">
                <a:solidFill>
                  <a:schemeClr val="tx1"/>
                </a:solidFill>
              </a:rPr>
              <a:t>When they saw it, they all began to grumble, saying, “He has gone to be the guest of a man who is a sinner.” </a:t>
            </a:r>
          </a:p>
          <a:p>
            <a:endParaRPr lang="en-US" sz="3600" dirty="0"/>
          </a:p>
        </p:txBody>
      </p:sp>
      <p:sp>
        <p:nvSpPr>
          <p:cNvPr id="5" name="Rounded Rectangle 2">
            <a:extLst>
              <a:ext uri="{FF2B5EF4-FFF2-40B4-BE49-F238E27FC236}">
                <a16:creationId xmlns:a16="http://schemas.microsoft.com/office/drawing/2014/main" xmlns="" id="{97C37AEC-59BA-45D8-A940-B2FB93869214}"/>
              </a:ext>
            </a:extLst>
          </p:cNvPr>
          <p:cNvSpPr/>
          <p:nvPr/>
        </p:nvSpPr>
        <p:spPr>
          <a:xfrm>
            <a:off x="312820" y="5408549"/>
            <a:ext cx="9293515" cy="10708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But Jesus knew what he was doing… </a:t>
            </a:r>
          </a:p>
        </p:txBody>
      </p:sp>
    </p:spTree>
    <p:extLst>
      <p:ext uri="{BB962C8B-B14F-4D97-AF65-F5344CB8AC3E}">
        <p14:creationId xmlns:p14="http://schemas.microsoft.com/office/powerpoint/2010/main" val="1366532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629A3BB1-0B02-4531-ABCE-4069E3104F72}"/>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a:t>
            </a:r>
            <a:r>
              <a:rPr lang="en-US" sz="3600" b="1" u="sng" dirty="0">
                <a:solidFill>
                  <a:srgbClr val="002060"/>
                </a:solidFill>
              </a:rPr>
              <a:t>stopped</a:t>
            </a:r>
            <a:r>
              <a:rPr lang="en-US" sz="3600" dirty="0">
                <a:solidFill>
                  <a:schemeClr val="tx1"/>
                </a:solidFill>
              </a:rPr>
              <a:t> and said to the Lord, </a:t>
            </a:r>
          </a:p>
          <a:p>
            <a:endParaRPr lang="en-US" sz="3600" dirty="0">
              <a:solidFill>
                <a:schemeClr val="accent4">
                  <a:lumMod val="20000"/>
                  <a:lumOff val="80000"/>
                </a:schemeClr>
              </a:solidFill>
            </a:endParaRPr>
          </a:p>
          <a:p>
            <a:r>
              <a:rPr lang="en-US" sz="3600" dirty="0">
                <a:solidFill>
                  <a:schemeClr val="accent4">
                    <a:lumMod val="20000"/>
                    <a:lumOff val="80000"/>
                  </a:schemeClr>
                </a:solidFill>
              </a:rPr>
              <a:t>“Behold, Lord, half of my possessions I will give to the poor, and if I have defrauded anyone of anything, I will give back four times as much.”</a:t>
            </a:r>
            <a:r>
              <a:rPr lang="en-US" sz="3600" dirty="0">
                <a:solidFill>
                  <a:schemeClr val="tx1"/>
                </a:solidFill>
              </a:rPr>
              <a:t>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959493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3D542B7F-F013-4A81-B096-CD71465920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317" y="0"/>
            <a:ext cx="8065213" cy="806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324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half of my possessions I will give to the poor, and if I have defrauded anyone of anything, I will give back four times as much.”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15014867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C152BA0D-5222-42A3-97EE-A3AAFADF1C50}"/>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half of my possessions I will give to the poor, and </a:t>
            </a:r>
            <a:r>
              <a:rPr lang="en-US" sz="3600" b="1" u="sng" dirty="0">
                <a:solidFill>
                  <a:srgbClr val="002060"/>
                </a:solidFill>
              </a:rPr>
              <a:t>if I have defrauded anyone of anything, I will give back four times as much</a:t>
            </a:r>
            <a:r>
              <a:rPr lang="en-US" sz="3600" dirty="0">
                <a:solidFill>
                  <a:schemeClr val="tx1"/>
                </a:solidFill>
              </a:rPr>
              <a:t>.” </a:t>
            </a:r>
          </a:p>
          <a:p>
            <a:endParaRPr lang="en-US" sz="3600" dirty="0">
              <a:solidFill>
                <a:schemeClr val="tx1"/>
              </a:solidFill>
            </a:endParaRPr>
          </a:p>
          <a:p>
            <a:endParaRPr lang="en-US" sz="3600" dirty="0"/>
          </a:p>
        </p:txBody>
      </p:sp>
    </p:spTree>
    <p:extLst>
      <p:ext uri="{BB962C8B-B14F-4D97-AF65-F5344CB8AC3E}">
        <p14:creationId xmlns:p14="http://schemas.microsoft.com/office/powerpoint/2010/main" val="862594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02BB0247-0CCE-404B-883A-91705C3EEDDA}"/>
              </a:ext>
            </a:extLst>
          </p:cNvPr>
          <p:cNvSpPr/>
          <p:nvPr/>
        </p:nvSpPr>
        <p:spPr>
          <a:xfrm>
            <a:off x="0" y="0"/>
            <a:ext cx="4177553"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r>
              <a:rPr lang="en-US" sz="3600" b="1" baseline="30000" dirty="0">
                <a:solidFill>
                  <a:schemeClr val="tx1"/>
                </a:solidFill>
              </a:rPr>
              <a:t>Luke 19:8 </a:t>
            </a:r>
            <a:r>
              <a:rPr lang="en-US" sz="3600" dirty="0">
                <a:solidFill>
                  <a:schemeClr val="tx1"/>
                </a:solidFill>
              </a:rPr>
              <a:t>Zacchaeus stopped and said to the Lord, </a:t>
            </a:r>
          </a:p>
          <a:p>
            <a:endParaRPr lang="en-US" sz="3600" dirty="0">
              <a:solidFill>
                <a:schemeClr val="tx1"/>
              </a:solidFill>
            </a:endParaRPr>
          </a:p>
          <a:p>
            <a:r>
              <a:rPr lang="en-US" sz="3600" dirty="0">
                <a:solidFill>
                  <a:schemeClr val="tx1"/>
                </a:solidFill>
              </a:rPr>
              <a:t>“Behold, Lord, </a:t>
            </a:r>
            <a:r>
              <a:rPr lang="en-US" sz="3600" b="1" u="sng" dirty="0">
                <a:solidFill>
                  <a:srgbClr val="002060"/>
                </a:solidFill>
              </a:rPr>
              <a:t>half of my possessions I will give to the poor</a:t>
            </a:r>
            <a:r>
              <a:rPr lang="en-US" sz="3600" dirty="0">
                <a:solidFill>
                  <a:schemeClr val="tx1"/>
                </a:solidFill>
              </a:rPr>
              <a:t>, and if I have defrauded anyone of anything, I will give back four times as much.” </a:t>
            </a:r>
          </a:p>
          <a:p>
            <a:endParaRPr lang="en-US" sz="3600" dirty="0">
              <a:solidFill>
                <a:schemeClr val="tx1"/>
              </a:solidFill>
            </a:endParaRPr>
          </a:p>
          <a:p>
            <a:endParaRPr lang="en-US" sz="3600" dirty="0"/>
          </a:p>
        </p:txBody>
      </p:sp>
      <p:sp>
        <p:nvSpPr>
          <p:cNvPr id="4" name="Rounded Rectangle 2">
            <a:extLst>
              <a:ext uri="{FF2B5EF4-FFF2-40B4-BE49-F238E27FC236}">
                <a16:creationId xmlns:a16="http://schemas.microsoft.com/office/drawing/2014/main" xmlns="" id="{5167D727-6032-4C8A-9AF0-7702C4C87312}"/>
              </a:ext>
            </a:extLst>
          </p:cNvPr>
          <p:cNvSpPr/>
          <p:nvPr/>
        </p:nvSpPr>
        <p:spPr>
          <a:xfrm>
            <a:off x="3121572" y="5894363"/>
            <a:ext cx="9010816" cy="79600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sudden and dramatic transformation!</a:t>
            </a:r>
          </a:p>
        </p:txBody>
      </p:sp>
    </p:spTree>
    <p:extLst>
      <p:ext uri="{BB962C8B-B14F-4D97-AF65-F5344CB8AC3E}">
        <p14:creationId xmlns:p14="http://schemas.microsoft.com/office/powerpoint/2010/main" val="215513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1" y="0"/>
            <a:ext cx="3962400" cy="685800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endParaRPr lang="en-US" sz="3600" b="1" baseline="30000" dirty="0">
              <a:solidFill>
                <a:schemeClr val="tx1"/>
              </a:solidFill>
            </a:endParaRPr>
          </a:p>
          <a:p>
            <a:r>
              <a:rPr lang="en-US" sz="3600" b="1" baseline="30000" dirty="0">
                <a:solidFill>
                  <a:schemeClr val="tx1"/>
                </a:solidFill>
              </a:rPr>
              <a:t>Luke 19:9 </a:t>
            </a:r>
            <a:r>
              <a:rPr lang="en-US" sz="3600" dirty="0">
                <a:solidFill>
                  <a:schemeClr val="tx1"/>
                </a:solidFill>
              </a:rPr>
              <a:t>And Jesus said to him, “Today salvation has come to this house, because he, too, is a son of Abraham. </a:t>
            </a:r>
            <a:endParaRPr lang="en-US" sz="3600" dirty="0"/>
          </a:p>
        </p:txBody>
      </p:sp>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lost.</a:t>
            </a:r>
            <a:endParaRPr lang="en-US" sz="3200" dirty="0"/>
          </a:p>
        </p:txBody>
      </p:sp>
    </p:spTree>
    <p:extLst>
      <p:ext uri="{BB962C8B-B14F-4D97-AF65-F5344CB8AC3E}">
        <p14:creationId xmlns:p14="http://schemas.microsoft.com/office/powerpoint/2010/main" val="77849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72FED3EC-3D96-44B7-9EBE-8E9395B50328}"/>
              </a:ext>
            </a:extLst>
          </p:cNvPr>
          <p:cNvSpPr/>
          <p:nvPr/>
        </p:nvSpPr>
        <p:spPr>
          <a:xfrm>
            <a:off x="0" y="-1"/>
            <a:ext cx="12192000" cy="1284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Jesus viewed Zacchaeus entirely differently than the crowd</a:t>
            </a:r>
            <a:endParaRPr lang="en-US" dirty="0"/>
          </a:p>
        </p:txBody>
      </p:sp>
      <p:sp>
        <p:nvSpPr>
          <p:cNvPr id="3" name="Speech Bubble: Rectangle with Corners Rounded 2">
            <a:extLst>
              <a:ext uri="{FF2B5EF4-FFF2-40B4-BE49-F238E27FC236}">
                <a16:creationId xmlns:a16="http://schemas.microsoft.com/office/drawing/2014/main" xmlns="" id="{39B4CAC6-25E0-4289-9D35-F73B8D19006A}"/>
              </a:ext>
            </a:extLst>
          </p:cNvPr>
          <p:cNvSpPr/>
          <p:nvPr/>
        </p:nvSpPr>
        <p:spPr>
          <a:xfrm>
            <a:off x="353205" y="1045299"/>
            <a:ext cx="3806199" cy="814952"/>
          </a:xfrm>
          <a:prstGeom prst="wedgeRoundRectCallout">
            <a:avLst>
              <a:gd name="adj1" fmla="val -70320"/>
              <a:gd name="adj2" fmla="val 1281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Ew</a:t>
            </a:r>
            <a:r>
              <a:rPr lang="en-US" sz="3200" b="1" dirty="0">
                <a:solidFill>
                  <a:schemeClr val="tx1"/>
                </a:solidFill>
              </a:rPr>
              <a:t>! He is disgusting!</a:t>
            </a:r>
          </a:p>
        </p:txBody>
      </p:sp>
      <p:sp>
        <p:nvSpPr>
          <p:cNvPr id="5" name="Speech Bubble: Rectangle with Corners Rounded 4">
            <a:extLst>
              <a:ext uri="{FF2B5EF4-FFF2-40B4-BE49-F238E27FC236}">
                <a16:creationId xmlns:a16="http://schemas.microsoft.com/office/drawing/2014/main" xmlns="" id="{7BA3C744-6438-4A7D-A569-36C9806520B4}"/>
              </a:ext>
            </a:extLst>
          </p:cNvPr>
          <p:cNvSpPr/>
          <p:nvPr/>
        </p:nvSpPr>
        <p:spPr>
          <a:xfrm>
            <a:off x="423138" y="3156530"/>
            <a:ext cx="3334841" cy="1109609"/>
          </a:xfrm>
          <a:prstGeom prst="wedgeRoundRectCallout">
            <a:avLst>
              <a:gd name="adj1" fmla="val -70840"/>
              <a:gd name="adj2" fmla="val -1025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doesn’t deserve honor… </a:t>
            </a:r>
          </a:p>
        </p:txBody>
      </p:sp>
      <p:sp>
        <p:nvSpPr>
          <p:cNvPr id="7" name="Speech Bubble: Rectangle with Corners Rounded 6">
            <a:extLst>
              <a:ext uri="{FF2B5EF4-FFF2-40B4-BE49-F238E27FC236}">
                <a16:creationId xmlns:a16="http://schemas.microsoft.com/office/drawing/2014/main" xmlns="" id="{96EF8E9A-0B43-4B3A-9057-8F910195D12F}"/>
              </a:ext>
            </a:extLst>
          </p:cNvPr>
          <p:cNvSpPr/>
          <p:nvPr/>
        </p:nvSpPr>
        <p:spPr>
          <a:xfrm>
            <a:off x="83610" y="4362874"/>
            <a:ext cx="3806199" cy="1109609"/>
          </a:xfrm>
          <a:prstGeom prst="wedgeRoundRectCallout">
            <a:avLst>
              <a:gd name="adj1" fmla="val -61056"/>
              <a:gd name="adj2" fmla="val -710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deserves shame and punishment</a:t>
            </a:r>
          </a:p>
        </p:txBody>
      </p:sp>
      <p:sp>
        <p:nvSpPr>
          <p:cNvPr id="8" name="Speech Bubble: Rectangle with Corners Rounded 7">
            <a:extLst>
              <a:ext uri="{FF2B5EF4-FFF2-40B4-BE49-F238E27FC236}">
                <a16:creationId xmlns:a16="http://schemas.microsoft.com/office/drawing/2014/main" xmlns="" id="{3CD2D970-52E8-4B61-8A73-EA3426AEB42F}"/>
              </a:ext>
            </a:extLst>
          </p:cNvPr>
          <p:cNvSpPr/>
          <p:nvPr/>
        </p:nvSpPr>
        <p:spPr>
          <a:xfrm>
            <a:off x="1087642" y="1939735"/>
            <a:ext cx="5008358" cy="1109609"/>
          </a:xfrm>
          <a:prstGeom prst="wedgeRoundRectCallout">
            <a:avLst>
              <a:gd name="adj1" fmla="val -78394"/>
              <a:gd name="adj2" fmla="val 417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He’s one of </a:t>
            </a:r>
            <a:r>
              <a:rPr lang="en-US" sz="3200" b="1" i="1" dirty="0">
                <a:solidFill>
                  <a:schemeClr val="tx1"/>
                </a:solidFill>
              </a:rPr>
              <a:t>them</a:t>
            </a:r>
            <a:r>
              <a:rPr lang="en-US" sz="3200" b="1" dirty="0">
                <a:solidFill>
                  <a:schemeClr val="tx1"/>
                </a:solidFill>
              </a:rPr>
              <a:t>, and he’ll never be one of </a:t>
            </a:r>
            <a:r>
              <a:rPr lang="en-US" sz="3200" b="1" i="1" dirty="0">
                <a:solidFill>
                  <a:schemeClr val="tx1"/>
                </a:solidFill>
              </a:rPr>
              <a:t>us</a:t>
            </a:r>
          </a:p>
        </p:txBody>
      </p:sp>
      <p:sp>
        <p:nvSpPr>
          <p:cNvPr id="9" name="Rounded Rectangle 2">
            <a:extLst>
              <a:ext uri="{FF2B5EF4-FFF2-40B4-BE49-F238E27FC236}">
                <a16:creationId xmlns:a16="http://schemas.microsoft.com/office/drawing/2014/main" xmlns="" id="{D2BF6250-1A89-4063-A1DA-D43B0184DF6F}"/>
              </a:ext>
            </a:extLst>
          </p:cNvPr>
          <p:cNvSpPr/>
          <p:nvPr/>
        </p:nvSpPr>
        <p:spPr>
          <a:xfrm>
            <a:off x="4892909" y="4580085"/>
            <a:ext cx="6678645" cy="9498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In short, they’re </a:t>
            </a:r>
            <a:r>
              <a:rPr lang="en-US" sz="4400" b="1" i="1" dirty="0"/>
              <a:t>outraged</a:t>
            </a:r>
          </a:p>
        </p:txBody>
      </p:sp>
      <p:sp>
        <p:nvSpPr>
          <p:cNvPr id="10" name="Rounded Rectangle 2">
            <a:extLst>
              <a:ext uri="{FF2B5EF4-FFF2-40B4-BE49-F238E27FC236}">
                <a16:creationId xmlns:a16="http://schemas.microsoft.com/office/drawing/2014/main" xmlns="" id="{0F61D2E2-2FC1-47CA-B32C-C525277B5B74}"/>
              </a:ext>
            </a:extLst>
          </p:cNvPr>
          <p:cNvSpPr/>
          <p:nvPr/>
        </p:nvSpPr>
        <p:spPr>
          <a:xfrm>
            <a:off x="7522028" y="5694470"/>
            <a:ext cx="4517219" cy="94986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Sound familiar? </a:t>
            </a:r>
            <a:endParaRPr lang="en-US" sz="4400" b="1" i="1" dirty="0"/>
          </a:p>
        </p:txBody>
      </p:sp>
      <p:sp>
        <p:nvSpPr>
          <p:cNvPr id="12" name="Speech Bubble: Rectangle with Corners Rounded 11">
            <a:extLst>
              <a:ext uri="{FF2B5EF4-FFF2-40B4-BE49-F238E27FC236}">
                <a16:creationId xmlns:a16="http://schemas.microsoft.com/office/drawing/2014/main" xmlns="" id="{DEA4B307-D432-4028-BF2E-30F3F05BFC6C}"/>
              </a:ext>
            </a:extLst>
          </p:cNvPr>
          <p:cNvSpPr/>
          <p:nvPr/>
        </p:nvSpPr>
        <p:spPr>
          <a:xfrm>
            <a:off x="152753" y="5579669"/>
            <a:ext cx="4608606" cy="581952"/>
          </a:xfrm>
          <a:prstGeom prst="wedgeRoundRectCallout">
            <a:avLst>
              <a:gd name="adj1" fmla="val -67683"/>
              <a:gd name="adj2" fmla="val -1070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needs to be defeated!</a:t>
            </a:r>
          </a:p>
        </p:txBody>
      </p:sp>
      <p:sp>
        <p:nvSpPr>
          <p:cNvPr id="13" name="Speech Bubble: Rectangle with Corners Rounded 12">
            <a:extLst>
              <a:ext uri="{FF2B5EF4-FFF2-40B4-BE49-F238E27FC236}">
                <a16:creationId xmlns:a16="http://schemas.microsoft.com/office/drawing/2014/main" xmlns="" id="{A27BE985-DBDF-4DE4-8242-CB550CB646D3}"/>
              </a:ext>
            </a:extLst>
          </p:cNvPr>
          <p:cNvSpPr/>
          <p:nvPr/>
        </p:nvSpPr>
        <p:spPr>
          <a:xfrm>
            <a:off x="826965" y="6220476"/>
            <a:ext cx="3517400" cy="581952"/>
          </a:xfrm>
          <a:prstGeom prst="wedgeRoundRectCallout">
            <a:avLst>
              <a:gd name="adj1" fmla="val -81129"/>
              <a:gd name="adj2" fmla="val -835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This is so unfair!</a:t>
            </a:r>
          </a:p>
        </p:txBody>
      </p:sp>
    </p:spTree>
    <p:extLst>
      <p:ext uri="{BB962C8B-B14F-4D97-AF65-F5344CB8AC3E}">
        <p14:creationId xmlns:p14="http://schemas.microsoft.com/office/powerpoint/2010/main" val="67695090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P spid="8" grpId="0" animBg="1"/>
      <p:bldP spid="9" grpId="0" animBg="1"/>
      <p:bldP spid="10"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72FED3EC-3D96-44B7-9EBE-8E9395B50328}"/>
              </a:ext>
            </a:extLst>
          </p:cNvPr>
          <p:cNvSpPr/>
          <p:nvPr/>
        </p:nvSpPr>
        <p:spPr>
          <a:xfrm>
            <a:off x="0" y="-1"/>
            <a:ext cx="12192000" cy="12842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Contrast: Jesus viewed Zacchaeus entirely differently than the crowd</a:t>
            </a:r>
            <a:endParaRPr lang="en-US" dirty="0"/>
          </a:p>
        </p:txBody>
      </p:sp>
      <p:sp>
        <p:nvSpPr>
          <p:cNvPr id="9" name="Rounded Rectangle 2">
            <a:extLst>
              <a:ext uri="{FF2B5EF4-FFF2-40B4-BE49-F238E27FC236}">
                <a16:creationId xmlns:a16="http://schemas.microsoft.com/office/drawing/2014/main" xmlns="" id="{D2BF6250-1A89-4063-A1DA-D43B0184DF6F}"/>
              </a:ext>
            </a:extLst>
          </p:cNvPr>
          <p:cNvSpPr/>
          <p:nvPr/>
        </p:nvSpPr>
        <p:spPr>
          <a:xfrm>
            <a:off x="4962870" y="3362122"/>
            <a:ext cx="6678645" cy="137814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Pretty hard to argue with any of these points, BTW!</a:t>
            </a:r>
          </a:p>
        </p:txBody>
      </p:sp>
      <p:sp>
        <p:nvSpPr>
          <p:cNvPr id="10" name="Rounded Rectangle 2">
            <a:extLst>
              <a:ext uri="{FF2B5EF4-FFF2-40B4-BE49-F238E27FC236}">
                <a16:creationId xmlns:a16="http://schemas.microsoft.com/office/drawing/2014/main" xmlns="" id="{296B636C-D49E-48FF-A950-350B41FE4292}"/>
              </a:ext>
            </a:extLst>
          </p:cNvPr>
          <p:cNvSpPr/>
          <p:nvPr/>
        </p:nvSpPr>
        <p:spPr>
          <a:xfrm>
            <a:off x="4981906" y="5143262"/>
            <a:ext cx="6678645" cy="137814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So did Jesus get the situation wrong? </a:t>
            </a:r>
          </a:p>
        </p:txBody>
      </p:sp>
      <p:sp>
        <p:nvSpPr>
          <p:cNvPr id="25" name="Speech Bubble: Rectangle with Corners Rounded 24">
            <a:extLst>
              <a:ext uri="{FF2B5EF4-FFF2-40B4-BE49-F238E27FC236}">
                <a16:creationId xmlns:a16="http://schemas.microsoft.com/office/drawing/2014/main" xmlns="" id="{5AF32346-2C3A-4DA5-8677-7469F4BD7773}"/>
              </a:ext>
            </a:extLst>
          </p:cNvPr>
          <p:cNvSpPr/>
          <p:nvPr/>
        </p:nvSpPr>
        <p:spPr>
          <a:xfrm>
            <a:off x="353205" y="1045299"/>
            <a:ext cx="3806199" cy="814952"/>
          </a:xfrm>
          <a:prstGeom prst="wedgeRoundRectCallout">
            <a:avLst>
              <a:gd name="adj1" fmla="val -70320"/>
              <a:gd name="adj2" fmla="val 128150"/>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chemeClr val="tx1"/>
                </a:solidFill>
              </a:rPr>
              <a:t>Ew</a:t>
            </a:r>
            <a:r>
              <a:rPr lang="en-US" sz="3200" b="1" dirty="0">
                <a:solidFill>
                  <a:schemeClr val="tx1"/>
                </a:solidFill>
              </a:rPr>
              <a:t>! He is disgusting!</a:t>
            </a:r>
          </a:p>
        </p:txBody>
      </p:sp>
      <p:sp>
        <p:nvSpPr>
          <p:cNvPr id="27" name="Speech Bubble: Rectangle with Corners Rounded 26">
            <a:extLst>
              <a:ext uri="{FF2B5EF4-FFF2-40B4-BE49-F238E27FC236}">
                <a16:creationId xmlns:a16="http://schemas.microsoft.com/office/drawing/2014/main" xmlns="" id="{4DF01184-6284-4FF8-87FC-D95C1417E0B4}"/>
              </a:ext>
            </a:extLst>
          </p:cNvPr>
          <p:cNvSpPr/>
          <p:nvPr/>
        </p:nvSpPr>
        <p:spPr>
          <a:xfrm>
            <a:off x="1087642" y="1939735"/>
            <a:ext cx="5008358" cy="1109609"/>
          </a:xfrm>
          <a:prstGeom prst="wedgeRoundRectCallout">
            <a:avLst>
              <a:gd name="adj1" fmla="val -78394"/>
              <a:gd name="adj2" fmla="val 4172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He’s one of </a:t>
            </a:r>
            <a:r>
              <a:rPr lang="en-US" sz="3200" b="1" i="1" dirty="0">
                <a:solidFill>
                  <a:schemeClr val="tx1"/>
                </a:solidFill>
              </a:rPr>
              <a:t>them</a:t>
            </a:r>
            <a:r>
              <a:rPr lang="en-US" sz="3200" b="1" dirty="0">
                <a:solidFill>
                  <a:schemeClr val="tx1"/>
                </a:solidFill>
              </a:rPr>
              <a:t>, and he’ll never be one of </a:t>
            </a:r>
            <a:r>
              <a:rPr lang="en-US" sz="3200" b="1" i="1" dirty="0">
                <a:solidFill>
                  <a:schemeClr val="tx1"/>
                </a:solidFill>
              </a:rPr>
              <a:t>us</a:t>
            </a:r>
          </a:p>
        </p:txBody>
      </p:sp>
      <p:sp>
        <p:nvSpPr>
          <p:cNvPr id="28" name="Speech Bubble: Rectangle with Corners Rounded 27">
            <a:extLst>
              <a:ext uri="{FF2B5EF4-FFF2-40B4-BE49-F238E27FC236}">
                <a16:creationId xmlns:a16="http://schemas.microsoft.com/office/drawing/2014/main" xmlns="" id="{CF0BE337-4959-47E3-88AC-72538E237932}"/>
              </a:ext>
            </a:extLst>
          </p:cNvPr>
          <p:cNvSpPr/>
          <p:nvPr/>
        </p:nvSpPr>
        <p:spPr>
          <a:xfrm>
            <a:off x="423138" y="3156530"/>
            <a:ext cx="3334841" cy="1109609"/>
          </a:xfrm>
          <a:prstGeom prst="wedgeRoundRectCallout">
            <a:avLst>
              <a:gd name="adj1" fmla="val -70840"/>
              <a:gd name="adj2" fmla="val -1025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doesn’t deserve honor… </a:t>
            </a:r>
          </a:p>
        </p:txBody>
      </p:sp>
      <p:sp>
        <p:nvSpPr>
          <p:cNvPr id="29" name="Speech Bubble: Rectangle with Corners Rounded 28">
            <a:extLst>
              <a:ext uri="{FF2B5EF4-FFF2-40B4-BE49-F238E27FC236}">
                <a16:creationId xmlns:a16="http://schemas.microsoft.com/office/drawing/2014/main" xmlns="" id="{9D4D3821-DC71-4324-A0DE-CC4CB7662EF1}"/>
              </a:ext>
            </a:extLst>
          </p:cNvPr>
          <p:cNvSpPr/>
          <p:nvPr/>
        </p:nvSpPr>
        <p:spPr>
          <a:xfrm>
            <a:off x="83610" y="4362874"/>
            <a:ext cx="3806199" cy="1109609"/>
          </a:xfrm>
          <a:prstGeom prst="wedgeRoundRectCallout">
            <a:avLst>
              <a:gd name="adj1" fmla="val -61056"/>
              <a:gd name="adj2" fmla="val -71019"/>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deserves shame and punishment</a:t>
            </a:r>
          </a:p>
        </p:txBody>
      </p:sp>
      <p:sp>
        <p:nvSpPr>
          <p:cNvPr id="30" name="Speech Bubble: Rectangle with Corners Rounded 29">
            <a:extLst>
              <a:ext uri="{FF2B5EF4-FFF2-40B4-BE49-F238E27FC236}">
                <a16:creationId xmlns:a16="http://schemas.microsoft.com/office/drawing/2014/main" xmlns="" id="{077FD5CA-F8C9-426D-9C9C-19DE92991EEA}"/>
              </a:ext>
            </a:extLst>
          </p:cNvPr>
          <p:cNvSpPr/>
          <p:nvPr/>
        </p:nvSpPr>
        <p:spPr>
          <a:xfrm>
            <a:off x="152753" y="5579669"/>
            <a:ext cx="4608606" cy="581952"/>
          </a:xfrm>
          <a:prstGeom prst="wedgeRoundRectCallout">
            <a:avLst>
              <a:gd name="adj1" fmla="val -67683"/>
              <a:gd name="adj2" fmla="val -10701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He needs to be defeated!</a:t>
            </a:r>
          </a:p>
        </p:txBody>
      </p:sp>
      <p:sp>
        <p:nvSpPr>
          <p:cNvPr id="31" name="Speech Bubble: Rectangle with Corners Rounded 30">
            <a:extLst>
              <a:ext uri="{FF2B5EF4-FFF2-40B4-BE49-F238E27FC236}">
                <a16:creationId xmlns:a16="http://schemas.microsoft.com/office/drawing/2014/main" xmlns="" id="{E2A05A5C-C5A0-4442-8895-C75255D7E124}"/>
              </a:ext>
            </a:extLst>
          </p:cNvPr>
          <p:cNvSpPr/>
          <p:nvPr/>
        </p:nvSpPr>
        <p:spPr>
          <a:xfrm>
            <a:off x="826965" y="6220476"/>
            <a:ext cx="3517400" cy="581952"/>
          </a:xfrm>
          <a:prstGeom prst="wedgeRoundRectCallout">
            <a:avLst>
              <a:gd name="adj1" fmla="val -81129"/>
              <a:gd name="adj2" fmla="val -8353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This is so unfair!</a:t>
            </a:r>
          </a:p>
        </p:txBody>
      </p:sp>
    </p:spTree>
    <p:extLst>
      <p:ext uri="{BB962C8B-B14F-4D97-AF65-F5344CB8AC3E}">
        <p14:creationId xmlns:p14="http://schemas.microsoft.com/office/powerpoint/2010/main" val="11201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C0943311-56BD-43FA-BBC8-63E8C57A004C}"/>
              </a:ext>
            </a:extLst>
          </p:cNvPr>
          <p:cNvSpPr/>
          <p:nvPr/>
        </p:nvSpPr>
        <p:spPr>
          <a:xfrm>
            <a:off x="0" y="0"/>
            <a:ext cx="4812632"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7" name="Rounded Rectangle 2">
            <a:extLst>
              <a:ext uri="{FF2B5EF4-FFF2-40B4-BE49-F238E27FC236}">
                <a16:creationId xmlns:a16="http://schemas.microsoft.com/office/drawing/2014/main" xmlns="" id="{7C41D247-E469-4DBB-A35A-FAD5C0AA746B}"/>
              </a:ext>
            </a:extLst>
          </p:cNvPr>
          <p:cNvSpPr/>
          <p:nvPr/>
        </p:nvSpPr>
        <p:spPr>
          <a:xfrm>
            <a:off x="304799" y="4133673"/>
            <a:ext cx="7624955" cy="1528008"/>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Because </a:t>
            </a:r>
            <a:r>
              <a:rPr lang="en-US" sz="4000" b="1" dirty="0"/>
              <a:t>Jesus is on a mission to seek and save lost things</a:t>
            </a:r>
          </a:p>
        </p:txBody>
      </p:sp>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lost.</a:t>
            </a:r>
            <a:endParaRPr lang="en-US" sz="3600" dirty="0"/>
          </a:p>
        </p:txBody>
      </p:sp>
    </p:spTree>
    <p:extLst>
      <p:ext uri="{BB962C8B-B14F-4D97-AF65-F5344CB8AC3E}">
        <p14:creationId xmlns:p14="http://schemas.microsoft.com/office/powerpoint/2010/main" val="22252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2" name="Rounded Rectangle 2">
            <a:extLst>
              <a:ext uri="{FF2B5EF4-FFF2-40B4-BE49-F238E27FC236}">
                <a16:creationId xmlns:a16="http://schemas.microsoft.com/office/drawing/2014/main" xmlns="" id="{C77EED0D-B33C-458E-9BFF-DF84C898C495}"/>
              </a:ext>
            </a:extLst>
          </p:cNvPr>
          <p:cNvSpPr/>
          <p:nvPr/>
        </p:nvSpPr>
        <p:spPr>
          <a:xfrm>
            <a:off x="4812632" y="130258"/>
            <a:ext cx="7379368" cy="1390263"/>
          </a:xfrm>
          <a:prstGeom prst="roundRect">
            <a:avLst/>
          </a:prstGeom>
          <a:solidFill>
            <a:schemeClr val="tx1">
              <a:alpha val="73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“we like to go our own way… until we don’t”</a:t>
            </a:r>
            <a:endParaRPr lang="en-US" sz="4000" b="1" dirty="0"/>
          </a:p>
        </p:txBody>
      </p:sp>
      <p:sp>
        <p:nvSpPr>
          <p:cNvPr id="14" name="Rounded Rectangle 2">
            <a:extLst>
              <a:ext uri="{FF2B5EF4-FFF2-40B4-BE49-F238E27FC236}">
                <a16:creationId xmlns:a16="http://schemas.microsoft.com/office/drawing/2014/main" xmlns="" id="{E609AAF3-17D2-47C3-816C-402148088410}"/>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6092713-E03F-4128-92C3-FDCCFEA3B247}"/>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Tree>
    <p:extLst>
      <p:ext uri="{BB962C8B-B14F-4D97-AF65-F5344CB8AC3E}">
        <p14:creationId xmlns:p14="http://schemas.microsoft.com/office/powerpoint/2010/main" val="25922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4" grpId="0" animBg="1"/>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13" name="Rounded Rectangle 2">
            <a:extLst>
              <a:ext uri="{FF2B5EF4-FFF2-40B4-BE49-F238E27FC236}">
                <a16:creationId xmlns:a16="http://schemas.microsoft.com/office/drawing/2014/main" xmlns="" id="{B8602B53-83D5-4A94-B0DD-8699AD9657BD}"/>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4" name="Rounded Rectangle 2">
            <a:extLst>
              <a:ext uri="{FF2B5EF4-FFF2-40B4-BE49-F238E27FC236}">
                <a16:creationId xmlns:a16="http://schemas.microsoft.com/office/drawing/2014/main" xmlns="" id="{45BBFBFF-CF6D-4B87-85AC-C08DAE3AC6A1}"/>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3" name="Rectangle 2">
            <a:extLst>
              <a:ext uri="{FF2B5EF4-FFF2-40B4-BE49-F238E27FC236}">
                <a16:creationId xmlns:a16="http://schemas.microsoft.com/office/drawing/2014/main" xmlns="" id="{6FA82DBD-9224-4F88-963B-796DAB589D85}"/>
              </a:ext>
            </a:extLst>
          </p:cNvPr>
          <p:cNvSpPr/>
          <p:nvPr/>
        </p:nvSpPr>
        <p:spPr>
          <a:xfrm>
            <a:off x="4935420" y="1053296"/>
            <a:ext cx="7113826" cy="4247908"/>
          </a:xfrm>
          <a:prstGeom prst="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effectLst/>
                <a:latin typeface="Calibri" panose="020F0502020204030204" pitchFamily="34" charset="0"/>
                <a:ea typeface="Calibri" panose="020F0502020204030204" pitchFamily="34" charset="0"/>
                <a:cs typeface="Times New Roman" panose="02020603050405020304" pitchFamily="18" charset="0"/>
              </a:rPr>
              <a:t>“If you don’t surrender to God don’t think you don’t surrender.  Everybody surrenders to something.  Some surrender to themselves as God.  If you surrender to yourself as God, you won’t like your God.  You will do as you like and then you won’t like what you do.  You will express yourself and you won’t like the self you express.  You won’t like yourself and no one else will like you. </a:t>
            </a:r>
          </a:p>
          <a:p>
            <a:pPr algn="r"/>
            <a:r>
              <a:rPr lang="en-US" sz="2000" dirty="0">
                <a:latin typeface="Calibri" panose="020F0502020204030204" pitchFamily="34" charset="0"/>
                <a:ea typeface="Calibri" panose="020F0502020204030204" pitchFamily="34" charset="0"/>
                <a:cs typeface="Times New Roman" panose="02020603050405020304" pitchFamily="18" charset="0"/>
              </a:rPr>
              <a:t>- Ajith </a:t>
            </a:r>
            <a:r>
              <a:rPr lang="en-US" sz="2000" dirty="0">
                <a:effectLst/>
                <a:latin typeface="Calibri" panose="020F0502020204030204" pitchFamily="34" charset="0"/>
                <a:ea typeface="Calibri" panose="020F0502020204030204" pitchFamily="34" charset="0"/>
                <a:cs typeface="Times New Roman" panose="02020603050405020304" pitchFamily="18" charset="0"/>
              </a:rPr>
              <a:t>Fernando: </a:t>
            </a:r>
            <a:r>
              <a:rPr lang="en-US" sz="2000" i="1" dirty="0">
                <a:effectLst/>
                <a:latin typeface="Calibri" panose="020F0502020204030204" pitchFamily="34" charset="0"/>
                <a:ea typeface="Calibri" panose="020F0502020204030204" pitchFamily="34" charset="0"/>
                <a:cs typeface="Times New Roman" panose="02020603050405020304" pitchFamily="18" charset="0"/>
              </a:rPr>
              <a:t>Reclaiming Love – Victory through surrender</a:t>
            </a:r>
            <a:endParaRPr lang="en-US" sz="1400" dirty="0"/>
          </a:p>
        </p:txBody>
      </p:sp>
    </p:spTree>
    <p:extLst>
      <p:ext uri="{BB962C8B-B14F-4D97-AF65-F5344CB8AC3E}">
        <p14:creationId xmlns:p14="http://schemas.microsoft.com/office/powerpoint/2010/main" val="11988897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19:4 </a:t>
            </a:r>
            <a:r>
              <a:rPr lang="en-US" sz="3200" dirty="0">
                <a:solidFill>
                  <a:schemeClr val="tx1"/>
                </a:solidFill>
              </a:rPr>
              <a:t>So he </a:t>
            </a:r>
            <a:r>
              <a:rPr lang="en-US" sz="3200" b="1" u="sng" dirty="0">
                <a:solidFill>
                  <a:srgbClr val="002060"/>
                </a:solidFill>
              </a:rPr>
              <a:t>ran on ahead </a:t>
            </a:r>
            <a:r>
              <a:rPr lang="en-US" sz="3200" dirty="0">
                <a:solidFill>
                  <a:schemeClr val="tx1"/>
                </a:solidFill>
              </a:rPr>
              <a:t>and </a:t>
            </a:r>
            <a:r>
              <a:rPr lang="en-US" sz="3200" b="1" u="sng" dirty="0">
                <a:solidFill>
                  <a:srgbClr val="002060"/>
                </a:solidFill>
              </a:rPr>
              <a:t>climbed up into a sycamore tree</a:t>
            </a:r>
            <a:r>
              <a:rPr lang="en-US" sz="3200" b="1" dirty="0">
                <a:solidFill>
                  <a:srgbClr val="002060"/>
                </a:solidFill>
              </a:rPr>
              <a:t> </a:t>
            </a:r>
            <a:r>
              <a:rPr lang="en-US" sz="3200" dirty="0">
                <a:solidFill>
                  <a:schemeClr val="tx1"/>
                </a:solidFill>
              </a:rPr>
              <a:t>in order to see Him… </a:t>
            </a:r>
            <a:r>
              <a:rPr lang="en-US" sz="3200" b="1" baseline="30000" dirty="0">
                <a:solidFill>
                  <a:schemeClr val="accent4">
                    <a:lumMod val="20000"/>
                    <a:lumOff val="80000"/>
                  </a:schemeClr>
                </a:solidFill>
              </a:rPr>
              <a:t>6 </a:t>
            </a:r>
            <a:r>
              <a:rPr lang="en-US" sz="3200" dirty="0">
                <a:solidFill>
                  <a:schemeClr val="accent4">
                    <a:lumMod val="20000"/>
                    <a:lumOff val="80000"/>
                  </a:schemeClr>
                </a:solidFill>
              </a:rPr>
              <a:t>And he hurried and came down and received Him gladly. </a:t>
            </a:r>
          </a:p>
          <a:p>
            <a:endParaRPr lang="en-US" sz="3200" dirty="0">
              <a:solidFill>
                <a:schemeClr val="tx1"/>
              </a:solidFill>
            </a:endParaRPr>
          </a:p>
          <a:p>
            <a:endParaRPr lang="en-US" sz="3600" dirty="0"/>
          </a:p>
        </p:txBody>
      </p:sp>
      <p:sp>
        <p:nvSpPr>
          <p:cNvPr id="9" name="Rounded Rectangle 2">
            <a:extLst>
              <a:ext uri="{FF2B5EF4-FFF2-40B4-BE49-F238E27FC236}">
                <a16:creationId xmlns:a16="http://schemas.microsoft.com/office/drawing/2014/main" xmlns="" id="{CD485D6D-3F9F-4B74-BD3E-4AB7CBF557AB}"/>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0" name="Rounded Rectangle 2">
            <a:extLst>
              <a:ext uri="{FF2B5EF4-FFF2-40B4-BE49-F238E27FC236}">
                <a16:creationId xmlns:a16="http://schemas.microsoft.com/office/drawing/2014/main" xmlns="" id="{3D89D2F9-E8E8-4666-8984-B595348FCF35}"/>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1" name="Rounded Rectangle 2">
            <a:extLst>
              <a:ext uri="{FF2B5EF4-FFF2-40B4-BE49-F238E27FC236}">
                <a16:creationId xmlns:a16="http://schemas.microsoft.com/office/drawing/2014/main" xmlns="" id="{8251F6D7-DC66-46C5-BC63-951840AB6525}"/>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3730486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xmlns="" id="{C86DE4F6-6012-4C03-B14C-7391F0093A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17167" y="138224"/>
            <a:ext cx="11957665" cy="2535398"/>
          </a:xfrm>
          <a:prstGeom prst="rect">
            <a:avLst/>
          </a:prstGeom>
        </p:spPr>
      </p:pic>
    </p:spTree>
    <p:extLst>
      <p:ext uri="{BB962C8B-B14F-4D97-AF65-F5344CB8AC3E}">
        <p14:creationId xmlns:p14="http://schemas.microsoft.com/office/powerpoint/2010/main" val="1319878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a:t>
            </a:r>
            <a:r>
              <a:rPr lang="en-US" sz="3100" b="1" u="sng" dirty="0">
                <a:solidFill>
                  <a:srgbClr val="002060"/>
                </a:solidFill>
              </a:rPr>
              <a:t>He looked up and </a:t>
            </a:r>
            <a:r>
              <a:rPr lang="en-US" sz="3200" b="1" u="sng" dirty="0">
                <a:solidFill>
                  <a:srgbClr val="002060"/>
                </a:solidFill>
              </a:rPr>
              <a:t>said to him, “Zacchaeus, hurry and come down</a:t>
            </a:r>
            <a:r>
              <a:rPr lang="en-US" sz="3200" dirty="0">
                <a:solidFill>
                  <a:schemeClr val="tx1"/>
                </a:solidFill>
              </a:rPr>
              <a:t>, for today I must stay at your house.”</a:t>
            </a:r>
            <a:endParaRPr lang="en-US" sz="3600" dirty="0"/>
          </a:p>
        </p:txBody>
      </p:sp>
      <p:sp>
        <p:nvSpPr>
          <p:cNvPr id="12" name="Rounded Rectangle 2">
            <a:extLst>
              <a:ext uri="{FF2B5EF4-FFF2-40B4-BE49-F238E27FC236}">
                <a16:creationId xmlns:a16="http://schemas.microsoft.com/office/drawing/2014/main" xmlns="" id="{62A43940-4B87-41F5-B074-4F83C3DF09C1}"/>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3" name="Rounded Rectangle 2">
            <a:extLst>
              <a:ext uri="{FF2B5EF4-FFF2-40B4-BE49-F238E27FC236}">
                <a16:creationId xmlns:a16="http://schemas.microsoft.com/office/drawing/2014/main" xmlns="" id="{446B1663-14A7-4A3B-8A5D-CD3F24C7974D}"/>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4" name="Rounded Rectangle 2">
            <a:extLst>
              <a:ext uri="{FF2B5EF4-FFF2-40B4-BE49-F238E27FC236}">
                <a16:creationId xmlns:a16="http://schemas.microsoft.com/office/drawing/2014/main" xmlns="" id="{F7DFAA53-788B-41FB-9AB0-3A7E23DEAAF6}"/>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33084228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I must stay at your house.”</a:t>
            </a:r>
            <a:r>
              <a:rPr lang="en-US" sz="3200" b="1" baseline="30000" dirty="0">
                <a:solidFill>
                  <a:schemeClr val="tx1"/>
                </a:solidFill>
              </a:rPr>
              <a:t> 6 </a:t>
            </a:r>
            <a:r>
              <a:rPr lang="en-US" sz="3200" dirty="0">
                <a:solidFill>
                  <a:schemeClr val="tx1"/>
                </a:solidFill>
              </a:rPr>
              <a:t>And he </a:t>
            </a:r>
            <a:r>
              <a:rPr lang="en-US" sz="3200" b="1" u="sng" dirty="0">
                <a:solidFill>
                  <a:srgbClr val="002060"/>
                </a:solidFill>
              </a:rPr>
              <a:t>hurried</a:t>
            </a:r>
            <a:r>
              <a:rPr lang="en-US" sz="3200" u="sng" dirty="0">
                <a:solidFill>
                  <a:schemeClr val="tx1"/>
                </a:solidFill>
              </a:rPr>
              <a:t> </a:t>
            </a:r>
            <a:r>
              <a:rPr lang="en-US" sz="3200" dirty="0">
                <a:solidFill>
                  <a:schemeClr val="tx1"/>
                </a:solidFill>
              </a:rPr>
              <a:t>and </a:t>
            </a:r>
            <a:r>
              <a:rPr lang="en-US" sz="3200" b="1" u="sng" dirty="0">
                <a:solidFill>
                  <a:srgbClr val="002060"/>
                </a:solidFill>
              </a:rPr>
              <a:t>came down</a:t>
            </a:r>
            <a:r>
              <a:rPr lang="en-US" sz="3200" b="1" dirty="0">
                <a:solidFill>
                  <a:srgbClr val="002060"/>
                </a:solidFill>
              </a:rPr>
              <a:t> </a:t>
            </a:r>
            <a:r>
              <a:rPr lang="en-US" sz="3200" dirty="0">
                <a:solidFill>
                  <a:schemeClr val="tx1"/>
                </a:solidFill>
              </a:rPr>
              <a:t>and </a:t>
            </a:r>
            <a:r>
              <a:rPr lang="en-US" sz="3200" b="1" u="sng" dirty="0">
                <a:solidFill>
                  <a:srgbClr val="002060"/>
                </a:solidFill>
              </a:rPr>
              <a:t>received Him gladly.</a:t>
            </a:r>
            <a:r>
              <a:rPr lang="en-US" sz="3200" dirty="0">
                <a:solidFill>
                  <a:schemeClr val="tx1"/>
                </a:solidFill>
              </a:rPr>
              <a:t> </a:t>
            </a:r>
            <a:endParaRPr lang="en-US" sz="3200" dirty="0"/>
          </a:p>
        </p:txBody>
      </p:sp>
      <p:sp>
        <p:nvSpPr>
          <p:cNvPr id="12" name="Rounded Rectangle 2">
            <a:extLst>
              <a:ext uri="{FF2B5EF4-FFF2-40B4-BE49-F238E27FC236}">
                <a16:creationId xmlns:a16="http://schemas.microsoft.com/office/drawing/2014/main" xmlns="" id="{B114DC7A-5D39-4EDD-9B6E-6B1FCF7A8F44}"/>
              </a:ext>
            </a:extLst>
          </p:cNvPr>
          <p:cNvSpPr/>
          <p:nvPr/>
        </p:nvSpPr>
        <p:spPr>
          <a:xfrm>
            <a:off x="4217159" y="201122"/>
            <a:ext cx="7838364" cy="128292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 saw that Zacchaeus was 2 things: </a:t>
            </a:r>
          </a:p>
          <a:p>
            <a:pPr algn="ctr"/>
            <a:r>
              <a:rPr lang="en-US" sz="3600" b="1" dirty="0"/>
              <a:t>Lost and ready to be found</a:t>
            </a:r>
            <a:endParaRPr lang="en-US" sz="3200" b="1"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3680249"/>
            <a:ext cx="49963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Zacchaeus was lost</a:t>
            </a:r>
            <a:endParaRPr lang="en-US" sz="4000" b="1" dirty="0"/>
          </a:p>
        </p:txBody>
      </p:sp>
      <p:sp>
        <p:nvSpPr>
          <p:cNvPr id="15" name="Rounded Rectangle 2">
            <a:extLst>
              <a:ext uri="{FF2B5EF4-FFF2-40B4-BE49-F238E27FC236}">
                <a16:creationId xmlns:a16="http://schemas.microsoft.com/office/drawing/2014/main" xmlns="" id="{691B98E1-08D4-4C8A-8FFA-A9D74965AF86}"/>
              </a:ext>
            </a:extLst>
          </p:cNvPr>
          <p:cNvSpPr/>
          <p:nvPr/>
        </p:nvSpPr>
        <p:spPr>
          <a:xfrm>
            <a:off x="6288437" y="4463098"/>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he knew it</a:t>
            </a:r>
            <a:endParaRPr lang="en-US" sz="4000" b="1" dirty="0"/>
          </a:p>
        </p:txBody>
      </p:sp>
      <p:sp>
        <p:nvSpPr>
          <p:cNvPr id="16" name="Rounded Rectangle 2">
            <a:extLst>
              <a:ext uri="{FF2B5EF4-FFF2-40B4-BE49-F238E27FC236}">
                <a16:creationId xmlns:a16="http://schemas.microsoft.com/office/drawing/2014/main" xmlns="" id="{9258C904-51DA-48D9-B82C-491D906DE49A}"/>
              </a:ext>
            </a:extLst>
          </p:cNvPr>
          <p:cNvSpPr/>
          <p:nvPr/>
        </p:nvSpPr>
        <p:spPr>
          <a:xfrm>
            <a:off x="7201350" y="5245947"/>
            <a:ext cx="4502971"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knew it too</a:t>
            </a:r>
            <a:endParaRPr lang="en-US" sz="4000" b="1" dirty="0"/>
          </a:p>
        </p:txBody>
      </p:sp>
    </p:spTree>
    <p:extLst>
      <p:ext uri="{BB962C8B-B14F-4D97-AF65-F5344CB8AC3E}">
        <p14:creationId xmlns:p14="http://schemas.microsoft.com/office/powerpoint/2010/main" val="198022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and to save that which was </a:t>
            </a:r>
            <a:r>
              <a:rPr lang="en-US" sz="3200" b="1" u="sng" dirty="0">
                <a:solidFill>
                  <a:srgbClr val="002060"/>
                </a:solidFill>
              </a:rPr>
              <a:t>lost</a:t>
            </a:r>
            <a:r>
              <a:rPr lang="en-US" sz="3200" dirty="0">
                <a:solidFill>
                  <a:schemeClr val="tx1"/>
                </a:solidFill>
              </a:rPr>
              <a: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I must stay at your house.”</a:t>
            </a:r>
            <a:r>
              <a:rPr lang="en-US" sz="3200" b="1" baseline="30000" dirty="0">
                <a:solidFill>
                  <a:schemeClr val="tx1"/>
                </a:solidFill>
              </a:rPr>
              <a:t> 6 </a:t>
            </a:r>
            <a:r>
              <a:rPr lang="en-US" sz="3200" dirty="0">
                <a:solidFill>
                  <a:schemeClr val="tx1"/>
                </a:solidFill>
              </a:rPr>
              <a:t>And he </a:t>
            </a:r>
            <a:r>
              <a:rPr lang="en-US" sz="3200" b="1" u="sng" dirty="0">
                <a:solidFill>
                  <a:srgbClr val="002060"/>
                </a:solidFill>
              </a:rPr>
              <a:t>hurried</a:t>
            </a:r>
            <a:r>
              <a:rPr lang="en-US" sz="3200" u="sng" dirty="0">
                <a:solidFill>
                  <a:schemeClr val="tx1"/>
                </a:solidFill>
              </a:rPr>
              <a:t> </a:t>
            </a:r>
            <a:r>
              <a:rPr lang="en-US" sz="3200" dirty="0">
                <a:solidFill>
                  <a:schemeClr val="tx1"/>
                </a:solidFill>
              </a:rPr>
              <a:t>and </a:t>
            </a:r>
            <a:r>
              <a:rPr lang="en-US" sz="3200" b="1" u="sng" dirty="0">
                <a:solidFill>
                  <a:srgbClr val="002060"/>
                </a:solidFill>
              </a:rPr>
              <a:t>came down</a:t>
            </a:r>
            <a:r>
              <a:rPr lang="en-US" sz="3200" b="1" dirty="0">
                <a:solidFill>
                  <a:srgbClr val="002060"/>
                </a:solidFill>
              </a:rPr>
              <a:t> </a:t>
            </a:r>
            <a:r>
              <a:rPr lang="en-US" sz="3200" dirty="0">
                <a:solidFill>
                  <a:schemeClr val="tx1"/>
                </a:solidFill>
              </a:rPr>
              <a:t>and </a:t>
            </a:r>
            <a:r>
              <a:rPr lang="en-US" sz="3200" b="1" u="sng" dirty="0">
                <a:solidFill>
                  <a:srgbClr val="002060"/>
                </a:solidFill>
              </a:rPr>
              <a:t>received Him gladly.</a:t>
            </a:r>
            <a:r>
              <a:rPr lang="en-US" sz="3200" dirty="0">
                <a:solidFill>
                  <a:schemeClr val="tx1"/>
                </a:solidFill>
              </a:rPr>
              <a:t> </a:t>
            </a:r>
            <a:endParaRPr lang="en-US" sz="3200" dirty="0"/>
          </a:p>
        </p:txBody>
      </p:sp>
      <p:sp>
        <p:nvSpPr>
          <p:cNvPr id="12" name="Rounded Rectangle 2">
            <a:extLst>
              <a:ext uri="{FF2B5EF4-FFF2-40B4-BE49-F238E27FC236}">
                <a16:creationId xmlns:a16="http://schemas.microsoft.com/office/drawing/2014/main" xmlns="" id="{B114DC7A-5D39-4EDD-9B6E-6B1FCF7A8F44}"/>
              </a:ext>
            </a:extLst>
          </p:cNvPr>
          <p:cNvSpPr/>
          <p:nvPr/>
        </p:nvSpPr>
        <p:spPr>
          <a:xfrm>
            <a:off x="4217159" y="201122"/>
            <a:ext cx="7838364" cy="128292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 saw that Zacchaeus was 2 things: </a:t>
            </a:r>
          </a:p>
          <a:p>
            <a:pPr algn="ctr"/>
            <a:r>
              <a:rPr lang="en-US" sz="3600" b="1" dirty="0"/>
              <a:t>Lost and ready to be found</a:t>
            </a:r>
            <a:endParaRPr lang="en-US" sz="3200" b="1"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5184943"/>
            <a:ext cx="7120103"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“lost” is Jesus’s business</a:t>
            </a:r>
            <a:endParaRPr lang="en-US" sz="4000" b="1" dirty="0"/>
          </a:p>
        </p:txBody>
      </p:sp>
    </p:spTree>
    <p:extLst>
      <p:ext uri="{BB962C8B-B14F-4D97-AF65-F5344CB8AC3E}">
        <p14:creationId xmlns:p14="http://schemas.microsoft.com/office/powerpoint/2010/main" val="312384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I must stay at your house.”</a:t>
            </a:r>
            <a:r>
              <a:rPr lang="en-US" sz="3200" b="1" baseline="30000" dirty="0">
                <a:solidFill>
                  <a:schemeClr val="tx1"/>
                </a:solidFill>
              </a:rPr>
              <a:t> 6 </a:t>
            </a:r>
            <a:r>
              <a:rPr lang="en-US" sz="3200" dirty="0">
                <a:solidFill>
                  <a:schemeClr val="tx1"/>
                </a:solidFill>
              </a:rPr>
              <a:t>And he </a:t>
            </a:r>
            <a:r>
              <a:rPr lang="en-US" sz="3200" b="1" u="sng" dirty="0">
                <a:solidFill>
                  <a:srgbClr val="002060"/>
                </a:solidFill>
              </a:rPr>
              <a:t>hurried</a:t>
            </a:r>
            <a:r>
              <a:rPr lang="en-US" sz="3200" u="sng" dirty="0">
                <a:solidFill>
                  <a:schemeClr val="tx1"/>
                </a:solidFill>
              </a:rPr>
              <a:t> </a:t>
            </a:r>
            <a:r>
              <a:rPr lang="en-US" sz="3200" dirty="0">
                <a:solidFill>
                  <a:schemeClr val="tx1"/>
                </a:solidFill>
              </a:rPr>
              <a:t>and </a:t>
            </a:r>
            <a:r>
              <a:rPr lang="en-US" sz="3200" b="1" u="sng" dirty="0">
                <a:solidFill>
                  <a:srgbClr val="002060"/>
                </a:solidFill>
              </a:rPr>
              <a:t>came down</a:t>
            </a:r>
            <a:r>
              <a:rPr lang="en-US" sz="3200" b="1" dirty="0">
                <a:solidFill>
                  <a:srgbClr val="002060"/>
                </a:solidFill>
              </a:rPr>
              <a:t> </a:t>
            </a:r>
            <a:r>
              <a:rPr lang="en-US" sz="3200" dirty="0">
                <a:solidFill>
                  <a:schemeClr val="tx1"/>
                </a:solidFill>
              </a:rPr>
              <a:t>and </a:t>
            </a:r>
            <a:r>
              <a:rPr lang="en-US" sz="3200" b="1" u="sng" dirty="0">
                <a:solidFill>
                  <a:srgbClr val="002060"/>
                </a:solidFill>
              </a:rPr>
              <a:t>received Him gladly.</a:t>
            </a:r>
            <a:r>
              <a:rPr lang="en-US" sz="3200" dirty="0">
                <a:solidFill>
                  <a:schemeClr val="tx1"/>
                </a:solidFill>
              </a:rPr>
              <a:t> </a:t>
            </a:r>
            <a:endParaRPr lang="en-US" sz="3200" dirty="0"/>
          </a:p>
        </p:txBody>
      </p:sp>
      <p:sp>
        <p:nvSpPr>
          <p:cNvPr id="12" name="Rounded Rectangle 2">
            <a:extLst>
              <a:ext uri="{FF2B5EF4-FFF2-40B4-BE49-F238E27FC236}">
                <a16:creationId xmlns:a16="http://schemas.microsoft.com/office/drawing/2014/main" xmlns="" id="{B114DC7A-5D39-4EDD-9B6E-6B1FCF7A8F44}"/>
              </a:ext>
            </a:extLst>
          </p:cNvPr>
          <p:cNvSpPr/>
          <p:nvPr/>
        </p:nvSpPr>
        <p:spPr>
          <a:xfrm>
            <a:off x="4217159" y="201122"/>
            <a:ext cx="7838364" cy="128292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Jesus saw that Zacchaeus was 2 things: </a:t>
            </a:r>
          </a:p>
          <a:p>
            <a:pPr algn="ctr"/>
            <a:r>
              <a:rPr lang="en-US" sz="3600" b="1" dirty="0"/>
              <a:t>Lost and ready to be found</a:t>
            </a:r>
            <a:endParaRPr lang="en-US" sz="3200" b="1" dirty="0"/>
          </a:p>
        </p:txBody>
      </p:sp>
      <p:sp>
        <p:nvSpPr>
          <p:cNvPr id="14" name="Rounded Rectangle 2">
            <a:extLst>
              <a:ext uri="{FF2B5EF4-FFF2-40B4-BE49-F238E27FC236}">
                <a16:creationId xmlns:a16="http://schemas.microsoft.com/office/drawing/2014/main" xmlns="" id="{D065F181-6F6E-4511-8579-AED6D6511E98}"/>
              </a:ext>
            </a:extLst>
          </p:cNvPr>
          <p:cNvSpPr/>
          <p:nvPr/>
        </p:nvSpPr>
        <p:spPr>
          <a:xfrm>
            <a:off x="4935420" y="5184943"/>
            <a:ext cx="7120103"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“lost” is Jesus’s business</a:t>
            </a:r>
            <a:endParaRPr lang="en-US" sz="4000" b="1" dirty="0"/>
          </a:p>
        </p:txBody>
      </p:sp>
    </p:spTree>
    <p:extLst>
      <p:ext uri="{BB962C8B-B14F-4D97-AF65-F5344CB8AC3E}">
        <p14:creationId xmlns:p14="http://schemas.microsoft.com/office/powerpoint/2010/main" val="20726163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7889C78-C767-4EA8-92C1-C7EA0FE10CE7}"/>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2" name="Rectangle 1">
            <a:extLst>
              <a:ext uri="{FF2B5EF4-FFF2-40B4-BE49-F238E27FC236}">
                <a16:creationId xmlns:a16="http://schemas.microsoft.com/office/drawing/2014/main" xmlns="" id="{ECA9F0BC-1E99-467B-9662-C3A0D2E2DBCE}"/>
              </a:ext>
            </a:extLst>
          </p:cNvPr>
          <p:cNvSpPr/>
          <p:nvPr/>
        </p:nvSpPr>
        <p:spPr>
          <a:xfrm>
            <a:off x="0" y="0"/>
            <a:ext cx="4812632" cy="601177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600" b="1" i="1" dirty="0"/>
          </a:p>
          <a:p>
            <a:pPr algn="ctr"/>
            <a:r>
              <a:rPr lang="en-US" sz="4600" b="1" i="1" dirty="0"/>
              <a:t>Why did Jesus choose Zacchaeus?</a:t>
            </a:r>
          </a:p>
        </p:txBody>
      </p:sp>
      <p:sp>
        <p:nvSpPr>
          <p:cNvPr id="8" name="Rectangle 7">
            <a:extLst>
              <a:ext uri="{FF2B5EF4-FFF2-40B4-BE49-F238E27FC236}">
                <a16:creationId xmlns:a16="http://schemas.microsoft.com/office/drawing/2014/main" xmlns="" id="{7FD39914-31F4-47AD-A287-5ECD1F61C37B}"/>
              </a:ext>
            </a:extLst>
          </p:cNvPr>
          <p:cNvSpPr/>
          <p:nvPr/>
        </p:nvSpPr>
        <p:spPr>
          <a:xfrm>
            <a:off x="0" y="1990165"/>
            <a:ext cx="4812632" cy="4021615"/>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b="1" baseline="30000" dirty="0">
                <a:solidFill>
                  <a:schemeClr val="tx1"/>
                </a:solidFill>
              </a:rPr>
              <a:t>Luke 19:5 </a:t>
            </a:r>
            <a:r>
              <a:rPr lang="en-US" sz="3200" dirty="0">
                <a:solidFill>
                  <a:schemeClr val="tx1"/>
                </a:solidFill>
              </a:rPr>
              <a:t>When Jesus came to the place, He looked up and said to him, “Zacchaeus, hurry and come down, for today </a:t>
            </a:r>
            <a:r>
              <a:rPr lang="en-US" sz="3200" b="1" u="sng" dirty="0">
                <a:solidFill>
                  <a:srgbClr val="002060"/>
                </a:solidFill>
              </a:rPr>
              <a:t>I must stay at your house</a:t>
            </a:r>
            <a:r>
              <a:rPr lang="en-US" sz="3200" dirty="0">
                <a:solidFill>
                  <a:schemeClr val="tx1"/>
                </a:solidFill>
              </a:rPr>
              <a:t>.”</a:t>
            </a:r>
            <a:r>
              <a:rPr lang="en-US" sz="3200" b="1" baseline="30000" dirty="0">
                <a:solidFill>
                  <a:schemeClr val="tx1"/>
                </a:solidFill>
              </a:rPr>
              <a:t> 6 </a:t>
            </a:r>
            <a:r>
              <a:rPr lang="en-US" sz="3200" dirty="0">
                <a:solidFill>
                  <a:schemeClr val="tx1"/>
                </a:solidFill>
              </a:rPr>
              <a:t>And he hurried and came down and received Him gladly. </a:t>
            </a:r>
            <a:endParaRPr lang="en-US" sz="3200" dirty="0"/>
          </a:p>
        </p:txBody>
      </p:sp>
      <p:sp>
        <p:nvSpPr>
          <p:cNvPr id="9" name="Rounded Rectangle 2">
            <a:extLst>
              <a:ext uri="{FF2B5EF4-FFF2-40B4-BE49-F238E27FC236}">
                <a16:creationId xmlns:a16="http://schemas.microsoft.com/office/drawing/2014/main" xmlns="" id="{2950D2DB-409C-4C1F-8261-0A1AF0718B55}"/>
              </a:ext>
            </a:extLst>
          </p:cNvPr>
          <p:cNvSpPr/>
          <p:nvPr/>
        </p:nvSpPr>
        <p:spPr>
          <a:xfrm>
            <a:off x="4935420" y="5184943"/>
            <a:ext cx="7120103" cy="64144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“lost” is Jesus’s business</a:t>
            </a:r>
            <a:endParaRPr lang="en-US" sz="4000" b="1" dirty="0"/>
          </a:p>
        </p:txBody>
      </p:sp>
    </p:spTree>
    <p:extLst>
      <p:ext uri="{BB962C8B-B14F-4D97-AF65-F5344CB8AC3E}">
        <p14:creationId xmlns:p14="http://schemas.microsoft.com/office/powerpoint/2010/main" val="37709106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74AEB88-4379-49B8-A802-5736A863C51D}"/>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dirty="0">
                <a:solidFill>
                  <a:schemeClr val="tx1"/>
                </a:solidFill>
              </a:rPr>
              <a:t> and to save that which was lost.</a:t>
            </a:r>
            <a:endParaRPr lang="en-US" sz="3600" dirty="0"/>
          </a:p>
        </p:txBody>
      </p:sp>
      <p:sp>
        <p:nvSpPr>
          <p:cNvPr id="5" name="Rounded Rectangle 2">
            <a:extLst>
              <a:ext uri="{FF2B5EF4-FFF2-40B4-BE49-F238E27FC236}">
                <a16:creationId xmlns:a16="http://schemas.microsoft.com/office/drawing/2014/main" xmlns="" id="{2C5886DA-60D8-4DAA-A967-F3A07192A49B}"/>
              </a:ext>
            </a:extLst>
          </p:cNvPr>
          <p:cNvSpPr/>
          <p:nvPr/>
        </p:nvSpPr>
        <p:spPr>
          <a:xfrm>
            <a:off x="1147443" y="3147237"/>
            <a:ext cx="9897114" cy="78655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That’s his paradigm for viewing people</a:t>
            </a:r>
            <a:endParaRPr lang="en-US" sz="4000" b="1" dirty="0"/>
          </a:p>
        </p:txBody>
      </p:sp>
      <p:sp>
        <p:nvSpPr>
          <p:cNvPr id="7" name="Rounded Rectangle 2">
            <a:extLst>
              <a:ext uri="{FF2B5EF4-FFF2-40B4-BE49-F238E27FC236}">
                <a16:creationId xmlns:a16="http://schemas.microsoft.com/office/drawing/2014/main" xmlns="" id="{F1EF00C9-98E5-468F-9FA8-A1479733A843}"/>
              </a:ext>
            </a:extLst>
          </p:cNvPr>
          <p:cNvSpPr/>
          <p:nvPr/>
        </p:nvSpPr>
        <p:spPr>
          <a:xfrm>
            <a:off x="233916" y="4281923"/>
            <a:ext cx="11748977" cy="78655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was constantly moving toward lost people</a:t>
            </a:r>
            <a:endParaRPr lang="en-US" sz="4000" b="1" dirty="0"/>
          </a:p>
        </p:txBody>
      </p:sp>
    </p:spTree>
    <p:extLst>
      <p:ext uri="{BB962C8B-B14F-4D97-AF65-F5344CB8AC3E}">
        <p14:creationId xmlns:p14="http://schemas.microsoft.com/office/powerpoint/2010/main" val="54888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wipe(left)">
                                      <p:cBhvr>
                                        <p:cTn id="7" dur="500"/>
                                        <p:tgtEl>
                                          <p:spTgt spid="8">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74AEB88-4379-49B8-A802-5736A863C51D}"/>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Tree>
    <p:extLst>
      <p:ext uri="{BB962C8B-B14F-4D97-AF65-F5344CB8AC3E}">
        <p14:creationId xmlns:p14="http://schemas.microsoft.com/office/powerpoint/2010/main" val="421377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animEffect transition="in" filter="wipe(left)">
                                      <p:cBhvr>
                                        <p:cTn id="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800" dirty="0"/>
          </a:p>
          <a:p>
            <a:r>
              <a:rPr lang="en-US" sz="2800" dirty="0"/>
              <a:t>“Jesus looked past Zacchaeus’s worldly identity and called out to him… saw Zacchaeus as a reflection of his own glory, buried under the brokenness of sin… </a:t>
            </a:r>
          </a:p>
          <a:p>
            <a:endParaRPr lang="en-US" sz="2800" dirty="0"/>
          </a:p>
          <a:p>
            <a:r>
              <a:rPr lang="en-US" sz="2800" dirty="0"/>
              <a:t> Predictably, those who saw their exchange were angry because they could not see past Zacchaeus’s social status and sin.  They could not understand why Jesus would spend time with a man who, in their estimation, did not deserve love.” (219)</a:t>
            </a:r>
          </a:p>
          <a:p>
            <a:endParaRPr lang="en-US" dirty="0"/>
          </a:p>
        </p:txBody>
      </p:sp>
    </p:spTree>
    <p:extLst>
      <p:ext uri="{BB962C8B-B14F-4D97-AF65-F5344CB8AC3E}">
        <p14:creationId xmlns:p14="http://schemas.microsoft.com/office/powerpoint/2010/main" val="22537159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74AEB88-4379-49B8-A802-5736A863C51D}"/>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Tree>
    <p:extLst>
      <p:ext uri="{BB962C8B-B14F-4D97-AF65-F5344CB8AC3E}">
        <p14:creationId xmlns:p14="http://schemas.microsoft.com/office/powerpoint/2010/main" val="203498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74AEB88-4379-49B8-A802-5736A863C51D}"/>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5" name="Rounded Rectangle 2">
            <a:extLst>
              <a:ext uri="{FF2B5EF4-FFF2-40B4-BE49-F238E27FC236}">
                <a16:creationId xmlns:a16="http://schemas.microsoft.com/office/drawing/2014/main" xmlns="" id="{28F201C6-D571-4EA6-9208-089DED684C5E}"/>
              </a:ext>
            </a:extLst>
          </p:cNvPr>
          <p:cNvSpPr/>
          <p:nvPr/>
        </p:nvSpPr>
        <p:spPr>
          <a:xfrm>
            <a:off x="3206257" y="4138770"/>
            <a:ext cx="8365152" cy="6908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Essentially, Jesus showed him </a:t>
            </a:r>
            <a:r>
              <a:rPr lang="en-US" sz="4400" b="1" i="1" dirty="0"/>
              <a:t>love</a:t>
            </a:r>
            <a:r>
              <a:rPr lang="en-US" sz="4400" b="1" dirty="0"/>
              <a:t> </a:t>
            </a:r>
            <a:endParaRPr lang="en-US" sz="4000" b="1" dirty="0"/>
          </a:p>
        </p:txBody>
      </p:sp>
      <p:sp>
        <p:nvSpPr>
          <p:cNvPr id="7" name="Rounded Rectangle 2">
            <a:extLst>
              <a:ext uri="{FF2B5EF4-FFF2-40B4-BE49-F238E27FC236}">
                <a16:creationId xmlns:a16="http://schemas.microsoft.com/office/drawing/2014/main" xmlns="" id="{3C57EE72-7360-4297-875B-182751C1209E}"/>
              </a:ext>
            </a:extLst>
          </p:cNvPr>
          <p:cNvSpPr/>
          <p:nvPr/>
        </p:nvSpPr>
        <p:spPr>
          <a:xfrm>
            <a:off x="3478523" y="5075275"/>
            <a:ext cx="8365152" cy="6908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 when he didn’t deserve it …</a:t>
            </a:r>
            <a:endParaRPr lang="en-US" sz="4000" b="1" dirty="0"/>
          </a:p>
        </p:txBody>
      </p:sp>
    </p:spTree>
    <p:extLst>
      <p:ext uri="{BB962C8B-B14F-4D97-AF65-F5344CB8AC3E}">
        <p14:creationId xmlns:p14="http://schemas.microsoft.com/office/powerpoint/2010/main" val="2825958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5" end="5"/>
                                            </p:txEl>
                                          </p:spTgt>
                                        </p:tgtEl>
                                        <p:attrNameLst>
                                          <p:attrName>style.visibility</p:attrName>
                                        </p:attrNameLst>
                                      </p:cBhvr>
                                      <p:to>
                                        <p:strVal val="visible"/>
                                      </p:to>
                                    </p:set>
                                    <p:animEffect transition="in" filter="wipe(left)">
                                      <p:cBhvr>
                                        <p:cTn id="7" dur="500"/>
                                        <p:tgtEl>
                                          <p:spTgt spid="8">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dirty="0">
              <a:solidFill>
                <a:schemeClr val="bg1"/>
              </a:solidFill>
              <a:effectLst/>
              <a:ea typeface="Times New Roman" panose="02020603050405020304" pitchFamily="18" charset="0"/>
              <a:cs typeface="Calibri" panose="020F0502020204030204" pitchFamily="34" charset="0"/>
            </a:endParaRPr>
          </a:p>
          <a:p>
            <a:pPr algn="ctr"/>
            <a:r>
              <a:rPr lang="en-US" sz="3600" dirty="0">
                <a:solidFill>
                  <a:schemeClr val="bg1"/>
                </a:solidFill>
                <a:effectLst/>
                <a:ea typeface="Times New Roman" panose="02020603050405020304" pitchFamily="18" charset="0"/>
                <a:cs typeface="Calibri" panose="020F0502020204030204" pitchFamily="34" charset="0"/>
              </a:rPr>
              <a:t>“This is a book about outrage. It’s an acknowledgment that our world, or at least our part in it, seems awash in anger, division, and hostility.  Outrage is all around, so we have to decide how to walk through this.  We are living in a day – and thi</a:t>
            </a:r>
            <a:r>
              <a:rPr lang="en-US" sz="3600" dirty="0">
                <a:solidFill>
                  <a:schemeClr val="bg1"/>
                </a:solidFill>
                <a:ea typeface="Times New Roman" panose="02020603050405020304" pitchFamily="18" charset="0"/>
                <a:cs typeface="Calibri" panose="020F0502020204030204" pitchFamily="34" charset="0"/>
              </a:rPr>
              <a:t>s </a:t>
            </a:r>
            <a:r>
              <a:rPr lang="en-US" sz="3600" dirty="0">
                <a:solidFill>
                  <a:schemeClr val="bg1"/>
                </a:solidFill>
                <a:effectLst/>
                <a:ea typeface="Times New Roman" panose="02020603050405020304" pitchFamily="18" charset="0"/>
                <a:cs typeface="Calibri" panose="020F0502020204030204" pitchFamily="34" charset="0"/>
              </a:rPr>
              <a:t>is indeed our moment – when we need to live like Christ, as gospel Christians in the midst of shouting, anger, and hatred.  And it’s going to get worse.” </a:t>
            </a:r>
            <a:r>
              <a:rPr lang="en-US" sz="3600" dirty="0">
                <a:solidFill>
                  <a:schemeClr val="bg1"/>
                </a:solidFill>
                <a:ea typeface="Times New Roman" panose="02020603050405020304" pitchFamily="18" charset="0"/>
                <a:cs typeface="Calibri" panose="020F0502020204030204" pitchFamily="34" charset="0"/>
              </a:rPr>
              <a:t>(xv)</a:t>
            </a:r>
            <a:endParaRPr lang="en-US" sz="3600" dirty="0">
              <a:solidFill>
                <a:schemeClr val="bg1"/>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479020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77C96CA0-3CAE-4209-8FB3-1491D19B7EE8}"/>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5" name="Rounded Rectangle 2">
            <a:extLst>
              <a:ext uri="{FF2B5EF4-FFF2-40B4-BE49-F238E27FC236}">
                <a16:creationId xmlns:a16="http://schemas.microsoft.com/office/drawing/2014/main" xmlns="" id="{28F201C6-D571-4EA6-9208-089DED684C5E}"/>
              </a:ext>
            </a:extLst>
          </p:cNvPr>
          <p:cNvSpPr/>
          <p:nvPr/>
        </p:nvSpPr>
        <p:spPr>
          <a:xfrm>
            <a:off x="3285067" y="5138231"/>
            <a:ext cx="8558607" cy="6908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And the result was </a:t>
            </a:r>
            <a:r>
              <a:rPr lang="en-US" sz="4400" b="1" i="1" dirty="0"/>
              <a:t>transformation</a:t>
            </a:r>
            <a:endParaRPr lang="en-US" sz="4000" b="1" i="1" dirty="0"/>
          </a:p>
        </p:txBody>
      </p:sp>
      <p:sp>
        <p:nvSpPr>
          <p:cNvPr id="8" name="Rectangle 7">
            <a:extLst>
              <a:ext uri="{FF2B5EF4-FFF2-40B4-BE49-F238E27FC236}">
                <a16:creationId xmlns:a16="http://schemas.microsoft.com/office/drawing/2014/main" xmlns="" id="{A63CAEAB-9379-4A35-A8A0-53ACA9D4DB9E}"/>
              </a:ext>
            </a:extLst>
          </p:cNvPr>
          <p:cNvSpPr/>
          <p:nvPr/>
        </p:nvSpPr>
        <p:spPr>
          <a:xfrm>
            <a:off x="4526908" y="3428999"/>
            <a:ext cx="6913037" cy="118959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Luke 19:8 </a:t>
            </a:r>
            <a:r>
              <a:rPr lang="en-US" sz="3600" dirty="0">
                <a:solidFill>
                  <a:schemeClr val="tx1"/>
                </a:solidFill>
              </a:rPr>
              <a:t>“Behold, </a:t>
            </a:r>
            <a:r>
              <a:rPr lang="en-US" sz="3600" b="1" u="sng" dirty="0">
                <a:solidFill>
                  <a:srgbClr val="002060"/>
                </a:solidFill>
              </a:rPr>
              <a:t>Lord</a:t>
            </a:r>
            <a:r>
              <a:rPr lang="en-US" sz="3600" dirty="0">
                <a:solidFill>
                  <a:schemeClr val="tx1"/>
                </a:solidFill>
              </a:rPr>
              <a:t>, half of my possessions I will give to the poor …</a:t>
            </a:r>
            <a:endParaRPr lang="en-US" sz="3600" dirty="0"/>
          </a:p>
        </p:txBody>
      </p:sp>
    </p:spTree>
    <p:extLst>
      <p:ext uri="{BB962C8B-B14F-4D97-AF65-F5344CB8AC3E}">
        <p14:creationId xmlns:p14="http://schemas.microsoft.com/office/powerpoint/2010/main" val="357809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77C96CA0-3CAE-4209-8FB3-1491D19B7EE8}"/>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a:t>
            </a:r>
            <a:r>
              <a:rPr lang="en-US" sz="3200" b="1" u="sng" dirty="0">
                <a:solidFill>
                  <a:srgbClr val="002060"/>
                </a:solidFill>
              </a:rPr>
              <a:t>to seek</a:t>
            </a:r>
            <a:r>
              <a:rPr lang="en-US" sz="3200" b="1" dirty="0">
                <a:solidFill>
                  <a:srgbClr val="002060"/>
                </a:solidFill>
              </a:rPr>
              <a:t> </a:t>
            </a:r>
            <a:r>
              <a:rPr lang="en-US" sz="3200" dirty="0">
                <a:solidFill>
                  <a:schemeClr val="tx1"/>
                </a:solidFill>
              </a:rPr>
              <a:t>and to save that which was lost.</a:t>
            </a:r>
            <a:endParaRPr lang="en-US" sz="3600" dirty="0"/>
          </a:p>
        </p:txBody>
      </p:sp>
      <p:sp>
        <p:nvSpPr>
          <p:cNvPr id="5" name="Rounded Rectangle 2">
            <a:extLst>
              <a:ext uri="{FF2B5EF4-FFF2-40B4-BE49-F238E27FC236}">
                <a16:creationId xmlns:a16="http://schemas.microsoft.com/office/drawing/2014/main" xmlns="" id="{28F201C6-D571-4EA6-9208-089DED684C5E}"/>
              </a:ext>
            </a:extLst>
          </p:cNvPr>
          <p:cNvSpPr/>
          <p:nvPr/>
        </p:nvSpPr>
        <p:spPr>
          <a:xfrm>
            <a:off x="6953693" y="5138231"/>
            <a:ext cx="4889981" cy="6908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explains…</a:t>
            </a:r>
            <a:endParaRPr lang="en-US" sz="4000" b="1" dirty="0"/>
          </a:p>
        </p:txBody>
      </p:sp>
      <p:sp>
        <p:nvSpPr>
          <p:cNvPr id="7" name="Rectangle 6">
            <a:extLst>
              <a:ext uri="{FF2B5EF4-FFF2-40B4-BE49-F238E27FC236}">
                <a16:creationId xmlns:a16="http://schemas.microsoft.com/office/drawing/2014/main" xmlns="" id="{D8B1166B-A81A-4498-9FB3-8409D007B5D3}"/>
              </a:ext>
            </a:extLst>
          </p:cNvPr>
          <p:cNvSpPr/>
          <p:nvPr/>
        </p:nvSpPr>
        <p:spPr>
          <a:xfrm>
            <a:off x="4328235" y="3117631"/>
            <a:ext cx="7535918" cy="169202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19:9 </a:t>
            </a:r>
            <a:r>
              <a:rPr lang="en-US" sz="3600" dirty="0">
                <a:solidFill>
                  <a:schemeClr val="tx1"/>
                </a:solidFill>
              </a:rPr>
              <a:t>And Jesus said to him, “</a:t>
            </a:r>
            <a:r>
              <a:rPr lang="en-US" sz="3600" b="1" u="sng" dirty="0">
                <a:solidFill>
                  <a:srgbClr val="002060"/>
                </a:solidFill>
              </a:rPr>
              <a:t>Today salvation has come to this house</a:t>
            </a:r>
            <a:r>
              <a:rPr lang="en-US" sz="3600" dirty="0">
                <a:solidFill>
                  <a:schemeClr val="tx1"/>
                </a:solidFill>
              </a:rPr>
              <a:t>, because he, too, is a son of Abraham.</a:t>
            </a:r>
          </a:p>
        </p:txBody>
      </p:sp>
      <p:sp>
        <p:nvSpPr>
          <p:cNvPr id="8" name="Rounded Rectangle 2">
            <a:extLst>
              <a:ext uri="{FF2B5EF4-FFF2-40B4-BE49-F238E27FC236}">
                <a16:creationId xmlns:a16="http://schemas.microsoft.com/office/drawing/2014/main" xmlns="" id="{ACCA0C6B-5F25-4C5A-9FBE-92AAD168937E}"/>
              </a:ext>
            </a:extLst>
          </p:cNvPr>
          <p:cNvSpPr/>
          <p:nvPr/>
        </p:nvSpPr>
        <p:spPr>
          <a:xfrm>
            <a:off x="4328235" y="57150"/>
            <a:ext cx="7806616" cy="273190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you’re seeing is not just a change of heart, or a bold resolution… </a:t>
            </a:r>
          </a:p>
          <a:p>
            <a:pPr algn="ctr"/>
            <a:endParaRPr lang="en-US" sz="4000" b="1" dirty="0"/>
          </a:p>
          <a:p>
            <a:pPr algn="ctr"/>
            <a:r>
              <a:rPr lang="en-US" sz="4000" b="1" dirty="0"/>
              <a:t>it is </a:t>
            </a:r>
            <a:r>
              <a:rPr lang="en-US" sz="4000" b="1" i="1" dirty="0"/>
              <a:t>salvation</a:t>
            </a:r>
            <a:r>
              <a:rPr lang="en-US" sz="4000" b="1" dirty="0"/>
              <a:t> in action</a:t>
            </a:r>
            <a:endParaRPr lang="en-US" sz="3600" b="1" dirty="0"/>
          </a:p>
        </p:txBody>
      </p:sp>
    </p:spTree>
    <p:extLst>
      <p:ext uri="{BB962C8B-B14F-4D97-AF65-F5344CB8AC3E}">
        <p14:creationId xmlns:p14="http://schemas.microsoft.com/office/powerpoint/2010/main" val="158372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5225F164-4882-4FEB-9182-338209850B14}"/>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a:t>
            </a:r>
            <a:r>
              <a:rPr lang="en-US" sz="3200" dirty="0">
                <a:solidFill>
                  <a:schemeClr val="tx1"/>
                </a:solidFill>
              </a:rPr>
              <a:t> that which was lost.</a:t>
            </a:r>
            <a:endParaRPr lang="en-US" sz="3600" dirty="0"/>
          </a:p>
        </p:txBody>
      </p:sp>
      <p:sp>
        <p:nvSpPr>
          <p:cNvPr id="7" name="Rectangle 6">
            <a:extLst>
              <a:ext uri="{FF2B5EF4-FFF2-40B4-BE49-F238E27FC236}">
                <a16:creationId xmlns:a16="http://schemas.microsoft.com/office/drawing/2014/main" xmlns="" id="{D8B1166B-A81A-4498-9FB3-8409D007B5D3}"/>
              </a:ext>
            </a:extLst>
          </p:cNvPr>
          <p:cNvSpPr/>
          <p:nvPr/>
        </p:nvSpPr>
        <p:spPr>
          <a:xfrm>
            <a:off x="4328235" y="3117631"/>
            <a:ext cx="7535918" cy="1692028"/>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19:9 </a:t>
            </a:r>
            <a:r>
              <a:rPr lang="en-US" sz="3600" dirty="0">
                <a:solidFill>
                  <a:schemeClr val="tx1"/>
                </a:solidFill>
              </a:rPr>
              <a:t>And Jesus said to him, “</a:t>
            </a:r>
            <a:r>
              <a:rPr lang="en-US" sz="3600" b="1" u="sng" dirty="0">
                <a:solidFill>
                  <a:srgbClr val="002060"/>
                </a:solidFill>
              </a:rPr>
              <a:t>Today salvation has come to this house</a:t>
            </a:r>
            <a:r>
              <a:rPr lang="en-US" sz="3600" dirty="0">
                <a:solidFill>
                  <a:schemeClr val="tx1"/>
                </a:solidFill>
              </a:rPr>
              <a:t>, because he, too, is a son of Abraham.</a:t>
            </a:r>
          </a:p>
        </p:txBody>
      </p:sp>
      <p:sp>
        <p:nvSpPr>
          <p:cNvPr id="8" name="Rounded Rectangle 2">
            <a:extLst>
              <a:ext uri="{FF2B5EF4-FFF2-40B4-BE49-F238E27FC236}">
                <a16:creationId xmlns:a16="http://schemas.microsoft.com/office/drawing/2014/main" xmlns="" id="{8D276F26-D8DF-45EE-828A-F291E661BD61}"/>
              </a:ext>
            </a:extLst>
          </p:cNvPr>
          <p:cNvSpPr/>
          <p:nvPr/>
        </p:nvSpPr>
        <p:spPr>
          <a:xfrm>
            <a:off x="6953693" y="5138231"/>
            <a:ext cx="4889981" cy="690863"/>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Jesus explains…</a:t>
            </a:r>
            <a:endParaRPr lang="en-US" sz="4000" b="1" dirty="0"/>
          </a:p>
        </p:txBody>
      </p:sp>
      <p:sp>
        <p:nvSpPr>
          <p:cNvPr id="11" name="Rounded Rectangle 2">
            <a:extLst>
              <a:ext uri="{FF2B5EF4-FFF2-40B4-BE49-F238E27FC236}">
                <a16:creationId xmlns:a16="http://schemas.microsoft.com/office/drawing/2014/main" xmlns="" id="{37B97387-676F-49B9-BE8B-E7A8D3CCF573}"/>
              </a:ext>
            </a:extLst>
          </p:cNvPr>
          <p:cNvSpPr/>
          <p:nvPr/>
        </p:nvSpPr>
        <p:spPr>
          <a:xfrm>
            <a:off x="4328235" y="57150"/>
            <a:ext cx="7806616" cy="2731909"/>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What you’re seeing is not just a change of heart, or a bold resolution… </a:t>
            </a:r>
          </a:p>
          <a:p>
            <a:pPr algn="ctr"/>
            <a:endParaRPr lang="en-US" sz="4000" b="1" dirty="0"/>
          </a:p>
          <a:p>
            <a:pPr algn="ctr"/>
            <a:r>
              <a:rPr lang="en-US" sz="4000" b="1" dirty="0"/>
              <a:t>it is </a:t>
            </a:r>
            <a:r>
              <a:rPr lang="en-US" sz="4000" b="1" i="1" dirty="0"/>
              <a:t>salvation</a:t>
            </a:r>
            <a:r>
              <a:rPr lang="en-US" sz="4000" b="1" dirty="0"/>
              <a:t> in action</a:t>
            </a:r>
            <a:endParaRPr lang="en-US" sz="3600" b="1" dirty="0"/>
          </a:p>
        </p:txBody>
      </p:sp>
    </p:spTree>
    <p:extLst>
      <p:ext uri="{BB962C8B-B14F-4D97-AF65-F5344CB8AC3E}">
        <p14:creationId xmlns:p14="http://schemas.microsoft.com/office/powerpoint/2010/main" val="3433754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115BBF05-D596-44C4-9768-35DEAA95AD90}"/>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a:t>
            </a:r>
            <a:r>
              <a:rPr lang="en-US" sz="3200" dirty="0">
                <a:solidFill>
                  <a:schemeClr val="tx1"/>
                </a:solidFill>
              </a:rPr>
              <a:t> that which was lost.</a:t>
            </a:r>
            <a:endParaRPr lang="en-US" sz="3600" dirty="0"/>
          </a:p>
        </p:txBody>
      </p:sp>
      <p:sp>
        <p:nvSpPr>
          <p:cNvPr id="10" name="Rounded Rectangle 2">
            <a:extLst>
              <a:ext uri="{FF2B5EF4-FFF2-40B4-BE49-F238E27FC236}">
                <a16:creationId xmlns:a16="http://schemas.microsoft.com/office/drawing/2014/main" xmlns="" id="{9EA7DB45-8159-496E-BE40-E9F98C074EC0}"/>
              </a:ext>
            </a:extLst>
          </p:cNvPr>
          <p:cNvSpPr/>
          <p:nvPr/>
        </p:nvSpPr>
        <p:spPr>
          <a:xfrm>
            <a:off x="3800415" y="2933813"/>
            <a:ext cx="7939081" cy="134643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Was Zacchaeus saved because he gave his money to the poor?</a:t>
            </a:r>
            <a:endParaRPr lang="en-US" sz="4000" b="1" dirty="0"/>
          </a:p>
        </p:txBody>
      </p:sp>
      <p:sp>
        <p:nvSpPr>
          <p:cNvPr id="11" name="Rectangle 10">
            <a:extLst>
              <a:ext uri="{FF2B5EF4-FFF2-40B4-BE49-F238E27FC236}">
                <a16:creationId xmlns:a16="http://schemas.microsoft.com/office/drawing/2014/main" xmlns="" id="{524B7A10-8CA8-480A-A712-B76E0123445C}"/>
              </a:ext>
            </a:extLst>
          </p:cNvPr>
          <p:cNvSpPr/>
          <p:nvPr/>
        </p:nvSpPr>
        <p:spPr>
          <a:xfrm>
            <a:off x="2585665" y="4626429"/>
            <a:ext cx="9412741" cy="1226099"/>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John 1:12 </a:t>
            </a:r>
            <a:r>
              <a:rPr lang="en-US" sz="3600" dirty="0">
                <a:solidFill>
                  <a:schemeClr val="tx1"/>
                </a:solidFill>
              </a:rPr>
              <a:t>To all who believed him and accepted him, he gave the right to become children of God. </a:t>
            </a:r>
          </a:p>
        </p:txBody>
      </p:sp>
    </p:spTree>
    <p:extLst>
      <p:ext uri="{BB962C8B-B14F-4D97-AF65-F5344CB8AC3E}">
        <p14:creationId xmlns:p14="http://schemas.microsoft.com/office/powerpoint/2010/main" val="3246357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874AEB88-4379-49B8-A802-5736A863C51D}"/>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9" name="Rectangle 8">
            <a:extLst>
              <a:ext uri="{FF2B5EF4-FFF2-40B4-BE49-F238E27FC236}">
                <a16:creationId xmlns:a16="http://schemas.microsoft.com/office/drawing/2014/main" xmlns="" id="{D44EFCEC-F303-43A8-9BBF-8EA6FB6D6942}"/>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a:t>
            </a:r>
            <a:r>
              <a:rPr lang="en-US" sz="3200" dirty="0">
                <a:solidFill>
                  <a:schemeClr val="tx1"/>
                </a:solidFill>
              </a:rPr>
              <a:t> that which was lost.</a:t>
            </a:r>
            <a:endParaRPr lang="en-US" sz="3600" dirty="0"/>
          </a:p>
        </p:txBody>
      </p:sp>
      <p:sp>
        <p:nvSpPr>
          <p:cNvPr id="10" name="Rounded Rectangle 2">
            <a:extLst>
              <a:ext uri="{FF2B5EF4-FFF2-40B4-BE49-F238E27FC236}">
                <a16:creationId xmlns:a16="http://schemas.microsoft.com/office/drawing/2014/main" xmlns="" id="{9EA7DB45-8159-496E-BE40-E9F98C074EC0}"/>
              </a:ext>
            </a:extLst>
          </p:cNvPr>
          <p:cNvSpPr/>
          <p:nvPr/>
        </p:nvSpPr>
        <p:spPr>
          <a:xfrm>
            <a:off x="632777" y="4958776"/>
            <a:ext cx="10926446" cy="846220"/>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Order: lost </a:t>
            </a:r>
            <a:r>
              <a:rPr lang="en-US" sz="4400" b="1" dirty="0">
                <a:sym typeface="Wingdings" panose="05000000000000000000" pitchFamily="2" charset="2"/>
              </a:rPr>
              <a:t> grace  salvation  response </a:t>
            </a:r>
            <a:endParaRPr lang="en-US" sz="4000" b="1" dirty="0"/>
          </a:p>
        </p:txBody>
      </p:sp>
      <p:sp>
        <p:nvSpPr>
          <p:cNvPr id="7" name="Rounded Rectangle 2">
            <a:extLst>
              <a:ext uri="{FF2B5EF4-FFF2-40B4-BE49-F238E27FC236}">
                <a16:creationId xmlns:a16="http://schemas.microsoft.com/office/drawing/2014/main" xmlns="" id="{1AF7C6F0-00F1-4F25-A9D8-9A844881495A}"/>
              </a:ext>
            </a:extLst>
          </p:cNvPr>
          <p:cNvSpPr/>
          <p:nvPr/>
        </p:nvSpPr>
        <p:spPr>
          <a:xfrm>
            <a:off x="4519448" y="4018127"/>
            <a:ext cx="7342134" cy="73386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 man with a new identity</a:t>
            </a:r>
            <a:endParaRPr lang="en-US" sz="4000" b="1" i="1" dirty="0"/>
          </a:p>
        </p:txBody>
      </p:sp>
    </p:spTree>
    <p:extLst>
      <p:ext uri="{BB962C8B-B14F-4D97-AF65-F5344CB8AC3E}">
        <p14:creationId xmlns:p14="http://schemas.microsoft.com/office/powerpoint/2010/main" val="24427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s://d1lfxha3ugu3d4.cloudfront.net/images/opencollection/objects/size4/00.159.189_PS2.jpg">
            <a:extLst>
              <a:ext uri="{FF2B5EF4-FFF2-40B4-BE49-F238E27FC236}">
                <a16:creationId xmlns:a16="http://schemas.microsoft.com/office/drawing/2014/main" xmlns="" id="{A22576F0-CC89-45E5-843C-B7D471F8168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585665" y="0"/>
            <a:ext cx="9606336" cy="6857999"/>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xmlns="" id="{533D7F6E-1014-47B1-9168-3AF8EF72F032}"/>
              </a:ext>
            </a:extLst>
          </p:cNvPr>
          <p:cNvSpPr/>
          <p:nvPr/>
        </p:nvSpPr>
        <p:spPr>
          <a:xfrm>
            <a:off x="-1" y="0"/>
            <a:ext cx="5075435"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r>
              <a:rPr lang="en-US" sz="3800" b="1" i="1" dirty="0"/>
              <a:t>Jesus viewed Zacchaeus:</a:t>
            </a:r>
          </a:p>
          <a:p>
            <a:pPr algn="ctr"/>
            <a:endParaRPr lang="en-US" sz="1400" b="1" i="1" dirty="0"/>
          </a:p>
          <a:p>
            <a:pPr marL="571500" indent="-571500">
              <a:buFontTx/>
              <a:buChar char="-"/>
            </a:pPr>
            <a:r>
              <a:rPr lang="en-US" sz="3600" b="1" dirty="0"/>
              <a:t>As a “Lost” Person</a:t>
            </a:r>
          </a:p>
          <a:p>
            <a:pPr marL="571500" indent="-571500">
              <a:buFontTx/>
              <a:buChar char="-"/>
            </a:pPr>
            <a:r>
              <a:rPr lang="en-US" sz="3600" b="1" dirty="0"/>
              <a:t>With Dignity </a:t>
            </a:r>
          </a:p>
          <a:p>
            <a:pPr marL="571500" indent="-571500">
              <a:buFontTx/>
              <a:buChar char="-"/>
            </a:pPr>
            <a:r>
              <a:rPr lang="en-US" sz="3600" b="1" dirty="0"/>
              <a:t>With Acceptance </a:t>
            </a:r>
          </a:p>
          <a:p>
            <a:pPr marL="571500" indent="-571500">
              <a:buFontTx/>
              <a:buChar char="-"/>
            </a:pPr>
            <a:r>
              <a:rPr lang="en-US" sz="3600" b="1" dirty="0"/>
              <a:t>With Potential </a:t>
            </a:r>
          </a:p>
          <a:p>
            <a:pPr marL="571500" indent="-571500">
              <a:buFontTx/>
              <a:buChar char="-"/>
            </a:pPr>
            <a:r>
              <a:rPr lang="en-US" sz="3600" b="1" dirty="0"/>
              <a:t>With Mercy</a:t>
            </a:r>
          </a:p>
          <a:p>
            <a:pPr marL="571500" indent="-571500">
              <a:buFontTx/>
              <a:buChar char="-"/>
            </a:pPr>
            <a:r>
              <a:rPr lang="en-US" sz="3600" b="1" dirty="0"/>
              <a:t>With Honor</a:t>
            </a:r>
          </a:p>
          <a:p>
            <a:pPr marL="571500" indent="-571500">
              <a:buFontTx/>
              <a:buChar char="-"/>
            </a:pPr>
            <a:r>
              <a:rPr lang="en-US" sz="3600" b="1" dirty="0"/>
              <a:t>With </a:t>
            </a:r>
            <a:r>
              <a:rPr lang="en-US" sz="3600" b="1" i="1" dirty="0"/>
              <a:t>GRACE</a:t>
            </a:r>
          </a:p>
          <a:p>
            <a:pPr marL="571500" indent="-571500">
              <a:buFontTx/>
              <a:buChar char="-"/>
            </a:pPr>
            <a:endParaRPr lang="en-US" sz="4000" b="1" i="1" dirty="0"/>
          </a:p>
        </p:txBody>
      </p:sp>
      <p:sp>
        <p:nvSpPr>
          <p:cNvPr id="7" name="Rectangle 6">
            <a:extLst>
              <a:ext uri="{FF2B5EF4-FFF2-40B4-BE49-F238E27FC236}">
                <a16:creationId xmlns:a16="http://schemas.microsoft.com/office/drawing/2014/main" xmlns="" id="{A4B7FE5D-04E0-44F8-A50C-8EBF469E558C}"/>
              </a:ext>
            </a:extLst>
          </p:cNvPr>
          <p:cNvSpPr/>
          <p:nvPr/>
        </p:nvSpPr>
        <p:spPr>
          <a:xfrm>
            <a:off x="0" y="6011780"/>
            <a:ext cx="12192000" cy="846220"/>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10 </a:t>
            </a:r>
            <a:r>
              <a:rPr lang="en-US" sz="3200" dirty="0">
                <a:solidFill>
                  <a:schemeClr val="tx1"/>
                </a:solidFill>
              </a:rPr>
              <a:t>For the Son of Man has come to seek </a:t>
            </a:r>
            <a:r>
              <a:rPr lang="en-US" sz="3200" b="1" u="sng" dirty="0">
                <a:solidFill>
                  <a:srgbClr val="002060"/>
                </a:solidFill>
              </a:rPr>
              <a:t>and to save</a:t>
            </a:r>
            <a:r>
              <a:rPr lang="en-US" sz="3200" dirty="0">
                <a:solidFill>
                  <a:schemeClr val="tx1"/>
                </a:solidFill>
              </a:rPr>
              <a:t> that which was lost.</a:t>
            </a:r>
            <a:endParaRPr lang="en-US" sz="3600" dirty="0"/>
          </a:p>
        </p:txBody>
      </p:sp>
      <p:sp>
        <p:nvSpPr>
          <p:cNvPr id="9" name="Rounded Rectangle 2">
            <a:extLst>
              <a:ext uri="{FF2B5EF4-FFF2-40B4-BE49-F238E27FC236}">
                <a16:creationId xmlns:a16="http://schemas.microsoft.com/office/drawing/2014/main" xmlns="" id="{F58E6EBE-6B8F-45D4-BBBA-C16281F1B8AF}"/>
              </a:ext>
            </a:extLst>
          </p:cNvPr>
          <p:cNvSpPr/>
          <p:nvPr/>
        </p:nvSpPr>
        <p:spPr>
          <a:xfrm>
            <a:off x="4099034" y="3026978"/>
            <a:ext cx="7888672" cy="266174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Grace is a scandal! And when we experience it revolutionizes our lives</a:t>
            </a:r>
          </a:p>
          <a:p>
            <a:pPr algn="ctr"/>
            <a:endParaRPr lang="en-US" sz="3600" b="1" dirty="0"/>
          </a:p>
          <a:p>
            <a:pPr algn="ctr"/>
            <a:r>
              <a:rPr lang="en-US" sz="3600" b="1" dirty="0"/>
              <a:t>That’s what happened to Zacchaeus.</a:t>
            </a:r>
          </a:p>
        </p:txBody>
      </p:sp>
    </p:spTree>
    <p:extLst>
      <p:ext uri="{BB962C8B-B14F-4D97-AF65-F5344CB8AC3E}">
        <p14:creationId xmlns:p14="http://schemas.microsoft.com/office/powerpoint/2010/main" val="3163435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38DCE026-BEED-41C7-837A-841675C2B39C}"/>
              </a:ext>
            </a:extLst>
          </p:cNvPr>
          <p:cNvSpPr/>
          <p:nvPr/>
        </p:nvSpPr>
        <p:spPr>
          <a:xfrm>
            <a:off x="-1" y="0"/>
            <a:ext cx="12192001" cy="6857999"/>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tIns="182880" rtlCol="0" anchor="t" anchorCtr="0"/>
          <a:lstStyle/>
          <a:p>
            <a:pPr algn="ctr"/>
            <a:endParaRPr lang="en-US" sz="3800" b="1" i="1" dirty="0"/>
          </a:p>
          <a:p>
            <a:pPr marL="571500" indent="-571500">
              <a:buFontTx/>
              <a:buChar char="-"/>
            </a:pPr>
            <a:endParaRPr lang="en-US" sz="3800" b="1" i="1" dirty="0"/>
          </a:p>
          <a:p>
            <a:pPr algn="ctr"/>
            <a:endParaRPr lang="en-US" sz="5400" b="1" i="1" dirty="0"/>
          </a:p>
          <a:p>
            <a:pPr algn="ctr"/>
            <a:r>
              <a:rPr lang="en-US" sz="8800" b="1" i="1" dirty="0"/>
              <a:t>Outrage </a:t>
            </a:r>
            <a:r>
              <a:rPr lang="en-US" sz="8800" b="1" dirty="0"/>
              <a:t>vs. </a:t>
            </a:r>
            <a:r>
              <a:rPr lang="en-US" sz="8800" b="1" i="1" dirty="0"/>
              <a:t>Love</a:t>
            </a:r>
          </a:p>
          <a:p>
            <a:pPr marL="571500" indent="-571500">
              <a:buFontTx/>
              <a:buChar char="-"/>
            </a:pPr>
            <a:endParaRPr lang="en-US" sz="4000" b="1" i="1" dirty="0"/>
          </a:p>
        </p:txBody>
      </p:sp>
    </p:spTree>
    <p:extLst>
      <p:ext uri="{BB962C8B-B14F-4D97-AF65-F5344CB8AC3E}">
        <p14:creationId xmlns:p14="http://schemas.microsoft.com/office/powerpoint/2010/main" val="367744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2">
            <a:extLst>
              <a:ext uri="{FF2B5EF4-FFF2-40B4-BE49-F238E27FC236}">
                <a16:creationId xmlns:a16="http://schemas.microsoft.com/office/drawing/2014/main" xmlns="" id="{98A3A560-42C8-476D-82E3-7632ABDC1563}"/>
              </a:ext>
            </a:extLst>
          </p:cNvPr>
          <p:cNvSpPr/>
          <p:nvPr/>
        </p:nvSpPr>
        <p:spPr>
          <a:xfrm>
            <a:off x="596950" y="2517133"/>
            <a:ext cx="10998097" cy="79543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you see the challenge of Jesus’s example? </a:t>
            </a:r>
            <a:endParaRPr lang="en-US" sz="4000" b="1" i="1" dirty="0"/>
          </a:p>
        </p:txBody>
      </p:sp>
      <p:sp>
        <p:nvSpPr>
          <p:cNvPr id="9" name="Rounded Rectangle 2">
            <a:extLst>
              <a:ext uri="{FF2B5EF4-FFF2-40B4-BE49-F238E27FC236}">
                <a16:creationId xmlns:a16="http://schemas.microsoft.com/office/drawing/2014/main" xmlns="" id="{173B099B-EF80-46B8-B9F0-D3D8D742F9F4}"/>
              </a:ext>
            </a:extLst>
          </p:cNvPr>
          <p:cNvSpPr/>
          <p:nvPr/>
        </p:nvSpPr>
        <p:spPr>
          <a:xfrm>
            <a:off x="-1" y="221130"/>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a:t>
            </a:r>
            <a:r>
              <a:rPr lang="en-US" sz="4600" b="1" dirty="0"/>
              <a:t>Jesus loves disgusting people</a:t>
            </a:r>
            <a:r>
              <a:rPr lang="en-US" sz="4600" b="1" i="1" dirty="0"/>
              <a:t> </a:t>
            </a:r>
          </a:p>
        </p:txBody>
      </p:sp>
    </p:spTree>
    <p:extLst>
      <p:ext uri="{BB962C8B-B14F-4D97-AF65-F5344CB8AC3E}">
        <p14:creationId xmlns:p14="http://schemas.microsoft.com/office/powerpoint/2010/main" val="40155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6205CEA3-0D4D-42DE-8F05-3F1CBDDF5892}"/>
              </a:ext>
            </a:extLst>
          </p:cNvPr>
          <p:cNvSpPr/>
          <p:nvPr/>
        </p:nvSpPr>
        <p:spPr>
          <a:xfrm>
            <a:off x="-1" y="221130"/>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a:t>
            </a:r>
            <a:r>
              <a:rPr lang="en-US" sz="4600" b="1" dirty="0"/>
              <a:t>Jesus loves disgusting people, </a:t>
            </a:r>
            <a:r>
              <a:rPr lang="en-US" sz="4600" b="1" i="1" dirty="0"/>
              <a:t>and so should we </a:t>
            </a:r>
          </a:p>
        </p:txBody>
      </p:sp>
      <p:sp>
        <p:nvSpPr>
          <p:cNvPr id="6" name="Rounded Rectangle 2">
            <a:extLst>
              <a:ext uri="{FF2B5EF4-FFF2-40B4-BE49-F238E27FC236}">
                <a16:creationId xmlns:a16="http://schemas.microsoft.com/office/drawing/2014/main" xmlns="" id="{DFC1E771-C464-499C-8D57-2A22842F49D3}"/>
              </a:ext>
            </a:extLst>
          </p:cNvPr>
          <p:cNvSpPr/>
          <p:nvPr/>
        </p:nvSpPr>
        <p:spPr>
          <a:xfrm>
            <a:off x="596950" y="2517133"/>
            <a:ext cx="10998097" cy="79543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you see the challenge of Jesus’s example? </a:t>
            </a:r>
            <a:endParaRPr lang="en-US" sz="4000" b="1" i="1" dirty="0"/>
          </a:p>
        </p:txBody>
      </p:sp>
    </p:spTree>
    <p:extLst>
      <p:ext uri="{BB962C8B-B14F-4D97-AF65-F5344CB8AC3E}">
        <p14:creationId xmlns:p14="http://schemas.microsoft.com/office/powerpoint/2010/main" val="419868327"/>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6205CEA3-0D4D-42DE-8F05-3F1CBDDF5892}"/>
              </a:ext>
            </a:extLst>
          </p:cNvPr>
          <p:cNvSpPr/>
          <p:nvPr/>
        </p:nvSpPr>
        <p:spPr>
          <a:xfrm>
            <a:off x="-1" y="221130"/>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a:t>
            </a:r>
            <a:r>
              <a:rPr lang="en-US" sz="4600" b="1" dirty="0"/>
              <a:t>Jesus loves disgusting people, </a:t>
            </a:r>
            <a:r>
              <a:rPr lang="en-US" sz="4600" b="1" i="1" dirty="0"/>
              <a:t>and so should we </a:t>
            </a:r>
          </a:p>
        </p:txBody>
      </p:sp>
      <p:sp>
        <p:nvSpPr>
          <p:cNvPr id="8" name="Rounded Rectangle 2">
            <a:extLst>
              <a:ext uri="{FF2B5EF4-FFF2-40B4-BE49-F238E27FC236}">
                <a16:creationId xmlns:a16="http://schemas.microsoft.com/office/drawing/2014/main" xmlns="" id="{98A3A560-42C8-476D-82E3-7632ABDC1563}"/>
              </a:ext>
            </a:extLst>
          </p:cNvPr>
          <p:cNvSpPr/>
          <p:nvPr/>
        </p:nvSpPr>
        <p:spPr>
          <a:xfrm>
            <a:off x="596950" y="2517133"/>
            <a:ext cx="10998097" cy="79543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you see the challenge of Jesus’s example? </a:t>
            </a:r>
            <a:endParaRPr lang="en-US" sz="4000" b="1" i="1" dirty="0"/>
          </a:p>
        </p:txBody>
      </p:sp>
      <p:sp>
        <p:nvSpPr>
          <p:cNvPr id="4" name="Rounded Rectangle 2">
            <a:extLst>
              <a:ext uri="{FF2B5EF4-FFF2-40B4-BE49-F238E27FC236}">
                <a16:creationId xmlns:a16="http://schemas.microsoft.com/office/drawing/2014/main" xmlns="" id="{3C79EAEA-C2B9-4A60-B79E-77BAFB05ED91}"/>
              </a:ext>
            </a:extLst>
          </p:cNvPr>
          <p:cNvSpPr/>
          <p:nvPr/>
        </p:nvSpPr>
        <p:spPr>
          <a:xfrm>
            <a:off x="0" y="3784921"/>
            <a:ext cx="12192000" cy="1831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have a choice which example we want to follow:</a:t>
            </a:r>
          </a:p>
          <a:p>
            <a:pPr algn="ctr"/>
            <a:endParaRPr lang="en-US" sz="4000" b="1" dirty="0"/>
          </a:p>
          <a:p>
            <a:pPr marL="571500" indent="-571500" algn="ctr">
              <a:buFontTx/>
              <a:buChar char="-"/>
            </a:pPr>
            <a:r>
              <a:rPr lang="en-US" sz="4000" b="1" dirty="0"/>
              <a:t>To go with the flow of our outraged culture</a:t>
            </a:r>
          </a:p>
        </p:txBody>
      </p:sp>
    </p:spTree>
    <p:extLst>
      <p:ext uri="{BB962C8B-B14F-4D97-AF65-F5344CB8AC3E}">
        <p14:creationId xmlns:p14="http://schemas.microsoft.com/office/powerpoint/2010/main" val="70574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wipe(left)">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1FE2C61-8D2F-4BF0-B398-3FC803A031E6}"/>
              </a:ext>
            </a:extLst>
          </p:cNvPr>
          <p:cNvSpPr/>
          <p:nvPr/>
        </p:nvSpPr>
        <p:spPr>
          <a:xfrm>
            <a:off x="0" y="5842338"/>
            <a:ext cx="12192000" cy="101566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19:1 </a:t>
            </a:r>
            <a:r>
              <a:rPr lang="en-US" sz="3600" dirty="0">
                <a:solidFill>
                  <a:schemeClr val="tx1"/>
                </a:solidFill>
              </a:rPr>
              <a:t> </a:t>
            </a:r>
          </a:p>
          <a:p>
            <a:endParaRPr lang="en-US" sz="3600" dirty="0"/>
          </a:p>
        </p:txBody>
      </p:sp>
      <p:sp>
        <p:nvSpPr>
          <p:cNvPr id="5" name="TextBox 4">
            <a:extLst>
              <a:ext uri="{FF2B5EF4-FFF2-40B4-BE49-F238E27FC236}">
                <a16:creationId xmlns:a16="http://schemas.microsoft.com/office/drawing/2014/main" xmlns="" id="{775AB549-B32B-400B-BCA2-6B0EDD3E82D9}"/>
              </a:ext>
            </a:extLst>
          </p:cNvPr>
          <p:cNvSpPr txBox="1"/>
          <p:nvPr/>
        </p:nvSpPr>
        <p:spPr>
          <a:xfrm>
            <a:off x="134353" y="134346"/>
            <a:ext cx="85986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Loving Outrageous People</a:t>
            </a:r>
            <a:endParaRPr lang="en-US" sz="5400" dirty="0">
              <a:solidFill>
                <a:srgbClr val="03272D"/>
              </a:solidFill>
            </a:endParaRPr>
          </a:p>
        </p:txBody>
      </p:sp>
    </p:spTree>
    <p:extLst>
      <p:ext uri="{BB962C8B-B14F-4D97-AF65-F5344CB8AC3E}">
        <p14:creationId xmlns:p14="http://schemas.microsoft.com/office/powerpoint/2010/main" val="3151729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10885"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000" dirty="0"/>
          </a:p>
          <a:p>
            <a:r>
              <a:rPr lang="en-US" sz="3000" dirty="0"/>
              <a:t>Some Christians post Bible verses professing the love of Christ, only to follow that with hostile if not derogatory insults against some political, cultural, or religious figure.  When claims to being joy filled are mixed in with disparaging comments about a politician, it strikes onlookers as oddly disjointed.  People believe our love is worthless when we cheapen it in this way.  More important, they assume Christian love must be contingent upon political, economic, or cultural positions.  This reduces our claims to merely another form of tribalism.  (198)</a:t>
            </a:r>
          </a:p>
          <a:p>
            <a:endParaRPr lang="en-US" dirty="0"/>
          </a:p>
        </p:txBody>
      </p:sp>
      <p:sp>
        <p:nvSpPr>
          <p:cNvPr id="4" name="Rounded Rectangle 2">
            <a:extLst>
              <a:ext uri="{FF2B5EF4-FFF2-40B4-BE49-F238E27FC236}">
                <a16:creationId xmlns:a16="http://schemas.microsoft.com/office/drawing/2014/main" xmlns="" id="{5F98EE1D-C086-47B5-82E8-0D40EF7E9C57}"/>
              </a:ext>
            </a:extLst>
          </p:cNvPr>
          <p:cNvSpPr/>
          <p:nvPr/>
        </p:nvSpPr>
        <p:spPr>
          <a:xfrm>
            <a:off x="7293935" y="404037"/>
            <a:ext cx="4551597" cy="197765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Don’t let your ideology supersede your theology!</a:t>
            </a:r>
            <a:endParaRPr lang="en-US" sz="3600" b="1" dirty="0"/>
          </a:p>
        </p:txBody>
      </p:sp>
    </p:spTree>
    <p:extLst>
      <p:ext uri="{BB962C8B-B14F-4D97-AF65-F5344CB8AC3E}">
        <p14:creationId xmlns:p14="http://schemas.microsoft.com/office/powerpoint/2010/main" val="33689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6205CEA3-0D4D-42DE-8F05-3F1CBDDF5892}"/>
              </a:ext>
            </a:extLst>
          </p:cNvPr>
          <p:cNvSpPr/>
          <p:nvPr/>
        </p:nvSpPr>
        <p:spPr>
          <a:xfrm>
            <a:off x="-1" y="221130"/>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a:t>
            </a:r>
            <a:r>
              <a:rPr lang="en-US" sz="4600" b="1" dirty="0"/>
              <a:t>Jesus loves disgusting people, </a:t>
            </a:r>
            <a:r>
              <a:rPr lang="en-US" sz="4600" b="1" i="1" dirty="0"/>
              <a:t>and so should we </a:t>
            </a:r>
          </a:p>
        </p:txBody>
      </p:sp>
      <p:sp>
        <p:nvSpPr>
          <p:cNvPr id="8" name="Rounded Rectangle 2">
            <a:extLst>
              <a:ext uri="{FF2B5EF4-FFF2-40B4-BE49-F238E27FC236}">
                <a16:creationId xmlns:a16="http://schemas.microsoft.com/office/drawing/2014/main" xmlns="" id="{98A3A560-42C8-476D-82E3-7632ABDC1563}"/>
              </a:ext>
            </a:extLst>
          </p:cNvPr>
          <p:cNvSpPr/>
          <p:nvPr/>
        </p:nvSpPr>
        <p:spPr>
          <a:xfrm>
            <a:off x="596950" y="2517133"/>
            <a:ext cx="10998097" cy="795435"/>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Do you see the challenge of Jesus’s example? </a:t>
            </a:r>
            <a:endParaRPr lang="en-US" sz="4000" b="1" i="1" dirty="0"/>
          </a:p>
        </p:txBody>
      </p:sp>
      <p:sp>
        <p:nvSpPr>
          <p:cNvPr id="4" name="Rounded Rectangle 2">
            <a:extLst>
              <a:ext uri="{FF2B5EF4-FFF2-40B4-BE49-F238E27FC236}">
                <a16:creationId xmlns:a16="http://schemas.microsoft.com/office/drawing/2014/main" xmlns="" id="{3C79EAEA-C2B9-4A60-B79E-77BAFB05ED91}"/>
              </a:ext>
            </a:extLst>
          </p:cNvPr>
          <p:cNvSpPr/>
          <p:nvPr/>
        </p:nvSpPr>
        <p:spPr>
          <a:xfrm>
            <a:off x="0" y="3784921"/>
            <a:ext cx="12192000" cy="1831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We have a choice which example we want to follow:</a:t>
            </a:r>
          </a:p>
          <a:p>
            <a:pPr algn="ctr"/>
            <a:endParaRPr lang="en-US" sz="4000" b="1" dirty="0"/>
          </a:p>
          <a:p>
            <a:pPr marL="571500" indent="-571500" algn="ctr">
              <a:buFontTx/>
              <a:buChar char="-"/>
            </a:pPr>
            <a:r>
              <a:rPr lang="en-US" sz="4000" b="1" dirty="0"/>
              <a:t>To go with the flow of our outraged culture</a:t>
            </a:r>
          </a:p>
        </p:txBody>
      </p:sp>
      <p:sp>
        <p:nvSpPr>
          <p:cNvPr id="6" name="Rounded Rectangle 2">
            <a:extLst>
              <a:ext uri="{FF2B5EF4-FFF2-40B4-BE49-F238E27FC236}">
                <a16:creationId xmlns:a16="http://schemas.microsoft.com/office/drawing/2014/main" xmlns="" id="{C0C1A5D8-C4ED-42C4-ADA5-A597496B1D66}"/>
              </a:ext>
            </a:extLst>
          </p:cNvPr>
          <p:cNvSpPr/>
          <p:nvPr/>
        </p:nvSpPr>
        <p:spPr>
          <a:xfrm>
            <a:off x="-402773" y="5026037"/>
            <a:ext cx="12192000" cy="18319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ctr">
              <a:buFontTx/>
              <a:buChar char="-"/>
            </a:pPr>
            <a:r>
              <a:rPr lang="en-US" sz="4000" b="1" dirty="0"/>
              <a:t>Or we can follow after the way of Jesus</a:t>
            </a:r>
          </a:p>
        </p:txBody>
      </p:sp>
    </p:spTree>
    <p:extLst>
      <p:ext uri="{BB962C8B-B14F-4D97-AF65-F5344CB8AC3E}">
        <p14:creationId xmlns:p14="http://schemas.microsoft.com/office/powerpoint/2010/main" val="19836513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2">
            <a:extLst>
              <a:ext uri="{FF2B5EF4-FFF2-40B4-BE49-F238E27FC236}">
                <a16:creationId xmlns:a16="http://schemas.microsoft.com/office/drawing/2014/main" xmlns="" id="{6205CEA3-0D4D-42DE-8F05-3F1CBDDF5892}"/>
              </a:ext>
            </a:extLst>
          </p:cNvPr>
          <p:cNvSpPr/>
          <p:nvPr/>
        </p:nvSpPr>
        <p:spPr>
          <a:xfrm>
            <a:off x="-1" y="221130"/>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400" b="1" dirty="0"/>
              <a:t> </a:t>
            </a:r>
            <a:r>
              <a:rPr lang="en-US" sz="4600" b="1" dirty="0"/>
              <a:t>Jesus loves disgusting people, </a:t>
            </a:r>
            <a:r>
              <a:rPr lang="en-US" sz="4600" b="1" i="1" dirty="0"/>
              <a:t>and so should we </a:t>
            </a:r>
          </a:p>
        </p:txBody>
      </p:sp>
      <p:sp>
        <p:nvSpPr>
          <p:cNvPr id="6" name="Rounded Rectangle 2">
            <a:extLst>
              <a:ext uri="{FF2B5EF4-FFF2-40B4-BE49-F238E27FC236}">
                <a16:creationId xmlns:a16="http://schemas.microsoft.com/office/drawing/2014/main" xmlns="" id="{8DED324E-41E4-4C45-90BA-2DD7D67A9CF2}"/>
              </a:ext>
            </a:extLst>
          </p:cNvPr>
          <p:cNvSpPr/>
          <p:nvPr/>
        </p:nvSpPr>
        <p:spPr>
          <a:xfrm>
            <a:off x="-1" y="1760896"/>
            <a:ext cx="12192000" cy="7954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a:t>How do we do that? </a:t>
            </a:r>
            <a:endParaRPr lang="en-US" sz="4600" b="1" i="1" dirty="0"/>
          </a:p>
        </p:txBody>
      </p:sp>
    </p:spTree>
    <p:extLst>
      <p:ext uri="{BB962C8B-B14F-4D97-AF65-F5344CB8AC3E}">
        <p14:creationId xmlns:p14="http://schemas.microsoft.com/office/powerpoint/2010/main" val="1631642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9" name="Rounded Rectangle 2">
            <a:extLst>
              <a:ext uri="{FF2B5EF4-FFF2-40B4-BE49-F238E27FC236}">
                <a16:creationId xmlns:a16="http://schemas.microsoft.com/office/drawing/2014/main" xmlns="" id="{65A5F755-319B-4902-B0CF-BD0871ECCB50}"/>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4184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2" name="Rectangle 1">
            <a:extLst>
              <a:ext uri="{FF2B5EF4-FFF2-40B4-BE49-F238E27FC236}">
                <a16:creationId xmlns:a16="http://schemas.microsoft.com/office/drawing/2014/main" xmlns="" id="{B97D7824-0E7A-4A08-8D6F-B03F76C91A5A}"/>
              </a:ext>
            </a:extLst>
          </p:cNvPr>
          <p:cNvSpPr/>
          <p:nvPr/>
        </p:nvSpPr>
        <p:spPr>
          <a:xfrm>
            <a:off x="-24706" y="4370363"/>
            <a:ext cx="12206168" cy="2402958"/>
          </a:xfrm>
          <a:prstGeom prst="rect">
            <a:avLst/>
          </a:prstGeom>
          <a:solidFill>
            <a:schemeClr val="bg2">
              <a:lumMod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effectLst/>
                <a:latin typeface="Calibri" panose="020F0502020204030204" pitchFamily="34" charset="0"/>
                <a:ea typeface="Calibri" panose="020F0502020204030204" pitchFamily="34" charset="0"/>
                <a:cs typeface="Times New Roman" panose="02020603050405020304" pitchFamily="18" charset="0"/>
              </a:rPr>
              <a:t>“This forms the basis of the radical equality of all human beings, regardless of gender, ethnicity, religion or any form of social, economic, or political status … Christian mission must therefore treat all human beings with dignity, equality and respect.  When we look at any other person, we do not see the label … but the image of God.  We see someone created by God, addressed by God, accountable to God, loved by God, valued and evaluated by God.” </a:t>
            </a:r>
          </a:p>
          <a:p>
            <a:r>
              <a:rPr lang="en-US" sz="2400" dirty="0">
                <a:effectLst/>
                <a:latin typeface="Calibri" panose="020F0502020204030204" pitchFamily="34" charset="0"/>
                <a:ea typeface="Calibri" panose="020F0502020204030204" pitchFamily="34" charset="0"/>
                <a:cs typeface="Times New Roman" panose="02020603050405020304" pitchFamily="18" charset="0"/>
              </a:rPr>
              <a:t>						      – Christopher Wright.  </a:t>
            </a:r>
            <a:r>
              <a:rPr lang="en-US" sz="2400" i="1" dirty="0">
                <a:effectLst/>
                <a:latin typeface="Calibri" panose="020F0502020204030204" pitchFamily="34" charset="0"/>
                <a:ea typeface="Calibri" panose="020F0502020204030204" pitchFamily="34" charset="0"/>
                <a:cs typeface="Times New Roman" panose="02020603050405020304" pitchFamily="18" charset="0"/>
              </a:rPr>
              <a:t>The Mission of God</a:t>
            </a:r>
            <a:r>
              <a:rPr lang="en-US" sz="2400" dirty="0">
                <a:effectLst/>
                <a:latin typeface="Calibri" panose="020F0502020204030204" pitchFamily="34" charset="0"/>
                <a:ea typeface="Calibri" panose="020F0502020204030204" pitchFamily="34" charset="0"/>
                <a:cs typeface="Times New Roman" panose="02020603050405020304" pitchFamily="18" charset="0"/>
              </a:rPr>
              <a:t>, 423</a:t>
            </a:r>
            <a:endParaRPr lang="en-US" dirty="0"/>
          </a:p>
        </p:txBody>
      </p:sp>
      <p:sp>
        <p:nvSpPr>
          <p:cNvPr id="11" name="Rounded Rectangle 2">
            <a:extLst>
              <a:ext uri="{FF2B5EF4-FFF2-40B4-BE49-F238E27FC236}">
                <a16:creationId xmlns:a16="http://schemas.microsoft.com/office/drawing/2014/main" xmlns="" id="{FF60D283-98AB-4B04-B4B1-86AC8071BAF0}"/>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
        <p:nvSpPr>
          <p:cNvPr id="12" name="Rectangle 11">
            <a:extLst>
              <a:ext uri="{FF2B5EF4-FFF2-40B4-BE49-F238E27FC236}">
                <a16:creationId xmlns:a16="http://schemas.microsoft.com/office/drawing/2014/main" xmlns="" id="{55DB5706-D01B-446F-9E27-8ADF9087B539}"/>
              </a:ext>
            </a:extLst>
          </p:cNvPr>
          <p:cNvSpPr/>
          <p:nvPr/>
        </p:nvSpPr>
        <p:spPr>
          <a:xfrm>
            <a:off x="3883332" y="3096094"/>
            <a:ext cx="6913037" cy="118959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600" b="1" baseline="30000" dirty="0">
                <a:solidFill>
                  <a:schemeClr val="tx1"/>
                </a:solidFill>
              </a:rPr>
              <a:t>Gen 5:1 </a:t>
            </a:r>
            <a:r>
              <a:rPr lang="en-US" sz="3600" dirty="0">
                <a:solidFill>
                  <a:schemeClr val="tx1"/>
                </a:solidFill>
              </a:rPr>
              <a:t>When God created man, He made him in the likeness of God.  </a:t>
            </a:r>
            <a:endParaRPr lang="en-US" sz="3600" dirty="0"/>
          </a:p>
        </p:txBody>
      </p:sp>
    </p:spTree>
    <p:extLst>
      <p:ext uri="{BB962C8B-B14F-4D97-AF65-F5344CB8AC3E}">
        <p14:creationId xmlns:p14="http://schemas.microsoft.com/office/powerpoint/2010/main" val="4300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animBg="1"/>
      <p:bldP spid="2" grpId="1"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4146395" y="2607568"/>
            <a:ext cx="3334214"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vs. </a:t>
            </a:r>
            <a:r>
              <a:rPr lang="en-US" sz="4400" b="1" i="1" dirty="0">
                <a:solidFill>
                  <a:schemeClr val="tx1"/>
                </a:solidFill>
              </a:rPr>
              <a:t>Disgust</a:t>
            </a:r>
          </a:p>
        </p:txBody>
      </p:sp>
      <p:sp>
        <p:nvSpPr>
          <p:cNvPr id="15" name="Rounded Rectangle 2">
            <a:extLst>
              <a:ext uri="{FF2B5EF4-FFF2-40B4-BE49-F238E27FC236}">
                <a16:creationId xmlns:a16="http://schemas.microsoft.com/office/drawing/2014/main" xmlns="" id="{B9CD2E87-E5D7-4E81-8D35-8BEE576B6EC3}"/>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153055973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4146395" y="2607568"/>
            <a:ext cx="3334214"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vs. </a:t>
            </a:r>
            <a:r>
              <a:rPr lang="en-US" sz="4400" b="1" i="1" dirty="0">
                <a:solidFill>
                  <a:schemeClr val="tx1"/>
                </a:solidFill>
              </a:rPr>
              <a:t>Disgust</a:t>
            </a:r>
          </a:p>
        </p:txBody>
      </p:sp>
      <p:pic>
        <p:nvPicPr>
          <p:cNvPr id="13" name="Picture 2" descr="Steam Workshop::The Cheese Touch">
            <a:extLst>
              <a:ext uri="{FF2B5EF4-FFF2-40B4-BE49-F238E27FC236}">
                <a16:creationId xmlns:a16="http://schemas.microsoft.com/office/drawing/2014/main" xmlns="" id="{851D8598-5296-4C7B-85FE-23D776137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2176589" y="2047762"/>
            <a:ext cx="6945109" cy="4940336"/>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2">
            <a:extLst>
              <a:ext uri="{FF2B5EF4-FFF2-40B4-BE49-F238E27FC236}">
                <a16:creationId xmlns:a16="http://schemas.microsoft.com/office/drawing/2014/main" xmlns="" id="{B9CD2E87-E5D7-4E81-8D35-8BEE576B6EC3}"/>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264896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4146395" y="2607568"/>
            <a:ext cx="3334214"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vs. </a:t>
            </a:r>
            <a:r>
              <a:rPr lang="en-US" sz="4400" b="1" i="1" dirty="0">
                <a:solidFill>
                  <a:schemeClr val="tx1"/>
                </a:solidFill>
              </a:rPr>
              <a:t>Disgust</a:t>
            </a:r>
          </a:p>
        </p:txBody>
      </p:sp>
      <p:pic>
        <p:nvPicPr>
          <p:cNvPr id="13" name="Picture 2" descr="Steam Workshop::The Cheese Touch">
            <a:extLst>
              <a:ext uri="{FF2B5EF4-FFF2-40B4-BE49-F238E27FC236}">
                <a16:creationId xmlns:a16="http://schemas.microsoft.com/office/drawing/2014/main" xmlns="" id="{851D8598-5296-4C7B-85FE-23D776137A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35786" y="2315381"/>
            <a:ext cx="6945109" cy="4940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Diary Of A Wimpy Kid Clip &amp;quot;Cheese Touch&amp;quot; - video Dailymotion">
            <a:extLst>
              <a:ext uri="{FF2B5EF4-FFF2-40B4-BE49-F238E27FC236}">
                <a16:creationId xmlns:a16="http://schemas.microsoft.com/office/drawing/2014/main" xmlns="" id="{BA2F3952-9795-4EE7-AA35-6E8ED59F9E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6998" y="1979150"/>
            <a:ext cx="9177758" cy="4948580"/>
          </a:xfrm>
          <a:prstGeom prst="rect">
            <a:avLst/>
          </a:prstGeom>
          <a:noFill/>
          <a:extLst>
            <a:ext uri="{909E8E84-426E-40DD-AFC4-6F175D3DCCD1}">
              <a14:hiddenFill xmlns:a14="http://schemas.microsoft.com/office/drawing/2010/main">
                <a:solidFill>
                  <a:srgbClr val="FFFFFF"/>
                </a:solidFill>
              </a14:hiddenFill>
            </a:ext>
          </a:extLst>
        </p:spPr>
      </p:pic>
      <p:sp>
        <p:nvSpPr>
          <p:cNvPr id="15" name="Rounded Rectangle 2">
            <a:extLst>
              <a:ext uri="{FF2B5EF4-FFF2-40B4-BE49-F238E27FC236}">
                <a16:creationId xmlns:a16="http://schemas.microsoft.com/office/drawing/2014/main" xmlns="" id="{B9CD2E87-E5D7-4E81-8D35-8BEE576B6EC3}"/>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2292812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3541037" y="2633565"/>
            <a:ext cx="3334214"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vs. </a:t>
            </a:r>
            <a:r>
              <a:rPr lang="en-US" sz="4400" b="1" i="1" dirty="0">
                <a:solidFill>
                  <a:schemeClr val="tx1"/>
                </a:solidFill>
              </a:rPr>
              <a:t>Disgust</a:t>
            </a:r>
          </a:p>
        </p:txBody>
      </p:sp>
      <p:sp>
        <p:nvSpPr>
          <p:cNvPr id="12" name="Rounded Rectangle 2">
            <a:extLst>
              <a:ext uri="{FF2B5EF4-FFF2-40B4-BE49-F238E27FC236}">
                <a16:creationId xmlns:a16="http://schemas.microsoft.com/office/drawing/2014/main" xmlns="" id="{EE1C0802-D4D8-47A6-850B-EDF8BCA53401}"/>
              </a:ext>
            </a:extLst>
          </p:cNvPr>
          <p:cNvSpPr/>
          <p:nvPr/>
        </p:nvSpPr>
        <p:spPr>
          <a:xfrm>
            <a:off x="6154130" y="2622413"/>
            <a:ext cx="61814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which is </a:t>
            </a:r>
            <a:r>
              <a:rPr lang="en-US" sz="4400" b="1" i="1" dirty="0">
                <a:solidFill>
                  <a:schemeClr val="tx1"/>
                </a:solidFill>
              </a:rPr>
              <a:t>Dehumanizing</a:t>
            </a:r>
          </a:p>
        </p:txBody>
      </p:sp>
      <p:sp>
        <p:nvSpPr>
          <p:cNvPr id="13" name="Rounded Rectangle 2">
            <a:extLst>
              <a:ext uri="{FF2B5EF4-FFF2-40B4-BE49-F238E27FC236}">
                <a16:creationId xmlns:a16="http://schemas.microsoft.com/office/drawing/2014/main" xmlns="" id="{E4B9FCEF-B920-4C81-B61F-5A161AC133D2}"/>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63224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dirty="0">
              <a:solidFill>
                <a:schemeClr val="bg1"/>
              </a:solidFill>
              <a:effectLst/>
              <a:ea typeface="Times New Roman" panose="02020603050405020304" pitchFamily="18" charset="0"/>
              <a:cs typeface="Calibri" panose="020F0502020204030204" pitchFamily="34" charset="0"/>
            </a:endParaRPr>
          </a:p>
          <a:p>
            <a:r>
              <a:rPr lang="en-US" sz="3600" dirty="0">
                <a:solidFill>
                  <a:schemeClr val="bg1"/>
                </a:solidFill>
                <a:effectLst/>
                <a:ea typeface="Times New Roman" panose="02020603050405020304" pitchFamily="18" charset="0"/>
                <a:cs typeface="Calibri" panose="020F0502020204030204" pitchFamily="34" charset="0"/>
              </a:rPr>
              <a:t>Disgust whittles an entire person down to one struggle, one sin, one issue. Disgust is dehumanizing and not of Jesus… Disgust halts any and all engagement.  Like a bad odor or a revolting sight, disgust stops us in our tracks and prevents us from getting any closer to someone.  (202-203)</a:t>
            </a:r>
            <a:endParaRPr lang="en-US" sz="3600" dirty="0">
              <a:solidFill>
                <a:schemeClr val="bg1"/>
              </a:solidFill>
              <a:effectLst/>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7666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1FE2C61-8D2F-4BF0-B398-3FC803A031E6}"/>
              </a:ext>
            </a:extLst>
          </p:cNvPr>
          <p:cNvSpPr/>
          <p:nvPr/>
        </p:nvSpPr>
        <p:spPr>
          <a:xfrm>
            <a:off x="0" y="5842338"/>
            <a:ext cx="12192000" cy="1015663"/>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600" b="1" baseline="30000" dirty="0">
                <a:solidFill>
                  <a:schemeClr val="tx1"/>
                </a:solidFill>
              </a:rPr>
              <a:t>Luke 19:1 </a:t>
            </a:r>
            <a:r>
              <a:rPr lang="en-US" sz="3600" dirty="0">
                <a:solidFill>
                  <a:schemeClr val="tx1"/>
                </a:solidFill>
              </a:rPr>
              <a:t>He entered Jericho and was passing through. </a:t>
            </a:r>
          </a:p>
          <a:p>
            <a:endParaRPr lang="en-US" sz="3600" dirty="0"/>
          </a:p>
        </p:txBody>
      </p:sp>
      <p:sp>
        <p:nvSpPr>
          <p:cNvPr id="8" name="TextBox 7">
            <a:extLst>
              <a:ext uri="{FF2B5EF4-FFF2-40B4-BE49-F238E27FC236}">
                <a16:creationId xmlns:a16="http://schemas.microsoft.com/office/drawing/2014/main" xmlns="" id="{61448FFB-0E2B-4121-956D-BCB844BBA754}"/>
              </a:ext>
            </a:extLst>
          </p:cNvPr>
          <p:cNvSpPr txBox="1"/>
          <p:nvPr/>
        </p:nvSpPr>
        <p:spPr>
          <a:xfrm>
            <a:off x="134353" y="134346"/>
            <a:ext cx="85986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Loving Outrageous People</a:t>
            </a:r>
            <a:endParaRPr lang="en-US" sz="5400" dirty="0">
              <a:solidFill>
                <a:srgbClr val="03272D"/>
              </a:solidFill>
            </a:endParaRPr>
          </a:p>
        </p:txBody>
      </p:sp>
    </p:spTree>
    <p:extLst>
      <p:ext uri="{BB962C8B-B14F-4D97-AF65-F5344CB8AC3E}">
        <p14:creationId xmlns:p14="http://schemas.microsoft.com/office/powerpoint/2010/main" val="36173946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dirty="0">
              <a:solidFill>
                <a:schemeClr val="bg1"/>
              </a:solidFill>
              <a:effectLst/>
              <a:ea typeface="Times New Roman" panose="02020603050405020304" pitchFamily="18" charset="0"/>
              <a:cs typeface="Calibri" panose="020F0502020204030204" pitchFamily="34" charset="0"/>
            </a:endParaRPr>
          </a:p>
          <a:p>
            <a:r>
              <a:rPr lang="en-US" sz="3600" dirty="0">
                <a:solidFill>
                  <a:schemeClr val="bg1"/>
                </a:solidFill>
                <a:effectLst/>
                <a:ea typeface="Times New Roman" panose="02020603050405020304" pitchFamily="18" charset="0"/>
                <a:cs typeface="Calibri" panose="020F0502020204030204" pitchFamily="34" charset="0"/>
              </a:rPr>
              <a:t>Disgust will pervade our interactions, inform our quick dismissal of others, and even justify the harsh language we use to describe others.  This is practically destructive to mission and highlights Christians at their worst…</a:t>
            </a:r>
          </a:p>
          <a:p>
            <a:endParaRPr lang="en-US" sz="3600" dirty="0">
              <a:solidFill>
                <a:schemeClr val="bg1"/>
              </a:solidFill>
              <a:ea typeface="Times New Roman" panose="02020603050405020304" pitchFamily="18" charset="0"/>
              <a:cs typeface="Calibri" panose="020F0502020204030204" pitchFamily="34" charset="0"/>
            </a:endParaRPr>
          </a:p>
          <a:p>
            <a:r>
              <a:rPr lang="en-US" sz="3600" dirty="0">
                <a:solidFill>
                  <a:schemeClr val="bg1"/>
                </a:solidFill>
                <a:effectLst/>
                <a:ea typeface="Times New Roman" panose="02020603050405020304" pitchFamily="18" charset="0"/>
                <a:cs typeface="Calibri" panose="020F0502020204030204" pitchFamily="34" charset="0"/>
              </a:rPr>
              <a:t>And ultimately none of us can hide our feelings of revulsion.  Disgust smells.  And people catch the scent. (202-203)</a:t>
            </a:r>
          </a:p>
          <a:p>
            <a:endParaRPr lang="en-US" dirty="0"/>
          </a:p>
        </p:txBody>
      </p:sp>
    </p:spTree>
    <p:extLst>
      <p:ext uri="{BB962C8B-B14F-4D97-AF65-F5344CB8AC3E}">
        <p14:creationId xmlns:p14="http://schemas.microsoft.com/office/powerpoint/2010/main" val="2513619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2400" dirty="0">
              <a:solidFill>
                <a:schemeClr val="bg1"/>
              </a:solidFill>
              <a:effectLst/>
              <a:ea typeface="Times New Roman" panose="02020603050405020304" pitchFamily="18" charset="0"/>
              <a:cs typeface="Calibri" panose="020F0502020204030204" pitchFamily="34" charset="0"/>
            </a:endParaRPr>
          </a:p>
          <a:p>
            <a:r>
              <a:rPr lang="en-US" sz="3600" dirty="0">
                <a:solidFill>
                  <a:schemeClr val="bg1"/>
                </a:solidFill>
                <a:ea typeface="Times New Roman" panose="02020603050405020304" pitchFamily="18" charset="0"/>
                <a:cs typeface="Calibri" panose="020F0502020204030204" pitchFamily="34" charset="0"/>
              </a:rPr>
              <a:t>Not only does disgust halt engagement, but it also distorts our view of our own sin… we reveal that … we think we are worthy and good while they are unworthy and bad.  We cannot feel disgust without stating an opinion about ourselves in the process. (202-203) </a:t>
            </a:r>
            <a:endParaRPr lang="en-US" sz="3600" dirty="0">
              <a:solidFill>
                <a:schemeClr val="bg1"/>
              </a:solidFill>
              <a:effectLst/>
              <a:ea typeface="Times New Roman" panose="02020603050405020304" pitchFamily="18" charset="0"/>
              <a:cs typeface="Calibri" panose="020F0502020204030204" pitchFamily="34" charset="0"/>
            </a:endParaRPr>
          </a:p>
          <a:p>
            <a:endParaRPr lang="en-US" dirty="0"/>
          </a:p>
        </p:txBody>
      </p:sp>
    </p:spTree>
    <p:extLst>
      <p:ext uri="{BB962C8B-B14F-4D97-AF65-F5344CB8AC3E}">
        <p14:creationId xmlns:p14="http://schemas.microsoft.com/office/powerpoint/2010/main" val="42165433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5255943"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#1 As Image Bearers</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2505306" y="1921645"/>
            <a:ext cx="66163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Intrinsic </a:t>
            </a:r>
            <a:r>
              <a:rPr lang="en-US" sz="4400" b="1" i="1" dirty="0">
                <a:solidFill>
                  <a:schemeClr val="tx1"/>
                </a:solidFill>
              </a:rPr>
              <a:t>Value</a:t>
            </a:r>
            <a:r>
              <a:rPr lang="en-US" sz="4400" b="1" dirty="0">
                <a:solidFill>
                  <a:schemeClr val="tx1"/>
                </a:solidFill>
              </a:rPr>
              <a:t> and </a:t>
            </a:r>
            <a:r>
              <a:rPr lang="en-US" sz="4400" b="1" i="1" dirty="0">
                <a:solidFill>
                  <a:schemeClr val="tx1"/>
                </a:solidFill>
              </a:rPr>
              <a:t>Dignity</a:t>
            </a:r>
          </a:p>
        </p:txBody>
      </p:sp>
      <p:sp>
        <p:nvSpPr>
          <p:cNvPr id="15" name="Rounded Rectangle 2">
            <a:extLst>
              <a:ext uri="{FF2B5EF4-FFF2-40B4-BE49-F238E27FC236}">
                <a16:creationId xmlns:a16="http://schemas.microsoft.com/office/drawing/2014/main" xmlns="" id="{CCC6277E-47AA-433A-8DF9-EFFA1656CC6D}"/>
              </a:ext>
            </a:extLst>
          </p:cNvPr>
          <p:cNvSpPr/>
          <p:nvPr/>
        </p:nvSpPr>
        <p:spPr>
          <a:xfrm>
            <a:off x="2995961" y="5334000"/>
            <a:ext cx="6181492" cy="892134"/>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i="1" dirty="0">
                <a:solidFill>
                  <a:schemeClr val="bg1"/>
                </a:solidFill>
              </a:rPr>
              <a:t>Who disgusts you? </a:t>
            </a:r>
            <a:endParaRPr lang="en-US" sz="4800" b="1" i="1" dirty="0">
              <a:solidFill>
                <a:schemeClr val="bg1"/>
              </a:solidFill>
            </a:endParaRPr>
          </a:p>
        </p:txBody>
      </p:sp>
      <p:sp>
        <p:nvSpPr>
          <p:cNvPr id="13" name="Rounded Rectangle 2">
            <a:extLst>
              <a:ext uri="{FF2B5EF4-FFF2-40B4-BE49-F238E27FC236}">
                <a16:creationId xmlns:a16="http://schemas.microsoft.com/office/drawing/2014/main" xmlns="" id="{6A61037E-38DB-4DF5-9104-605F5E12FDA8}"/>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
        <p:nvSpPr>
          <p:cNvPr id="14" name="Rounded Rectangle 2">
            <a:extLst>
              <a:ext uri="{FF2B5EF4-FFF2-40B4-BE49-F238E27FC236}">
                <a16:creationId xmlns:a16="http://schemas.microsoft.com/office/drawing/2014/main" xmlns="" id="{B4D909C7-BE07-4EE3-881F-D2B325479DD5}"/>
              </a:ext>
            </a:extLst>
          </p:cNvPr>
          <p:cNvSpPr/>
          <p:nvPr/>
        </p:nvSpPr>
        <p:spPr>
          <a:xfrm>
            <a:off x="3541037" y="2633565"/>
            <a:ext cx="3334214"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vs. </a:t>
            </a:r>
            <a:r>
              <a:rPr lang="en-US" sz="4400" b="1" i="1" dirty="0">
                <a:solidFill>
                  <a:schemeClr val="tx1"/>
                </a:solidFill>
              </a:rPr>
              <a:t>Disgust</a:t>
            </a:r>
          </a:p>
        </p:txBody>
      </p:sp>
      <p:sp>
        <p:nvSpPr>
          <p:cNvPr id="16" name="Rounded Rectangle 2">
            <a:extLst>
              <a:ext uri="{FF2B5EF4-FFF2-40B4-BE49-F238E27FC236}">
                <a16:creationId xmlns:a16="http://schemas.microsoft.com/office/drawing/2014/main" xmlns="" id="{B7EAF8D4-2989-439D-9D3F-00A577E19DEE}"/>
              </a:ext>
            </a:extLst>
          </p:cNvPr>
          <p:cNvSpPr/>
          <p:nvPr/>
        </p:nvSpPr>
        <p:spPr>
          <a:xfrm>
            <a:off x="6154130" y="2622413"/>
            <a:ext cx="6181492"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which is </a:t>
            </a:r>
            <a:r>
              <a:rPr lang="en-US" sz="4400" b="1" i="1" dirty="0">
                <a:solidFill>
                  <a:schemeClr val="tx1"/>
                </a:solidFill>
              </a:rPr>
              <a:t>Dehumanizing</a:t>
            </a:r>
          </a:p>
        </p:txBody>
      </p:sp>
    </p:spTree>
    <p:extLst>
      <p:ext uri="{BB962C8B-B14F-4D97-AF65-F5344CB8AC3E}">
        <p14:creationId xmlns:p14="http://schemas.microsoft.com/office/powerpoint/2010/main" val="31406035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4847865"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#2 With Empathy</a:t>
            </a:r>
            <a:endParaRPr lang="en-US" sz="4000" b="1" i="1" dirty="0"/>
          </a:p>
        </p:txBody>
      </p:sp>
      <p:sp>
        <p:nvSpPr>
          <p:cNvPr id="10" name="Rounded Rectangle 2">
            <a:extLst>
              <a:ext uri="{FF2B5EF4-FFF2-40B4-BE49-F238E27FC236}">
                <a16:creationId xmlns:a16="http://schemas.microsoft.com/office/drawing/2014/main" xmlns="" id="{073A6820-A060-407C-9ABB-443483A6B036}"/>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49257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dirty="0">
              <a:solidFill>
                <a:schemeClr val="bg1"/>
              </a:solidFill>
              <a:effectLst/>
              <a:ea typeface="Times New Roman" panose="02020603050405020304" pitchFamily="18" charset="0"/>
              <a:cs typeface="Calibri" panose="020F0502020204030204" pitchFamily="34" charset="0"/>
            </a:endParaRPr>
          </a:p>
          <a:p>
            <a:r>
              <a:rPr lang="en-US" sz="3200" b="1" dirty="0"/>
              <a:t>This is the solution to our disgust: cultivating the same love toward the world that Christ showed us.  This empathic love – the ability to understand and relate to the experiences of others – is powerfully winsome…  (205) </a:t>
            </a:r>
          </a:p>
          <a:p>
            <a:endParaRPr lang="en-US" b="1" dirty="0"/>
          </a:p>
          <a:p>
            <a:endParaRPr lang="en-US" dirty="0"/>
          </a:p>
        </p:txBody>
      </p:sp>
    </p:spTree>
    <p:extLst>
      <p:ext uri="{BB962C8B-B14F-4D97-AF65-F5344CB8AC3E}">
        <p14:creationId xmlns:p14="http://schemas.microsoft.com/office/powerpoint/2010/main" val="2260378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4847865"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#2 With Empathy</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4989377" y="1087183"/>
            <a:ext cx="7186293"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To understand that the world is broken, and people need God, not rejection</a:t>
            </a:r>
            <a:endParaRPr lang="en-US" sz="3200" b="1" i="1" dirty="0">
              <a:solidFill>
                <a:schemeClr val="tx1"/>
              </a:solidFill>
            </a:endParaRP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14169" y="2286655"/>
            <a:ext cx="12206167"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rPr>
              <a:t>vs. fixating on what is wrong with them and acting out in outrage</a:t>
            </a:r>
            <a:endParaRPr lang="en-US" sz="3200" b="1" i="1" dirty="0">
              <a:solidFill>
                <a:schemeClr val="tx1"/>
              </a:solidFill>
            </a:endParaRPr>
          </a:p>
        </p:txBody>
      </p:sp>
      <p:sp>
        <p:nvSpPr>
          <p:cNvPr id="13" name="Rectangle 12">
            <a:extLst>
              <a:ext uri="{FF2B5EF4-FFF2-40B4-BE49-F238E27FC236}">
                <a16:creationId xmlns:a16="http://schemas.microsoft.com/office/drawing/2014/main" xmlns="" id="{83B3CE15-C25C-48A2-9773-1955080CEB9C}"/>
              </a:ext>
            </a:extLst>
          </p:cNvPr>
          <p:cNvSpPr/>
          <p:nvPr/>
        </p:nvSpPr>
        <p:spPr>
          <a:xfrm>
            <a:off x="0" y="5780067"/>
            <a:ext cx="12192000" cy="1077933"/>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Matt 9:36 </a:t>
            </a:r>
            <a:r>
              <a:rPr lang="en-US" sz="3200" dirty="0">
                <a:solidFill>
                  <a:schemeClr val="tx1"/>
                </a:solidFill>
              </a:rPr>
              <a:t>Seeing the people, he felt compassion for them, because they were distressed and dispirited, like sheep without a shepherd.  </a:t>
            </a:r>
            <a:endParaRPr lang="en-US" sz="3600" dirty="0"/>
          </a:p>
        </p:txBody>
      </p:sp>
      <p:sp>
        <p:nvSpPr>
          <p:cNvPr id="12" name="Rounded Rectangle 2">
            <a:extLst>
              <a:ext uri="{FF2B5EF4-FFF2-40B4-BE49-F238E27FC236}">
                <a16:creationId xmlns:a16="http://schemas.microsoft.com/office/drawing/2014/main" xmlns="" id="{06A0F30C-03D4-47E1-8687-4797D06EF643}"/>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304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45A54BE2-0E63-41C5-BFF7-6667834FAA32}"/>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dirty="0"/>
          </a:p>
          <a:p>
            <a:r>
              <a:rPr lang="en-US" sz="3200" b="1" dirty="0"/>
              <a:t>We do not need to sacrifice our revulsion of sin …</a:t>
            </a:r>
            <a:endParaRPr lang="en-US" dirty="0"/>
          </a:p>
        </p:txBody>
      </p:sp>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ed Rectangle 2">
            <a:extLst>
              <a:ext uri="{FF2B5EF4-FFF2-40B4-BE49-F238E27FC236}">
                <a16:creationId xmlns:a16="http://schemas.microsoft.com/office/drawing/2014/main" xmlns="" id="{C46E3754-5F4E-428B-A4E7-35BB411509CA}"/>
              </a:ext>
            </a:extLst>
          </p:cNvPr>
          <p:cNvSpPr/>
          <p:nvPr/>
        </p:nvSpPr>
        <p:spPr>
          <a:xfrm>
            <a:off x="276427" y="2151992"/>
            <a:ext cx="7686473" cy="2102507"/>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a:t>Are you saying I should excuse evil and sin and pretend it isn’t wrong and destructive? </a:t>
            </a:r>
            <a:endParaRPr lang="en-US" sz="3600" b="1" i="1" dirty="0"/>
          </a:p>
        </p:txBody>
      </p:sp>
    </p:spTree>
    <p:extLst>
      <p:ext uri="{BB962C8B-B14F-4D97-AF65-F5344CB8AC3E}">
        <p14:creationId xmlns:p14="http://schemas.microsoft.com/office/powerpoint/2010/main" val="156979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sz="3200" b="1" dirty="0"/>
          </a:p>
          <a:p>
            <a:r>
              <a:rPr lang="en-US" sz="3200" b="1" dirty="0"/>
              <a:t>We do not need to sacrifice our revulsion of sin, but rather reframe how we see those caught in its power.  We know the corrosive yet alluring power of sin that entangles this world (Heb 12:1), and we know the freedom and relief that come from being reconciled to the Father.  We need to use that understanding to demonstrate an empathic love to the lost, ensuring that they know they can approach us with confidence that they will receive the mercy and grace that was first shown to us. (205) </a:t>
            </a:r>
            <a:endParaRPr lang="en-US" sz="3200" dirty="0"/>
          </a:p>
          <a:p>
            <a:endParaRPr lang="en-US" dirty="0"/>
          </a:p>
        </p:txBody>
      </p:sp>
    </p:spTree>
    <p:extLst>
      <p:ext uri="{BB962C8B-B14F-4D97-AF65-F5344CB8AC3E}">
        <p14:creationId xmlns:p14="http://schemas.microsoft.com/office/powerpoint/2010/main" val="322087453"/>
      </p:ext>
    </p:extLst>
  </p:cSld>
  <p:clrMapOvr>
    <a:masterClrMapping/>
  </p:clrMapOvr>
  <p:transition spd="slow">
    <p:wipe dir="d"/>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4847865"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 With Humility</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14169" y="1907623"/>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Pride drives us to obsession with winning and tribalism</a:t>
            </a:r>
            <a:endParaRPr lang="en-US" sz="3600" b="1" i="1" dirty="0">
              <a:solidFill>
                <a:schemeClr val="tx1"/>
              </a:solidFill>
            </a:endParaRP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14169" y="2564817"/>
            <a:ext cx="12172387"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Humility leads us to empathy, listening, and forbearance</a:t>
            </a:r>
            <a:endParaRPr lang="en-US" sz="3600" b="1" i="1" dirty="0">
              <a:solidFill>
                <a:schemeClr val="tx1"/>
              </a:solidFill>
            </a:endParaRPr>
          </a:p>
        </p:txBody>
      </p:sp>
      <p:sp>
        <p:nvSpPr>
          <p:cNvPr id="12" name="Rounded Rectangle 2">
            <a:extLst>
              <a:ext uri="{FF2B5EF4-FFF2-40B4-BE49-F238E27FC236}">
                <a16:creationId xmlns:a16="http://schemas.microsoft.com/office/drawing/2014/main" xmlns="" id="{7B4B9810-F6B2-4ED0-A8ED-F9683024B6B7}"/>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41383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P spid="1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dirty="0"/>
              <a:t> </a:t>
            </a:r>
          </a:p>
          <a:p>
            <a:r>
              <a:rPr lang="en-US" sz="3200" b="1" dirty="0"/>
              <a:t>Humility is not losing. It is not weakness or cowardliness. This is a lie of our outrage-fueled culture that meekness and humility are inferior to the screech and bellowing of the arrogant.  In contrast… humble love that is submitted to Kingdom mission is incredibly powerful.  The willingness to lower yourself by listening … reveals that you are interested in winning the person instead of the debate. (213) </a:t>
            </a:r>
          </a:p>
          <a:p>
            <a:endParaRPr lang="en-US" dirty="0"/>
          </a:p>
        </p:txBody>
      </p:sp>
    </p:spTree>
    <p:extLst>
      <p:ext uri="{BB962C8B-B14F-4D97-AF65-F5344CB8AC3E}">
        <p14:creationId xmlns:p14="http://schemas.microsoft.com/office/powerpoint/2010/main" val="109887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4" name="TextBox 3">
            <a:extLst>
              <a:ext uri="{FF2B5EF4-FFF2-40B4-BE49-F238E27FC236}">
                <a16:creationId xmlns:a16="http://schemas.microsoft.com/office/drawing/2014/main" xmlns="" id="{45D7F3BE-1C4B-478F-9C88-001561DDD0B0}"/>
              </a:ext>
            </a:extLst>
          </p:cNvPr>
          <p:cNvSpPr txBox="1"/>
          <p:nvPr/>
        </p:nvSpPr>
        <p:spPr>
          <a:xfrm>
            <a:off x="134353" y="134346"/>
            <a:ext cx="859868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Loving Outrageous People</a:t>
            </a:r>
            <a:endParaRPr lang="en-US" sz="5400" dirty="0">
              <a:solidFill>
                <a:srgbClr val="03272D"/>
              </a:solidFill>
            </a:endParaRPr>
          </a:p>
        </p:txBody>
      </p:sp>
    </p:spTree>
    <p:extLst>
      <p:ext uri="{BB962C8B-B14F-4D97-AF65-F5344CB8AC3E}">
        <p14:creationId xmlns:p14="http://schemas.microsoft.com/office/powerpoint/2010/main" val="3571044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152398" y="1077933"/>
            <a:ext cx="4847865" cy="795435"/>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#3 With Humility</a:t>
            </a:r>
            <a:endParaRPr lang="en-US" sz="4000" b="1" i="1" dirty="0"/>
          </a:p>
        </p:txBody>
      </p:sp>
      <p:sp>
        <p:nvSpPr>
          <p:cNvPr id="10" name="Rounded Rectangle 2">
            <a:extLst>
              <a:ext uri="{FF2B5EF4-FFF2-40B4-BE49-F238E27FC236}">
                <a16:creationId xmlns:a16="http://schemas.microsoft.com/office/drawing/2014/main" xmlns="" id="{DBFF1D37-6947-483B-92B5-06237AFD096A}"/>
              </a:ext>
            </a:extLst>
          </p:cNvPr>
          <p:cNvSpPr/>
          <p:nvPr/>
        </p:nvSpPr>
        <p:spPr>
          <a:xfrm>
            <a:off x="-14169" y="1907623"/>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Pride drives us to obsession with winning and tribalism</a:t>
            </a:r>
            <a:endParaRPr lang="en-US" sz="3600" b="1" i="1" dirty="0">
              <a:solidFill>
                <a:schemeClr val="tx1"/>
              </a:solidFill>
            </a:endParaRPr>
          </a:p>
        </p:txBody>
      </p:sp>
      <p:sp>
        <p:nvSpPr>
          <p:cNvPr id="11" name="Rounded Rectangle 2">
            <a:extLst>
              <a:ext uri="{FF2B5EF4-FFF2-40B4-BE49-F238E27FC236}">
                <a16:creationId xmlns:a16="http://schemas.microsoft.com/office/drawing/2014/main" xmlns="" id="{733E7632-11F9-4B82-A292-B3410C3C0129}"/>
              </a:ext>
            </a:extLst>
          </p:cNvPr>
          <p:cNvSpPr/>
          <p:nvPr/>
        </p:nvSpPr>
        <p:spPr>
          <a:xfrm>
            <a:off x="14169" y="2564817"/>
            <a:ext cx="12172387"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tx1"/>
                </a:solidFill>
              </a:rPr>
              <a:t>Humility leads us to empathy, listening, and forbearance</a:t>
            </a:r>
            <a:endParaRPr lang="en-US" sz="3600" b="1" i="1" dirty="0">
              <a:solidFill>
                <a:schemeClr val="tx1"/>
              </a:solidFill>
            </a:endParaRPr>
          </a:p>
        </p:txBody>
      </p:sp>
      <p:sp>
        <p:nvSpPr>
          <p:cNvPr id="12" name="Rounded Rectangle 2">
            <a:extLst>
              <a:ext uri="{FF2B5EF4-FFF2-40B4-BE49-F238E27FC236}">
                <a16:creationId xmlns:a16="http://schemas.microsoft.com/office/drawing/2014/main" xmlns="" id="{7B4B9810-F6B2-4ED0-A8ED-F9683024B6B7}"/>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
        <p:nvSpPr>
          <p:cNvPr id="9" name="Rectangle 8">
            <a:extLst>
              <a:ext uri="{FF2B5EF4-FFF2-40B4-BE49-F238E27FC236}">
                <a16:creationId xmlns:a16="http://schemas.microsoft.com/office/drawing/2014/main" xmlns="" id="{4DB78DD5-531E-4D3C-80E8-54905EF1755B}"/>
              </a:ext>
            </a:extLst>
          </p:cNvPr>
          <p:cNvSpPr/>
          <p:nvPr/>
        </p:nvSpPr>
        <p:spPr>
          <a:xfrm>
            <a:off x="0" y="6011780"/>
            <a:ext cx="12192000" cy="846220"/>
          </a:xfrm>
          <a:prstGeom prst="rect">
            <a:avLst/>
          </a:prstGeom>
          <a:solidFill>
            <a:schemeClr val="accent4">
              <a:lumMod val="20000"/>
              <a:lumOff val="8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en-US" sz="3200" b="1" baseline="30000" dirty="0">
                <a:solidFill>
                  <a:schemeClr val="tx1"/>
                </a:solidFill>
              </a:rPr>
              <a:t>1 Pet 5:5  </a:t>
            </a:r>
            <a:r>
              <a:rPr lang="en-US" sz="3200" dirty="0">
                <a:solidFill>
                  <a:schemeClr val="tx1"/>
                </a:solidFill>
              </a:rPr>
              <a:t>God is opposed to the proud, but gives grace to the humble. </a:t>
            </a:r>
            <a:endParaRPr lang="en-US" sz="3600" dirty="0"/>
          </a:p>
        </p:txBody>
      </p:sp>
    </p:spTree>
    <p:extLst>
      <p:ext uri="{BB962C8B-B14F-4D97-AF65-F5344CB8AC3E}">
        <p14:creationId xmlns:p14="http://schemas.microsoft.com/office/powerpoint/2010/main" val="112983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hristians in the Age of Outrage: How to Bring Our Best When the World Is  at Its Worst: Stetzer, Ed: 0031809011669: Amazon.com: Books">
            <a:extLst>
              <a:ext uri="{FF2B5EF4-FFF2-40B4-BE49-F238E27FC236}">
                <a16:creationId xmlns:a16="http://schemas.microsoft.com/office/drawing/2014/main" xmlns="" id="{753DAA3A-D32E-4D61-A50B-C092C197B3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3325" y="0"/>
            <a:ext cx="4638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xmlns="" id="{9DAAE609-6361-4B13-B565-413F7EFABC33}"/>
              </a:ext>
            </a:extLst>
          </p:cNvPr>
          <p:cNvSpPr/>
          <p:nvPr/>
        </p:nvSpPr>
        <p:spPr>
          <a:xfrm>
            <a:off x="0" y="0"/>
            <a:ext cx="755974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200" dirty="0"/>
              <a:t> </a:t>
            </a:r>
          </a:p>
          <a:p>
            <a:r>
              <a:rPr lang="en-US" sz="3200" b="1" dirty="0"/>
              <a:t>Nowhere is there a love that overcomes the barriers … except at the Cross.  There is hope for racial reconciliation, for peace between the sexes, for ethnic harmony, and for healing when we rally around a common identity in Christ, love him as our Redeemer, and serve his Kingdom” (200)</a:t>
            </a:r>
          </a:p>
          <a:p>
            <a:endParaRPr lang="en-US" dirty="0"/>
          </a:p>
        </p:txBody>
      </p:sp>
    </p:spTree>
    <p:extLst>
      <p:ext uri="{BB962C8B-B14F-4D97-AF65-F5344CB8AC3E}">
        <p14:creationId xmlns:p14="http://schemas.microsoft.com/office/powerpoint/2010/main" val="18668270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11" name="Rounded Rectangle 2">
            <a:extLst>
              <a:ext uri="{FF2B5EF4-FFF2-40B4-BE49-F238E27FC236}">
                <a16:creationId xmlns:a16="http://schemas.microsoft.com/office/drawing/2014/main" xmlns="" id="{8BB0BF32-BD3D-43B7-9222-14BE5F113690}"/>
              </a:ext>
            </a:extLst>
          </p:cNvPr>
          <p:cNvSpPr/>
          <p:nvPr/>
        </p:nvSpPr>
        <p:spPr>
          <a:xfrm>
            <a:off x="413483" y="1166559"/>
            <a:ext cx="11365030" cy="795436"/>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A beautiful aspect of God’s plan for salvation of mankind!</a:t>
            </a:r>
            <a:endParaRPr lang="en-US" sz="3200" b="1" dirty="0"/>
          </a:p>
        </p:txBody>
      </p:sp>
      <p:sp>
        <p:nvSpPr>
          <p:cNvPr id="14" name="Rounded Rectangle 2">
            <a:extLst>
              <a:ext uri="{FF2B5EF4-FFF2-40B4-BE49-F238E27FC236}">
                <a16:creationId xmlns:a16="http://schemas.microsoft.com/office/drawing/2014/main" xmlns="" id="{8BD60CF8-FC98-497C-9DB6-A9ACD749CD57}"/>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
        <p:nvSpPr>
          <p:cNvPr id="15" name="Rounded Rectangle 2">
            <a:extLst>
              <a:ext uri="{FF2B5EF4-FFF2-40B4-BE49-F238E27FC236}">
                <a16:creationId xmlns:a16="http://schemas.microsoft.com/office/drawing/2014/main" xmlns="" id="{32E79187-DF39-4705-B3BC-174EC2C3C867}"/>
              </a:ext>
            </a:extLst>
          </p:cNvPr>
          <p:cNvSpPr/>
          <p:nvPr/>
        </p:nvSpPr>
        <p:spPr>
          <a:xfrm>
            <a:off x="413481" y="2133593"/>
            <a:ext cx="11365031" cy="1346214"/>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Worth keeping in mind when interacting with that person who makes you crazy!</a:t>
            </a:r>
            <a:endParaRPr lang="en-US" sz="3200" b="1" dirty="0"/>
          </a:p>
        </p:txBody>
      </p:sp>
    </p:spTree>
    <p:extLst>
      <p:ext uri="{BB962C8B-B14F-4D97-AF65-F5344CB8AC3E}">
        <p14:creationId xmlns:p14="http://schemas.microsoft.com/office/powerpoint/2010/main" val="194556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11" name="Rounded Rectangle 2">
            <a:extLst>
              <a:ext uri="{FF2B5EF4-FFF2-40B4-BE49-F238E27FC236}">
                <a16:creationId xmlns:a16="http://schemas.microsoft.com/office/drawing/2014/main" xmlns="" id="{8BB0BF32-BD3D-43B7-9222-14BE5F113690}"/>
              </a:ext>
            </a:extLst>
          </p:cNvPr>
          <p:cNvSpPr/>
          <p:nvPr/>
        </p:nvSpPr>
        <p:spPr>
          <a:xfrm>
            <a:off x="178674" y="1193152"/>
            <a:ext cx="11834648" cy="138527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But how will He pull that off? Won’t we still be completely different and disagree on things? </a:t>
            </a:r>
            <a:endParaRPr lang="en-US" sz="3600" b="1" dirty="0"/>
          </a:p>
        </p:txBody>
      </p:sp>
      <p:sp>
        <p:nvSpPr>
          <p:cNvPr id="12" name="Rounded Rectangle 2">
            <a:extLst>
              <a:ext uri="{FF2B5EF4-FFF2-40B4-BE49-F238E27FC236}">
                <a16:creationId xmlns:a16="http://schemas.microsoft.com/office/drawing/2014/main" xmlns="" id="{6489A932-B440-4DA2-9473-87BAFE393C65}"/>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21964556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11" name="Rounded Rectangle 2">
            <a:extLst>
              <a:ext uri="{FF2B5EF4-FFF2-40B4-BE49-F238E27FC236}">
                <a16:creationId xmlns:a16="http://schemas.microsoft.com/office/drawing/2014/main" xmlns="" id="{8BB0BF32-BD3D-43B7-9222-14BE5F113690}"/>
              </a:ext>
            </a:extLst>
          </p:cNvPr>
          <p:cNvSpPr/>
          <p:nvPr/>
        </p:nvSpPr>
        <p:spPr>
          <a:xfrm>
            <a:off x="178674" y="1193152"/>
            <a:ext cx="11834648" cy="1385272"/>
          </a:xfrm>
          <a:prstGeom prst="roundRect">
            <a:avLst/>
          </a:prstGeom>
          <a:solidFill>
            <a:schemeClr val="accent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A wrong conclusion: we should shrink back and not engage one another on touchy matters</a:t>
            </a:r>
            <a:endParaRPr lang="en-US" sz="3600" b="1" dirty="0"/>
          </a:p>
        </p:txBody>
      </p:sp>
      <p:sp>
        <p:nvSpPr>
          <p:cNvPr id="6" name="Rounded Rectangle 2">
            <a:extLst>
              <a:ext uri="{FF2B5EF4-FFF2-40B4-BE49-F238E27FC236}">
                <a16:creationId xmlns:a16="http://schemas.microsoft.com/office/drawing/2014/main" xmlns="" id="{709411D5-C25A-48DA-84A6-1DBF594A51E2}"/>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25525558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xmlns="" id="{AAFB2DB2-FF1E-4B0B-BC9E-B22AFAF85D32}"/>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550117"/>
            <a:ext cx="12192000" cy="6307883"/>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2">
            <a:extLst>
              <a:ext uri="{FF2B5EF4-FFF2-40B4-BE49-F238E27FC236}">
                <a16:creationId xmlns:a16="http://schemas.microsoft.com/office/drawing/2014/main" xmlns="" id="{C5B09F1A-B8CC-4954-AE29-045B0F6505F7}"/>
              </a:ext>
            </a:extLst>
          </p:cNvPr>
          <p:cNvSpPr/>
          <p:nvPr/>
        </p:nvSpPr>
        <p:spPr>
          <a:xfrm>
            <a:off x="-2" y="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00" b="1" dirty="0">
              <a:solidFill>
                <a:schemeClr val="tx1"/>
              </a:solidFill>
            </a:endParaRPr>
          </a:p>
        </p:txBody>
      </p:sp>
      <p:sp>
        <p:nvSpPr>
          <p:cNvPr id="6" name="Rounded Rectangle 2">
            <a:extLst>
              <a:ext uri="{FF2B5EF4-FFF2-40B4-BE49-F238E27FC236}">
                <a16:creationId xmlns:a16="http://schemas.microsoft.com/office/drawing/2014/main" xmlns="" id="{0A827E5C-DC03-462C-9914-C6B55CD4D228}"/>
              </a:ext>
            </a:extLst>
          </p:cNvPr>
          <p:cNvSpPr/>
          <p:nvPr/>
        </p:nvSpPr>
        <p:spPr>
          <a:xfrm>
            <a:off x="2754083" y="1555879"/>
            <a:ext cx="7032173" cy="1273381"/>
          </a:xfrm>
          <a:prstGeom prst="roundRect">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t>With </a:t>
            </a:r>
            <a:r>
              <a:rPr lang="en-US" sz="7200" b="1" i="1" dirty="0"/>
              <a:t>LOVE</a:t>
            </a:r>
            <a:endParaRPr lang="en-US" sz="6600" b="1" i="1" dirty="0"/>
          </a:p>
        </p:txBody>
      </p:sp>
      <p:sp>
        <p:nvSpPr>
          <p:cNvPr id="11" name="Rounded Rectangle 2">
            <a:extLst>
              <a:ext uri="{FF2B5EF4-FFF2-40B4-BE49-F238E27FC236}">
                <a16:creationId xmlns:a16="http://schemas.microsoft.com/office/drawing/2014/main" xmlns="" id="{B5EFF53E-2C15-42D8-9DE3-CE4C03ECEF26}"/>
              </a:ext>
            </a:extLst>
          </p:cNvPr>
          <p:cNvSpPr/>
          <p:nvPr/>
        </p:nvSpPr>
        <p:spPr>
          <a:xfrm>
            <a:off x="14169" y="152400"/>
            <a:ext cx="12192000" cy="795435"/>
          </a:xfrm>
          <a:prstGeom prst="roundRect">
            <a:avLst>
              <a:gd name="adj" fmla="val 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a:solidFill>
                  <a:schemeClr val="tx1"/>
                </a:solidFill>
              </a:rPr>
              <a:t>We need to see people the way that God sees them</a:t>
            </a:r>
          </a:p>
        </p:txBody>
      </p:sp>
    </p:spTree>
    <p:extLst>
      <p:ext uri="{BB962C8B-B14F-4D97-AF65-F5344CB8AC3E}">
        <p14:creationId xmlns:p14="http://schemas.microsoft.com/office/powerpoint/2010/main" val="342735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75AB549-B32B-400B-BCA2-6B0EDD3E82D9}"/>
              </a:ext>
            </a:extLst>
          </p:cNvPr>
          <p:cNvSpPr txBox="1"/>
          <p:nvPr/>
        </p:nvSpPr>
        <p:spPr>
          <a:xfrm>
            <a:off x="1" y="134346"/>
            <a:ext cx="1219200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dirty="0">
                <a:solidFill>
                  <a:schemeClr val="bg1"/>
                </a:solidFill>
              </a:rPr>
              <a:t>So how will you respond to the Zacchaeus’s in your life? </a:t>
            </a:r>
            <a:endParaRPr lang="en-US" sz="5400" dirty="0">
              <a:solidFill>
                <a:srgbClr val="03272D"/>
              </a:solidFill>
            </a:endParaRPr>
          </a:p>
        </p:txBody>
      </p:sp>
      <p:sp>
        <p:nvSpPr>
          <p:cNvPr id="4" name="TextBox 3">
            <a:extLst>
              <a:ext uri="{FF2B5EF4-FFF2-40B4-BE49-F238E27FC236}">
                <a16:creationId xmlns:a16="http://schemas.microsoft.com/office/drawing/2014/main" xmlns="" id="{A3A69D52-119A-46A3-BB14-B4F21D6896DB}"/>
              </a:ext>
            </a:extLst>
          </p:cNvPr>
          <p:cNvSpPr txBox="1"/>
          <p:nvPr/>
        </p:nvSpPr>
        <p:spPr>
          <a:xfrm>
            <a:off x="0" y="3706062"/>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Who disgusts you? </a:t>
            </a:r>
            <a:endParaRPr lang="en-US" sz="5400" i="1" dirty="0">
              <a:solidFill>
                <a:srgbClr val="03272D"/>
              </a:solidFill>
            </a:endParaRPr>
          </a:p>
        </p:txBody>
      </p:sp>
      <p:sp>
        <p:nvSpPr>
          <p:cNvPr id="6" name="TextBox 5">
            <a:extLst>
              <a:ext uri="{FF2B5EF4-FFF2-40B4-BE49-F238E27FC236}">
                <a16:creationId xmlns:a16="http://schemas.microsoft.com/office/drawing/2014/main" xmlns="" id="{3B4ED435-48A1-43D0-8D93-8EDBD1C2143C}"/>
              </a:ext>
            </a:extLst>
          </p:cNvPr>
          <p:cNvSpPr txBox="1"/>
          <p:nvPr/>
        </p:nvSpPr>
        <p:spPr>
          <a:xfrm>
            <a:off x="-10629" y="4956655"/>
            <a:ext cx="121920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5400" b="1" i="1" dirty="0">
                <a:solidFill>
                  <a:schemeClr val="bg1"/>
                </a:solidFill>
              </a:rPr>
              <a:t>What is it that you wish for them? </a:t>
            </a:r>
            <a:endParaRPr lang="en-US" sz="5400" i="1" dirty="0">
              <a:solidFill>
                <a:srgbClr val="03272D"/>
              </a:solidFill>
            </a:endParaRPr>
          </a:p>
        </p:txBody>
      </p:sp>
    </p:spTree>
    <p:extLst>
      <p:ext uri="{BB962C8B-B14F-4D97-AF65-F5344CB8AC3E}">
        <p14:creationId xmlns:p14="http://schemas.microsoft.com/office/powerpoint/2010/main" val="366644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A3A69D52-119A-46A3-BB14-B4F21D6896DB}"/>
              </a:ext>
            </a:extLst>
          </p:cNvPr>
          <p:cNvSpPr txBox="1"/>
          <p:nvPr/>
        </p:nvSpPr>
        <p:spPr>
          <a:xfrm>
            <a:off x="0" y="1302228"/>
            <a:ext cx="12192000" cy="14465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4400" b="1" dirty="0">
                <a:solidFill>
                  <a:schemeClr val="bg1"/>
                </a:solidFill>
              </a:rPr>
              <a:t>We are all lost until we receive the forgiveness of Christ and begin a relationship with God</a:t>
            </a:r>
            <a:endParaRPr lang="en-US" sz="4400" dirty="0">
              <a:solidFill>
                <a:srgbClr val="03272D"/>
              </a:solidFill>
            </a:endParaRPr>
          </a:p>
        </p:txBody>
      </p:sp>
      <p:sp>
        <p:nvSpPr>
          <p:cNvPr id="7" name="TextBox 6">
            <a:extLst>
              <a:ext uri="{FF2B5EF4-FFF2-40B4-BE49-F238E27FC236}">
                <a16:creationId xmlns:a16="http://schemas.microsoft.com/office/drawing/2014/main" xmlns="" id="{7DC780D4-DD0C-4BF0-8134-AC0249DFEB06}"/>
              </a:ext>
            </a:extLst>
          </p:cNvPr>
          <p:cNvSpPr txBox="1"/>
          <p:nvPr/>
        </p:nvSpPr>
        <p:spPr>
          <a:xfrm>
            <a:off x="0" y="4109223"/>
            <a:ext cx="12192000" cy="1754326"/>
          </a:xfrm>
          <a:prstGeom prst="rect">
            <a:avLst/>
          </a:prstGeom>
          <a:solidFill>
            <a:schemeClr val="accent4">
              <a:lumMod val="20000"/>
              <a:lumOff val="80000"/>
            </a:schemeClr>
          </a:solidFill>
          <a:ln>
            <a:solidFill>
              <a:schemeClr val="tx1"/>
            </a:solidFill>
          </a:ln>
        </p:spPr>
        <p:txBody>
          <a:bodyPr wrap="square">
            <a:spAutoFit/>
          </a:bodyPr>
          <a:lstStyle/>
          <a:p>
            <a:pPr>
              <a:defRPr/>
            </a:pPr>
            <a:r>
              <a:rPr lang="en-US" sz="3600" b="1" baseline="30000" dirty="0"/>
              <a:t>Revelation 3:20 </a:t>
            </a:r>
            <a:r>
              <a:rPr lang="en-US" sz="3600" dirty="0"/>
              <a:t>Look! I stand at the door and knock. If you hear my voice and open the door, I will come in, and we will share a meal together as friends.</a:t>
            </a:r>
          </a:p>
        </p:txBody>
      </p:sp>
    </p:spTree>
    <p:extLst>
      <p:ext uri="{BB962C8B-B14F-4D97-AF65-F5344CB8AC3E}">
        <p14:creationId xmlns:p14="http://schemas.microsoft.com/office/powerpoint/2010/main" val="350588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A close up of a logo&#10;&#10;Description generated with very high confidence">
            <a:extLst>
              <a:ext uri="{FF2B5EF4-FFF2-40B4-BE49-F238E27FC236}">
                <a16:creationId xmlns:a16="http://schemas.microsoft.com/office/drawing/2014/main" xmlns="" id="{9642626F-AE5B-4C60-AF84-A024FE51F763}"/>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1161132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Unpacked Day 1 – Church at Viera">
            <a:extLst>
              <a:ext uri="{FF2B5EF4-FFF2-40B4-BE49-F238E27FC236}">
                <a16:creationId xmlns:a16="http://schemas.microsoft.com/office/drawing/2014/main" xmlns="" id="{A41AD630-0ED4-411E-A058-17D1676F8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17" y="0"/>
            <a:ext cx="7045384" cy="528926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he was a  chief tax collector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Tree>
    <p:extLst>
      <p:ext uri="{BB962C8B-B14F-4D97-AF65-F5344CB8AC3E}">
        <p14:creationId xmlns:p14="http://schemas.microsoft.com/office/powerpoint/2010/main" val="158758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9520D088-9E30-4EA8-963B-8F526F011A36}"/>
              </a:ext>
            </a:extLst>
          </p:cNvPr>
          <p:cNvSpPr/>
          <p:nvPr/>
        </p:nvSpPr>
        <p:spPr>
          <a:xfrm>
            <a:off x="0" y="5276849"/>
            <a:ext cx="12192000" cy="1581151"/>
          </a:xfrm>
          <a:prstGeom prst="rect">
            <a:avLst/>
          </a:prstGeom>
          <a:solidFill>
            <a:schemeClr val="accent4">
              <a:lumMod val="20000"/>
              <a:lumOff val="8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3100" b="1" baseline="30000" dirty="0">
                <a:solidFill>
                  <a:schemeClr val="tx1"/>
                </a:solidFill>
              </a:rPr>
              <a:t>Luke 19:2 </a:t>
            </a:r>
            <a:r>
              <a:rPr lang="en-US" sz="3100" dirty="0">
                <a:solidFill>
                  <a:schemeClr val="tx1"/>
                </a:solidFill>
              </a:rPr>
              <a:t>And there was a man called by the name of Zacchaeus; </a:t>
            </a:r>
            <a:r>
              <a:rPr lang="en-US" sz="3100" b="1" u="sng" dirty="0">
                <a:solidFill>
                  <a:srgbClr val="002060"/>
                </a:solidFill>
              </a:rPr>
              <a:t>he was a chief tax collector</a:t>
            </a:r>
            <a:r>
              <a:rPr lang="en-US" sz="3100" dirty="0">
                <a:solidFill>
                  <a:schemeClr val="tx1"/>
                </a:solidFill>
              </a:rPr>
              <a:t> and he was rich. </a:t>
            </a:r>
            <a:r>
              <a:rPr lang="en-US" sz="3100" b="1" baseline="30000" dirty="0">
                <a:solidFill>
                  <a:schemeClr val="tx1"/>
                </a:solidFill>
              </a:rPr>
              <a:t>3 </a:t>
            </a:r>
            <a:r>
              <a:rPr lang="en-US" sz="3100" dirty="0">
                <a:solidFill>
                  <a:schemeClr val="tx1"/>
                </a:solidFill>
              </a:rPr>
              <a:t>Zacchaeus was trying to see who Jesus was, and was unable because of the crowd, for he was small in stature. </a:t>
            </a:r>
          </a:p>
          <a:p>
            <a:endParaRPr lang="en-US" sz="3600" dirty="0"/>
          </a:p>
        </p:txBody>
      </p:sp>
      <p:sp>
        <p:nvSpPr>
          <p:cNvPr id="6" name="TextBox 5">
            <a:extLst>
              <a:ext uri="{FF2B5EF4-FFF2-40B4-BE49-F238E27FC236}">
                <a16:creationId xmlns:a16="http://schemas.microsoft.com/office/drawing/2014/main" xmlns="" id="{6A9A910C-4D53-4BED-AE2A-CD0981AD6524}"/>
              </a:ext>
            </a:extLst>
          </p:cNvPr>
          <p:cNvSpPr txBox="1"/>
          <p:nvPr/>
        </p:nvSpPr>
        <p:spPr>
          <a:xfrm>
            <a:off x="5496426" y="134346"/>
            <a:ext cx="7580897"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400" b="1" dirty="0">
                <a:solidFill>
                  <a:schemeClr val="bg1"/>
                </a:solidFill>
              </a:rPr>
              <a:t>: Jesus and Zacchaeus</a:t>
            </a:r>
            <a:endParaRPr lang="en-US" sz="5400" dirty="0">
              <a:solidFill>
                <a:srgbClr val="03272D"/>
              </a:solidFill>
            </a:endParaRPr>
          </a:p>
        </p:txBody>
      </p:sp>
      <p:pic>
        <p:nvPicPr>
          <p:cNvPr id="10" name="Picture 2" descr="Unpacked Day 1 – Church at Viera">
            <a:extLst>
              <a:ext uri="{FF2B5EF4-FFF2-40B4-BE49-F238E27FC236}">
                <a16:creationId xmlns:a16="http://schemas.microsoft.com/office/drawing/2014/main" xmlns="" id="{919DEA1B-87BC-446F-8001-5C3337E7CD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6617" y="0"/>
            <a:ext cx="7045384" cy="528926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xmlns="" id="{390AC337-FE75-49BD-8E1F-5F9CF80DF5D5}"/>
              </a:ext>
            </a:extLst>
          </p:cNvPr>
          <p:cNvSpPr/>
          <p:nvPr/>
        </p:nvSpPr>
        <p:spPr>
          <a:xfrm>
            <a:off x="1171146" y="682422"/>
            <a:ext cx="3975471" cy="4190377"/>
          </a:xfrm>
          <a:prstGeom prst="rect">
            <a:avLst/>
          </a:prstGeom>
          <a:solidFill>
            <a:srgbClr val="0327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285750" indent="-285750">
              <a:buFont typeface="Arial" panose="020B0604020202020204" pitchFamily="34" charset="0"/>
              <a:buChar char="•"/>
            </a:pPr>
            <a:r>
              <a:rPr lang="en-US" sz="4400" b="1" dirty="0">
                <a:solidFill>
                  <a:schemeClr val="bg1"/>
                </a:solidFill>
              </a:rPr>
              <a:t>Powerful</a:t>
            </a:r>
          </a:p>
          <a:p>
            <a:pPr marL="285750" indent="-285750">
              <a:buFont typeface="Arial" panose="020B0604020202020204" pitchFamily="34" charset="0"/>
              <a:buChar char="•"/>
            </a:pPr>
            <a:endParaRPr lang="en-US" sz="1200" b="1" dirty="0">
              <a:solidFill>
                <a:schemeClr val="bg1"/>
              </a:solidFill>
            </a:endParaRP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2119344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2205</Words>
  <Application>Microsoft Office PowerPoint</Application>
  <PresentationFormat>Widescreen</PresentationFormat>
  <Paragraphs>384</Paragraphs>
  <Slides>78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78</vt:i4>
      </vt:variant>
    </vt:vector>
  </HeadingPairs>
  <TitlesOfParts>
    <vt:vector size="84"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2022-02-05T16:12:38Z</dcterms:created>
  <dcterms:modified xsi:type="dcterms:W3CDTF">2022-02-05T16:13:05Z</dcterms:modified>
</cp:coreProperties>
</file>