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6"/>
  </p:notesMasterIdLst>
  <p:sldIdLst>
    <p:sldId id="257" r:id="rId2"/>
    <p:sldId id="416" r:id="rId3"/>
    <p:sldId id="477" r:id="rId4"/>
    <p:sldId id="471" r:id="rId5"/>
    <p:sldId id="470" r:id="rId6"/>
    <p:sldId id="398" r:id="rId7"/>
    <p:sldId id="473" r:id="rId8"/>
    <p:sldId id="472" r:id="rId9"/>
    <p:sldId id="401" r:id="rId10"/>
    <p:sldId id="402" r:id="rId11"/>
    <p:sldId id="403" r:id="rId12"/>
    <p:sldId id="405" r:id="rId13"/>
    <p:sldId id="406" r:id="rId14"/>
    <p:sldId id="418" r:id="rId15"/>
    <p:sldId id="419" r:id="rId16"/>
    <p:sldId id="420" r:id="rId17"/>
    <p:sldId id="421" r:id="rId18"/>
    <p:sldId id="422" r:id="rId19"/>
    <p:sldId id="474" r:id="rId20"/>
    <p:sldId id="423" r:id="rId21"/>
    <p:sldId id="424" r:id="rId22"/>
    <p:sldId id="425" r:id="rId23"/>
    <p:sldId id="426" r:id="rId24"/>
    <p:sldId id="427" r:id="rId25"/>
    <p:sldId id="428" r:id="rId26"/>
    <p:sldId id="429" r:id="rId27"/>
    <p:sldId id="476" r:id="rId28"/>
    <p:sldId id="430" r:id="rId29"/>
    <p:sldId id="431" r:id="rId30"/>
    <p:sldId id="432" r:id="rId31"/>
    <p:sldId id="433" r:id="rId32"/>
    <p:sldId id="434" r:id="rId33"/>
    <p:sldId id="435" r:id="rId34"/>
    <p:sldId id="436" r:id="rId35"/>
    <p:sldId id="437" r:id="rId36"/>
    <p:sldId id="475" r:id="rId37"/>
    <p:sldId id="438" r:id="rId38"/>
    <p:sldId id="439" r:id="rId39"/>
    <p:sldId id="440" r:id="rId40"/>
    <p:sldId id="441" r:id="rId41"/>
    <p:sldId id="442" r:id="rId42"/>
    <p:sldId id="443" r:id="rId43"/>
    <p:sldId id="452" r:id="rId44"/>
    <p:sldId id="387"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DB2B"/>
    <a:srgbClr val="0327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0094" autoAdjust="0"/>
    <p:restoredTop sz="72744" autoAdjust="0"/>
  </p:normalViewPr>
  <p:slideViewPr>
    <p:cSldViewPr snapToGrid="0">
      <p:cViewPr varScale="1">
        <p:scale>
          <a:sx n="59" d="100"/>
          <a:sy n="59" d="100"/>
        </p:scale>
        <p:origin x="384" y="2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14" d="100"/>
        <a:sy n="114" d="100"/>
      </p:scale>
      <p:origin x="0" y="-19704"/>
    </p:cViewPr>
  </p:sorterViewPr>
  <p:notesViewPr>
    <p:cSldViewPr snapToGrid="0">
      <p:cViewPr varScale="1">
        <p:scale>
          <a:sx n="57" d="100"/>
          <a:sy n="57" d="100"/>
        </p:scale>
        <p:origin x="2100"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32604F-0E97-4863-B662-4E292465C02D}" type="datetimeFigureOut">
              <a:rPr lang="en-US" smtClean="0"/>
              <a:t>7/19/2021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D58B51-2E9D-4563-9B44-A7BEAA138528}" type="slidenum">
              <a:rPr lang="en-US" smtClean="0"/>
              <a:t>‹#›</a:t>
            </a:fld>
            <a:endParaRPr lang="en-US"/>
          </a:p>
        </p:txBody>
      </p:sp>
    </p:spTree>
    <p:extLst>
      <p:ext uri="{BB962C8B-B14F-4D97-AF65-F5344CB8AC3E}">
        <p14:creationId xmlns:p14="http://schemas.microsoft.com/office/powerpoint/2010/main" val="1527267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1</a:t>
            </a:fld>
            <a:endParaRPr lang="en-US"/>
          </a:p>
        </p:txBody>
      </p:sp>
    </p:spTree>
    <p:extLst>
      <p:ext uri="{BB962C8B-B14F-4D97-AF65-F5344CB8AC3E}">
        <p14:creationId xmlns:p14="http://schemas.microsoft.com/office/powerpoint/2010/main" val="34133575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10</a:t>
            </a:fld>
            <a:endParaRPr lang="en-US"/>
          </a:p>
        </p:txBody>
      </p:sp>
    </p:spTree>
    <p:extLst>
      <p:ext uri="{BB962C8B-B14F-4D97-AF65-F5344CB8AC3E}">
        <p14:creationId xmlns:p14="http://schemas.microsoft.com/office/powerpoint/2010/main" val="4240714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11</a:t>
            </a:fld>
            <a:endParaRPr lang="en-US"/>
          </a:p>
        </p:txBody>
      </p:sp>
    </p:spTree>
    <p:extLst>
      <p:ext uri="{BB962C8B-B14F-4D97-AF65-F5344CB8AC3E}">
        <p14:creationId xmlns:p14="http://schemas.microsoft.com/office/powerpoint/2010/main" val="30815246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12</a:t>
            </a:fld>
            <a:endParaRPr lang="en-US"/>
          </a:p>
        </p:txBody>
      </p:sp>
    </p:spTree>
    <p:extLst>
      <p:ext uri="{BB962C8B-B14F-4D97-AF65-F5344CB8AC3E}">
        <p14:creationId xmlns:p14="http://schemas.microsoft.com/office/powerpoint/2010/main" val="31493200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13</a:t>
            </a:fld>
            <a:endParaRPr lang="en-US"/>
          </a:p>
        </p:txBody>
      </p:sp>
    </p:spTree>
    <p:extLst>
      <p:ext uri="{BB962C8B-B14F-4D97-AF65-F5344CB8AC3E}">
        <p14:creationId xmlns:p14="http://schemas.microsoft.com/office/powerpoint/2010/main" val="6465112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14</a:t>
            </a:fld>
            <a:endParaRPr lang="en-US"/>
          </a:p>
        </p:txBody>
      </p:sp>
    </p:spTree>
    <p:extLst>
      <p:ext uri="{BB962C8B-B14F-4D97-AF65-F5344CB8AC3E}">
        <p14:creationId xmlns:p14="http://schemas.microsoft.com/office/powerpoint/2010/main" val="1397021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15</a:t>
            </a:fld>
            <a:endParaRPr lang="en-US"/>
          </a:p>
        </p:txBody>
      </p:sp>
    </p:spTree>
    <p:extLst>
      <p:ext uri="{BB962C8B-B14F-4D97-AF65-F5344CB8AC3E}">
        <p14:creationId xmlns:p14="http://schemas.microsoft.com/office/powerpoint/2010/main" val="39127234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16</a:t>
            </a:fld>
            <a:endParaRPr lang="en-US"/>
          </a:p>
        </p:txBody>
      </p:sp>
    </p:spTree>
    <p:extLst>
      <p:ext uri="{BB962C8B-B14F-4D97-AF65-F5344CB8AC3E}">
        <p14:creationId xmlns:p14="http://schemas.microsoft.com/office/powerpoint/2010/main" val="618443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17</a:t>
            </a:fld>
            <a:endParaRPr lang="en-US"/>
          </a:p>
        </p:txBody>
      </p:sp>
    </p:spTree>
    <p:extLst>
      <p:ext uri="{BB962C8B-B14F-4D97-AF65-F5344CB8AC3E}">
        <p14:creationId xmlns:p14="http://schemas.microsoft.com/office/powerpoint/2010/main" val="1413685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18</a:t>
            </a:fld>
            <a:endParaRPr lang="en-US"/>
          </a:p>
        </p:txBody>
      </p:sp>
    </p:spTree>
    <p:extLst>
      <p:ext uri="{BB962C8B-B14F-4D97-AF65-F5344CB8AC3E}">
        <p14:creationId xmlns:p14="http://schemas.microsoft.com/office/powerpoint/2010/main" val="24019024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19</a:t>
            </a:fld>
            <a:endParaRPr lang="en-US"/>
          </a:p>
        </p:txBody>
      </p:sp>
    </p:spTree>
    <p:extLst>
      <p:ext uri="{BB962C8B-B14F-4D97-AF65-F5344CB8AC3E}">
        <p14:creationId xmlns:p14="http://schemas.microsoft.com/office/powerpoint/2010/main" val="2636801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2</a:t>
            </a:fld>
            <a:endParaRPr lang="en-US"/>
          </a:p>
        </p:txBody>
      </p:sp>
    </p:spTree>
    <p:extLst>
      <p:ext uri="{BB962C8B-B14F-4D97-AF65-F5344CB8AC3E}">
        <p14:creationId xmlns:p14="http://schemas.microsoft.com/office/powerpoint/2010/main" val="25036585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20</a:t>
            </a:fld>
            <a:endParaRPr lang="en-US"/>
          </a:p>
        </p:txBody>
      </p:sp>
    </p:spTree>
    <p:extLst>
      <p:ext uri="{BB962C8B-B14F-4D97-AF65-F5344CB8AC3E}">
        <p14:creationId xmlns:p14="http://schemas.microsoft.com/office/powerpoint/2010/main" val="22084942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21</a:t>
            </a:fld>
            <a:endParaRPr lang="en-US"/>
          </a:p>
        </p:txBody>
      </p:sp>
    </p:spTree>
    <p:extLst>
      <p:ext uri="{BB962C8B-B14F-4D97-AF65-F5344CB8AC3E}">
        <p14:creationId xmlns:p14="http://schemas.microsoft.com/office/powerpoint/2010/main" val="19168044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22</a:t>
            </a:fld>
            <a:endParaRPr lang="en-US"/>
          </a:p>
        </p:txBody>
      </p:sp>
    </p:spTree>
    <p:extLst>
      <p:ext uri="{BB962C8B-B14F-4D97-AF65-F5344CB8AC3E}">
        <p14:creationId xmlns:p14="http://schemas.microsoft.com/office/powerpoint/2010/main" val="20402560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23</a:t>
            </a:fld>
            <a:endParaRPr lang="en-US"/>
          </a:p>
        </p:txBody>
      </p:sp>
    </p:spTree>
    <p:extLst>
      <p:ext uri="{BB962C8B-B14F-4D97-AF65-F5344CB8AC3E}">
        <p14:creationId xmlns:p14="http://schemas.microsoft.com/office/powerpoint/2010/main" val="7515089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24</a:t>
            </a:fld>
            <a:endParaRPr lang="en-US"/>
          </a:p>
        </p:txBody>
      </p:sp>
    </p:spTree>
    <p:extLst>
      <p:ext uri="{BB962C8B-B14F-4D97-AF65-F5344CB8AC3E}">
        <p14:creationId xmlns:p14="http://schemas.microsoft.com/office/powerpoint/2010/main" val="33932603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25</a:t>
            </a:fld>
            <a:endParaRPr lang="en-US"/>
          </a:p>
        </p:txBody>
      </p:sp>
    </p:spTree>
    <p:extLst>
      <p:ext uri="{BB962C8B-B14F-4D97-AF65-F5344CB8AC3E}">
        <p14:creationId xmlns:p14="http://schemas.microsoft.com/office/powerpoint/2010/main" val="23686234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26</a:t>
            </a:fld>
            <a:endParaRPr lang="en-US"/>
          </a:p>
        </p:txBody>
      </p:sp>
    </p:spTree>
    <p:extLst>
      <p:ext uri="{BB962C8B-B14F-4D97-AF65-F5344CB8AC3E}">
        <p14:creationId xmlns:p14="http://schemas.microsoft.com/office/powerpoint/2010/main" val="19529716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27</a:t>
            </a:fld>
            <a:endParaRPr lang="en-US"/>
          </a:p>
        </p:txBody>
      </p:sp>
    </p:spTree>
    <p:extLst>
      <p:ext uri="{BB962C8B-B14F-4D97-AF65-F5344CB8AC3E}">
        <p14:creationId xmlns:p14="http://schemas.microsoft.com/office/powerpoint/2010/main" val="11356392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28</a:t>
            </a:fld>
            <a:endParaRPr lang="en-US"/>
          </a:p>
        </p:txBody>
      </p:sp>
    </p:spTree>
    <p:extLst>
      <p:ext uri="{BB962C8B-B14F-4D97-AF65-F5344CB8AC3E}">
        <p14:creationId xmlns:p14="http://schemas.microsoft.com/office/powerpoint/2010/main" val="40283293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29</a:t>
            </a:fld>
            <a:endParaRPr lang="en-US"/>
          </a:p>
        </p:txBody>
      </p:sp>
    </p:spTree>
    <p:extLst>
      <p:ext uri="{BB962C8B-B14F-4D97-AF65-F5344CB8AC3E}">
        <p14:creationId xmlns:p14="http://schemas.microsoft.com/office/powerpoint/2010/main" val="3435623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3</a:t>
            </a:fld>
            <a:endParaRPr lang="en-US"/>
          </a:p>
        </p:txBody>
      </p:sp>
    </p:spTree>
    <p:extLst>
      <p:ext uri="{BB962C8B-B14F-4D97-AF65-F5344CB8AC3E}">
        <p14:creationId xmlns:p14="http://schemas.microsoft.com/office/powerpoint/2010/main" val="30043717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30</a:t>
            </a:fld>
            <a:endParaRPr lang="en-US"/>
          </a:p>
        </p:txBody>
      </p:sp>
    </p:spTree>
    <p:extLst>
      <p:ext uri="{BB962C8B-B14F-4D97-AF65-F5344CB8AC3E}">
        <p14:creationId xmlns:p14="http://schemas.microsoft.com/office/powerpoint/2010/main" val="22465252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31</a:t>
            </a:fld>
            <a:endParaRPr lang="en-US"/>
          </a:p>
        </p:txBody>
      </p:sp>
    </p:spTree>
    <p:extLst>
      <p:ext uri="{BB962C8B-B14F-4D97-AF65-F5344CB8AC3E}">
        <p14:creationId xmlns:p14="http://schemas.microsoft.com/office/powerpoint/2010/main" val="30575318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auto">
              <a:spcBef>
                <a:spcPts val="0"/>
              </a:spcBef>
              <a:spcAft>
                <a:spcPts val="0"/>
              </a:spcAft>
              <a:defRPr/>
            </a:pPr>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32</a:t>
            </a:fld>
            <a:endParaRPr lang="en-US"/>
          </a:p>
        </p:txBody>
      </p:sp>
    </p:spTree>
    <p:extLst>
      <p:ext uri="{BB962C8B-B14F-4D97-AF65-F5344CB8AC3E}">
        <p14:creationId xmlns:p14="http://schemas.microsoft.com/office/powerpoint/2010/main" val="3051858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33</a:t>
            </a:fld>
            <a:endParaRPr lang="en-US"/>
          </a:p>
        </p:txBody>
      </p:sp>
    </p:spTree>
    <p:extLst>
      <p:ext uri="{BB962C8B-B14F-4D97-AF65-F5344CB8AC3E}">
        <p14:creationId xmlns:p14="http://schemas.microsoft.com/office/powerpoint/2010/main" val="15510939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34</a:t>
            </a:fld>
            <a:endParaRPr lang="en-US"/>
          </a:p>
        </p:txBody>
      </p:sp>
    </p:spTree>
    <p:extLst>
      <p:ext uri="{BB962C8B-B14F-4D97-AF65-F5344CB8AC3E}">
        <p14:creationId xmlns:p14="http://schemas.microsoft.com/office/powerpoint/2010/main" val="199966805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35</a:t>
            </a:fld>
            <a:endParaRPr lang="en-US"/>
          </a:p>
        </p:txBody>
      </p:sp>
    </p:spTree>
    <p:extLst>
      <p:ext uri="{BB962C8B-B14F-4D97-AF65-F5344CB8AC3E}">
        <p14:creationId xmlns:p14="http://schemas.microsoft.com/office/powerpoint/2010/main" val="118229465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36</a:t>
            </a:fld>
            <a:endParaRPr lang="en-US"/>
          </a:p>
        </p:txBody>
      </p:sp>
    </p:spTree>
    <p:extLst>
      <p:ext uri="{BB962C8B-B14F-4D97-AF65-F5344CB8AC3E}">
        <p14:creationId xmlns:p14="http://schemas.microsoft.com/office/powerpoint/2010/main" val="318706722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37</a:t>
            </a:fld>
            <a:endParaRPr lang="en-US"/>
          </a:p>
        </p:txBody>
      </p:sp>
    </p:spTree>
    <p:extLst>
      <p:ext uri="{BB962C8B-B14F-4D97-AF65-F5344CB8AC3E}">
        <p14:creationId xmlns:p14="http://schemas.microsoft.com/office/powerpoint/2010/main" val="393311114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38</a:t>
            </a:fld>
            <a:endParaRPr lang="en-US"/>
          </a:p>
        </p:txBody>
      </p:sp>
    </p:spTree>
    <p:extLst>
      <p:ext uri="{BB962C8B-B14F-4D97-AF65-F5344CB8AC3E}">
        <p14:creationId xmlns:p14="http://schemas.microsoft.com/office/powerpoint/2010/main" val="169520343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39</a:t>
            </a:fld>
            <a:endParaRPr lang="en-US"/>
          </a:p>
        </p:txBody>
      </p:sp>
    </p:spTree>
    <p:extLst>
      <p:ext uri="{BB962C8B-B14F-4D97-AF65-F5344CB8AC3E}">
        <p14:creationId xmlns:p14="http://schemas.microsoft.com/office/powerpoint/2010/main" val="2584971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4</a:t>
            </a:fld>
            <a:endParaRPr lang="en-US"/>
          </a:p>
        </p:txBody>
      </p:sp>
    </p:spTree>
    <p:extLst>
      <p:ext uri="{BB962C8B-B14F-4D97-AF65-F5344CB8AC3E}">
        <p14:creationId xmlns:p14="http://schemas.microsoft.com/office/powerpoint/2010/main" val="373255102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auto">
              <a:spcBef>
                <a:spcPts val="0"/>
              </a:spcBef>
              <a:spcAft>
                <a:spcPts val="0"/>
              </a:spcAft>
              <a:defRPr/>
            </a:pPr>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40</a:t>
            </a:fld>
            <a:endParaRPr lang="en-US"/>
          </a:p>
        </p:txBody>
      </p:sp>
    </p:spTree>
    <p:extLst>
      <p:ext uri="{BB962C8B-B14F-4D97-AF65-F5344CB8AC3E}">
        <p14:creationId xmlns:p14="http://schemas.microsoft.com/office/powerpoint/2010/main" val="215293686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41</a:t>
            </a:fld>
            <a:endParaRPr lang="en-US"/>
          </a:p>
        </p:txBody>
      </p:sp>
    </p:spTree>
    <p:extLst>
      <p:ext uri="{BB962C8B-B14F-4D97-AF65-F5344CB8AC3E}">
        <p14:creationId xmlns:p14="http://schemas.microsoft.com/office/powerpoint/2010/main" val="235756806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42</a:t>
            </a:fld>
            <a:endParaRPr lang="en-US"/>
          </a:p>
        </p:txBody>
      </p:sp>
    </p:spTree>
    <p:extLst>
      <p:ext uri="{BB962C8B-B14F-4D97-AF65-F5344CB8AC3E}">
        <p14:creationId xmlns:p14="http://schemas.microsoft.com/office/powerpoint/2010/main" val="243018474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solidFill>
                  <a:prstClr val="black"/>
                </a:solidFill>
              </a:rPr>
              <a:pPr/>
              <a:t>43</a:t>
            </a:fld>
            <a:endParaRPr lang="en-US">
              <a:solidFill>
                <a:prstClr val="black"/>
              </a:solidFill>
            </a:endParaRPr>
          </a:p>
        </p:txBody>
      </p:sp>
    </p:spTree>
    <p:extLst>
      <p:ext uri="{BB962C8B-B14F-4D97-AF65-F5344CB8AC3E}">
        <p14:creationId xmlns:p14="http://schemas.microsoft.com/office/powerpoint/2010/main" val="39529529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solidFill>
                  <a:prstClr val="black"/>
                </a:solidFill>
              </a:rPr>
              <a:pPr/>
              <a:t>44</a:t>
            </a:fld>
            <a:endParaRPr lang="en-US">
              <a:solidFill>
                <a:prstClr val="black"/>
              </a:solidFill>
            </a:endParaRPr>
          </a:p>
        </p:txBody>
      </p:sp>
    </p:spTree>
    <p:extLst>
      <p:ext uri="{BB962C8B-B14F-4D97-AF65-F5344CB8AC3E}">
        <p14:creationId xmlns:p14="http://schemas.microsoft.com/office/powerpoint/2010/main" val="153111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5</a:t>
            </a:fld>
            <a:endParaRPr lang="en-US"/>
          </a:p>
        </p:txBody>
      </p:sp>
    </p:spTree>
    <p:extLst>
      <p:ext uri="{BB962C8B-B14F-4D97-AF65-F5344CB8AC3E}">
        <p14:creationId xmlns:p14="http://schemas.microsoft.com/office/powerpoint/2010/main" val="1582422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6</a:t>
            </a:fld>
            <a:endParaRPr lang="en-US"/>
          </a:p>
        </p:txBody>
      </p:sp>
    </p:spTree>
    <p:extLst>
      <p:ext uri="{BB962C8B-B14F-4D97-AF65-F5344CB8AC3E}">
        <p14:creationId xmlns:p14="http://schemas.microsoft.com/office/powerpoint/2010/main" val="20433676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7</a:t>
            </a:fld>
            <a:endParaRPr lang="en-US"/>
          </a:p>
        </p:txBody>
      </p:sp>
    </p:spTree>
    <p:extLst>
      <p:ext uri="{BB962C8B-B14F-4D97-AF65-F5344CB8AC3E}">
        <p14:creationId xmlns:p14="http://schemas.microsoft.com/office/powerpoint/2010/main" val="3537193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8</a:t>
            </a:fld>
            <a:endParaRPr lang="en-US"/>
          </a:p>
        </p:txBody>
      </p:sp>
    </p:spTree>
    <p:extLst>
      <p:ext uri="{BB962C8B-B14F-4D97-AF65-F5344CB8AC3E}">
        <p14:creationId xmlns:p14="http://schemas.microsoft.com/office/powerpoint/2010/main" val="3750519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D58B51-2E9D-4563-9B44-A7BEAA138528}" type="slidenum">
              <a:rPr lang="en-US" smtClean="0"/>
              <a:t>9</a:t>
            </a:fld>
            <a:endParaRPr lang="en-US"/>
          </a:p>
        </p:txBody>
      </p:sp>
    </p:spTree>
    <p:extLst>
      <p:ext uri="{BB962C8B-B14F-4D97-AF65-F5344CB8AC3E}">
        <p14:creationId xmlns:p14="http://schemas.microsoft.com/office/powerpoint/2010/main" val="1761589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7/19/2021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7/19/2021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7/19/2021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7/19/2021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3272D"/>
        </a:solidFill>
        <a:effectLst/>
      </p:bgPr>
    </p:bg>
    <p:spTree>
      <p:nvGrpSpPr>
        <p:cNvPr id="1" name=""/>
        <p:cNvGrpSpPr/>
        <p:nvPr/>
      </p:nvGrpSpPr>
      <p:grpSpPr>
        <a:xfrm>
          <a:off x="0" y="0"/>
          <a:ext cx="0" cy="0"/>
          <a:chOff x="0" y="0"/>
          <a:chExt cx="0" cy="0"/>
        </a:xfrm>
      </p:grpSpPr>
      <p:pic>
        <p:nvPicPr>
          <p:cNvPr id="3" name="Picture 3" descr="A close up of a logo&#10;&#10;Description generated with very high confidence">
            <a:extLst>
              <a:ext uri="{FF2B5EF4-FFF2-40B4-BE49-F238E27FC236}">
                <a16:creationId xmlns="" xmlns:a16="http://schemas.microsoft.com/office/drawing/2014/main" id="{11FF8F9F-6812-49BC-8A29-5B523B93D8B7}"/>
              </a:ext>
            </a:extLst>
          </p:cNvPr>
          <p:cNvPicPr>
            <a:picLocks noChangeAspect="1"/>
          </p:cNvPicPr>
          <p:nvPr/>
        </p:nvPicPr>
        <p:blipFill>
          <a:blip r:embed="rId3"/>
          <a:stretch>
            <a:fillRect/>
          </a:stretch>
        </p:blipFill>
        <p:spPr>
          <a:xfrm>
            <a:off x="-64814" y="0"/>
            <a:ext cx="12192000" cy="6868085"/>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3800549"/>
            <a:ext cx="9382232" cy="187743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800" dirty="0">
                <a:solidFill>
                  <a:schemeClr val="bg1"/>
                </a:solidFill>
                <a:latin typeface="Arial"/>
                <a:ea typeface="Tahoma"/>
                <a:cs typeface="Tahoma"/>
              </a:rPr>
              <a:t>The Confluence of Character and Competence</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5813479"/>
            <a:ext cx="9668136"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Part 2 – More Case Studies</a:t>
            </a:r>
          </a:p>
        </p:txBody>
      </p:sp>
    </p:spTree>
    <p:extLst>
      <p:ext uri="{BB962C8B-B14F-4D97-AF65-F5344CB8AC3E}">
        <p14:creationId xmlns:p14="http://schemas.microsoft.com/office/powerpoint/2010/main" val="76831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784830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Sensible</a:t>
            </a:r>
          </a:p>
          <a:p>
            <a:pPr>
              <a:buClr>
                <a:srgbClr val="FFD717"/>
              </a:buClr>
            </a:pPr>
            <a:r>
              <a:rPr lang="en-US" altLang="en-US" sz="3600" b="1" dirty="0">
                <a:solidFill>
                  <a:schemeClr val="bg1"/>
                </a:solidFill>
                <a:latin typeface="Arial" panose="020B0604020202020204" pitchFamily="34" charset="0"/>
              </a:rPr>
              <a:t>(Titus 1:8) </a:t>
            </a:r>
            <a:r>
              <a:rPr lang="en-US" altLang="en-US" sz="3600" dirty="0">
                <a:solidFill>
                  <a:schemeClr val="bg1"/>
                </a:solidFill>
                <a:latin typeface="Arial" panose="020B0604020202020204" pitchFamily="34" charset="0"/>
              </a:rPr>
              <a:t>loving what is good, </a:t>
            </a:r>
            <a:r>
              <a:rPr lang="en-US" altLang="en-US" sz="3600" u="sng" dirty="0">
                <a:solidFill>
                  <a:schemeClr val="bg1"/>
                </a:solidFill>
                <a:latin typeface="Arial" panose="020B0604020202020204" pitchFamily="34" charset="0"/>
              </a:rPr>
              <a:t>sensible</a:t>
            </a:r>
            <a:r>
              <a:rPr lang="en-US" altLang="en-US" sz="3600" dirty="0">
                <a:solidFill>
                  <a:schemeClr val="bg1"/>
                </a:solidFill>
                <a:latin typeface="Arial" panose="020B0604020202020204" pitchFamily="34" charset="0"/>
              </a:rPr>
              <a:t>, just, devout…</a:t>
            </a:r>
          </a:p>
          <a:p>
            <a:pPr marL="571500" indent="-571500">
              <a:buClr>
                <a:srgbClr val="72DB2B"/>
              </a:buClr>
              <a:buFontTx/>
              <a:buChar char="-"/>
            </a:pPr>
            <a:r>
              <a:rPr lang="en-US" altLang="en-US" sz="3600" dirty="0">
                <a:solidFill>
                  <a:schemeClr val="bg1"/>
                </a:solidFill>
                <a:latin typeface="Arial" panose="020B0604020202020204" pitchFamily="34" charset="0"/>
              </a:rPr>
              <a:t>Failure to anticipate what is coming can lead to discouraging setbacks and missed opportunities for growth</a:t>
            </a:r>
          </a:p>
          <a:p>
            <a:pPr>
              <a:buClr>
                <a:srgbClr val="72DB2B"/>
              </a:buClr>
            </a:pPr>
            <a:endParaRPr lang="en-US" altLang="en-US" sz="3600" dirty="0">
              <a:solidFill>
                <a:schemeClr val="bg1"/>
              </a:solidFill>
              <a:latin typeface="Arial" panose="020B0604020202020204" pitchFamily="34" charset="0"/>
            </a:endParaRPr>
          </a:p>
          <a:p>
            <a:pPr>
              <a:buClr>
                <a:srgbClr val="72DB2B"/>
              </a:buClr>
            </a:pPr>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72DB2B"/>
              </a:buClr>
              <a:buFontTx/>
              <a:buChar char="-"/>
            </a:pPr>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FFD717"/>
              </a:buClr>
              <a:buFontTx/>
              <a:buChar char="-"/>
            </a:pPr>
            <a:endParaRPr lang="en-US" altLang="en-US" sz="3600" dirty="0">
              <a:solidFill>
                <a:schemeClr val="bg1"/>
              </a:solidFill>
              <a:latin typeface="Arial" panose="020B0604020202020204" pitchFamily="34" charset="0"/>
            </a:endParaRPr>
          </a:p>
          <a:p>
            <a:endParaRPr lang="en-US" sz="3600" dirty="0">
              <a:solidFill>
                <a:schemeClr val="bg1"/>
              </a:solidFill>
              <a:latin typeface="Arial"/>
              <a:ea typeface="+mn-lt"/>
              <a:cs typeface="Calibri"/>
            </a:endParaRPr>
          </a:p>
          <a:p>
            <a:pPr lvl="1"/>
            <a:endParaRPr lang="en-US" sz="3200" dirty="0">
              <a:solidFill>
                <a:schemeClr val="bg1"/>
              </a:solidFill>
              <a:latin typeface="Arial"/>
              <a:ea typeface="+mn-lt"/>
              <a:cs typeface="+mn-lt"/>
            </a:endParaRPr>
          </a:p>
        </p:txBody>
      </p:sp>
    </p:spTree>
    <p:extLst>
      <p:ext uri="{BB962C8B-B14F-4D97-AF65-F5344CB8AC3E}">
        <p14:creationId xmlns:p14="http://schemas.microsoft.com/office/powerpoint/2010/main" val="2134284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784830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Sensible</a:t>
            </a:r>
          </a:p>
          <a:p>
            <a:pPr>
              <a:buClr>
                <a:srgbClr val="FFD717"/>
              </a:buClr>
            </a:pPr>
            <a:r>
              <a:rPr lang="en-US" altLang="en-US" sz="3600" b="1" dirty="0">
                <a:solidFill>
                  <a:schemeClr val="bg1"/>
                </a:solidFill>
                <a:latin typeface="Arial" panose="020B0604020202020204" pitchFamily="34" charset="0"/>
              </a:rPr>
              <a:t>(Titus 1:8) </a:t>
            </a:r>
            <a:r>
              <a:rPr lang="en-US" altLang="en-US" sz="3600" dirty="0">
                <a:solidFill>
                  <a:schemeClr val="bg1"/>
                </a:solidFill>
                <a:latin typeface="Arial" panose="020B0604020202020204" pitchFamily="34" charset="0"/>
              </a:rPr>
              <a:t>loving what is good, </a:t>
            </a:r>
            <a:r>
              <a:rPr lang="en-US" altLang="en-US" sz="3600" u="sng" dirty="0">
                <a:solidFill>
                  <a:schemeClr val="bg1"/>
                </a:solidFill>
                <a:latin typeface="Arial" panose="020B0604020202020204" pitchFamily="34" charset="0"/>
              </a:rPr>
              <a:t>sensible</a:t>
            </a:r>
            <a:r>
              <a:rPr lang="en-US" altLang="en-US" sz="3600" dirty="0">
                <a:solidFill>
                  <a:schemeClr val="bg1"/>
                </a:solidFill>
                <a:latin typeface="Arial" panose="020B0604020202020204" pitchFamily="34" charset="0"/>
              </a:rPr>
              <a:t>, just, devout…</a:t>
            </a:r>
          </a:p>
          <a:p>
            <a:pPr marL="571500" indent="-571500">
              <a:buClr>
                <a:srgbClr val="72DB2B"/>
              </a:buClr>
              <a:buFontTx/>
              <a:buChar char="-"/>
            </a:pPr>
            <a:r>
              <a:rPr lang="en-US" altLang="en-US" sz="3600" dirty="0">
                <a:solidFill>
                  <a:schemeClr val="bg1"/>
                </a:solidFill>
                <a:latin typeface="Arial" panose="020B0604020202020204" pitchFamily="34" charset="0"/>
              </a:rPr>
              <a:t>Able to weigh the pros and cons of major ministry moves</a:t>
            </a:r>
          </a:p>
          <a:p>
            <a:pPr marL="571500" indent="-571500">
              <a:buClr>
                <a:srgbClr val="72DB2B"/>
              </a:buClr>
              <a:buFontTx/>
              <a:buChar char="-"/>
            </a:pPr>
            <a:r>
              <a:rPr lang="en-US" altLang="en-US" sz="3600" dirty="0">
                <a:solidFill>
                  <a:schemeClr val="bg1"/>
                </a:solidFill>
                <a:latin typeface="Arial" panose="020B0604020202020204" pitchFamily="34" charset="0"/>
              </a:rPr>
              <a:t>Paying attention to timing and pace</a:t>
            </a:r>
          </a:p>
          <a:p>
            <a:pPr>
              <a:buClr>
                <a:srgbClr val="72DB2B"/>
              </a:buClr>
            </a:pPr>
            <a:endParaRPr lang="en-US" altLang="en-US" sz="3600" dirty="0">
              <a:solidFill>
                <a:schemeClr val="bg1"/>
              </a:solidFill>
              <a:latin typeface="Arial" panose="020B0604020202020204" pitchFamily="34" charset="0"/>
            </a:endParaRPr>
          </a:p>
          <a:p>
            <a:pPr>
              <a:buClr>
                <a:srgbClr val="72DB2B"/>
              </a:buClr>
            </a:pPr>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72DB2B"/>
              </a:buClr>
              <a:buFontTx/>
              <a:buChar char="-"/>
            </a:pPr>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FFD717"/>
              </a:buClr>
              <a:buFontTx/>
              <a:buChar char="-"/>
            </a:pPr>
            <a:endParaRPr lang="en-US" altLang="en-US" sz="3600" dirty="0">
              <a:solidFill>
                <a:schemeClr val="bg1"/>
              </a:solidFill>
              <a:latin typeface="Arial" panose="020B0604020202020204" pitchFamily="34" charset="0"/>
            </a:endParaRPr>
          </a:p>
          <a:p>
            <a:endParaRPr lang="en-US" sz="3600" dirty="0">
              <a:solidFill>
                <a:schemeClr val="bg1"/>
              </a:solidFill>
              <a:latin typeface="Arial"/>
              <a:ea typeface="+mn-lt"/>
              <a:cs typeface="Calibri"/>
            </a:endParaRPr>
          </a:p>
          <a:p>
            <a:pPr lvl="1"/>
            <a:endParaRPr lang="en-US" sz="3200" dirty="0">
              <a:solidFill>
                <a:schemeClr val="bg1"/>
              </a:solidFill>
              <a:latin typeface="Arial"/>
              <a:ea typeface="+mn-lt"/>
              <a:cs typeface="+mn-lt"/>
            </a:endParaRPr>
          </a:p>
        </p:txBody>
      </p:sp>
    </p:spTree>
    <p:extLst>
      <p:ext uri="{BB962C8B-B14F-4D97-AF65-F5344CB8AC3E}">
        <p14:creationId xmlns:p14="http://schemas.microsoft.com/office/powerpoint/2010/main" val="2138422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61863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Sensible</a:t>
            </a:r>
          </a:p>
          <a:p>
            <a:pPr marL="571500" indent="-571500">
              <a:buClr>
                <a:srgbClr val="72DB2B"/>
              </a:buClr>
              <a:buFontTx/>
              <a:buChar char="-"/>
            </a:pPr>
            <a:r>
              <a:rPr lang="en-US" altLang="en-US" sz="3600" dirty="0">
                <a:solidFill>
                  <a:schemeClr val="bg1"/>
                </a:solidFill>
                <a:latin typeface="Arial" panose="020B0604020202020204" pitchFamily="34" charset="0"/>
              </a:rPr>
              <a:t>Being slow to make big calls leads to big fumbles</a:t>
            </a:r>
          </a:p>
          <a:p>
            <a:pPr marL="571500" indent="-571500">
              <a:buClr>
                <a:srgbClr val="72DB2B"/>
              </a:buClr>
              <a:buFontTx/>
              <a:buChar char="-"/>
            </a:pPr>
            <a:r>
              <a:rPr lang="en-US" altLang="en-US" sz="3600" dirty="0">
                <a:solidFill>
                  <a:schemeClr val="bg1"/>
                </a:solidFill>
                <a:latin typeface="Arial" panose="020B0604020202020204" pitchFamily="34" charset="0"/>
              </a:rPr>
              <a:t>Failure to anticipate a problem can lead to major preventable damage</a:t>
            </a:r>
          </a:p>
          <a:p>
            <a:pPr marL="571500" indent="-571500">
              <a:buClr>
                <a:srgbClr val="72DB2B"/>
              </a:buClr>
              <a:buFontTx/>
              <a:buChar char="-"/>
            </a:pPr>
            <a:r>
              <a:rPr lang="en-US" altLang="en-US" sz="3600" dirty="0">
                <a:solidFill>
                  <a:schemeClr val="bg1"/>
                </a:solidFill>
                <a:latin typeface="Arial" panose="020B0604020202020204" pitchFamily="34" charset="0"/>
              </a:rPr>
              <a:t>Barrier to greater responsibility</a:t>
            </a:r>
          </a:p>
          <a:p>
            <a:pPr marL="571500" indent="-571500">
              <a:buClr>
                <a:srgbClr val="72DB2B"/>
              </a:buClr>
              <a:buFontTx/>
              <a:buChar char="-"/>
            </a:pPr>
            <a:r>
              <a:rPr lang="en-US" altLang="en-US" sz="3600" dirty="0">
                <a:solidFill>
                  <a:schemeClr val="bg1"/>
                </a:solidFill>
                <a:latin typeface="Arial" panose="020B0604020202020204" pitchFamily="34" charset="0"/>
              </a:rPr>
              <a:t>Leaders aren’t taken seriously </a:t>
            </a:r>
          </a:p>
          <a:p>
            <a:pPr>
              <a:buClr>
                <a:srgbClr val="FFD717"/>
              </a:buClr>
            </a:pPr>
            <a:endParaRPr lang="en-US" altLang="en-US" sz="3600" dirty="0">
              <a:solidFill>
                <a:schemeClr val="bg1"/>
              </a:solidFill>
              <a:latin typeface="Arial" panose="020B0604020202020204" pitchFamily="34" charset="0"/>
            </a:endParaRPr>
          </a:p>
          <a:p>
            <a:pPr marL="457200" indent="-457200">
              <a:buClr>
                <a:srgbClr val="FFD717"/>
              </a:buClr>
              <a:buFontTx/>
              <a:buChar char="-"/>
            </a:pPr>
            <a:endParaRPr lang="en-US" altLang="en-US" sz="3600" dirty="0">
              <a:solidFill>
                <a:schemeClr val="bg1"/>
              </a:solidFill>
              <a:latin typeface="Arial" panose="020B0604020202020204" pitchFamily="34" charset="0"/>
            </a:endParaRPr>
          </a:p>
          <a:p>
            <a:endParaRPr lang="en-US" sz="3600" dirty="0">
              <a:solidFill>
                <a:schemeClr val="bg1"/>
              </a:solidFill>
              <a:latin typeface="Arial"/>
              <a:ea typeface="+mn-lt"/>
              <a:cs typeface="Calibri"/>
            </a:endParaRPr>
          </a:p>
          <a:p>
            <a:pPr lvl="1"/>
            <a:endParaRPr lang="en-US" sz="3200" dirty="0">
              <a:solidFill>
                <a:schemeClr val="bg1"/>
              </a:solidFill>
              <a:latin typeface="Arial"/>
              <a:ea typeface="+mn-lt"/>
              <a:cs typeface="+mn-lt"/>
            </a:endParaRPr>
          </a:p>
        </p:txBody>
      </p:sp>
      <p:sp>
        <p:nvSpPr>
          <p:cNvPr id="5" name="TextBox 4"/>
          <p:cNvSpPr txBox="1"/>
          <p:nvPr/>
        </p:nvSpPr>
        <p:spPr>
          <a:xfrm>
            <a:off x="332999" y="467711"/>
            <a:ext cx="9173973" cy="1200329"/>
          </a:xfrm>
          <a:prstGeom prst="rect">
            <a:avLst/>
          </a:prstGeom>
          <a:solidFill>
            <a:srgbClr val="72DB2B"/>
          </a:solidFill>
        </p:spPr>
        <p:style>
          <a:lnRef idx="3">
            <a:schemeClr val="lt1"/>
          </a:lnRef>
          <a:fillRef idx="1">
            <a:schemeClr val="dk1"/>
          </a:fillRef>
          <a:effectRef idx="1">
            <a:schemeClr val="dk1"/>
          </a:effectRef>
          <a:fontRef idx="minor">
            <a:schemeClr val="lt1"/>
          </a:fontRef>
        </p:style>
        <p:txBody>
          <a:bodyPr wrap="square" rtlCol="0">
            <a:spAutoFit/>
          </a:bodyPr>
          <a:lstStyle/>
          <a:p>
            <a:r>
              <a:rPr lang="en-US" sz="3600" b="1" dirty="0">
                <a:solidFill>
                  <a:schemeClr val="tx1"/>
                </a:solidFill>
                <a:latin typeface="Arial" panose="020B0604020202020204" pitchFamily="34" charset="0"/>
                <a:cs typeface="Arial" panose="020B0604020202020204" pitchFamily="34" charset="0"/>
              </a:rPr>
              <a:t>What would happen to your ministry if you failed to grow in this area over time? </a:t>
            </a:r>
          </a:p>
        </p:txBody>
      </p:sp>
    </p:spTree>
    <p:extLst>
      <p:ext uri="{BB962C8B-B14F-4D97-AF65-F5344CB8AC3E}">
        <p14:creationId xmlns:p14="http://schemas.microsoft.com/office/powerpoint/2010/main" val="4159008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67403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Sensible</a:t>
            </a:r>
          </a:p>
          <a:p>
            <a:pPr marL="571500" indent="-571500">
              <a:buClr>
                <a:srgbClr val="72DB2B"/>
              </a:buClr>
              <a:buFontTx/>
              <a:buChar char="-"/>
            </a:pPr>
            <a:r>
              <a:rPr lang="en-US" altLang="en-US" sz="3600" dirty="0">
                <a:solidFill>
                  <a:schemeClr val="bg1"/>
                </a:solidFill>
                <a:latin typeface="Arial" panose="020B0604020202020204" pitchFamily="34" charset="0"/>
              </a:rPr>
              <a:t>Don’t make personality based excuses</a:t>
            </a:r>
          </a:p>
          <a:p>
            <a:pPr marL="571500" indent="-571500">
              <a:buClr>
                <a:srgbClr val="72DB2B"/>
              </a:buClr>
              <a:buFontTx/>
              <a:buChar char="-"/>
            </a:pPr>
            <a:r>
              <a:rPr lang="en-US" altLang="en-US" sz="3600" dirty="0">
                <a:solidFill>
                  <a:schemeClr val="bg1"/>
                </a:solidFill>
                <a:latin typeface="Arial" panose="020B0604020202020204" pitchFamily="34" charset="0"/>
              </a:rPr>
              <a:t>Make focused time to think and pray</a:t>
            </a:r>
          </a:p>
          <a:p>
            <a:pPr marL="571500" indent="-571500">
              <a:buClr>
                <a:srgbClr val="72DB2B"/>
              </a:buClr>
              <a:buFontTx/>
              <a:buChar char="-"/>
            </a:pPr>
            <a:r>
              <a:rPr lang="en-US" altLang="en-US" sz="3600" dirty="0">
                <a:solidFill>
                  <a:schemeClr val="bg1"/>
                </a:solidFill>
                <a:latin typeface="Arial" panose="020B0604020202020204" pitchFamily="34" charset="0"/>
              </a:rPr>
              <a:t>Write down observations</a:t>
            </a:r>
          </a:p>
          <a:p>
            <a:pPr marL="571500" indent="-571500">
              <a:buClr>
                <a:srgbClr val="72DB2B"/>
              </a:buClr>
              <a:buFontTx/>
              <a:buChar char="-"/>
            </a:pPr>
            <a:r>
              <a:rPr lang="en-US" altLang="en-US" sz="3600" dirty="0">
                <a:solidFill>
                  <a:schemeClr val="bg1"/>
                </a:solidFill>
                <a:latin typeface="Arial" panose="020B0604020202020204" pitchFamily="34" charset="0"/>
              </a:rPr>
              <a:t>Get help after thinking it through yourself and coming up with your own ideas </a:t>
            </a:r>
          </a:p>
          <a:p>
            <a:pPr marL="571500" indent="-571500">
              <a:buClr>
                <a:srgbClr val="72DB2B"/>
              </a:buClr>
              <a:buFontTx/>
              <a:buChar char="-"/>
            </a:pPr>
            <a:r>
              <a:rPr lang="en-US" altLang="en-US" sz="3600" dirty="0">
                <a:solidFill>
                  <a:schemeClr val="bg1"/>
                </a:solidFill>
                <a:latin typeface="Arial" panose="020B0604020202020204" pitchFamily="34" charset="0"/>
              </a:rPr>
              <a:t>Ask God for growth! </a:t>
            </a:r>
          </a:p>
          <a:p>
            <a:pPr>
              <a:buClr>
                <a:srgbClr val="FFD717"/>
              </a:buClr>
            </a:pPr>
            <a:endParaRPr lang="en-US" altLang="en-US" sz="3600" dirty="0">
              <a:solidFill>
                <a:schemeClr val="bg1"/>
              </a:solidFill>
              <a:latin typeface="Arial" panose="020B0604020202020204" pitchFamily="34" charset="0"/>
            </a:endParaRPr>
          </a:p>
          <a:p>
            <a:pPr marL="457200" indent="-457200">
              <a:buClr>
                <a:srgbClr val="FFD717"/>
              </a:buClr>
              <a:buFontTx/>
              <a:buChar char="-"/>
            </a:pPr>
            <a:endParaRPr lang="en-US" altLang="en-US" sz="3600" dirty="0">
              <a:solidFill>
                <a:schemeClr val="bg1"/>
              </a:solidFill>
              <a:latin typeface="Arial" panose="020B0604020202020204" pitchFamily="34" charset="0"/>
            </a:endParaRPr>
          </a:p>
          <a:p>
            <a:endParaRPr lang="en-US" sz="3600" dirty="0">
              <a:solidFill>
                <a:schemeClr val="bg1"/>
              </a:solidFill>
              <a:latin typeface="Arial"/>
              <a:ea typeface="+mn-lt"/>
              <a:cs typeface="Calibri"/>
            </a:endParaRPr>
          </a:p>
          <a:p>
            <a:pPr lvl="1"/>
            <a:endParaRPr lang="en-US" sz="3200" dirty="0">
              <a:solidFill>
                <a:schemeClr val="bg1"/>
              </a:solidFill>
              <a:latin typeface="Arial"/>
              <a:ea typeface="+mn-lt"/>
              <a:cs typeface="+mn-lt"/>
            </a:endParaRPr>
          </a:p>
        </p:txBody>
      </p:sp>
      <p:sp>
        <p:nvSpPr>
          <p:cNvPr id="5" name="TextBox 4"/>
          <p:cNvSpPr txBox="1"/>
          <p:nvPr/>
        </p:nvSpPr>
        <p:spPr>
          <a:xfrm>
            <a:off x="332999" y="467711"/>
            <a:ext cx="9173973" cy="1200329"/>
          </a:xfrm>
          <a:prstGeom prst="rect">
            <a:avLst/>
          </a:prstGeom>
          <a:solidFill>
            <a:srgbClr val="72DB2B"/>
          </a:solidFill>
        </p:spPr>
        <p:style>
          <a:lnRef idx="3">
            <a:schemeClr val="lt1"/>
          </a:lnRef>
          <a:fillRef idx="1">
            <a:schemeClr val="dk1"/>
          </a:fillRef>
          <a:effectRef idx="1">
            <a:schemeClr val="dk1"/>
          </a:effectRef>
          <a:fontRef idx="minor">
            <a:schemeClr val="lt1"/>
          </a:fontRef>
        </p:style>
        <p:txBody>
          <a:bodyPr wrap="square" rtlCol="0">
            <a:spAutoFit/>
          </a:bodyPr>
          <a:lstStyle/>
          <a:p>
            <a:r>
              <a:rPr lang="en-US" sz="3600" b="1" dirty="0">
                <a:solidFill>
                  <a:schemeClr val="tx1"/>
                </a:solidFill>
                <a:latin typeface="Arial" panose="020B0604020202020204" pitchFamily="34" charset="0"/>
                <a:cs typeface="Arial" panose="020B0604020202020204" pitchFamily="34" charset="0"/>
              </a:rPr>
              <a:t>How would a person go about pursuing growth in this area?</a:t>
            </a:r>
          </a:p>
        </p:txBody>
      </p:sp>
    </p:spTree>
    <p:extLst>
      <p:ext uri="{BB962C8B-B14F-4D97-AF65-F5344CB8AC3E}">
        <p14:creationId xmlns:p14="http://schemas.microsoft.com/office/powerpoint/2010/main" val="3894610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72943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Just</a:t>
            </a:r>
          </a:p>
          <a:p>
            <a:pPr>
              <a:buClr>
                <a:srgbClr val="FFD717"/>
              </a:buClr>
            </a:pPr>
            <a:r>
              <a:rPr lang="en-US" altLang="en-US" sz="3600" b="1" dirty="0">
                <a:solidFill>
                  <a:schemeClr val="bg1"/>
                </a:solidFill>
                <a:latin typeface="Arial" panose="020B0604020202020204" pitchFamily="34" charset="0"/>
              </a:rPr>
              <a:t>(Titus 1:8) </a:t>
            </a:r>
            <a:r>
              <a:rPr lang="en-US" altLang="en-US" sz="3600" dirty="0">
                <a:solidFill>
                  <a:schemeClr val="bg1"/>
                </a:solidFill>
                <a:latin typeface="Arial" panose="020B0604020202020204" pitchFamily="34" charset="0"/>
              </a:rPr>
              <a:t>loving what is good, sensible, </a:t>
            </a:r>
            <a:r>
              <a:rPr lang="en-US" altLang="en-US" sz="3600" u="sng" dirty="0">
                <a:solidFill>
                  <a:schemeClr val="bg1"/>
                </a:solidFill>
                <a:latin typeface="Arial" panose="020B0604020202020204" pitchFamily="34" charset="0"/>
              </a:rPr>
              <a:t>just</a:t>
            </a:r>
            <a:r>
              <a:rPr lang="en-US" altLang="en-US" sz="3600" dirty="0">
                <a:solidFill>
                  <a:schemeClr val="bg1"/>
                </a:solidFill>
                <a:latin typeface="Arial" panose="020B0604020202020204" pitchFamily="34" charset="0"/>
              </a:rPr>
              <a:t>, devout…</a:t>
            </a:r>
          </a:p>
          <a:p>
            <a:pPr marL="571500" indent="-571500">
              <a:buClr>
                <a:srgbClr val="72DB2B"/>
              </a:buClr>
              <a:buFontTx/>
              <a:buChar char="-"/>
            </a:pPr>
            <a:r>
              <a:rPr lang="en-US" altLang="en-US" sz="3600" dirty="0">
                <a:solidFill>
                  <a:schemeClr val="bg1"/>
                </a:solidFill>
                <a:latin typeface="Arial" panose="020B0604020202020204" pitchFamily="34" charset="0"/>
              </a:rPr>
              <a:t>God is just and desires justice among his people</a:t>
            </a:r>
          </a:p>
          <a:p>
            <a:pPr marL="571500" indent="-571500">
              <a:buClr>
                <a:srgbClr val="72DB2B"/>
              </a:buClr>
              <a:buFontTx/>
              <a:buChar char="-"/>
            </a:pPr>
            <a:endParaRPr lang="en-US" altLang="en-US" sz="3600" dirty="0">
              <a:solidFill>
                <a:schemeClr val="bg1"/>
              </a:solidFill>
              <a:latin typeface="Arial" panose="020B0604020202020204" pitchFamily="34" charset="0"/>
            </a:endParaRPr>
          </a:p>
          <a:p>
            <a:pPr>
              <a:buClr>
                <a:srgbClr val="72DB2B"/>
              </a:buClr>
            </a:pPr>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72DB2B"/>
              </a:buClr>
              <a:buFontTx/>
              <a:buChar char="-"/>
            </a:pPr>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FFD717"/>
              </a:buClr>
              <a:buFontTx/>
              <a:buChar char="-"/>
            </a:pPr>
            <a:endParaRPr lang="en-US" altLang="en-US" sz="3600" dirty="0">
              <a:solidFill>
                <a:schemeClr val="bg1"/>
              </a:solidFill>
              <a:latin typeface="Arial" panose="020B0604020202020204" pitchFamily="34" charset="0"/>
            </a:endParaRPr>
          </a:p>
          <a:p>
            <a:endParaRPr lang="en-US" sz="3600" dirty="0">
              <a:solidFill>
                <a:schemeClr val="bg1"/>
              </a:solidFill>
              <a:latin typeface="Arial"/>
              <a:ea typeface="+mn-lt"/>
              <a:cs typeface="Calibri"/>
            </a:endParaRPr>
          </a:p>
          <a:p>
            <a:pPr lvl="1"/>
            <a:endParaRPr lang="en-US" sz="3200" dirty="0">
              <a:solidFill>
                <a:schemeClr val="bg1"/>
              </a:solidFill>
              <a:latin typeface="Arial"/>
              <a:ea typeface="+mn-lt"/>
              <a:cs typeface="+mn-lt"/>
            </a:endParaRPr>
          </a:p>
        </p:txBody>
      </p:sp>
      <p:sp>
        <p:nvSpPr>
          <p:cNvPr id="5" name="TextBox 4"/>
          <p:cNvSpPr txBox="1"/>
          <p:nvPr/>
        </p:nvSpPr>
        <p:spPr>
          <a:xfrm>
            <a:off x="2419414" y="467711"/>
            <a:ext cx="9413362" cy="1754326"/>
          </a:xfrm>
          <a:prstGeom prst="rect">
            <a:avLst/>
          </a:prstGeom>
          <a:solidFill>
            <a:srgbClr val="72DB2B"/>
          </a:solidFill>
        </p:spPr>
        <p:style>
          <a:lnRef idx="3">
            <a:schemeClr val="lt1"/>
          </a:lnRef>
          <a:fillRef idx="1">
            <a:schemeClr val="dk1"/>
          </a:fillRef>
          <a:effectRef idx="1">
            <a:schemeClr val="dk1"/>
          </a:effectRef>
          <a:fontRef idx="minor">
            <a:schemeClr val="lt1"/>
          </a:fontRef>
        </p:style>
        <p:txBody>
          <a:bodyPr wrap="square" rtlCol="0">
            <a:spAutoFit/>
          </a:bodyPr>
          <a:lstStyle/>
          <a:p>
            <a:r>
              <a:rPr lang="en-US" sz="3600" dirty="0">
                <a:solidFill>
                  <a:schemeClr val="tx1"/>
                </a:solidFill>
                <a:latin typeface="Arial" panose="020B0604020202020204" pitchFamily="34" charset="0"/>
                <a:cs typeface="Arial" panose="020B0604020202020204" pitchFamily="34" charset="0"/>
              </a:rPr>
              <a:t>“refers to a person who is interested in doing the right thing and chooses the good of society over personal advantage” </a:t>
            </a:r>
            <a:r>
              <a:rPr lang="en-US" sz="3600" b="1" dirty="0">
                <a:solidFill>
                  <a:schemeClr val="tx1"/>
                </a:solidFill>
                <a:latin typeface="Arial" panose="020B0604020202020204" pitchFamily="34" charset="0"/>
                <a:cs typeface="Arial" panose="020B0604020202020204" pitchFamily="34" charset="0"/>
              </a:rPr>
              <a:t>(BDAG)</a:t>
            </a:r>
          </a:p>
        </p:txBody>
      </p:sp>
      <p:sp>
        <p:nvSpPr>
          <p:cNvPr id="6" name="TextBox 5"/>
          <p:cNvSpPr txBox="1"/>
          <p:nvPr/>
        </p:nvSpPr>
        <p:spPr>
          <a:xfrm>
            <a:off x="2775135" y="4549676"/>
            <a:ext cx="9413362" cy="2308324"/>
          </a:xfrm>
          <a:prstGeom prst="rect">
            <a:avLst/>
          </a:prstGeom>
          <a:solidFill>
            <a:srgbClr val="72DB2B"/>
          </a:solidFill>
        </p:spPr>
        <p:style>
          <a:lnRef idx="3">
            <a:schemeClr val="lt1"/>
          </a:lnRef>
          <a:fillRef idx="1">
            <a:schemeClr val="dk1"/>
          </a:fillRef>
          <a:effectRef idx="1">
            <a:schemeClr val="dk1"/>
          </a:effectRef>
          <a:fontRef idx="minor">
            <a:schemeClr val="lt1"/>
          </a:fontRef>
        </p:style>
        <p:txBody>
          <a:bodyPr wrap="square" rtlCol="0">
            <a:spAutoFit/>
          </a:bodyPr>
          <a:lstStyle/>
          <a:p>
            <a:r>
              <a:rPr lang="en-US" sz="3600" b="1" dirty="0">
                <a:solidFill>
                  <a:schemeClr val="tx1"/>
                </a:solidFill>
                <a:latin typeface="Arial" panose="020B0604020202020204" pitchFamily="34" charset="0"/>
                <a:cs typeface="Arial" panose="020B0604020202020204" pitchFamily="34" charset="0"/>
              </a:rPr>
              <a:t>(Micah 6:8) </a:t>
            </a:r>
            <a:r>
              <a:rPr lang="en-US" sz="3600" dirty="0">
                <a:solidFill>
                  <a:schemeClr val="tx1"/>
                </a:solidFill>
                <a:latin typeface="Arial" panose="020B0604020202020204" pitchFamily="34" charset="0"/>
                <a:cs typeface="Arial" panose="020B0604020202020204" pitchFamily="34" charset="0"/>
              </a:rPr>
              <a:t>He has shown you, O mortal, what is good. And what does the Lord require of you? To act justly and to love mercy and to walk humbly with your God. </a:t>
            </a:r>
            <a:endParaRPr lang="en-US" sz="3600" b="1" dirty="0">
              <a:solidFill>
                <a:schemeClr val="tx1"/>
              </a:solidFill>
              <a:latin typeface="Arial" panose="020B0604020202020204" pitchFamily="34" charset="0"/>
              <a:cs typeface="Arial" panose="020B0604020202020204" pitchFamily="34" charset="0"/>
            </a:endParaRPr>
          </a:p>
        </p:txBody>
      </p:sp>
      <p:sp>
        <p:nvSpPr>
          <p:cNvPr id="7" name="TextBox 6"/>
          <p:cNvSpPr txBox="1"/>
          <p:nvPr/>
        </p:nvSpPr>
        <p:spPr>
          <a:xfrm>
            <a:off x="2419414" y="467711"/>
            <a:ext cx="9413362" cy="1754326"/>
          </a:xfrm>
          <a:prstGeom prst="rect">
            <a:avLst/>
          </a:prstGeom>
          <a:solidFill>
            <a:srgbClr val="72DB2B"/>
          </a:solidFill>
        </p:spPr>
        <p:style>
          <a:lnRef idx="3">
            <a:schemeClr val="lt1"/>
          </a:lnRef>
          <a:fillRef idx="1">
            <a:schemeClr val="dk1"/>
          </a:fillRef>
          <a:effectRef idx="1">
            <a:schemeClr val="dk1"/>
          </a:effectRef>
          <a:fontRef idx="minor">
            <a:schemeClr val="lt1"/>
          </a:fontRef>
        </p:style>
        <p:txBody>
          <a:bodyPr wrap="square" rtlCol="0">
            <a:spAutoFit/>
          </a:bodyPr>
          <a:lstStyle/>
          <a:p>
            <a:r>
              <a:rPr lang="en-US" sz="3600" b="1" dirty="0">
                <a:solidFill>
                  <a:schemeClr val="tx1"/>
                </a:solidFill>
                <a:latin typeface="Arial" panose="020B0604020202020204" pitchFamily="34" charset="0"/>
                <a:cs typeface="Arial" panose="020B0604020202020204" pitchFamily="34" charset="0"/>
              </a:rPr>
              <a:t>(Jer. 6.13) </a:t>
            </a:r>
            <a:r>
              <a:rPr lang="en-US" sz="3600" dirty="0">
                <a:solidFill>
                  <a:schemeClr val="tx1"/>
                </a:solidFill>
                <a:latin typeface="Arial" panose="020B0604020202020204" pitchFamily="34" charset="0"/>
                <a:cs typeface="Arial" panose="020B0604020202020204" pitchFamily="34" charset="0"/>
              </a:rPr>
              <a:t>“From the least to the greatest, all are greedy for gain; prophets and priests alike, all practice deceit.</a:t>
            </a:r>
            <a:endParaRPr lang="en-US" sz="36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3225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1061829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Just</a:t>
            </a:r>
          </a:p>
          <a:p>
            <a:pPr>
              <a:buClr>
                <a:srgbClr val="FFD717"/>
              </a:buClr>
            </a:pPr>
            <a:r>
              <a:rPr lang="en-US" altLang="en-US" sz="3600" b="1" dirty="0">
                <a:solidFill>
                  <a:schemeClr val="bg1"/>
                </a:solidFill>
                <a:latin typeface="Arial" panose="020B0604020202020204" pitchFamily="34" charset="0"/>
              </a:rPr>
              <a:t>(Titus 1:8) </a:t>
            </a:r>
            <a:r>
              <a:rPr lang="en-US" altLang="en-US" sz="3600" dirty="0">
                <a:solidFill>
                  <a:schemeClr val="bg1"/>
                </a:solidFill>
                <a:latin typeface="Arial" panose="020B0604020202020204" pitchFamily="34" charset="0"/>
              </a:rPr>
              <a:t>loving what is good, sensible, </a:t>
            </a:r>
            <a:r>
              <a:rPr lang="en-US" altLang="en-US" sz="3600" u="sng" dirty="0">
                <a:solidFill>
                  <a:schemeClr val="bg1"/>
                </a:solidFill>
                <a:latin typeface="Arial" panose="020B0604020202020204" pitchFamily="34" charset="0"/>
              </a:rPr>
              <a:t>just</a:t>
            </a:r>
            <a:r>
              <a:rPr lang="en-US" altLang="en-US" sz="3600" dirty="0">
                <a:solidFill>
                  <a:schemeClr val="bg1"/>
                </a:solidFill>
                <a:latin typeface="Arial" panose="020B0604020202020204" pitchFamily="34" charset="0"/>
              </a:rPr>
              <a:t>, devout…</a:t>
            </a:r>
          </a:p>
          <a:p>
            <a:pPr marL="571500" indent="-571500">
              <a:buClr>
                <a:srgbClr val="72DB2B"/>
              </a:buClr>
              <a:buFontTx/>
              <a:buChar char="-"/>
            </a:pPr>
            <a:r>
              <a:rPr lang="en-US" altLang="en-US" sz="3600" dirty="0">
                <a:solidFill>
                  <a:schemeClr val="bg1"/>
                </a:solidFill>
                <a:latin typeface="Arial" panose="020B0604020202020204" pitchFamily="34" charset="0"/>
              </a:rPr>
              <a:t>Sensitive to what is fair and balanced</a:t>
            </a:r>
          </a:p>
          <a:p>
            <a:pPr marL="571500" indent="-571500">
              <a:buClr>
                <a:srgbClr val="72DB2B"/>
              </a:buClr>
              <a:buFontTx/>
              <a:buChar char="-"/>
            </a:pPr>
            <a:r>
              <a:rPr lang="en-US" altLang="en-US" sz="3600" dirty="0">
                <a:solidFill>
                  <a:schemeClr val="bg1"/>
                </a:solidFill>
                <a:latin typeface="Arial" panose="020B0604020202020204" pitchFamily="34" charset="0"/>
              </a:rPr>
              <a:t>Refusing to abuse one’s position for personal gain</a:t>
            </a:r>
          </a:p>
          <a:p>
            <a:pPr marL="571500" indent="-571500">
              <a:buClr>
                <a:srgbClr val="72DB2B"/>
              </a:buClr>
              <a:buFontTx/>
              <a:buChar char="-"/>
            </a:pPr>
            <a:r>
              <a:rPr lang="en-US" altLang="en-US" sz="3600" dirty="0">
                <a:solidFill>
                  <a:schemeClr val="bg1"/>
                </a:solidFill>
                <a:latin typeface="Arial" panose="020B0604020202020204" pitchFamily="34" charset="0"/>
              </a:rPr>
              <a:t>Remaining above reproach and free from accusation of corruption</a:t>
            </a:r>
          </a:p>
          <a:p>
            <a:pPr>
              <a:buClr>
                <a:srgbClr val="72DB2B"/>
              </a:buClr>
            </a:pPr>
            <a:endParaRPr lang="en-US" altLang="en-US" sz="3600" dirty="0">
              <a:solidFill>
                <a:schemeClr val="bg1"/>
              </a:solidFill>
              <a:latin typeface="Arial" panose="020B0604020202020204" pitchFamily="34" charset="0"/>
            </a:endParaRPr>
          </a:p>
          <a:p>
            <a:pPr>
              <a:buClr>
                <a:srgbClr val="72DB2B"/>
              </a:buClr>
            </a:pPr>
            <a:endParaRPr lang="en-US" altLang="en-US" sz="3600" dirty="0">
              <a:solidFill>
                <a:schemeClr val="bg1"/>
              </a:solidFill>
              <a:latin typeface="Arial" panose="020B0604020202020204" pitchFamily="34" charset="0"/>
            </a:endParaRPr>
          </a:p>
          <a:p>
            <a:pPr marL="571500" indent="-571500">
              <a:buClr>
                <a:srgbClr val="72DB2B"/>
              </a:buClr>
              <a:buFontTx/>
              <a:buChar char="-"/>
            </a:pPr>
            <a:endParaRPr lang="en-US" altLang="en-US" sz="3600" dirty="0">
              <a:solidFill>
                <a:schemeClr val="bg1"/>
              </a:solidFill>
              <a:latin typeface="Arial" panose="020B0604020202020204" pitchFamily="34" charset="0"/>
            </a:endParaRPr>
          </a:p>
          <a:p>
            <a:pPr marL="571500" indent="-571500">
              <a:buClr>
                <a:srgbClr val="72DB2B"/>
              </a:buClr>
              <a:buFontTx/>
              <a:buChar char="-"/>
            </a:pPr>
            <a:endParaRPr lang="en-US" altLang="en-US" sz="3600" dirty="0">
              <a:solidFill>
                <a:schemeClr val="bg1"/>
              </a:solidFill>
              <a:latin typeface="Arial" panose="020B0604020202020204" pitchFamily="34" charset="0"/>
            </a:endParaRPr>
          </a:p>
          <a:p>
            <a:pPr>
              <a:buClr>
                <a:srgbClr val="72DB2B"/>
              </a:buClr>
            </a:pPr>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72DB2B"/>
              </a:buClr>
              <a:buFontTx/>
              <a:buChar char="-"/>
            </a:pPr>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FFD717"/>
              </a:buClr>
              <a:buFontTx/>
              <a:buChar char="-"/>
            </a:pPr>
            <a:endParaRPr lang="en-US" altLang="en-US" sz="3600" dirty="0">
              <a:solidFill>
                <a:schemeClr val="bg1"/>
              </a:solidFill>
              <a:latin typeface="Arial" panose="020B0604020202020204" pitchFamily="34" charset="0"/>
            </a:endParaRPr>
          </a:p>
          <a:p>
            <a:endParaRPr lang="en-US" sz="3600" dirty="0">
              <a:solidFill>
                <a:schemeClr val="bg1"/>
              </a:solidFill>
              <a:latin typeface="Arial"/>
              <a:ea typeface="+mn-lt"/>
              <a:cs typeface="Calibri"/>
            </a:endParaRPr>
          </a:p>
          <a:p>
            <a:pPr lvl="1"/>
            <a:endParaRPr lang="en-US" sz="3200" dirty="0">
              <a:solidFill>
                <a:schemeClr val="bg1"/>
              </a:solidFill>
              <a:latin typeface="Arial"/>
              <a:ea typeface="+mn-lt"/>
              <a:cs typeface="+mn-lt"/>
            </a:endParaRPr>
          </a:p>
        </p:txBody>
      </p:sp>
    </p:spTree>
    <p:extLst>
      <p:ext uri="{BB962C8B-B14F-4D97-AF65-F5344CB8AC3E}">
        <p14:creationId xmlns:p14="http://schemas.microsoft.com/office/powerpoint/2010/main" val="2379140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67403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Just</a:t>
            </a:r>
          </a:p>
          <a:p>
            <a:pPr marL="571500" indent="-571500">
              <a:buClr>
                <a:srgbClr val="72DB2B"/>
              </a:buClr>
              <a:buFontTx/>
              <a:buChar char="-"/>
            </a:pPr>
            <a:r>
              <a:rPr lang="en-US" altLang="en-US" sz="3600" dirty="0">
                <a:solidFill>
                  <a:schemeClr val="bg1"/>
                </a:solidFill>
                <a:latin typeface="Arial" panose="020B0604020202020204" pitchFamily="34" charset="0"/>
              </a:rPr>
              <a:t>God exposes corrupt leaders</a:t>
            </a:r>
          </a:p>
          <a:p>
            <a:pPr marL="571500" indent="-571500">
              <a:buClr>
                <a:srgbClr val="72DB2B"/>
              </a:buClr>
              <a:buFontTx/>
              <a:buChar char="-"/>
            </a:pPr>
            <a:r>
              <a:rPr lang="en-US" altLang="en-US" sz="3600" dirty="0">
                <a:solidFill>
                  <a:schemeClr val="bg1"/>
                </a:solidFill>
                <a:latin typeface="Arial" panose="020B0604020202020204" pitchFamily="34" charset="0"/>
              </a:rPr>
              <a:t>Lose people’s trust</a:t>
            </a:r>
          </a:p>
          <a:p>
            <a:pPr marL="571500" indent="-571500">
              <a:buClr>
                <a:srgbClr val="72DB2B"/>
              </a:buClr>
              <a:buFontTx/>
              <a:buChar char="-"/>
            </a:pPr>
            <a:r>
              <a:rPr lang="en-US" altLang="en-US" sz="3600" dirty="0">
                <a:solidFill>
                  <a:schemeClr val="bg1"/>
                </a:solidFill>
                <a:latin typeface="Arial" panose="020B0604020202020204" pitchFamily="34" charset="0"/>
              </a:rPr>
              <a:t>If undetected could eventually be the source of a major scandal</a:t>
            </a:r>
          </a:p>
          <a:p>
            <a:pPr marL="571500" indent="-571500">
              <a:buClr>
                <a:srgbClr val="72DB2B"/>
              </a:buClr>
              <a:buFontTx/>
              <a:buChar char="-"/>
            </a:pPr>
            <a:r>
              <a:rPr lang="en-US" altLang="en-US" sz="3600" dirty="0">
                <a:solidFill>
                  <a:schemeClr val="bg1"/>
                </a:solidFill>
                <a:latin typeface="Arial" panose="020B0604020202020204" pitchFamily="34" charset="0"/>
              </a:rPr>
              <a:t>Grow increasingly autonomous </a:t>
            </a:r>
          </a:p>
          <a:p>
            <a:pPr marL="571500" indent="-571500">
              <a:buClr>
                <a:srgbClr val="72DB2B"/>
              </a:buClr>
              <a:buFontTx/>
              <a:buChar char="-"/>
            </a:pPr>
            <a:r>
              <a:rPr lang="en-US" altLang="en-US" sz="3600" dirty="0">
                <a:solidFill>
                  <a:schemeClr val="bg1"/>
                </a:solidFill>
                <a:latin typeface="Arial" panose="020B0604020202020204" pitchFamily="34" charset="0"/>
              </a:rPr>
              <a:t>“Ministry greed” can lead to poor leadership decisions</a:t>
            </a:r>
          </a:p>
          <a:p>
            <a:pPr>
              <a:buClr>
                <a:srgbClr val="FFD717"/>
              </a:buClr>
            </a:pPr>
            <a:endParaRPr lang="en-US" altLang="en-US" sz="3600" dirty="0">
              <a:solidFill>
                <a:schemeClr val="bg1"/>
              </a:solidFill>
              <a:latin typeface="Arial" panose="020B0604020202020204" pitchFamily="34" charset="0"/>
            </a:endParaRPr>
          </a:p>
          <a:p>
            <a:pPr marL="457200" indent="-457200">
              <a:buClr>
                <a:srgbClr val="FFD717"/>
              </a:buClr>
              <a:buFontTx/>
              <a:buChar char="-"/>
            </a:pPr>
            <a:endParaRPr lang="en-US" altLang="en-US" sz="3600" dirty="0">
              <a:solidFill>
                <a:schemeClr val="bg1"/>
              </a:solidFill>
              <a:latin typeface="Arial" panose="020B0604020202020204" pitchFamily="34" charset="0"/>
            </a:endParaRPr>
          </a:p>
          <a:p>
            <a:endParaRPr lang="en-US" sz="3600" dirty="0">
              <a:solidFill>
                <a:schemeClr val="bg1"/>
              </a:solidFill>
              <a:latin typeface="Arial"/>
              <a:ea typeface="+mn-lt"/>
              <a:cs typeface="Calibri"/>
            </a:endParaRPr>
          </a:p>
          <a:p>
            <a:pPr lvl="1"/>
            <a:endParaRPr lang="en-US" sz="3200" dirty="0">
              <a:solidFill>
                <a:schemeClr val="bg1"/>
              </a:solidFill>
              <a:latin typeface="Arial"/>
              <a:ea typeface="+mn-lt"/>
              <a:cs typeface="+mn-lt"/>
            </a:endParaRPr>
          </a:p>
        </p:txBody>
      </p:sp>
      <p:sp>
        <p:nvSpPr>
          <p:cNvPr id="5" name="TextBox 4"/>
          <p:cNvSpPr txBox="1"/>
          <p:nvPr/>
        </p:nvSpPr>
        <p:spPr>
          <a:xfrm>
            <a:off x="332999" y="467711"/>
            <a:ext cx="9173973" cy="1200329"/>
          </a:xfrm>
          <a:prstGeom prst="rect">
            <a:avLst/>
          </a:prstGeom>
          <a:solidFill>
            <a:srgbClr val="72DB2B"/>
          </a:solidFill>
        </p:spPr>
        <p:style>
          <a:lnRef idx="3">
            <a:schemeClr val="lt1"/>
          </a:lnRef>
          <a:fillRef idx="1">
            <a:schemeClr val="dk1"/>
          </a:fillRef>
          <a:effectRef idx="1">
            <a:schemeClr val="dk1"/>
          </a:effectRef>
          <a:fontRef idx="minor">
            <a:schemeClr val="lt1"/>
          </a:fontRef>
        </p:style>
        <p:txBody>
          <a:bodyPr wrap="square" rtlCol="0">
            <a:spAutoFit/>
          </a:bodyPr>
          <a:lstStyle/>
          <a:p>
            <a:r>
              <a:rPr lang="en-US" sz="3600" b="1" dirty="0">
                <a:solidFill>
                  <a:schemeClr val="tx1"/>
                </a:solidFill>
                <a:latin typeface="Arial" panose="020B0604020202020204" pitchFamily="34" charset="0"/>
                <a:cs typeface="Arial" panose="020B0604020202020204" pitchFamily="34" charset="0"/>
              </a:rPr>
              <a:t>What would happen to your ministry if you failed to grow in this area over time? </a:t>
            </a:r>
          </a:p>
        </p:txBody>
      </p:sp>
    </p:spTree>
    <p:extLst>
      <p:ext uri="{BB962C8B-B14F-4D97-AF65-F5344CB8AC3E}">
        <p14:creationId xmlns:p14="http://schemas.microsoft.com/office/powerpoint/2010/main" val="1723366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507831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Just</a:t>
            </a:r>
          </a:p>
          <a:p>
            <a:pPr marL="571500" indent="-571500">
              <a:buClr>
                <a:srgbClr val="72DB2B"/>
              </a:buClr>
              <a:buFontTx/>
              <a:buChar char="-"/>
            </a:pPr>
            <a:r>
              <a:rPr lang="en-US" altLang="en-US" sz="3600" dirty="0">
                <a:solidFill>
                  <a:schemeClr val="bg1"/>
                </a:solidFill>
                <a:latin typeface="Arial" panose="020B0604020202020204" pitchFamily="34" charset="0"/>
              </a:rPr>
              <a:t>Practice transparency and welcome accountability</a:t>
            </a:r>
          </a:p>
          <a:p>
            <a:pPr marL="571500" indent="-571500">
              <a:buClr>
                <a:srgbClr val="72DB2B"/>
              </a:buClr>
              <a:buFontTx/>
              <a:buChar char="-"/>
            </a:pPr>
            <a:r>
              <a:rPr lang="en-US" altLang="en-US" sz="3600" dirty="0">
                <a:solidFill>
                  <a:schemeClr val="bg1"/>
                </a:solidFill>
                <a:latin typeface="Arial" panose="020B0604020202020204" pitchFamily="34" charset="0"/>
              </a:rPr>
              <a:t>Team leadership</a:t>
            </a:r>
          </a:p>
          <a:p>
            <a:pPr marL="571500" indent="-571500">
              <a:buClr>
                <a:srgbClr val="72DB2B"/>
              </a:buClr>
              <a:buFontTx/>
              <a:buChar char="-"/>
            </a:pPr>
            <a:r>
              <a:rPr lang="en-US" sz="3600" dirty="0">
                <a:solidFill>
                  <a:schemeClr val="bg1"/>
                </a:solidFill>
                <a:latin typeface="Arial" panose="020B0604020202020204" pitchFamily="34" charset="0"/>
                <a:ea typeface="+mn-lt"/>
                <a:cs typeface="Calibri"/>
              </a:rPr>
              <a:t>Be wary of overly pragmatic decisions</a:t>
            </a:r>
          </a:p>
          <a:p>
            <a:pPr marL="571500" indent="-571500">
              <a:buClr>
                <a:srgbClr val="72DB2B"/>
              </a:buClr>
              <a:buFontTx/>
              <a:buChar char="-"/>
            </a:pPr>
            <a:r>
              <a:rPr lang="en-US" sz="3600" dirty="0">
                <a:solidFill>
                  <a:schemeClr val="bg1"/>
                </a:solidFill>
                <a:latin typeface="Arial" panose="020B0604020202020204" pitchFamily="34" charset="0"/>
                <a:ea typeface="+mn-lt"/>
                <a:cs typeface="Calibri"/>
              </a:rPr>
              <a:t>Understand and critique ministry greed</a:t>
            </a:r>
          </a:p>
          <a:p>
            <a:pPr marL="571500" indent="-571500">
              <a:buClr>
                <a:srgbClr val="72DB2B"/>
              </a:buClr>
              <a:buFontTx/>
              <a:buChar char="-"/>
            </a:pPr>
            <a:r>
              <a:rPr lang="en-US" sz="3600" dirty="0">
                <a:solidFill>
                  <a:schemeClr val="bg1"/>
                </a:solidFill>
                <a:latin typeface="Arial" panose="020B0604020202020204" pitchFamily="34" charset="0"/>
                <a:ea typeface="+mn-lt"/>
                <a:cs typeface="Calibri"/>
              </a:rPr>
              <a:t>Let God extrude you into new roles</a:t>
            </a:r>
          </a:p>
          <a:p>
            <a:pPr marL="571500" indent="-571500">
              <a:buClr>
                <a:srgbClr val="72DB2B"/>
              </a:buClr>
              <a:buFontTx/>
              <a:buChar char="-"/>
            </a:pPr>
            <a:r>
              <a:rPr lang="en-US" sz="3600" dirty="0">
                <a:solidFill>
                  <a:schemeClr val="bg1"/>
                </a:solidFill>
                <a:latin typeface="Arial" panose="020B0604020202020204" pitchFamily="34" charset="0"/>
                <a:ea typeface="+mn-lt"/>
                <a:cs typeface="Calibri"/>
              </a:rPr>
              <a:t>Pray for growth!</a:t>
            </a:r>
            <a:endParaRPr lang="en-US" sz="3600" dirty="0">
              <a:solidFill>
                <a:schemeClr val="bg1"/>
              </a:solidFill>
              <a:latin typeface="Arial"/>
              <a:ea typeface="+mn-lt"/>
              <a:cs typeface="Calibri"/>
            </a:endParaRPr>
          </a:p>
          <a:p>
            <a:pPr lvl="1"/>
            <a:endParaRPr lang="en-US" sz="3200" dirty="0">
              <a:solidFill>
                <a:schemeClr val="bg1"/>
              </a:solidFill>
              <a:latin typeface="Arial"/>
              <a:ea typeface="+mn-lt"/>
              <a:cs typeface="+mn-lt"/>
            </a:endParaRPr>
          </a:p>
        </p:txBody>
      </p:sp>
      <p:sp>
        <p:nvSpPr>
          <p:cNvPr id="5" name="TextBox 4"/>
          <p:cNvSpPr txBox="1"/>
          <p:nvPr/>
        </p:nvSpPr>
        <p:spPr>
          <a:xfrm>
            <a:off x="332999" y="467711"/>
            <a:ext cx="9173973" cy="1200329"/>
          </a:xfrm>
          <a:prstGeom prst="rect">
            <a:avLst/>
          </a:prstGeom>
          <a:solidFill>
            <a:srgbClr val="72DB2B"/>
          </a:solidFill>
        </p:spPr>
        <p:style>
          <a:lnRef idx="3">
            <a:schemeClr val="lt1"/>
          </a:lnRef>
          <a:fillRef idx="1">
            <a:schemeClr val="dk1"/>
          </a:fillRef>
          <a:effectRef idx="1">
            <a:schemeClr val="dk1"/>
          </a:effectRef>
          <a:fontRef idx="minor">
            <a:schemeClr val="lt1"/>
          </a:fontRef>
        </p:style>
        <p:txBody>
          <a:bodyPr wrap="square" rtlCol="0">
            <a:spAutoFit/>
          </a:bodyPr>
          <a:lstStyle/>
          <a:p>
            <a:r>
              <a:rPr lang="en-US" sz="3600" b="1" dirty="0">
                <a:solidFill>
                  <a:schemeClr val="tx1"/>
                </a:solidFill>
                <a:latin typeface="Arial" panose="020B0604020202020204" pitchFamily="34" charset="0"/>
                <a:cs typeface="Arial" panose="020B0604020202020204" pitchFamily="34" charset="0"/>
              </a:rPr>
              <a:t>How would a person go about pursuing growth in this area?</a:t>
            </a:r>
          </a:p>
        </p:txBody>
      </p:sp>
    </p:spTree>
    <p:extLst>
      <p:ext uri="{BB962C8B-B14F-4D97-AF65-F5344CB8AC3E}">
        <p14:creationId xmlns:p14="http://schemas.microsoft.com/office/powerpoint/2010/main" val="107268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1061829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Not double-tongued</a:t>
            </a:r>
          </a:p>
          <a:p>
            <a:pPr>
              <a:buClr>
                <a:srgbClr val="FFD717"/>
              </a:buClr>
            </a:pPr>
            <a:r>
              <a:rPr lang="en-US" altLang="en-US" sz="3600" b="1" dirty="0">
                <a:solidFill>
                  <a:schemeClr val="bg1"/>
                </a:solidFill>
                <a:latin typeface="Arial" panose="020B0604020202020204" pitchFamily="34" charset="0"/>
              </a:rPr>
              <a:t>(1 Timothy 3:8) </a:t>
            </a:r>
            <a:r>
              <a:rPr lang="en-US" altLang="en-US" sz="3600" dirty="0">
                <a:solidFill>
                  <a:schemeClr val="bg1"/>
                </a:solidFill>
                <a:latin typeface="Arial" panose="020B0604020202020204" pitchFamily="34" charset="0"/>
              </a:rPr>
              <a:t>…must be men of dignity, </a:t>
            </a:r>
            <a:r>
              <a:rPr lang="en-US" altLang="en-US" sz="3600" u="sng" dirty="0">
                <a:solidFill>
                  <a:schemeClr val="bg1"/>
                </a:solidFill>
                <a:latin typeface="Arial" panose="020B0604020202020204" pitchFamily="34" charset="0"/>
              </a:rPr>
              <a:t>not double-tongued</a:t>
            </a:r>
          </a:p>
          <a:p>
            <a:pPr marL="571500" indent="-571500">
              <a:buClr>
                <a:srgbClr val="72DB2B"/>
              </a:buClr>
              <a:buFontTx/>
              <a:buChar char="-"/>
            </a:pPr>
            <a:r>
              <a:rPr lang="en-US" altLang="en-US" sz="3600" dirty="0">
                <a:solidFill>
                  <a:schemeClr val="bg1"/>
                </a:solidFill>
                <a:latin typeface="Arial" panose="020B0604020202020204" pitchFamily="34" charset="0"/>
              </a:rPr>
              <a:t>Insincere </a:t>
            </a:r>
          </a:p>
          <a:p>
            <a:pPr marL="571500" indent="-571500">
              <a:buClr>
                <a:srgbClr val="72DB2B"/>
              </a:buClr>
              <a:buFontTx/>
              <a:buChar char="-"/>
            </a:pPr>
            <a:r>
              <a:rPr lang="en-US" altLang="en-US" sz="3600" dirty="0">
                <a:solidFill>
                  <a:schemeClr val="bg1"/>
                </a:solidFill>
                <a:latin typeface="Arial" panose="020B0604020202020204" pitchFamily="34" charset="0"/>
              </a:rPr>
              <a:t>Someone who says one thing but does another</a:t>
            </a:r>
          </a:p>
          <a:p>
            <a:pPr marL="571500" indent="-571500">
              <a:buClr>
                <a:srgbClr val="72DB2B"/>
              </a:buClr>
              <a:buFontTx/>
              <a:buChar char="-"/>
            </a:pPr>
            <a:r>
              <a:rPr lang="en-US" altLang="en-US" sz="3600" dirty="0">
                <a:solidFill>
                  <a:schemeClr val="bg1"/>
                </a:solidFill>
                <a:latin typeface="Arial" panose="020B0604020202020204" pitchFamily="34" charset="0"/>
              </a:rPr>
              <a:t>Not always a matter of blatant deceit, but from foolish conceit.</a:t>
            </a:r>
          </a:p>
          <a:p>
            <a:pPr>
              <a:buClr>
                <a:srgbClr val="72DB2B"/>
              </a:buClr>
            </a:pPr>
            <a:endParaRPr lang="en-US" altLang="en-US" sz="3600" dirty="0">
              <a:solidFill>
                <a:schemeClr val="bg1"/>
              </a:solidFill>
              <a:latin typeface="Arial" panose="020B0604020202020204" pitchFamily="34" charset="0"/>
            </a:endParaRPr>
          </a:p>
          <a:p>
            <a:pPr>
              <a:buClr>
                <a:srgbClr val="72DB2B"/>
              </a:buClr>
            </a:pPr>
            <a:endParaRPr lang="en-US" altLang="en-US" sz="3600" dirty="0">
              <a:solidFill>
                <a:schemeClr val="bg1"/>
              </a:solidFill>
              <a:latin typeface="Arial" panose="020B0604020202020204" pitchFamily="34" charset="0"/>
            </a:endParaRPr>
          </a:p>
          <a:p>
            <a:pPr marL="571500" indent="-571500">
              <a:buClr>
                <a:srgbClr val="72DB2B"/>
              </a:buClr>
              <a:buFontTx/>
              <a:buChar char="-"/>
            </a:pPr>
            <a:endParaRPr lang="en-US" altLang="en-US" sz="3600" dirty="0">
              <a:solidFill>
                <a:schemeClr val="bg1"/>
              </a:solidFill>
              <a:latin typeface="Arial" panose="020B0604020202020204" pitchFamily="34" charset="0"/>
            </a:endParaRPr>
          </a:p>
          <a:p>
            <a:pPr marL="571500" indent="-571500">
              <a:buClr>
                <a:srgbClr val="72DB2B"/>
              </a:buClr>
              <a:buFontTx/>
              <a:buChar char="-"/>
            </a:pPr>
            <a:endParaRPr lang="en-US" altLang="en-US" sz="3600" dirty="0">
              <a:solidFill>
                <a:schemeClr val="bg1"/>
              </a:solidFill>
              <a:latin typeface="Arial" panose="020B0604020202020204" pitchFamily="34" charset="0"/>
            </a:endParaRPr>
          </a:p>
          <a:p>
            <a:pPr>
              <a:buClr>
                <a:srgbClr val="72DB2B"/>
              </a:buClr>
            </a:pPr>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72DB2B"/>
              </a:buClr>
              <a:buFontTx/>
              <a:buChar char="-"/>
            </a:pPr>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FFD717"/>
              </a:buClr>
              <a:buFontTx/>
              <a:buChar char="-"/>
            </a:pPr>
            <a:endParaRPr lang="en-US" altLang="en-US" sz="3600" dirty="0">
              <a:solidFill>
                <a:schemeClr val="bg1"/>
              </a:solidFill>
              <a:latin typeface="Arial" panose="020B0604020202020204" pitchFamily="34" charset="0"/>
            </a:endParaRPr>
          </a:p>
          <a:p>
            <a:endParaRPr lang="en-US" sz="3600" dirty="0">
              <a:solidFill>
                <a:schemeClr val="bg1"/>
              </a:solidFill>
              <a:latin typeface="Arial"/>
              <a:ea typeface="+mn-lt"/>
              <a:cs typeface="Calibri"/>
            </a:endParaRPr>
          </a:p>
          <a:p>
            <a:pPr lvl="1"/>
            <a:endParaRPr lang="en-US" sz="3200" dirty="0">
              <a:solidFill>
                <a:schemeClr val="bg1"/>
              </a:solidFill>
              <a:latin typeface="Arial"/>
              <a:ea typeface="+mn-lt"/>
              <a:cs typeface="+mn-lt"/>
            </a:endParaRPr>
          </a:p>
        </p:txBody>
      </p:sp>
    </p:spTree>
    <p:extLst>
      <p:ext uri="{BB962C8B-B14F-4D97-AF65-F5344CB8AC3E}">
        <p14:creationId xmlns:p14="http://schemas.microsoft.com/office/powerpoint/2010/main" val="2485225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1061829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Not double-tongued</a:t>
            </a:r>
          </a:p>
          <a:p>
            <a:pPr>
              <a:buClr>
                <a:srgbClr val="FFD717"/>
              </a:buClr>
            </a:pPr>
            <a:r>
              <a:rPr lang="en-US" altLang="en-US" sz="3600" b="1" dirty="0">
                <a:solidFill>
                  <a:schemeClr val="bg1"/>
                </a:solidFill>
                <a:latin typeface="Arial" panose="020B0604020202020204" pitchFamily="34" charset="0"/>
              </a:rPr>
              <a:t>(1 Timothy 3:8) </a:t>
            </a:r>
            <a:r>
              <a:rPr lang="en-US" altLang="en-US" sz="3600" dirty="0">
                <a:solidFill>
                  <a:schemeClr val="bg1"/>
                </a:solidFill>
                <a:latin typeface="Arial" panose="020B0604020202020204" pitchFamily="34" charset="0"/>
              </a:rPr>
              <a:t>…must be men of dignity, </a:t>
            </a:r>
            <a:r>
              <a:rPr lang="en-US" altLang="en-US" sz="3600" u="sng" dirty="0">
                <a:solidFill>
                  <a:schemeClr val="bg1"/>
                </a:solidFill>
                <a:latin typeface="Arial" panose="020B0604020202020204" pitchFamily="34" charset="0"/>
              </a:rPr>
              <a:t>not double-tongued</a:t>
            </a:r>
          </a:p>
          <a:p>
            <a:pPr marL="571500" indent="-571500">
              <a:buClr>
                <a:srgbClr val="72DB2B"/>
              </a:buClr>
              <a:buFontTx/>
              <a:buChar char="-"/>
            </a:pPr>
            <a:r>
              <a:rPr lang="en-US" altLang="en-US" sz="3600" dirty="0">
                <a:solidFill>
                  <a:schemeClr val="bg1"/>
                </a:solidFill>
                <a:latin typeface="Arial" panose="020B0604020202020204" pitchFamily="34" charset="0"/>
              </a:rPr>
              <a:t>Insincere </a:t>
            </a:r>
          </a:p>
          <a:p>
            <a:pPr marL="571500" indent="-571500">
              <a:buClr>
                <a:srgbClr val="72DB2B"/>
              </a:buClr>
              <a:buFontTx/>
              <a:buChar char="-"/>
            </a:pPr>
            <a:r>
              <a:rPr lang="en-US" altLang="en-US" sz="3600" dirty="0">
                <a:solidFill>
                  <a:schemeClr val="bg1"/>
                </a:solidFill>
                <a:latin typeface="Arial" panose="020B0604020202020204" pitchFamily="34" charset="0"/>
              </a:rPr>
              <a:t>Someone who says one thing but does another</a:t>
            </a:r>
          </a:p>
          <a:p>
            <a:pPr marL="571500" indent="-571500">
              <a:buClr>
                <a:srgbClr val="72DB2B"/>
              </a:buClr>
              <a:buFontTx/>
              <a:buChar char="-"/>
            </a:pPr>
            <a:r>
              <a:rPr lang="en-US" altLang="en-US" sz="3600" dirty="0">
                <a:solidFill>
                  <a:schemeClr val="bg1"/>
                </a:solidFill>
                <a:latin typeface="Arial" panose="020B0604020202020204" pitchFamily="34" charset="0"/>
              </a:rPr>
              <a:t>Not always a matter of blatant deceit, but from foolish conceit.</a:t>
            </a:r>
          </a:p>
          <a:p>
            <a:pPr>
              <a:buClr>
                <a:srgbClr val="72DB2B"/>
              </a:buClr>
            </a:pPr>
            <a:endParaRPr lang="en-US" altLang="en-US" sz="3600" dirty="0">
              <a:solidFill>
                <a:schemeClr val="bg1"/>
              </a:solidFill>
              <a:latin typeface="Arial" panose="020B0604020202020204" pitchFamily="34" charset="0"/>
            </a:endParaRPr>
          </a:p>
          <a:p>
            <a:pPr>
              <a:buClr>
                <a:srgbClr val="72DB2B"/>
              </a:buClr>
            </a:pPr>
            <a:endParaRPr lang="en-US" altLang="en-US" sz="3600" dirty="0">
              <a:solidFill>
                <a:schemeClr val="bg1"/>
              </a:solidFill>
              <a:latin typeface="Arial" panose="020B0604020202020204" pitchFamily="34" charset="0"/>
            </a:endParaRPr>
          </a:p>
          <a:p>
            <a:pPr marL="571500" indent="-571500">
              <a:buClr>
                <a:srgbClr val="72DB2B"/>
              </a:buClr>
              <a:buFontTx/>
              <a:buChar char="-"/>
            </a:pPr>
            <a:endParaRPr lang="en-US" altLang="en-US" sz="3600" dirty="0">
              <a:solidFill>
                <a:schemeClr val="bg1"/>
              </a:solidFill>
              <a:latin typeface="Arial" panose="020B0604020202020204" pitchFamily="34" charset="0"/>
            </a:endParaRPr>
          </a:p>
          <a:p>
            <a:pPr marL="571500" indent="-571500">
              <a:buClr>
                <a:srgbClr val="72DB2B"/>
              </a:buClr>
              <a:buFontTx/>
              <a:buChar char="-"/>
            </a:pPr>
            <a:endParaRPr lang="en-US" altLang="en-US" sz="3600" dirty="0">
              <a:solidFill>
                <a:schemeClr val="bg1"/>
              </a:solidFill>
              <a:latin typeface="Arial" panose="020B0604020202020204" pitchFamily="34" charset="0"/>
            </a:endParaRPr>
          </a:p>
          <a:p>
            <a:pPr>
              <a:buClr>
                <a:srgbClr val="72DB2B"/>
              </a:buClr>
            </a:pPr>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72DB2B"/>
              </a:buClr>
              <a:buFontTx/>
              <a:buChar char="-"/>
            </a:pPr>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FFD717"/>
              </a:buClr>
              <a:buFontTx/>
              <a:buChar char="-"/>
            </a:pPr>
            <a:endParaRPr lang="en-US" altLang="en-US" sz="3600" dirty="0">
              <a:solidFill>
                <a:schemeClr val="bg1"/>
              </a:solidFill>
              <a:latin typeface="Arial" panose="020B0604020202020204" pitchFamily="34" charset="0"/>
            </a:endParaRPr>
          </a:p>
          <a:p>
            <a:endParaRPr lang="en-US" sz="3600" dirty="0">
              <a:solidFill>
                <a:schemeClr val="bg1"/>
              </a:solidFill>
              <a:latin typeface="Arial"/>
              <a:ea typeface="+mn-lt"/>
              <a:cs typeface="Calibri"/>
            </a:endParaRPr>
          </a:p>
          <a:p>
            <a:pPr lvl="1"/>
            <a:endParaRPr lang="en-US" sz="3200" dirty="0">
              <a:solidFill>
                <a:schemeClr val="bg1"/>
              </a:solidFill>
              <a:latin typeface="Arial"/>
              <a:ea typeface="+mn-lt"/>
              <a:cs typeface="+mn-lt"/>
            </a:endParaRPr>
          </a:p>
        </p:txBody>
      </p:sp>
      <p:sp>
        <p:nvSpPr>
          <p:cNvPr id="6" name="TextBox 5"/>
          <p:cNvSpPr txBox="1"/>
          <p:nvPr/>
        </p:nvSpPr>
        <p:spPr>
          <a:xfrm>
            <a:off x="3671790" y="322807"/>
            <a:ext cx="8362894" cy="1754326"/>
          </a:xfrm>
          <a:prstGeom prst="rect">
            <a:avLst/>
          </a:prstGeom>
          <a:solidFill>
            <a:srgbClr val="72DB2B"/>
          </a:solidFill>
        </p:spPr>
        <p:style>
          <a:lnRef idx="3">
            <a:schemeClr val="lt1"/>
          </a:lnRef>
          <a:fillRef idx="1">
            <a:schemeClr val="dk1"/>
          </a:fillRef>
          <a:effectRef idx="1">
            <a:schemeClr val="dk1"/>
          </a:effectRef>
          <a:fontRef idx="minor">
            <a:schemeClr val="lt1"/>
          </a:fontRef>
        </p:style>
        <p:txBody>
          <a:bodyPr wrap="square" rtlCol="0">
            <a:spAutoFit/>
          </a:bodyPr>
          <a:lstStyle/>
          <a:p>
            <a:r>
              <a:rPr lang="en-US" sz="3600" b="1" dirty="0">
                <a:solidFill>
                  <a:schemeClr val="tx1"/>
                </a:solidFill>
                <a:latin typeface="Arial" panose="020B0604020202020204" pitchFamily="34" charset="0"/>
                <a:cs typeface="Arial" panose="020B0604020202020204" pitchFamily="34" charset="0"/>
              </a:rPr>
              <a:t>(Proverbs 25:19) </a:t>
            </a:r>
            <a:r>
              <a:rPr lang="en-US" sz="3600" dirty="0">
                <a:solidFill>
                  <a:schemeClr val="tx1"/>
                </a:solidFill>
                <a:latin typeface="Arial" panose="020B0604020202020204" pitchFamily="34" charset="0"/>
                <a:cs typeface="Arial" panose="020B0604020202020204" pitchFamily="34" charset="0"/>
              </a:rPr>
              <a:t>Like a broken tooth or a lame foot is reliance on the unfaithful in a time of trouble.</a:t>
            </a:r>
            <a:endParaRPr lang="en-US" sz="3600" b="1" dirty="0">
              <a:solidFill>
                <a:schemeClr val="tx1"/>
              </a:solidFill>
              <a:latin typeface="Arial" panose="020B0604020202020204" pitchFamily="34" charset="0"/>
              <a:cs typeface="Arial" panose="020B0604020202020204" pitchFamily="34" charset="0"/>
            </a:endParaRPr>
          </a:p>
        </p:txBody>
      </p:sp>
      <p:sp>
        <p:nvSpPr>
          <p:cNvPr id="5" name="TextBox 4"/>
          <p:cNvSpPr txBox="1"/>
          <p:nvPr/>
        </p:nvSpPr>
        <p:spPr>
          <a:xfrm>
            <a:off x="3671790" y="2711845"/>
            <a:ext cx="8362894" cy="1754326"/>
          </a:xfrm>
          <a:prstGeom prst="rect">
            <a:avLst/>
          </a:prstGeom>
          <a:solidFill>
            <a:srgbClr val="72DB2B"/>
          </a:solidFill>
        </p:spPr>
        <p:style>
          <a:lnRef idx="3">
            <a:schemeClr val="lt1"/>
          </a:lnRef>
          <a:fillRef idx="1">
            <a:schemeClr val="dk1"/>
          </a:fillRef>
          <a:effectRef idx="1">
            <a:schemeClr val="dk1"/>
          </a:effectRef>
          <a:fontRef idx="minor">
            <a:schemeClr val="lt1"/>
          </a:fontRef>
        </p:style>
        <p:txBody>
          <a:bodyPr wrap="square" rtlCol="0">
            <a:spAutoFit/>
          </a:bodyPr>
          <a:lstStyle/>
          <a:p>
            <a:r>
              <a:rPr lang="en-US" sz="3600" b="1" dirty="0">
                <a:solidFill>
                  <a:schemeClr val="tx1"/>
                </a:solidFill>
                <a:latin typeface="Arial" panose="020B0604020202020204" pitchFamily="34" charset="0"/>
                <a:cs typeface="Arial" panose="020B0604020202020204" pitchFamily="34" charset="0"/>
              </a:rPr>
              <a:t>(Matthew 5:37) </a:t>
            </a:r>
            <a:r>
              <a:rPr lang="en-US" sz="3600" dirty="0">
                <a:solidFill>
                  <a:schemeClr val="tx1"/>
                </a:solidFill>
                <a:latin typeface="Arial" panose="020B0604020202020204" pitchFamily="34" charset="0"/>
                <a:cs typeface="Arial" panose="020B0604020202020204" pitchFamily="34" charset="0"/>
              </a:rPr>
              <a:t>But let your ‘Yes’ be ‘Yes,’ and your ‘No,’ ‘No.’ For whatever is more than these is of evil. </a:t>
            </a:r>
            <a:endParaRPr lang="en-US" sz="36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9293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Part 1 - XSI 2019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34778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742950" indent="-742950">
              <a:buAutoNum type="arabicPeriod"/>
            </a:pPr>
            <a:r>
              <a:rPr lang="en-US" sz="4400" b="1" dirty="0">
                <a:solidFill>
                  <a:srgbClr val="72DB2B"/>
                </a:solidFill>
                <a:latin typeface="Arial"/>
                <a:cs typeface="Arial"/>
              </a:rPr>
              <a:t>What is character?</a:t>
            </a:r>
          </a:p>
          <a:p>
            <a:pPr marL="742950" indent="-742950">
              <a:buAutoNum type="arabicPeriod"/>
            </a:pPr>
            <a:r>
              <a:rPr lang="en-US" sz="4400" b="1" dirty="0">
                <a:solidFill>
                  <a:srgbClr val="72DB2B"/>
                </a:solidFill>
                <a:latin typeface="Arial"/>
                <a:cs typeface="Arial"/>
              </a:rPr>
              <a:t>What is competence?</a:t>
            </a:r>
          </a:p>
          <a:p>
            <a:pPr marL="742950" indent="-742950">
              <a:buAutoNum type="arabicPeriod"/>
            </a:pPr>
            <a:r>
              <a:rPr lang="en-US" sz="4400" b="1" dirty="0">
                <a:solidFill>
                  <a:srgbClr val="72DB2B"/>
                </a:solidFill>
                <a:latin typeface="Arial"/>
                <a:cs typeface="Arial"/>
              </a:rPr>
              <a:t>How do character and competence relate to one another? </a:t>
            </a:r>
            <a:endParaRPr lang="en-US" sz="3200" b="1" dirty="0">
              <a:solidFill>
                <a:schemeClr val="bg1"/>
              </a:solidFill>
              <a:latin typeface="Arial"/>
              <a:ea typeface="+mn-lt"/>
              <a:cs typeface="+mn-lt"/>
            </a:endParaRPr>
          </a:p>
        </p:txBody>
      </p:sp>
    </p:spTree>
    <p:extLst>
      <p:ext uri="{BB962C8B-B14F-4D97-AF65-F5344CB8AC3E}">
        <p14:creationId xmlns:p14="http://schemas.microsoft.com/office/powerpoint/2010/main" val="3738253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89562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Not double-tongued</a:t>
            </a:r>
          </a:p>
          <a:p>
            <a:pPr>
              <a:buClr>
                <a:srgbClr val="FFD717"/>
              </a:buClr>
            </a:pPr>
            <a:r>
              <a:rPr lang="en-US" altLang="en-US" sz="3600" b="1" dirty="0">
                <a:solidFill>
                  <a:schemeClr val="bg1"/>
                </a:solidFill>
                <a:latin typeface="Arial" panose="020B0604020202020204" pitchFamily="34" charset="0"/>
              </a:rPr>
              <a:t>(1 Timothy 3:8) </a:t>
            </a:r>
            <a:r>
              <a:rPr lang="en-US" altLang="en-US" sz="3600" dirty="0">
                <a:solidFill>
                  <a:schemeClr val="bg1"/>
                </a:solidFill>
                <a:latin typeface="Arial" panose="020B0604020202020204" pitchFamily="34" charset="0"/>
              </a:rPr>
              <a:t>…must be men of dignity, </a:t>
            </a:r>
            <a:r>
              <a:rPr lang="en-US" altLang="en-US" sz="3600" u="sng" dirty="0">
                <a:solidFill>
                  <a:schemeClr val="bg1"/>
                </a:solidFill>
                <a:latin typeface="Arial" panose="020B0604020202020204" pitchFamily="34" charset="0"/>
              </a:rPr>
              <a:t>not double-tongued</a:t>
            </a:r>
          </a:p>
          <a:p>
            <a:pPr marL="571500" indent="-571500">
              <a:buClr>
                <a:srgbClr val="72DB2B"/>
              </a:buClr>
              <a:buFontTx/>
              <a:buChar char="-"/>
            </a:pPr>
            <a:r>
              <a:rPr lang="en-US" altLang="en-US" sz="3600" dirty="0">
                <a:solidFill>
                  <a:schemeClr val="bg1"/>
                </a:solidFill>
                <a:latin typeface="Arial" panose="020B0604020202020204" pitchFamily="34" charset="0"/>
              </a:rPr>
              <a:t>Taking great care to be ingenuous and exact in speech engenders trust </a:t>
            </a:r>
          </a:p>
          <a:p>
            <a:pPr marL="571500" indent="-571500">
              <a:buClr>
                <a:srgbClr val="72DB2B"/>
              </a:buClr>
              <a:buFontTx/>
              <a:buChar char="-"/>
            </a:pPr>
            <a:r>
              <a:rPr lang="en-US" altLang="en-US" sz="3600" dirty="0">
                <a:solidFill>
                  <a:schemeClr val="bg1"/>
                </a:solidFill>
                <a:latin typeface="Arial" panose="020B0604020202020204" pitchFamily="34" charset="0"/>
              </a:rPr>
              <a:t>Withholding or misrepresenting your opinion can be manipulative</a:t>
            </a:r>
          </a:p>
          <a:p>
            <a:pPr marL="571500" indent="-571500">
              <a:buClr>
                <a:srgbClr val="72DB2B"/>
              </a:buClr>
              <a:buFontTx/>
              <a:buChar char="-"/>
            </a:pPr>
            <a:endParaRPr lang="en-US" altLang="en-US" sz="3600" dirty="0">
              <a:solidFill>
                <a:schemeClr val="bg1"/>
              </a:solidFill>
              <a:latin typeface="Arial" panose="020B0604020202020204" pitchFamily="34" charset="0"/>
            </a:endParaRPr>
          </a:p>
          <a:p>
            <a:pPr marL="571500" indent="-571500">
              <a:buClr>
                <a:srgbClr val="72DB2B"/>
              </a:buClr>
              <a:buFontTx/>
              <a:buChar char="-"/>
            </a:pPr>
            <a:endParaRPr lang="en-US" altLang="en-US" sz="3600" dirty="0">
              <a:solidFill>
                <a:schemeClr val="bg1"/>
              </a:solidFill>
              <a:latin typeface="Arial" panose="020B0604020202020204" pitchFamily="34" charset="0"/>
            </a:endParaRPr>
          </a:p>
          <a:p>
            <a:pPr>
              <a:buClr>
                <a:srgbClr val="72DB2B"/>
              </a:buClr>
            </a:pPr>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72DB2B"/>
              </a:buClr>
              <a:buFontTx/>
              <a:buChar char="-"/>
            </a:pPr>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FFD717"/>
              </a:buClr>
              <a:buFontTx/>
              <a:buChar char="-"/>
            </a:pPr>
            <a:endParaRPr lang="en-US" altLang="en-US" sz="3600" dirty="0">
              <a:solidFill>
                <a:schemeClr val="bg1"/>
              </a:solidFill>
              <a:latin typeface="Arial" panose="020B0604020202020204" pitchFamily="34" charset="0"/>
            </a:endParaRPr>
          </a:p>
          <a:p>
            <a:endParaRPr lang="en-US" sz="3600" dirty="0">
              <a:solidFill>
                <a:schemeClr val="bg1"/>
              </a:solidFill>
              <a:latin typeface="Arial"/>
              <a:ea typeface="+mn-lt"/>
              <a:cs typeface="Calibri"/>
            </a:endParaRPr>
          </a:p>
          <a:p>
            <a:pPr lvl="1"/>
            <a:endParaRPr lang="en-US" sz="3200" dirty="0">
              <a:solidFill>
                <a:schemeClr val="bg1"/>
              </a:solidFill>
              <a:latin typeface="Arial"/>
              <a:ea typeface="+mn-lt"/>
              <a:cs typeface="+mn-lt"/>
            </a:endParaRPr>
          </a:p>
        </p:txBody>
      </p:sp>
      <p:sp>
        <p:nvSpPr>
          <p:cNvPr id="5" name="TextBox 4"/>
          <p:cNvSpPr txBox="1"/>
          <p:nvPr/>
        </p:nvSpPr>
        <p:spPr>
          <a:xfrm>
            <a:off x="1887794" y="322807"/>
            <a:ext cx="10146890" cy="2308324"/>
          </a:xfrm>
          <a:prstGeom prst="rect">
            <a:avLst/>
          </a:prstGeom>
          <a:solidFill>
            <a:srgbClr val="72DB2B"/>
          </a:solidFill>
        </p:spPr>
        <p:style>
          <a:lnRef idx="3">
            <a:schemeClr val="lt1"/>
          </a:lnRef>
          <a:fillRef idx="1">
            <a:schemeClr val="dk1"/>
          </a:fillRef>
          <a:effectRef idx="1">
            <a:schemeClr val="dk1"/>
          </a:effectRef>
          <a:fontRef idx="minor">
            <a:schemeClr val="lt1"/>
          </a:fontRef>
        </p:style>
        <p:txBody>
          <a:bodyPr wrap="square" rtlCol="0">
            <a:spAutoFit/>
          </a:bodyPr>
          <a:lstStyle/>
          <a:p>
            <a:r>
              <a:rPr lang="en-US" sz="3600" b="1" dirty="0">
                <a:solidFill>
                  <a:schemeClr val="tx1"/>
                </a:solidFill>
                <a:latin typeface="Arial" panose="020B0604020202020204" pitchFamily="34" charset="0"/>
                <a:cs typeface="Arial" panose="020B0604020202020204" pitchFamily="34" charset="0"/>
              </a:rPr>
              <a:t>(Ephesians 4:29) </a:t>
            </a:r>
            <a:r>
              <a:rPr lang="en-US" sz="3600" dirty="0">
                <a:solidFill>
                  <a:schemeClr val="tx1"/>
                </a:solidFill>
                <a:latin typeface="Arial" panose="020B0604020202020204" pitchFamily="34" charset="0"/>
                <a:cs typeface="Arial" panose="020B0604020202020204" pitchFamily="34" charset="0"/>
              </a:rPr>
              <a:t>Do not let any unwholesome talk come out of your mouths, but only what is helpful for building others up according to their needs, that it may benefit those who listen.</a:t>
            </a:r>
            <a:endParaRPr lang="en-US" sz="36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5531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95102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Not double-tongued</a:t>
            </a:r>
          </a:p>
          <a:p>
            <a:pPr>
              <a:buClr>
                <a:srgbClr val="FFD717"/>
              </a:buClr>
            </a:pPr>
            <a:r>
              <a:rPr lang="en-US" altLang="en-US" sz="3600" b="1" dirty="0">
                <a:solidFill>
                  <a:schemeClr val="bg1"/>
                </a:solidFill>
                <a:latin typeface="Arial" panose="020B0604020202020204" pitchFamily="34" charset="0"/>
              </a:rPr>
              <a:t>(1 Timothy 3:8) </a:t>
            </a:r>
            <a:r>
              <a:rPr lang="en-US" altLang="en-US" sz="3600" dirty="0">
                <a:solidFill>
                  <a:schemeClr val="bg1"/>
                </a:solidFill>
                <a:latin typeface="Arial" panose="020B0604020202020204" pitchFamily="34" charset="0"/>
              </a:rPr>
              <a:t>…must be men of dignity, </a:t>
            </a:r>
            <a:r>
              <a:rPr lang="en-US" altLang="en-US" sz="3600" u="sng" dirty="0">
                <a:solidFill>
                  <a:schemeClr val="bg1"/>
                </a:solidFill>
                <a:latin typeface="Arial" panose="020B0604020202020204" pitchFamily="34" charset="0"/>
              </a:rPr>
              <a:t>not double-tongued</a:t>
            </a:r>
          </a:p>
          <a:p>
            <a:pPr marL="571500" indent="-571500">
              <a:buClr>
                <a:srgbClr val="72DB2B"/>
              </a:buClr>
              <a:buFontTx/>
              <a:buChar char="-"/>
            </a:pPr>
            <a:r>
              <a:rPr lang="en-US" altLang="en-US" sz="3600" dirty="0">
                <a:solidFill>
                  <a:schemeClr val="bg1"/>
                </a:solidFill>
                <a:latin typeface="Arial" panose="020B0604020202020204" pitchFamily="34" charset="0"/>
              </a:rPr>
              <a:t>Taking great care to be ingenuous and exact in speech engenders trust </a:t>
            </a:r>
          </a:p>
          <a:p>
            <a:pPr marL="571500" indent="-571500">
              <a:buClr>
                <a:srgbClr val="72DB2B"/>
              </a:buClr>
              <a:buFontTx/>
              <a:buChar char="-"/>
            </a:pPr>
            <a:r>
              <a:rPr lang="en-US" altLang="en-US" sz="3600" dirty="0">
                <a:solidFill>
                  <a:schemeClr val="bg1"/>
                </a:solidFill>
                <a:latin typeface="Arial" panose="020B0604020202020204" pitchFamily="34" charset="0"/>
              </a:rPr>
              <a:t>Withholding or misrepresenting your opinion can be manipulation</a:t>
            </a:r>
          </a:p>
          <a:p>
            <a:pPr>
              <a:buClr>
                <a:srgbClr val="72DB2B"/>
              </a:buClr>
            </a:pPr>
            <a:endParaRPr lang="en-US" altLang="en-US" sz="3600" dirty="0">
              <a:solidFill>
                <a:schemeClr val="bg1"/>
              </a:solidFill>
              <a:latin typeface="Arial" panose="020B0604020202020204" pitchFamily="34" charset="0"/>
            </a:endParaRPr>
          </a:p>
          <a:p>
            <a:pPr marL="571500" indent="-571500">
              <a:buClr>
                <a:srgbClr val="72DB2B"/>
              </a:buClr>
              <a:buFontTx/>
              <a:buChar char="-"/>
            </a:pPr>
            <a:endParaRPr lang="en-US" altLang="en-US" sz="3600" dirty="0">
              <a:solidFill>
                <a:schemeClr val="bg1"/>
              </a:solidFill>
              <a:latin typeface="Arial" panose="020B0604020202020204" pitchFamily="34" charset="0"/>
            </a:endParaRPr>
          </a:p>
          <a:p>
            <a:pPr marL="571500" indent="-571500">
              <a:buClr>
                <a:srgbClr val="72DB2B"/>
              </a:buClr>
              <a:buFontTx/>
              <a:buChar char="-"/>
            </a:pPr>
            <a:endParaRPr lang="en-US" altLang="en-US" sz="3600" dirty="0">
              <a:solidFill>
                <a:schemeClr val="bg1"/>
              </a:solidFill>
              <a:latin typeface="Arial" panose="020B0604020202020204" pitchFamily="34" charset="0"/>
            </a:endParaRPr>
          </a:p>
          <a:p>
            <a:pPr>
              <a:buClr>
                <a:srgbClr val="72DB2B"/>
              </a:buClr>
            </a:pPr>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72DB2B"/>
              </a:buClr>
              <a:buFontTx/>
              <a:buChar char="-"/>
            </a:pPr>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FFD717"/>
              </a:buClr>
              <a:buFontTx/>
              <a:buChar char="-"/>
            </a:pPr>
            <a:endParaRPr lang="en-US" altLang="en-US" sz="3600" dirty="0">
              <a:solidFill>
                <a:schemeClr val="bg1"/>
              </a:solidFill>
              <a:latin typeface="Arial" panose="020B0604020202020204" pitchFamily="34" charset="0"/>
            </a:endParaRPr>
          </a:p>
          <a:p>
            <a:endParaRPr lang="en-US" sz="3600" dirty="0">
              <a:solidFill>
                <a:schemeClr val="bg1"/>
              </a:solidFill>
              <a:latin typeface="Arial"/>
              <a:ea typeface="+mn-lt"/>
              <a:cs typeface="Calibri"/>
            </a:endParaRPr>
          </a:p>
          <a:p>
            <a:pPr lvl="1"/>
            <a:endParaRPr lang="en-US" sz="3200" dirty="0">
              <a:solidFill>
                <a:schemeClr val="bg1"/>
              </a:solidFill>
              <a:latin typeface="Arial"/>
              <a:ea typeface="+mn-lt"/>
              <a:cs typeface="+mn-lt"/>
            </a:endParaRPr>
          </a:p>
        </p:txBody>
      </p:sp>
      <p:pic>
        <p:nvPicPr>
          <p:cNvPr id="1026" name="Picture 2" descr="Larry Crabb — Articles — Jonathan Merrit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63761" y="1052486"/>
            <a:ext cx="8983973" cy="505348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011553" y="4689111"/>
            <a:ext cx="8688388" cy="1569660"/>
          </a:xfrm>
          <a:prstGeom prst="rect">
            <a:avLst/>
          </a:prstGeom>
          <a:solidFill>
            <a:schemeClr val="dk1">
              <a:alpha val="59000"/>
            </a:schemeClr>
          </a:solidFill>
        </p:spPr>
        <p:style>
          <a:lnRef idx="3">
            <a:schemeClr val="lt1"/>
          </a:lnRef>
          <a:fillRef idx="1">
            <a:schemeClr val="dk1"/>
          </a:fillRef>
          <a:effectRef idx="1">
            <a:schemeClr val="dk1"/>
          </a:effectRef>
          <a:fontRef idx="minor">
            <a:schemeClr val="lt1"/>
          </a:fontRef>
        </p:style>
        <p:txBody>
          <a:bodyPr>
            <a:spAutoFit/>
          </a:bodyPr>
          <a:lstStyle/>
          <a:p>
            <a:pPr fontAlgn="auto">
              <a:spcBef>
                <a:spcPts val="0"/>
              </a:spcBef>
              <a:spcAft>
                <a:spcPts val="0"/>
              </a:spcAft>
              <a:defRPr/>
            </a:pPr>
            <a:r>
              <a:rPr lang="en-US" sz="3200" dirty="0">
                <a:solidFill>
                  <a:schemeClr val="bg1"/>
                </a:solidFill>
                <a:latin typeface="Arial" pitchFamily="34" charset="0"/>
                <a:cs typeface="Arial" pitchFamily="34" charset="0"/>
              </a:rPr>
              <a:t>“Words can encourage, discourage, or do nothing. Shallow words accomplish little, death words discourage, and life words encourage.”</a:t>
            </a:r>
          </a:p>
        </p:txBody>
      </p:sp>
    </p:spTree>
    <p:extLst>
      <p:ext uri="{BB962C8B-B14F-4D97-AF65-F5344CB8AC3E}">
        <p14:creationId xmlns:p14="http://schemas.microsoft.com/office/powerpoint/2010/main" val="37665023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95102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Not double-tongued</a:t>
            </a:r>
          </a:p>
          <a:p>
            <a:pPr>
              <a:buClr>
                <a:srgbClr val="FFD717"/>
              </a:buClr>
            </a:pPr>
            <a:r>
              <a:rPr lang="en-US" altLang="en-US" sz="3600" b="1" dirty="0">
                <a:solidFill>
                  <a:schemeClr val="bg1"/>
                </a:solidFill>
                <a:latin typeface="Arial" panose="020B0604020202020204" pitchFamily="34" charset="0"/>
              </a:rPr>
              <a:t>(1 Timothy 3:8) </a:t>
            </a:r>
            <a:r>
              <a:rPr lang="en-US" altLang="en-US" sz="3600" dirty="0">
                <a:solidFill>
                  <a:schemeClr val="bg1"/>
                </a:solidFill>
                <a:latin typeface="Arial" panose="020B0604020202020204" pitchFamily="34" charset="0"/>
              </a:rPr>
              <a:t>…must be men of dignity, </a:t>
            </a:r>
            <a:r>
              <a:rPr lang="en-US" altLang="en-US" sz="3600" u="sng" dirty="0">
                <a:solidFill>
                  <a:schemeClr val="bg1"/>
                </a:solidFill>
                <a:latin typeface="Arial" panose="020B0604020202020204" pitchFamily="34" charset="0"/>
              </a:rPr>
              <a:t>not double-tongued</a:t>
            </a:r>
          </a:p>
          <a:p>
            <a:pPr marL="571500" indent="-571500">
              <a:buClr>
                <a:srgbClr val="72DB2B"/>
              </a:buClr>
              <a:buFontTx/>
              <a:buChar char="-"/>
            </a:pPr>
            <a:r>
              <a:rPr lang="en-US" altLang="en-US" sz="3600" dirty="0">
                <a:solidFill>
                  <a:schemeClr val="bg1"/>
                </a:solidFill>
                <a:latin typeface="Arial" panose="020B0604020202020204" pitchFamily="34" charset="0"/>
              </a:rPr>
              <a:t>Taking great care to be ingenuous and exact in speech engenders trust </a:t>
            </a:r>
          </a:p>
          <a:p>
            <a:pPr marL="571500" indent="-571500">
              <a:buClr>
                <a:srgbClr val="72DB2B"/>
              </a:buClr>
              <a:buFontTx/>
              <a:buChar char="-"/>
            </a:pPr>
            <a:r>
              <a:rPr lang="en-US" altLang="en-US" sz="3600" dirty="0">
                <a:solidFill>
                  <a:schemeClr val="bg1"/>
                </a:solidFill>
                <a:latin typeface="Arial" panose="020B0604020202020204" pitchFamily="34" charset="0"/>
              </a:rPr>
              <a:t>Withholding or misrepresenting your opinion can be manipulation</a:t>
            </a:r>
          </a:p>
          <a:p>
            <a:pPr>
              <a:buClr>
                <a:srgbClr val="72DB2B"/>
              </a:buClr>
            </a:pPr>
            <a:endParaRPr lang="en-US" altLang="en-US" sz="3600" dirty="0">
              <a:solidFill>
                <a:schemeClr val="bg1"/>
              </a:solidFill>
              <a:latin typeface="Arial" panose="020B0604020202020204" pitchFamily="34" charset="0"/>
            </a:endParaRPr>
          </a:p>
          <a:p>
            <a:pPr marL="571500" indent="-571500">
              <a:buClr>
                <a:srgbClr val="72DB2B"/>
              </a:buClr>
              <a:buFontTx/>
              <a:buChar char="-"/>
            </a:pPr>
            <a:endParaRPr lang="en-US" altLang="en-US" sz="3600" dirty="0">
              <a:solidFill>
                <a:schemeClr val="bg1"/>
              </a:solidFill>
              <a:latin typeface="Arial" panose="020B0604020202020204" pitchFamily="34" charset="0"/>
            </a:endParaRPr>
          </a:p>
          <a:p>
            <a:pPr marL="571500" indent="-571500">
              <a:buClr>
                <a:srgbClr val="72DB2B"/>
              </a:buClr>
              <a:buFontTx/>
              <a:buChar char="-"/>
            </a:pPr>
            <a:endParaRPr lang="en-US" altLang="en-US" sz="3600" dirty="0">
              <a:solidFill>
                <a:schemeClr val="bg1"/>
              </a:solidFill>
              <a:latin typeface="Arial" panose="020B0604020202020204" pitchFamily="34" charset="0"/>
            </a:endParaRPr>
          </a:p>
          <a:p>
            <a:pPr>
              <a:buClr>
                <a:srgbClr val="72DB2B"/>
              </a:buClr>
            </a:pPr>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72DB2B"/>
              </a:buClr>
              <a:buFontTx/>
              <a:buChar char="-"/>
            </a:pPr>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FFD717"/>
              </a:buClr>
              <a:buFontTx/>
              <a:buChar char="-"/>
            </a:pPr>
            <a:endParaRPr lang="en-US" altLang="en-US" sz="3600" dirty="0">
              <a:solidFill>
                <a:schemeClr val="bg1"/>
              </a:solidFill>
              <a:latin typeface="Arial" panose="020B0604020202020204" pitchFamily="34" charset="0"/>
            </a:endParaRPr>
          </a:p>
          <a:p>
            <a:endParaRPr lang="en-US" sz="3600" dirty="0">
              <a:solidFill>
                <a:schemeClr val="bg1"/>
              </a:solidFill>
              <a:latin typeface="Arial"/>
              <a:ea typeface="+mn-lt"/>
              <a:cs typeface="Calibri"/>
            </a:endParaRPr>
          </a:p>
          <a:p>
            <a:pPr lvl="1"/>
            <a:endParaRPr lang="en-US" sz="3200" dirty="0">
              <a:solidFill>
                <a:schemeClr val="bg1"/>
              </a:solidFill>
              <a:latin typeface="Arial"/>
              <a:ea typeface="+mn-lt"/>
              <a:cs typeface="+mn-lt"/>
            </a:endParaRPr>
          </a:p>
        </p:txBody>
      </p:sp>
      <p:pic>
        <p:nvPicPr>
          <p:cNvPr id="1026" name="Picture 2" descr="Larry Crabb — Articles — Jonathan Merrit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63761" y="1052486"/>
            <a:ext cx="8983973" cy="505348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863761" y="4577120"/>
            <a:ext cx="9152976" cy="1569660"/>
          </a:xfrm>
          <a:prstGeom prst="rect">
            <a:avLst/>
          </a:prstGeom>
          <a:solidFill>
            <a:schemeClr val="dk1">
              <a:alpha val="59000"/>
            </a:schemeClr>
          </a:solidFill>
        </p:spPr>
        <p:style>
          <a:lnRef idx="3">
            <a:schemeClr val="lt1"/>
          </a:lnRef>
          <a:fillRef idx="1">
            <a:schemeClr val="dk1"/>
          </a:fillRef>
          <a:effectRef idx="1">
            <a:schemeClr val="dk1"/>
          </a:effectRef>
          <a:fontRef idx="minor">
            <a:schemeClr val="lt1"/>
          </a:fontRef>
        </p:style>
        <p:txBody>
          <a:bodyPr wrap="square">
            <a:spAutoFit/>
          </a:bodyPr>
          <a:lstStyle/>
          <a:p>
            <a:pPr fontAlgn="auto">
              <a:spcBef>
                <a:spcPts val="0"/>
              </a:spcBef>
              <a:spcAft>
                <a:spcPts val="0"/>
              </a:spcAft>
              <a:defRPr/>
            </a:pPr>
            <a:r>
              <a:rPr lang="en-US" sz="3200" dirty="0">
                <a:solidFill>
                  <a:schemeClr val="bg1"/>
                </a:solidFill>
                <a:latin typeface="Arial" pitchFamily="34" charset="0"/>
                <a:cs typeface="Arial" pitchFamily="34" charset="0"/>
              </a:rPr>
              <a:t>“We must learn to speak sincerely with positive impact, using our words to help other Christians pursue the pathway of obedience more zealously”</a:t>
            </a:r>
          </a:p>
        </p:txBody>
      </p:sp>
    </p:spTree>
    <p:extLst>
      <p:ext uri="{BB962C8B-B14F-4D97-AF65-F5344CB8AC3E}">
        <p14:creationId xmlns:p14="http://schemas.microsoft.com/office/powerpoint/2010/main" val="184380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67403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Not double-tongued </a:t>
            </a:r>
          </a:p>
          <a:p>
            <a:pPr marL="571500" indent="-571500">
              <a:buClr>
                <a:srgbClr val="72DB2B"/>
              </a:buClr>
              <a:buFontTx/>
              <a:buChar char="-"/>
            </a:pPr>
            <a:r>
              <a:rPr lang="en-US" altLang="en-US" sz="3600" dirty="0">
                <a:solidFill>
                  <a:schemeClr val="bg1"/>
                </a:solidFill>
                <a:latin typeface="Arial" panose="020B0604020202020204" pitchFamily="34" charset="0"/>
              </a:rPr>
              <a:t>Lose following due to lapsed commitments</a:t>
            </a:r>
          </a:p>
          <a:p>
            <a:pPr marL="571500" indent="-571500">
              <a:buClr>
                <a:srgbClr val="72DB2B"/>
              </a:buClr>
              <a:buFontTx/>
              <a:buChar char="-"/>
            </a:pPr>
            <a:r>
              <a:rPr lang="en-US" altLang="en-US" sz="3600" dirty="0">
                <a:solidFill>
                  <a:schemeClr val="bg1"/>
                </a:solidFill>
                <a:latin typeface="Arial" panose="020B0604020202020204" pitchFamily="34" charset="0"/>
              </a:rPr>
              <a:t>You won’t be taken seriously</a:t>
            </a:r>
          </a:p>
          <a:p>
            <a:pPr marL="571500" indent="-571500">
              <a:buClr>
                <a:srgbClr val="72DB2B"/>
              </a:buClr>
              <a:buFontTx/>
              <a:buChar char="-"/>
            </a:pPr>
            <a:r>
              <a:rPr lang="en-US" altLang="en-US" sz="3600" dirty="0">
                <a:solidFill>
                  <a:schemeClr val="bg1"/>
                </a:solidFill>
                <a:latin typeface="Arial" panose="020B0604020202020204" pitchFamily="34" charset="0"/>
              </a:rPr>
              <a:t>Fakeness repels believers and unbelievers</a:t>
            </a:r>
          </a:p>
          <a:p>
            <a:pPr marL="571500" indent="-571500">
              <a:buClr>
                <a:srgbClr val="72DB2B"/>
              </a:buClr>
              <a:buFontTx/>
              <a:buChar char="-"/>
            </a:pPr>
            <a:r>
              <a:rPr lang="en-US" altLang="en-US" sz="3600" dirty="0">
                <a:solidFill>
                  <a:schemeClr val="bg1"/>
                </a:solidFill>
                <a:latin typeface="Arial" panose="020B0604020202020204" pitchFamily="34" charset="0"/>
              </a:rPr>
              <a:t>Shallow or broken friendships</a:t>
            </a:r>
          </a:p>
          <a:p>
            <a:pPr>
              <a:buClr>
                <a:srgbClr val="72DB2B"/>
              </a:buClr>
            </a:pPr>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FFD717"/>
              </a:buClr>
              <a:buFontTx/>
              <a:buChar char="-"/>
            </a:pPr>
            <a:endParaRPr lang="en-US" altLang="en-US" sz="3600" dirty="0">
              <a:solidFill>
                <a:schemeClr val="bg1"/>
              </a:solidFill>
              <a:latin typeface="Arial" panose="020B0604020202020204" pitchFamily="34" charset="0"/>
            </a:endParaRPr>
          </a:p>
          <a:p>
            <a:endParaRPr lang="en-US" sz="3600" dirty="0">
              <a:solidFill>
                <a:schemeClr val="bg1"/>
              </a:solidFill>
              <a:latin typeface="Arial"/>
              <a:ea typeface="+mn-lt"/>
              <a:cs typeface="Calibri"/>
            </a:endParaRPr>
          </a:p>
          <a:p>
            <a:pPr lvl="1"/>
            <a:endParaRPr lang="en-US" sz="3200" dirty="0">
              <a:solidFill>
                <a:schemeClr val="bg1"/>
              </a:solidFill>
              <a:latin typeface="Arial"/>
              <a:ea typeface="+mn-lt"/>
              <a:cs typeface="+mn-lt"/>
            </a:endParaRPr>
          </a:p>
        </p:txBody>
      </p:sp>
      <p:sp>
        <p:nvSpPr>
          <p:cNvPr id="5" name="TextBox 4"/>
          <p:cNvSpPr txBox="1"/>
          <p:nvPr/>
        </p:nvSpPr>
        <p:spPr>
          <a:xfrm>
            <a:off x="332999" y="467711"/>
            <a:ext cx="9173973" cy="1200329"/>
          </a:xfrm>
          <a:prstGeom prst="rect">
            <a:avLst/>
          </a:prstGeom>
          <a:solidFill>
            <a:srgbClr val="72DB2B"/>
          </a:solidFill>
        </p:spPr>
        <p:style>
          <a:lnRef idx="3">
            <a:schemeClr val="lt1"/>
          </a:lnRef>
          <a:fillRef idx="1">
            <a:schemeClr val="dk1"/>
          </a:fillRef>
          <a:effectRef idx="1">
            <a:schemeClr val="dk1"/>
          </a:effectRef>
          <a:fontRef idx="minor">
            <a:schemeClr val="lt1"/>
          </a:fontRef>
        </p:style>
        <p:txBody>
          <a:bodyPr wrap="square" rtlCol="0">
            <a:spAutoFit/>
          </a:bodyPr>
          <a:lstStyle/>
          <a:p>
            <a:r>
              <a:rPr lang="en-US" sz="3600" b="1" dirty="0">
                <a:solidFill>
                  <a:schemeClr val="tx1"/>
                </a:solidFill>
                <a:latin typeface="Arial" panose="020B0604020202020204" pitchFamily="34" charset="0"/>
                <a:cs typeface="Arial" panose="020B0604020202020204" pitchFamily="34" charset="0"/>
              </a:rPr>
              <a:t>What would happen to your ministry if you failed to grow in this area over time? </a:t>
            </a:r>
          </a:p>
        </p:txBody>
      </p:sp>
    </p:spTree>
    <p:extLst>
      <p:ext uri="{BB962C8B-B14F-4D97-AF65-F5344CB8AC3E}">
        <p14:creationId xmlns:p14="http://schemas.microsoft.com/office/powerpoint/2010/main" val="3180810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Not double-tongued </a:t>
            </a:r>
          </a:p>
          <a:p>
            <a:pPr marL="571500" indent="-571500">
              <a:buClr>
                <a:srgbClr val="72DB2B"/>
              </a:buClr>
              <a:buFontTx/>
              <a:buChar char="-"/>
            </a:pPr>
            <a:r>
              <a:rPr lang="en-US" altLang="en-US" sz="3600" dirty="0">
                <a:solidFill>
                  <a:schemeClr val="bg1"/>
                </a:solidFill>
                <a:latin typeface="Arial" panose="020B0604020202020204" pitchFamily="34" charset="0"/>
              </a:rPr>
              <a:t>Study how God is a God of truth</a:t>
            </a:r>
          </a:p>
          <a:p>
            <a:pPr marL="571500" indent="-571500">
              <a:buClr>
                <a:srgbClr val="72DB2B"/>
              </a:buClr>
              <a:buFontTx/>
              <a:buChar char="-"/>
            </a:pPr>
            <a:r>
              <a:rPr lang="en-US" altLang="en-US" sz="3600" dirty="0">
                <a:solidFill>
                  <a:schemeClr val="bg1"/>
                </a:solidFill>
                <a:latin typeface="Arial" panose="020B0604020202020204" pitchFamily="34" charset="0"/>
              </a:rPr>
              <a:t>Develop a devotional life where you work out clear convictions and direction</a:t>
            </a:r>
          </a:p>
          <a:p>
            <a:pPr marL="571500" indent="-571500">
              <a:buClr>
                <a:srgbClr val="72DB2B"/>
              </a:buClr>
              <a:buFontTx/>
              <a:buChar char="-"/>
            </a:pPr>
            <a:r>
              <a:rPr lang="en-US" altLang="en-US" sz="3600" dirty="0">
                <a:solidFill>
                  <a:schemeClr val="bg1"/>
                </a:solidFill>
                <a:latin typeface="Arial" panose="020B0604020202020204" pitchFamily="34" charset="0"/>
              </a:rPr>
              <a:t>Root identity in Christ in order to defeat man pleasing tendencies. </a:t>
            </a:r>
          </a:p>
          <a:p>
            <a:pPr marL="571500" indent="-571500">
              <a:buClr>
                <a:srgbClr val="72DB2B"/>
              </a:buClr>
              <a:buFontTx/>
              <a:buChar char="-"/>
            </a:pPr>
            <a:r>
              <a:rPr lang="en-US" altLang="en-US" sz="3600" dirty="0">
                <a:solidFill>
                  <a:schemeClr val="bg1"/>
                </a:solidFill>
                <a:latin typeface="Arial" panose="020B0604020202020204" pitchFamily="34" charset="0"/>
              </a:rPr>
              <a:t>Ask God for growth!</a:t>
            </a:r>
          </a:p>
          <a:p>
            <a:pPr lvl="1"/>
            <a:endParaRPr lang="en-US" sz="3200" dirty="0">
              <a:solidFill>
                <a:schemeClr val="bg1"/>
              </a:solidFill>
              <a:latin typeface="Arial"/>
              <a:ea typeface="+mn-lt"/>
              <a:cs typeface="+mn-lt"/>
            </a:endParaRPr>
          </a:p>
        </p:txBody>
      </p:sp>
      <p:sp>
        <p:nvSpPr>
          <p:cNvPr id="5" name="TextBox 4"/>
          <p:cNvSpPr txBox="1"/>
          <p:nvPr/>
        </p:nvSpPr>
        <p:spPr>
          <a:xfrm>
            <a:off x="332999" y="467711"/>
            <a:ext cx="9173973" cy="1200329"/>
          </a:xfrm>
          <a:prstGeom prst="rect">
            <a:avLst/>
          </a:prstGeom>
          <a:solidFill>
            <a:srgbClr val="72DB2B"/>
          </a:solidFill>
        </p:spPr>
        <p:style>
          <a:lnRef idx="3">
            <a:schemeClr val="lt1"/>
          </a:lnRef>
          <a:fillRef idx="1">
            <a:schemeClr val="dk1"/>
          </a:fillRef>
          <a:effectRef idx="1">
            <a:schemeClr val="dk1"/>
          </a:effectRef>
          <a:fontRef idx="minor">
            <a:schemeClr val="lt1"/>
          </a:fontRef>
        </p:style>
        <p:txBody>
          <a:bodyPr wrap="square" rtlCol="0">
            <a:spAutoFit/>
          </a:bodyPr>
          <a:lstStyle/>
          <a:p>
            <a:r>
              <a:rPr lang="en-US" sz="3600" b="1" dirty="0">
                <a:solidFill>
                  <a:schemeClr val="tx1"/>
                </a:solidFill>
                <a:latin typeface="Arial" panose="020B0604020202020204" pitchFamily="34" charset="0"/>
                <a:cs typeface="Arial" panose="020B0604020202020204" pitchFamily="34" charset="0"/>
              </a:rPr>
              <a:t>How would a person go about pursuing growth in this area?</a:t>
            </a:r>
          </a:p>
        </p:txBody>
      </p:sp>
    </p:spTree>
    <p:extLst>
      <p:ext uri="{BB962C8B-B14F-4D97-AF65-F5344CB8AC3E}">
        <p14:creationId xmlns:p14="http://schemas.microsoft.com/office/powerpoint/2010/main" val="2555927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34778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Holding fast the faithful Word</a:t>
            </a:r>
          </a:p>
          <a:p>
            <a:pPr>
              <a:buClr>
                <a:srgbClr val="FFD717"/>
              </a:buClr>
            </a:pPr>
            <a:r>
              <a:rPr lang="en-US" altLang="en-US" sz="3600" b="1" dirty="0">
                <a:solidFill>
                  <a:schemeClr val="bg1"/>
                </a:solidFill>
                <a:latin typeface="Arial" panose="020B0604020202020204" pitchFamily="34" charset="0"/>
              </a:rPr>
              <a:t>(Titus 1:9) </a:t>
            </a:r>
            <a:r>
              <a:rPr lang="en-US" altLang="en-US" sz="3600" u="sng" dirty="0">
                <a:solidFill>
                  <a:schemeClr val="bg1"/>
                </a:solidFill>
                <a:latin typeface="Arial" panose="020B0604020202020204" pitchFamily="34" charset="0"/>
              </a:rPr>
              <a:t>holding fast the faithful Word</a:t>
            </a:r>
            <a:r>
              <a:rPr lang="en-US" altLang="en-US" sz="3600" dirty="0">
                <a:solidFill>
                  <a:schemeClr val="bg1"/>
                </a:solidFill>
                <a:latin typeface="Arial" panose="020B0604020202020204" pitchFamily="34" charset="0"/>
              </a:rPr>
              <a:t> which is in accordance with the teaching, so that he will be able both to exhort in sound doctrine and to refute those who contradict.</a:t>
            </a:r>
            <a:endParaRPr lang="en-US" sz="3200" dirty="0">
              <a:solidFill>
                <a:schemeClr val="bg1"/>
              </a:solidFill>
              <a:latin typeface="Arial"/>
              <a:ea typeface="+mn-lt"/>
              <a:cs typeface="+mn-lt"/>
            </a:endParaRPr>
          </a:p>
        </p:txBody>
      </p:sp>
    </p:spTree>
    <p:extLst>
      <p:ext uri="{BB962C8B-B14F-4D97-AF65-F5344CB8AC3E}">
        <p14:creationId xmlns:p14="http://schemas.microsoft.com/office/powerpoint/2010/main" val="12274618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1006429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Holding fast the faithful Word</a:t>
            </a:r>
          </a:p>
          <a:p>
            <a:pPr>
              <a:buClr>
                <a:srgbClr val="FFD717"/>
              </a:buClr>
            </a:pPr>
            <a:r>
              <a:rPr lang="en-US" altLang="en-US" sz="3600" b="1" dirty="0">
                <a:solidFill>
                  <a:schemeClr val="bg1"/>
                </a:solidFill>
                <a:latin typeface="Arial" panose="020B0604020202020204" pitchFamily="34" charset="0"/>
              </a:rPr>
              <a:t>(Titus 1:9) </a:t>
            </a:r>
            <a:r>
              <a:rPr lang="en-US" altLang="en-US" sz="3600" u="sng" dirty="0">
                <a:solidFill>
                  <a:schemeClr val="bg1"/>
                </a:solidFill>
                <a:latin typeface="Arial" panose="020B0604020202020204" pitchFamily="34" charset="0"/>
              </a:rPr>
              <a:t>holding fast the faithful Word</a:t>
            </a:r>
            <a:r>
              <a:rPr lang="en-US" altLang="en-US" sz="3600" dirty="0">
                <a:solidFill>
                  <a:schemeClr val="bg1"/>
                </a:solidFill>
                <a:latin typeface="Arial" panose="020B0604020202020204" pitchFamily="34" charset="0"/>
              </a:rPr>
              <a:t>…</a:t>
            </a:r>
          </a:p>
          <a:p>
            <a:pPr marL="571500" indent="-571500">
              <a:buClr>
                <a:srgbClr val="72DB2B"/>
              </a:buClr>
              <a:buFontTx/>
              <a:buChar char="-"/>
            </a:pPr>
            <a:r>
              <a:rPr lang="en-US" altLang="en-US" sz="3600" dirty="0">
                <a:solidFill>
                  <a:schemeClr val="bg1"/>
                </a:solidFill>
                <a:latin typeface="Arial" panose="020B0604020202020204" pitchFamily="34" charset="0"/>
              </a:rPr>
              <a:t>Spiritual leadership requires a firm grasp of truth</a:t>
            </a:r>
          </a:p>
          <a:p>
            <a:pPr marL="571500" indent="-571500">
              <a:buClr>
                <a:srgbClr val="72DB2B"/>
              </a:buClr>
              <a:buFontTx/>
              <a:buChar char="-"/>
            </a:pPr>
            <a:r>
              <a:rPr lang="en-US" altLang="en-US" sz="3600" dirty="0">
                <a:solidFill>
                  <a:schemeClr val="bg1"/>
                </a:solidFill>
                <a:latin typeface="Arial" panose="020B0604020202020204" pitchFamily="34" charset="0"/>
              </a:rPr>
              <a:t>Implies more than a surface level knowledge of scripture </a:t>
            </a:r>
          </a:p>
          <a:p>
            <a:pPr marL="571500" indent="-571500">
              <a:buClr>
                <a:srgbClr val="72DB2B"/>
              </a:buClr>
              <a:buFontTx/>
              <a:buChar char="-"/>
            </a:pPr>
            <a:r>
              <a:rPr lang="en-US" altLang="en-US" sz="3600" dirty="0">
                <a:solidFill>
                  <a:schemeClr val="bg1"/>
                </a:solidFill>
                <a:latin typeface="Arial" panose="020B0604020202020204" pitchFamily="34" charset="0"/>
              </a:rPr>
              <a:t>Ignorance of God’s ways represents a moral problem</a:t>
            </a:r>
          </a:p>
          <a:p>
            <a:pPr>
              <a:buClr>
                <a:srgbClr val="72DB2B"/>
              </a:buClr>
            </a:pPr>
            <a:endParaRPr lang="en-US" altLang="en-US" sz="3600" dirty="0">
              <a:solidFill>
                <a:schemeClr val="bg1"/>
              </a:solidFill>
              <a:latin typeface="Arial" panose="020B0604020202020204" pitchFamily="34" charset="0"/>
            </a:endParaRPr>
          </a:p>
          <a:p>
            <a:pPr marL="571500" indent="-571500">
              <a:buClr>
                <a:srgbClr val="72DB2B"/>
              </a:buClr>
              <a:buFontTx/>
              <a:buChar char="-"/>
            </a:pPr>
            <a:endParaRPr lang="en-US" altLang="en-US" sz="3600" dirty="0">
              <a:solidFill>
                <a:schemeClr val="bg1"/>
              </a:solidFill>
              <a:latin typeface="Arial" panose="020B0604020202020204" pitchFamily="34" charset="0"/>
            </a:endParaRPr>
          </a:p>
          <a:p>
            <a:pPr marL="571500" indent="-571500">
              <a:buClr>
                <a:srgbClr val="72DB2B"/>
              </a:buClr>
              <a:buFontTx/>
              <a:buChar char="-"/>
            </a:pPr>
            <a:endParaRPr lang="en-US" altLang="en-US" sz="3600" dirty="0">
              <a:solidFill>
                <a:schemeClr val="bg1"/>
              </a:solidFill>
              <a:latin typeface="Arial" panose="020B0604020202020204" pitchFamily="34" charset="0"/>
            </a:endParaRPr>
          </a:p>
          <a:p>
            <a:pPr>
              <a:buClr>
                <a:srgbClr val="72DB2B"/>
              </a:buClr>
            </a:pPr>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72DB2B"/>
              </a:buClr>
              <a:buFontTx/>
              <a:buChar char="-"/>
            </a:pPr>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FFD717"/>
              </a:buClr>
              <a:buFontTx/>
              <a:buChar char="-"/>
            </a:pPr>
            <a:endParaRPr lang="en-US" altLang="en-US" sz="3600" dirty="0">
              <a:solidFill>
                <a:schemeClr val="bg1"/>
              </a:solidFill>
              <a:latin typeface="Arial" panose="020B0604020202020204" pitchFamily="34" charset="0"/>
            </a:endParaRPr>
          </a:p>
          <a:p>
            <a:endParaRPr lang="en-US" sz="3600" dirty="0">
              <a:solidFill>
                <a:schemeClr val="bg1"/>
              </a:solidFill>
              <a:latin typeface="Arial"/>
              <a:ea typeface="+mn-lt"/>
              <a:cs typeface="Calibri"/>
            </a:endParaRPr>
          </a:p>
          <a:p>
            <a:pPr lvl="1"/>
            <a:endParaRPr lang="en-US" sz="3200" dirty="0">
              <a:solidFill>
                <a:schemeClr val="bg1"/>
              </a:solidFill>
              <a:latin typeface="Arial"/>
              <a:ea typeface="+mn-lt"/>
              <a:cs typeface="+mn-lt"/>
            </a:endParaRPr>
          </a:p>
        </p:txBody>
      </p:sp>
    </p:spTree>
    <p:extLst>
      <p:ext uri="{BB962C8B-B14F-4D97-AF65-F5344CB8AC3E}">
        <p14:creationId xmlns:p14="http://schemas.microsoft.com/office/powerpoint/2010/main" val="346150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1006429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Holding fast the faithful Word</a:t>
            </a:r>
          </a:p>
          <a:p>
            <a:pPr>
              <a:buClr>
                <a:srgbClr val="FFD717"/>
              </a:buClr>
            </a:pPr>
            <a:r>
              <a:rPr lang="en-US" altLang="en-US" sz="3600" b="1" dirty="0">
                <a:solidFill>
                  <a:schemeClr val="bg1"/>
                </a:solidFill>
                <a:latin typeface="Arial" panose="020B0604020202020204" pitchFamily="34" charset="0"/>
              </a:rPr>
              <a:t>(Titus 1:9) </a:t>
            </a:r>
            <a:r>
              <a:rPr lang="en-US" altLang="en-US" sz="3600" u="sng" dirty="0">
                <a:solidFill>
                  <a:schemeClr val="bg1"/>
                </a:solidFill>
                <a:latin typeface="Arial" panose="020B0604020202020204" pitchFamily="34" charset="0"/>
              </a:rPr>
              <a:t>holding fast the faithful Word</a:t>
            </a:r>
            <a:r>
              <a:rPr lang="en-US" altLang="en-US" sz="3600" dirty="0">
                <a:solidFill>
                  <a:schemeClr val="bg1"/>
                </a:solidFill>
                <a:latin typeface="Arial" panose="020B0604020202020204" pitchFamily="34" charset="0"/>
              </a:rPr>
              <a:t>…</a:t>
            </a:r>
          </a:p>
          <a:p>
            <a:pPr marL="571500" indent="-571500">
              <a:buClr>
                <a:srgbClr val="72DB2B"/>
              </a:buClr>
              <a:buFontTx/>
              <a:buChar char="-"/>
            </a:pPr>
            <a:r>
              <a:rPr lang="en-US" altLang="en-US" sz="3600" dirty="0">
                <a:solidFill>
                  <a:schemeClr val="bg1"/>
                </a:solidFill>
                <a:latin typeface="Arial" panose="020B0604020202020204" pitchFamily="34" charset="0"/>
              </a:rPr>
              <a:t>Spiritual leadership requires a firm grasp of truth</a:t>
            </a:r>
          </a:p>
          <a:p>
            <a:pPr marL="571500" indent="-571500">
              <a:buClr>
                <a:srgbClr val="72DB2B"/>
              </a:buClr>
              <a:buFontTx/>
              <a:buChar char="-"/>
            </a:pPr>
            <a:r>
              <a:rPr lang="en-US" altLang="en-US" sz="3600" dirty="0">
                <a:solidFill>
                  <a:schemeClr val="bg1"/>
                </a:solidFill>
                <a:latin typeface="Arial" panose="020B0604020202020204" pitchFamily="34" charset="0"/>
              </a:rPr>
              <a:t>Implies more than a surface level knowledge of scripture </a:t>
            </a:r>
          </a:p>
          <a:p>
            <a:pPr marL="571500" indent="-571500">
              <a:buClr>
                <a:srgbClr val="72DB2B"/>
              </a:buClr>
              <a:buFontTx/>
              <a:buChar char="-"/>
            </a:pPr>
            <a:r>
              <a:rPr lang="en-US" altLang="en-US" sz="3600" dirty="0">
                <a:solidFill>
                  <a:schemeClr val="bg1"/>
                </a:solidFill>
                <a:latin typeface="Arial" panose="020B0604020202020204" pitchFamily="34" charset="0"/>
              </a:rPr>
              <a:t>Ignorance of God’s ways represents a moral problem</a:t>
            </a:r>
          </a:p>
          <a:p>
            <a:pPr>
              <a:buClr>
                <a:srgbClr val="72DB2B"/>
              </a:buClr>
            </a:pPr>
            <a:endParaRPr lang="en-US" altLang="en-US" sz="3600" dirty="0">
              <a:solidFill>
                <a:schemeClr val="bg1"/>
              </a:solidFill>
              <a:latin typeface="Arial" panose="020B0604020202020204" pitchFamily="34" charset="0"/>
            </a:endParaRPr>
          </a:p>
          <a:p>
            <a:pPr marL="571500" indent="-571500">
              <a:buClr>
                <a:srgbClr val="72DB2B"/>
              </a:buClr>
              <a:buFontTx/>
              <a:buChar char="-"/>
            </a:pPr>
            <a:endParaRPr lang="en-US" altLang="en-US" sz="3600" dirty="0">
              <a:solidFill>
                <a:schemeClr val="bg1"/>
              </a:solidFill>
              <a:latin typeface="Arial" panose="020B0604020202020204" pitchFamily="34" charset="0"/>
            </a:endParaRPr>
          </a:p>
          <a:p>
            <a:pPr marL="571500" indent="-571500">
              <a:buClr>
                <a:srgbClr val="72DB2B"/>
              </a:buClr>
              <a:buFontTx/>
              <a:buChar char="-"/>
            </a:pPr>
            <a:endParaRPr lang="en-US" altLang="en-US" sz="3600" dirty="0">
              <a:solidFill>
                <a:schemeClr val="bg1"/>
              </a:solidFill>
              <a:latin typeface="Arial" panose="020B0604020202020204" pitchFamily="34" charset="0"/>
            </a:endParaRPr>
          </a:p>
          <a:p>
            <a:pPr>
              <a:buClr>
                <a:srgbClr val="72DB2B"/>
              </a:buClr>
            </a:pPr>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72DB2B"/>
              </a:buClr>
              <a:buFontTx/>
              <a:buChar char="-"/>
            </a:pPr>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FFD717"/>
              </a:buClr>
              <a:buFontTx/>
              <a:buChar char="-"/>
            </a:pPr>
            <a:endParaRPr lang="en-US" altLang="en-US" sz="3600" dirty="0">
              <a:solidFill>
                <a:schemeClr val="bg1"/>
              </a:solidFill>
              <a:latin typeface="Arial" panose="020B0604020202020204" pitchFamily="34" charset="0"/>
            </a:endParaRPr>
          </a:p>
          <a:p>
            <a:endParaRPr lang="en-US" sz="3600" dirty="0">
              <a:solidFill>
                <a:schemeClr val="bg1"/>
              </a:solidFill>
              <a:latin typeface="Arial"/>
              <a:ea typeface="+mn-lt"/>
              <a:cs typeface="Calibri"/>
            </a:endParaRPr>
          </a:p>
          <a:p>
            <a:pPr lvl="1"/>
            <a:endParaRPr lang="en-US" sz="3200" dirty="0">
              <a:solidFill>
                <a:schemeClr val="bg1"/>
              </a:solidFill>
              <a:latin typeface="Arial"/>
              <a:ea typeface="+mn-lt"/>
              <a:cs typeface="+mn-lt"/>
            </a:endParaRPr>
          </a:p>
        </p:txBody>
      </p:sp>
      <p:sp>
        <p:nvSpPr>
          <p:cNvPr id="5" name="TextBox 4"/>
          <p:cNvSpPr txBox="1"/>
          <p:nvPr/>
        </p:nvSpPr>
        <p:spPr>
          <a:xfrm>
            <a:off x="1784556" y="170074"/>
            <a:ext cx="10146890" cy="2308324"/>
          </a:xfrm>
          <a:prstGeom prst="rect">
            <a:avLst/>
          </a:prstGeom>
          <a:solidFill>
            <a:srgbClr val="72DB2B"/>
          </a:solidFill>
        </p:spPr>
        <p:style>
          <a:lnRef idx="3">
            <a:schemeClr val="lt1"/>
          </a:lnRef>
          <a:fillRef idx="1">
            <a:schemeClr val="dk1"/>
          </a:fillRef>
          <a:effectRef idx="1">
            <a:schemeClr val="dk1"/>
          </a:effectRef>
          <a:fontRef idx="minor">
            <a:schemeClr val="lt1"/>
          </a:fontRef>
        </p:style>
        <p:txBody>
          <a:bodyPr wrap="square" rtlCol="0">
            <a:spAutoFit/>
          </a:bodyPr>
          <a:lstStyle/>
          <a:p>
            <a:r>
              <a:rPr lang="en-US" sz="3600" b="1" dirty="0">
                <a:solidFill>
                  <a:schemeClr val="tx1"/>
                </a:solidFill>
                <a:latin typeface="Arial" panose="020B0604020202020204" pitchFamily="34" charset="0"/>
                <a:cs typeface="Arial" panose="020B0604020202020204" pitchFamily="34" charset="0"/>
              </a:rPr>
              <a:t>(2 Timothy 2:15) </a:t>
            </a:r>
            <a:r>
              <a:rPr lang="en-US" sz="3600" dirty="0">
                <a:solidFill>
                  <a:schemeClr val="tx1"/>
                </a:solidFill>
                <a:latin typeface="Arial" panose="020B0604020202020204" pitchFamily="34" charset="0"/>
                <a:cs typeface="Arial" panose="020B0604020202020204" pitchFamily="34" charset="0"/>
              </a:rPr>
              <a:t>Be diligent to present yourself approved to God as a workman who does not need to be ashamed, accurately handling the word of truth.</a:t>
            </a:r>
            <a:endParaRPr lang="en-US" sz="3600" b="1" dirty="0">
              <a:solidFill>
                <a:schemeClr val="tx1"/>
              </a:solidFill>
              <a:latin typeface="Arial" panose="020B0604020202020204" pitchFamily="34" charset="0"/>
              <a:cs typeface="Arial" panose="020B0604020202020204" pitchFamily="34" charset="0"/>
            </a:endParaRPr>
          </a:p>
        </p:txBody>
      </p:sp>
      <p:sp>
        <p:nvSpPr>
          <p:cNvPr id="6" name="TextBox 5"/>
          <p:cNvSpPr txBox="1"/>
          <p:nvPr/>
        </p:nvSpPr>
        <p:spPr>
          <a:xfrm>
            <a:off x="1784556" y="3369073"/>
            <a:ext cx="10146890" cy="1754326"/>
          </a:xfrm>
          <a:prstGeom prst="rect">
            <a:avLst/>
          </a:prstGeom>
          <a:solidFill>
            <a:srgbClr val="72DB2B"/>
          </a:solidFill>
        </p:spPr>
        <p:style>
          <a:lnRef idx="3">
            <a:schemeClr val="lt1"/>
          </a:lnRef>
          <a:fillRef idx="1">
            <a:schemeClr val="dk1"/>
          </a:fillRef>
          <a:effectRef idx="1">
            <a:schemeClr val="dk1"/>
          </a:effectRef>
          <a:fontRef idx="minor">
            <a:schemeClr val="lt1"/>
          </a:fontRef>
        </p:style>
        <p:txBody>
          <a:bodyPr wrap="square" rtlCol="0">
            <a:spAutoFit/>
          </a:bodyPr>
          <a:lstStyle/>
          <a:p>
            <a:r>
              <a:rPr lang="en-US" sz="3600" b="1" dirty="0">
                <a:solidFill>
                  <a:schemeClr val="tx1"/>
                </a:solidFill>
                <a:latin typeface="Arial" panose="020B0604020202020204" pitchFamily="34" charset="0"/>
                <a:cs typeface="Arial" panose="020B0604020202020204" pitchFamily="34" charset="0"/>
              </a:rPr>
              <a:t>(Matthew 22:29) </a:t>
            </a:r>
            <a:r>
              <a:rPr lang="en-US" sz="3600" dirty="0">
                <a:solidFill>
                  <a:schemeClr val="tx1"/>
                </a:solidFill>
                <a:latin typeface="Arial" panose="020B0604020202020204" pitchFamily="34" charset="0"/>
                <a:cs typeface="Arial" panose="020B0604020202020204" pitchFamily="34" charset="0"/>
              </a:rPr>
              <a:t>But Jesus answered and said to them, “You are mistaken, not understanding the Scriptures nor the power of God.</a:t>
            </a:r>
            <a:endParaRPr lang="en-US" sz="36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1182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507831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Holding fast the faithful Word</a:t>
            </a:r>
          </a:p>
          <a:p>
            <a:pPr>
              <a:buClr>
                <a:srgbClr val="FFD717"/>
              </a:buClr>
            </a:pPr>
            <a:r>
              <a:rPr lang="en-US" altLang="en-US" sz="3600" b="1" dirty="0">
                <a:solidFill>
                  <a:schemeClr val="bg1"/>
                </a:solidFill>
                <a:latin typeface="Arial" panose="020B0604020202020204" pitchFamily="34" charset="0"/>
              </a:rPr>
              <a:t>(Titus 1:9) </a:t>
            </a:r>
            <a:r>
              <a:rPr lang="en-US" altLang="en-US" sz="3600" u="sng" dirty="0">
                <a:solidFill>
                  <a:schemeClr val="bg1"/>
                </a:solidFill>
                <a:latin typeface="Arial" panose="020B0604020202020204" pitchFamily="34" charset="0"/>
              </a:rPr>
              <a:t>holding fast the faithful Word</a:t>
            </a:r>
            <a:r>
              <a:rPr lang="en-US" altLang="en-US" sz="3600" dirty="0">
                <a:solidFill>
                  <a:schemeClr val="bg1"/>
                </a:solidFill>
                <a:latin typeface="Arial" panose="020B0604020202020204" pitchFamily="34" charset="0"/>
              </a:rPr>
              <a:t>…</a:t>
            </a:r>
          </a:p>
          <a:p>
            <a:pPr marL="571500" indent="-571500">
              <a:buClr>
                <a:srgbClr val="72DB2B"/>
              </a:buClr>
              <a:buFontTx/>
              <a:buChar char="-"/>
            </a:pPr>
            <a:r>
              <a:rPr lang="en-US" altLang="en-US" sz="3600" dirty="0">
                <a:solidFill>
                  <a:schemeClr val="bg1"/>
                </a:solidFill>
                <a:latin typeface="Arial" panose="020B0604020202020204" pitchFamily="34" charset="0"/>
              </a:rPr>
              <a:t>Not just memorization but consistent study and application</a:t>
            </a:r>
          </a:p>
          <a:p>
            <a:pPr marL="457200" indent="-457200">
              <a:buClr>
                <a:srgbClr val="72DB2B"/>
              </a:buClr>
              <a:buFontTx/>
              <a:buChar char="-"/>
            </a:pPr>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FFD717"/>
              </a:buClr>
              <a:buFontTx/>
              <a:buChar char="-"/>
            </a:pPr>
            <a:endParaRPr lang="en-US" altLang="en-US" sz="3600" dirty="0">
              <a:solidFill>
                <a:schemeClr val="bg1"/>
              </a:solidFill>
              <a:latin typeface="Arial" panose="020B0604020202020204" pitchFamily="34" charset="0"/>
            </a:endParaRPr>
          </a:p>
          <a:p>
            <a:endParaRPr lang="en-US" sz="3600" dirty="0">
              <a:solidFill>
                <a:schemeClr val="bg1"/>
              </a:solidFill>
              <a:latin typeface="Arial"/>
              <a:ea typeface="+mn-lt"/>
              <a:cs typeface="Calibri"/>
            </a:endParaRPr>
          </a:p>
          <a:p>
            <a:pPr lvl="1"/>
            <a:endParaRPr lang="en-US" sz="3200" dirty="0">
              <a:solidFill>
                <a:schemeClr val="bg1"/>
              </a:solidFill>
              <a:latin typeface="Arial"/>
              <a:ea typeface="+mn-lt"/>
              <a:cs typeface="+mn-lt"/>
            </a:endParaRPr>
          </a:p>
        </p:txBody>
      </p:sp>
      <p:sp>
        <p:nvSpPr>
          <p:cNvPr id="5" name="TextBox 4"/>
          <p:cNvSpPr txBox="1"/>
          <p:nvPr/>
        </p:nvSpPr>
        <p:spPr>
          <a:xfrm>
            <a:off x="1475550" y="4463143"/>
            <a:ext cx="10146890" cy="2308324"/>
          </a:xfrm>
          <a:prstGeom prst="rect">
            <a:avLst/>
          </a:prstGeom>
          <a:solidFill>
            <a:srgbClr val="72DB2B"/>
          </a:solidFill>
        </p:spPr>
        <p:style>
          <a:lnRef idx="3">
            <a:schemeClr val="lt1"/>
          </a:lnRef>
          <a:fillRef idx="1">
            <a:schemeClr val="dk1"/>
          </a:fillRef>
          <a:effectRef idx="1">
            <a:schemeClr val="dk1"/>
          </a:effectRef>
          <a:fontRef idx="minor">
            <a:schemeClr val="lt1"/>
          </a:fontRef>
        </p:style>
        <p:txBody>
          <a:bodyPr wrap="square" rtlCol="0">
            <a:spAutoFit/>
          </a:bodyPr>
          <a:lstStyle/>
          <a:p>
            <a:r>
              <a:rPr lang="en-US" sz="3600" b="1" dirty="0">
                <a:solidFill>
                  <a:schemeClr val="tx1"/>
                </a:solidFill>
                <a:latin typeface="Arial" panose="020B0604020202020204" pitchFamily="34" charset="0"/>
                <a:cs typeface="Arial" panose="020B0604020202020204" pitchFamily="34" charset="0"/>
              </a:rPr>
              <a:t>(1 Peter 2:2-3) </a:t>
            </a:r>
            <a:r>
              <a:rPr lang="en-US" sz="3600" dirty="0">
                <a:solidFill>
                  <a:schemeClr val="tx1"/>
                </a:solidFill>
                <a:latin typeface="Arial" panose="020B0604020202020204" pitchFamily="34" charset="0"/>
                <a:cs typeface="Arial" panose="020B0604020202020204" pitchFamily="34" charset="0"/>
              </a:rPr>
              <a:t>like newborn babies, long for the pure milk of the word, so that by it you may grow in respect to salvation, if you have tasted the kindness of the Lord.</a:t>
            </a:r>
            <a:endParaRPr lang="en-US" sz="36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9799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67403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Holding fast the faithful Word</a:t>
            </a:r>
          </a:p>
          <a:p>
            <a:pPr>
              <a:buClr>
                <a:srgbClr val="FFD717"/>
              </a:buClr>
            </a:pPr>
            <a:r>
              <a:rPr lang="en-US" altLang="en-US" sz="3600" b="1" dirty="0">
                <a:solidFill>
                  <a:schemeClr val="bg1"/>
                </a:solidFill>
                <a:latin typeface="Arial" panose="020B0604020202020204" pitchFamily="34" charset="0"/>
              </a:rPr>
              <a:t>(Titus 1:9) </a:t>
            </a:r>
            <a:r>
              <a:rPr lang="en-US" altLang="en-US" sz="3600" u="sng" dirty="0">
                <a:solidFill>
                  <a:schemeClr val="bg1"/>
                </a:solidFill>
                <a:latin typeface="Arial" panose="020B0604020202020204" pitchFamily="34" charset="0"/>
              </a:rPr>
              <a:t>holding fast the faithful Word</a:t>
            </a:r>
            <a:r>
              <a:rPr lang="en-US" altLang="en-US" sz="3600" dirty="0">
                <a:solidFill>
                  <a:schemeClr val="bg1"/>
                </a:solidFill>
                <a:latin typeface="Arial" panose="020B0604020202020204" pitchFamily="34" charset="0"/>
              </a:rPr>
              <a:t>…</a:t>
            </a:r>
          </a:p>
          <a:p>
            <a:pPr marL="571500" indent="-571500">
              <a:buClr>
                <a:srgbClr val="72DB2B"/>
              </a:buClr>
              <a:buFontTx/>
              <a:buChar char="-"/>
            </a:pPr>
            <a:r>
              <a:rPr lang="en-US" altLang="en-US" sz="3600" dirty="0">
                <a:solidFill>
                  <a:schemeClr val="bg1"/>
                </a:solidFill>
                <a:latin typeface="Arial" panose="020B0604020202020204" pitchFamily="34" charset="0"/>
              </a:rPr>
              <a:t>Not just memorization but consistent study and application</a:t>
            </a:r>
          </a:p>
          <a:p>
            <a:pPr marL="571500" indent="-571500">
              <a:buClr>
                <a:srgbClr val="72DB2B"/>
              </a:buClr>
              <a:buFontTx/>
              <a:buChar char="-"/>
            </a:pPr>
            <a:r>
              <a:rPr lang="en-US" altLang="en-US" sz="3600" dirty="0">
                <a:solidFill>
                  <a:schemeClr val="bg1"/>
                </a:solidFill>
                <a:latin typeface="Arial" panose="020B0604020202020204" pitchFamily="34" charset="0"/>
              </a:rPr>
              <a:t>Real spiritual fruit comes from the power of the Holy Spirit working through the Word</a:t>
            </a:r>
          </a:p>
          <a:p>
            <a:pPr marL="457200" indent="-457200">
              <a:buClr>
                <a:srgbClr val="72DB2B"/>
              </a:buClr>
              <a:buFontTx/>
              <a:buChar char="-"/>
            </a:pPr>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FFD717"/>
              </a:buClr>
              <a:buFontTx/>
              <a:buChar char="-"/>
            </a:pPr>
            <a:endParaRPr lang="en-US" altLang="en-US" sz="3600" dirty="0">
              <a:solidFill>
                <a:schemeClr val="bg1"/>
              </a:solidFill>
              <a:latin typeface="Arial" panose="020B0604020202020204" pitchFamily="34" charset="0"/>
            </a:endParaRPr>
          </a:p>
          <a:p>
            <a:endParaRPr lang="en-US" sz="3600" dirty="0">
              <a:solidFill>
                <a:schemeClr val="bg1"/>
              </a:solidFill>
              <a:latin typeface="Arial"/>
              <a:ea typeface="+mn-lt"/>
              <a:cs typeface="Calibri"/>
            </a:endParaRPr>
          </a:p>
          <a:p>
            <a:pPr lvl="1"/>
            <a:endParaRPr lang="en-US" sz="3200" dirty="0">
              <a:solidFill>
                <a:schemeClr val="bg1"/>
              </a:solidFill>
              <a:latin typeface="Arial"/>
              <a:ea typeface="+mn-lt"/>
              <a:cs typeface="+mn-lt"/>
            </a:endParaRPr>
          </a:p>
        </p:txBody>
      </p:sp>
      <p:sp>
        <p:nvSpPr>
          <p:cNvPr id="5" name="TextBox 4"/>
          <p:cNvSpPr txBox="1"/>
          <p:nvPr/>
        </p:nvSpPr>
        <p:spPr>
          <a:xfrm>
            <a:off x="1179871" y="206101"/>
            <a:ext cx="10658845" cy="2862322"/>
          </a:xfrm>
          <a:prstGeom prst="rect">
            <a:avLst/>
          </a:prstGeom>
          <a:solidFill>
            <a:srgbClr val="72DB2B"/>
          </a:solidFill>
        </p:spPr>
        <p:style>
          <a:lnRef idx="3">
            <a:schemeClr val="lt1"/>
          </a:lnRef>
          <a:fillRef idx="1">
            <a:schemeClr val="dk1"/>
          </a:fillRef>
          <a:effectRef idx="1">
            <a:schemeClr val="dk1"/>
          </a:effectRef>
          <a:fontRef idx="minor">
            <a:schemeClr val="lt1"/>
          </a:fontRef>
        </p:style>
        <p:txBody>
          <a:bodyPr wrap="square" rtlCol="0">
            <a:spAutoFit/>
          </a:bodyPr>
          <a:lstStyle/>
          <a:p>
            <a:r>
              <a:rPr lang="en-US" sz="3600" b="1" dirty="0">
                <a:solidFill>
                  <a:schemeClr val="tx1"/>
                </a:solidFill>
                <a:latin typeface="Arial" panose="020B0604020202020204" pitchFamily="34" charset="0"/>
                <a:cs typeface="Arial" panose="020B0604020202020204" pitchFamily="34" charset="0"/>
              </a:rPr>
              <a:t>(1 Thessalonians 2:13) </a:t>
            </a:r>
            <a:r>
              <a:rPr lang="en-US" sz="3600" dirty="0">
                <a:solidFill>
                  <a:schemeClr val="tx1"/>
                </a:solidFill>
                <a:latin typeface="Arial" panose="020B0604020202020204" pitchFamily="34" charset="0"/>
                <a:cs typeface="Arial" panose="020B0604020202020204" pitchFamily="34" charset="0"/>
              </a:rPr>
              <a:t>And we also thank God continually because, when you received the word of God, which you heard from us, you accepted it not as a human word, but as it actually is, the word of God, which is indeed at work in you who believe.</a:t>
            </a:r>
            <a:endParaRPr lang="en-US" sz="36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2350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Part 1 - XSI 2019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34778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742950" indent="-742950">
              <a:buAutoNum type="arabicPeriod"/>
            </a:pPr>
            <a:r>
              <a:rPr lang="en-US" sz="4400" b="1" dirty="0">
                <a:solidFill>
                  <a:srgbClr val="72DB2B"/>
                </a:solidFill>
                <a:latin typeface="Arial"/>
                <a:cs typeface="Arial"/>
              </a:rPr>
              <a:t>What is character?</a:t>
            </a:r>
          </a:p>
          <a:p>
            <a:pPr marL="742950" indent="-742950">
              <a:buAutoNum type="arabicPeriod"/>
            </a:pPr>
            <a:r>
              <a:rPr lang="en-US" sz="4400" b="1" dirty="0">
                <a:solidFill>
                  <a:srgbClr val="72DB2B"/>
                </a:solidFill>
                <a:latin typeface="Arial"/>
                <a:cs typeface="Arial"/>
              </a:rPr>
              <a:t>What is competence?</a:t>
            </a:r>
          </a:p>
          <a:p>
            <a:pPr marL="742950" indent="-742950">
              <a:buAutoNum type="arabicPeriod"/>
            </a:pPr>
            <a:r>
              <a:rPr lang="en-US" sz="4400" b="1" dirty="0">
                <a:solidFill>
                  <a:srgbClr val="72DB2B"/>
                </a:solidFill>
                <a:latin typeface="Arial"/>
                <a:cs typeface="Arial"/>
              </a:rPr>
              <a:t>How do character and competence relate to one another? </a:t>
            </a:r>
            <a:endParaRPr lang="en-US" sz="3200" b="1" dirty="0">
              <a:solidFill>
                <a:schemeClr val="bg1"/>
              </a:solidFill>
              <a:latin typeface="Arial"/>
              <a:ea typeface="+mn-lt"/>
              <a:cs typeface="+mn-lt"/>
            </a:endParaRPr>
          </a:p>
        </p:txBody>
      </p:sp>
      <p:sp>
        <p:nvSpPr>
          <p:cNvPr id="5" name="TextBox 4">
            <a:extLst>
              <a:ext uri="{FF2B5EF4-FFF2-40B4-BE49-F238E27FC236}">
                <a16:creationId xmlns="" xmlns:a16="http://schemas.microsoft.com/office/drawing/2014/main" id="{15F0E340-36EC-4C54-B95B-ED01D226FB7A}"/>
              </a:ext>
            </a:extLst>
          </p:cNvPr>
          <p:cNvSpPr txBox="1"/>
          <p:nvPr/>
        </p:nvSpPr>
        <p:spPr>
          <a:xfrm>
            <a:off x="930662" y="3934165"/>
            <a:ext cx="9413362" cy="2308324"/>
          </a:xfrm>
          <a:prstGeom prst="rect">
            <a:avLst/>
          </a:prstGeom>
          <a:solidFill>
            <a:srgbClr val="72DB2B"/>
          </a:solidFill>
        </p:spPr>
        <p:style>
          <a:lnRef idx="3">
            <a:schemeClr val="lt1"/>
          </a:lnRef>
          <a:fillRef idx="1">
            <a:schemeClr val="dk1"/>
          </a:fillRef>
          <a:effectRef idx="1">
            <a:schemeClr val="dk1"/>
          </a:effectRef>
          <a:fontRef idx="minor">
            <a:schemeClr val="lt1"/>
          </a:fontRef>
        </p:style>
        <p:txBody>
          <a:bodyPr wrap="square" rtlCol="0">
            <a:spAutoFit/>
          </a:bodyPr>
          <a:lstStyle/>
          <a:p>
            <a:r>
              <a:rPr lang="en-US" sz="3600" b="1" dirty="0">
                <a:solidFill>
                  <a:schemeClr val="tx1"/>
                </a:solidFill>
                <a:latin typeface="Arial" panose="020B0604020202020204" pitchFamily="34" charset="0"/>
                <a:cs typeface="Arial" panose="020B0604020202020204" pitchFamily="34" charset="0"/>
              </a:rPr>
              <a:t>Thesis: </a:t>
            </a:r>
            <a:r>
              <a:rPr lang="en-US" sz="3600" dirty="0">
                <a:solidFill>
                  <a:schemeClr val="tx1"/>
                </a:solidFill>
                <a:latin typeface="Arial" panose="020B0604020202020204" pitchFamily="34" charset="0"/>
                <a:cs typeface="Arial" panose="020B0604020202020204" pitchFamily="34" charset="0"/>
              </a:rPr>
              <a:t>Growth in character ought to drive development in competency as a leader. Expanding leadership influence must be sustained by continued growth in character.</a:t>
            </a:r>
            <a:endParaRPr lang="en-US" sz="36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4302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67403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Holding fast the faithful Word</a:t>
            </a:r>
          </a:p>
          <a:p>
            <a:pPr>
              <a:buClr>
                <a:srgbClr val="FFD717"/>
              </a:buClr>
            </a:pPr>
            <a:r>
              <a:rPr lang="en-US" altLang="en-US" sz="3600" b="1" dirty="0">
                <a:solidFill>
                  <a:schemeClr val="bg1"/>
                </a:solidFill>
                <a:latin typeface="Arial" panose="020B0604020202020204" pitchFamily="34" charset="0"/>
              </a:rPr>
              <a:t>(Titus 1:9) </a:t>
            </a:r>
            <a:r>
              <a:rPr lang="en-US" altLang="en-US" sz="3600" u="sng" dirty="0">
                <a:solidFill>
                  <a:schemeClr val="bg1"/>
                </a:solidFill>
                <a:latin typeface="Arial" panose="020B0604020202020204" pitchFamily="34" charset="0"/>
              </a:rPr>
              <a:t>holding fast the faithful Word</a:t>
            </a:r>
            <a:r>
              <a:rPr lang="en-US" altLang="en-US" sz="3600" dirty="0">
                <a:solidFill>
                  <a:schemeClr val="bg1"/>
                </a:solidFill>
                <a:latin typeface="Arial" panose="020B0604020202020204" pitchFamily="34" charset="0"/>
              </a:rPr>
              <a:t>…</a:t>
            </a:r>
          </a:p>
          <a:p>
            <a:pPr marL="571500" indent="-571500">
              <a:buClr>
                <a:srgbClr val="72DB2B"/>
              </a:buClr>
              <a:buFontTx/>
              <a:buChar char="-"/>
            </a:pPr>
            <a:r>
              <a:rPr lang="en-US" altLang="en-US" sz="3600" dirty="0">
                <a:solidFill>
                  <a:schemeClr val="bg1"/>
                </a:solidFill>
                <a:latin typeface="Arial" panose="020B0604020202020204" pitchFamily="34" charset="0"/>
              </a:rPr>
              <a:t>Not just memorization but consistent study and application</a:t>
            </a:r>
          </a:p>
          <a:p>
            <a:pPr marL="571500" indent="-571500">
              <a:buClr>
                <a:srgbClr val="72DB2B"/>
              </a:buClr>
              <a:buFontTx/>
              <a:buChar char="-"/>
            </a:pPr>
            <a:r>
              <a:rPr lang="en-US" altLang="en-US" sz="3600" dirty="0">
                <a:solidFill>
                  <a:schemeClr val="bg1"/>
                </a:solidFill>
                <a:latin typeface="Arial" panose="020B0604020202020204" pitchFamily="34" charset="0"/>
              </a:rPr>
              <a:t>Real spiritual fruit comes from the power of the Holy Spirit working through the Word</a:t>
            </a:r>
          </a:p>
          <a:p>
            <a:pPr marL="457200" indent="-457200">
              <a:buClr>
                <a:srgbClr val="72DB2B"/>
              </a:buClr>
              <a:buFontTx/>
              <a:buChar char="-"/>
            </a:pPr>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FFD717"/>
              </a:buClr>
              <a:buFontTx/>
              <a:buChar char="-"/>
            </a:pPr>
            <a:endParaRPr lang="en-US" altLang="en-US" sz="3600" dirty="0">
              <a:solidFill>
                <a:schemeClr val="bg1"/>
              </a:solidFill>
              <a:latin typeface="Arial" panose="020B0604020202020204" pitchFamily="34" charset="0"/>
            </a:endParaRPr>
          </a:p>
          <a:p>
            <a:endParaRPr lang="en-US" sz="3600" dirty="0">
              <a:solidFill>
                <a:schemeClr val="bg1"/>
              </a:solidFill>
              <a:latin typeface="Arial"/>
              <a:ea typeface="+mn-lt"/>
              <a:cs typeface="Calibri"/>
            </a:endParaRPr>
          </a:p>
          <a:p>
            <a:pPr lvl="1"/>
            <a:endParaRPr lang="en-US" sz="3200" dirty="0">
              <a:solidFill>
                <a:schemeClr val="bg1"/>
              </a:solidFill>
              <a:latin typeface="Arial"/>
              <a:ea typeface="+mn-lt"/>
              <a:cs typeface="+mn-lt"/>
            </a:endParaRPr>
          </a:p>
        </p:txBody>
      </p:sp>
      <p:pic>
        <p:nvPicPr>
          <p:cNvPr id="2050" name="Picture 2" descr="John Wesley | Christian Histor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69246" y="-16066"/>
            <a:ext cx="9149974" cy="513923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960159" y="4244918"/>
            <a:ext cx="9152976" cy="2062103"/>
          </a:xfrm>
          <a:prstGeom prst="rect">
            <a:avLst/>
          </a:prstGeom>
          <a:solidFill>
            <a:schemeClr val="dk1">
              <a:alpha val="59000"/>
            </a:schemeClr>
          </a:solidFill>
        </p:spPr>
        <p:style>
          <a:lnRef idx="3">
            <a:schemeClr val="lt1"/>
          </a:lnRef>
          <a:fillRef idx="1">
            <a:schemeClr val="dk1"/>
          </a:fillRef>
          <a:effectRef idx="1">
            <a:schemeClr val="dk1"/>
          </a:effectRef>
          <a:fontRef idx="minor">
            <a:schemeClr val="lt1"/>
          </a:fontRef>
        </p:style>
        <p:txBody>
          <a:bodyPr wrap="square">
            <a:spAutoFit/>
          </a:bodyPr>
          <a:lstStyle/>
          <a:p>
            <a:pPr fontAlgn="auto">
              <a:spcBef>
                <a:spcPts val="0"/>
              </a:spcBef>
              <a:spcAft>
                <a:spcPts val="0"/>
              </a:spcAft>
              <a:defRPr/>
            </a:pPr>
            <a:r>
              <a:rPr lang="en-US" sz="3200" dirty="0">
                <a:solidFill>
                  <a:schemeClr val="bg1"/>
                </a:solidFill>
                <a:latin typeface="Arial" pitchFamily="34" charset="0"/>
                <a:cs typeface="Arial" pitchFamily="34" charset="0"/>
              </a:rPr>
              <a:t>“He never indulged in a cheap disparagement of the intellect and was always trying to promote knowledge of the Scriptures and spiritual renewal among the people.”</a:t>
            </a:r>
          </a:p>
        </p:txBody>
      </p:sp>
    </p:spTree>
    <p:extLst>
      <p:ext uri="{BB962C8B-B14F-4D97-AF65-F5344CB8AC3E}">
        <p14:creationId xmlns:p14="http://schemas.microsoft.com/office/powerpoint/2010/main" val="21937204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67403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Holding fast the faithful Word</a:t>
            </a:r>
          </a:p>
          <a:p>
            <a:pPr>
              <a:buClr>
                <a:srgbClr val="FFD717"/>
              </a:buClr>
            </a:pPr>
            <a:r>
              <a:rPr lang="en-US" altLang="en-US" sz="3600" b="1" dirty="0">
                <a:solidFill>
                  <a:schemeClr val="bg1"/>
                </a:solidFill>
                <a:latin typeface="Arial" panose="020B0604020202020204" pitchFamily="34" charset="0"/>
              </a:rPr>
              <a:t>(Titus 1:9) </a:t>
            </a:r>
            <a:r>
              <a:rPr lang="en-US" altLang="en-US" sz="3600" u="sng" dirty="0">
                <a:solidFill>
                  <a:schemeClr val="bg1"/>
                </a:solidFill>
                <a:latin typeface="Arial" panose="020B0604020202020204" pitchFamily="34" charset="0"/>
              </a:rPr>
              <a:t>holding fast the faithful Word</a:t>
            </a:r>
            <a:r>
              <a:rPr lang="en-US" altLang="en-US" sz="3600" dirty="0">
                <a:solidFill>
                  <a:schemeClr val="bg1"/>
                </a:solidFill>
                <a:latin typeface="Arial" panose="020B0604020202020204" pitchFamily="34" charset="0"/>
              </a:rPr>
              <a:t>…</a:t>
            </a:r>
          </a:p>
          <a:p>
            <a:pPr marL="571500" indent="-571500">
              <a:buClr>
                <a:srgbClr val="72DB2B"/>
              </a:buClr>
              <a:buFontTx/>
              <a:buChar char="-"/>
            </a:pPr>
            <a:r>
              <a:rPr lang="en-US" altLang="en-US" sz="3600" dirty="0">
                <a:solidFill>
                  <a:schemeClr val="bg1"/>
                </a:solidFill>
                <a:latin typeface="Arial" panose="020B0604020202020204" pitchFamily="34" charset="0"/>
              </a:rPr>
              <a:t>Not just memorization but consistent study and application</a:t>
            </a:r>
          </a:p>
          <a:p>
            <a:pPr marL="571500" indent="-571500">
              <a:buClr>
                <a:srgbClr val="72DB2B"/>
              </a:buClr>
              <a:buFontTx/>
              <a:buChar char="-"/>
            </a:pPr>
            <a:r>
              <a:rPr lang="en-US" altLang="en-US" sz="3600" dirty="0">
                <a:solidFill>
                  <a:schemeClr val="bg1"/>
                </a:solidFill>
                <a:latin typeface="Arial" panose="020B0604020202020204" pitchFamily="34" charset="0"/>
              </a:rPr>
              <a:t>Real spiritual fruit comes from the power of the Holy Spirit working through the Word</a:t>
            </a:r>
          </a:p>
          <a:p>
            <a:pPr marL="457200" indent="-457200">
              <a:buClr>
                <a:srgbClr val="72DB2B"/>
              </a:buClr>
              <a:buFontTx/>
              <a:buChar char="-"/>
            </a:pPr>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FFD717"/>
              </a:buClr>
              <a:buFontTx/>
              <a:buChar char="-"/>
            </a:pPr>
            <a:endParaRPr lang="en-US" altLang="en-US" sz="3600" dirty="0">
              <a:solidFill>
                <a:schemeClr val="bg1"/>
              </a:solidFill>
              <a:latin typeface="Arial" panose="020B0604020202020204" pitchFamily="34" charset="0"/>
            </a:endParaRPr>
          </a:p>
          <a:p>
            <a:endParaRPr lang="en-US" sz="3600" dirty="0">
              <a:solidFill>
                <a:schemeClr val="bg1"/>
              </a:solidFill>
              <a:latin typeface="Arial"/>
              <a:ea typeface="+mn-lt"/>
              <a:cs typeface="Calibri"/>
            </a:endParaRPr>
          </a:p>
          <a:p>
            <a:pPr lvl="1"/>
            <a:endParaRPr lang="en-US" sz="3200" dirty="0">
              <a:solidFill>
                <a:schemeClr val="bg1"/>
              </a:solidFill>
              <a:latin typeface="Arial"/>
              <a:ea typeface="+mn-lt"/>
              <a:cs typeface="+mn-lt"/>
            </a:endParaRPr>
          </a:p>
        </p:txBody>
      </p:sp>
      <p:pic>
        <p:nvPicPr>
          <p:cNvPr id="2050" name="Picture 2" descr="John Wesley | Christian Histor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69246" y="-16066"/>
            <a:ext cx="9149974" cy="513923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068833" y="4809961"/>
            <a:ext cx="9152976" cy="1569660"/>
          </a:xfrm>
          <a:prstGeom prst="rect">
            <a:avLst/>
          </a:prstGeom>
          <a:solidFill>
            <a:schemeClr val="dk1">
              <a:alpha val="59000"/>
            </a:schemeClr>
          </a:solidFill>
        </p:spPr>
        <p:style>
          <a:lnRef idx="3">
            <a:schemeClr val="lt1"/>
          </a:lnRef>
          <a:fillRef idx="1">
            <a:schemeClr val="dk1"/>
          </a:fillRef>
          <a:effectRef idx="1">
            <a:schemeClr val="dk1"/>
          </a:effectRef>
          <a:fontRef idx="minor">
            <a:schemeClr val="lt1"/>
          </a:fontRef>
        </p:style>
        <p:txBody>
          <a:bodyPr wrap="square">
            <a:spAutoFit/>
          </a:bodyPr>
          <a:lstStyle/>
          <a:p>
            <a:pPr fontAlgn="auto">
              <a:spcBef>
                <a:spcPts val="0"/>
              </a:spcBef>
              <a:spcAft>
                <a:spcPts val="0"/>
              </a:spcAft>
              <a:defRPr/>
            </a:pPr>
            <a:r>
              <a:rPr lang="en-US" sz="3200" dirty="0">
                <a:solidFill>
                  <a:schemeClr val="bg1"/>
                </a:solidFill>
                <a:latin typeface="Arial" pitchFamily="34" charset="0"/>
                <a:cs typeface="Arial" pitchFamily="34" charset="0"/>
              </a:rPr>
              <a:t>“He was intellectually gifted and possessed an impressive command of English literature…Yet he was widely known as a person “of one Book.”</a:t>
            </a:r>
          </a:p>
        </p:txBody>
      </p:sp>
    </p:spTree>
    <p:extLst>
      <p:ext uri="{BB962C8B-B14F-4D97-AF65-F5344CB8AC3E}">
        <p14:creationId xmlns:p14="http://schemas.microsoft.com/office/powerpoint/2010/main" val="31248278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67403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Holding fast the faithful Word</a:t>
            </a:r>
          </a:p>
          <a:p>
            <a:pPr>
              <a:buClr>
                <a:srgbClr val="FFD717"/>
              </a:buClr>
            </a:pPr>
            <a:r>
              <a:rPr lang="en-US" altLang="en-US" sz="3600" b="1" dirty="0">
                <a:solidFill>
                  <a:schemeClr val="bg1"/>
                </a:solidFill>
                <a:latin typeface="Arial" panose="020B0604020202020204" pitchFamily="34" charset="0"/>
              </a:rPr>
              <a:t>(Titus 1:9) </a:t>
            </a:r>
            <a:r>
              <a:rPr lang="en-US" altLang="en-US" sz="3600" u="sng" dirty="0">
                <a:solidFill>
                  <a:schemeClr val="bg1"/>
                </a:solidFill>
                <a:latin typeface="Arial" panose="020B0604020202020204" pitchFamily="34" charset="0"/>
              </a:rPr>
              <a:t>holding fast the faithful Word</a:t>
            </a:r>
            <a:r>
              <a:rPr lang="en-US" altLang="en-US" sz="3600" dirty="0">
                <a:solidFill>
                  <a:schemeClr val="bg1"/>
                </a:solidFill>
                <a:latin typeface="Arial" panose="020B0604020202020204" pitchFamily="34" charset="0"/>
              </a:rPr>
              <a:t>…</a:t>
            </a:r>
          </a:p>
          <a:p>
            <a:pPr marL="571500" indent="-571500">
              <a:buClr>
                <a:srgbClr val="72DB2B"/>
              </a:buClr>
              <a:buFontTx/>
              <a:buChar char="-"/>
            </a:pPr>
            <a:r>
              <a:rPr lang="en-US" altLang="en-US" sz="3600" dirty="0">
                <a:solidFill>
                  <a:schemeClr val="bg1"/>
                </a:solidFill>
                <a:latin typeface="Arial" panose="020B0604020202020204" pitchFamily="34" charset="0"/>
              </a:rPr>
              <a:t>Not just memorization but consistent study and application</a:t>
            </a:r>
          </a:p>
          <a:p>
            <a:pPr marL="571500" indent="-571500">
              <a:buClr>
                <a:srgbClr val="72DB2B"/>
              </a:buClr>
              <a:buFontTx/>
              <a:buChar char="-"/>
            </a:pPr>
            <a:r>
              <a:rPr lang="en-US" altLang="en-US" sz="3600" dirty="0">
                <a:solidFill>
                  <a:schemeClr val="bg1"/>
                </a:solidFill>
                <a:latin typeface="Arial" panose="020B0604020202020204" pitchFamily="34" charset="0"/>
              </a:rPr>
              <a:t>Real spiritual fruit comes from the power of the Holy Spirit working through the Word</a:t>
            </a:r>
          </a:p>
          <a:p>
            <a:pPr marL="457200" indent="-457200">
              <a:buClr>
                <a:srgbClr val="72DB2B"/>
              </a:buClr>
              <a:buFontTx/>
              <a:buChar char="-"/>
            </a:pPr>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FFD717"/>
              </a:buClr>
              <a:buFontTx/>
              <a:buChar char="-"/>
            </a:pPr>
            <a:endParaRPr lang="en-US" altLang="en-US" sz="3600" dirty="0">
              <a:solidFill>
                <a:schemeClr val="bg1"/>
              </a:solidFill>
              <a:latin typeface="Arial" panose="020B0604020202020204" pitchFamily="34" charset="0"/>
            </a:endParaRPr>
          </a:p>
          <a:p>
            <a:endParaRPr lang="en-US" sz="3600" dirty="0">
              <a:solidFill>
                <a:schemeClr val="bg1"/>
              </a:solidFill>
              <a:latin typeface="Arial"/>
              <a:ea typeface="+mn-lt"/>
              <a:cs typeface="Calibri"/>
            </a:endParaRPr>
          </a:p>
          <a:p>
            <a:pPr lvl="1"/>
            <a:endParaRPr lang="en-US" sz="3200" dirty="0">
              <a:solidFill>
                <a:schemeClr val="bg1"/>
              </a:solidFill>
              <a:latin typeface="Arial"/>
              <a:ea typeface="+mn-lt"/>
              <a:cs typeface="+mn-lt"/>
            </a:endParaRPr>
          </a:p>
        </p:txBody>
      </p:sp>
      <p:pic>
        <p:nvPicPr>
          <p:cNvPr id="2050" name="Picture 2" descr="John Wesley | Christian Histor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69246" y="20977"/>
            <a:ext cx="9149974" cy="513923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981748" y="4822118"/>
            <a:ext cx="9152976" cy="1569660"/>
          </a:xfrm>
          <a:prstGeom prst="rect">
            <a:avLst/>
          </a:prstGeom>
          <a:solidFill>
            <a:schemeClr val="dk1">
              <a:alpha val="59000"/>
            </a:schemeClr>
          </a:solidFill>
        </p:spPr>
        <p:style>
          <a:lnRef idx="3">
            <a:schemeClr val="lt1"/>
          </a:lnRef>
          <a:fillRef idx="1">
            <a:schemeClr val="dk1"/>
          </a:fillRef>
          <a:effectRef idx="1">
            <a:schemeClr val="dk1"/>
          </a:effectRef>
          <a:fontRef idx="minor">
            <a:schemeClr val="lt1"/>
          </a:fontRef>
        </p:style>
        <p:txBody>
          <a:bodyPr wrap="square">
            <a:spAutoFit/>
          </a:bodyPr>
          <a:lstStyle/>
          <a:p>
            <a:pPr fontAlgn="auto">
              <a:spcBef>
                <a:spcPts val="0"/>
              </a:spcBef>
              <a:spcAft>
                <a:spcPts val="0"/>
              </a:spcAft>
              <a:defRPr/>
            </a:pPr>
            <a:r>
              <a:rPr lang="en-US" sz="3200" dirty="0">
                <a:solidFill>
                  <a:schemeClr val="bg1"/>
                </a:solidFill>
                <a:latin typeface="Arial" pitchFamily="34" charset="0"/>
                <a:cs typeface="Arial" pitchFamily="34" charset="0"/>
              </a:rPr>
              <a:t>“That kind of breadth, focused on the Scriptures, is a high example of the consecrated intellect of the spiritual leader.”</a:t>
            </a:r>
          </a:p>
        </p:txBody>
      </p:sp>
    </p:spTree>
    <p:extLst>
      <p:ext uri="{BB962C8B-B14F-4D97-AF65-F5344CB8AC3E}">
        <p14:creationId xmlns:p14="http://schemas.microsoft.com/office/powerpoint/2010/main" val="20796292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67403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Holding fast the faithful Word</a:t>
            </a:r>
          </a:p>
          <a:p>
            <a:pPr marL="571500" indent="-571500">
              <a:buClr>
                <a:srgbClr val="72DB2B"/>
              </a:buClr>
              <a:buFontTx/>
              <a:buChar char="-"/>
            </a:pPr>
            <a:r>
              <a:rPr lang="en-US" altLang="en-US" sz="3600" dirty="0">
                <a:solidFill>
                  <a:schemeClr val="bg1"/>
                </a:solidFill>
                <a:latin typeface="Arial" panose="020B0604020202020204" pitchFamily="34" charset="0"/>
              </a:rPr>
              <a:t>Struggle to produce long term convinced disciples</a:t>
            </a:r>
          </a:p>
          <a:p>
            <a:pPr marL="571500" indent="-571500">
              <a:buClr>
                <a:srgbClr val="72DB2B"/>
              </a:buClr>
              <a:buFontTx/>
              <a:buChar char="-"/>
            </a:pPr>
            <a:r>
              <a:rPr lang="en-US" altLang="en-US" sz="3600" dirty="0">
                <a:solidFill>
                  <a:schemeClr val="bg1"/>
                </a:solidFill>
                <a:latin typeface="Arial" panose="020B0604020202020204" pitchFamily="34" charset="0"/>
              </a:rPr>
              <a:t>Shallow convictions regarding truth could lead to spiritual compromise</a:t>
            </a:r>
          </a:p>
          <a:p>
            <a:pPr marL="571500" indent="-571500">
              <a:buClr>
                <a:srgbClr val="72DB2B"/>
              </a:buClr>
              <a:buFontTx/>
              <a:buChar char="-"/>
            </a:pPr>
            <a:r>
              <a:rPr lang="en-US" altLang="en-US" sz="3600" dirty="0">
                <a:solidFill>
                  <a:schemeClr val="bg1"/>
                </a:solidFill>
                <a:latin typeface="Arial" panose="020B0604020202020204" pitchFamily="34" charset="0"/>
              </a:rPr>
              <a:t>Prone to theological tangents.  </a:t>
            </a:r>
          </a:p>
          <a:p>
            <a:pPr marL="571500" indent="-571500">
              <a:buClr>
                <a:srgbClr val="72DB2B"/>
              </a:buClr>
              <a:buFontTx/>
              <a:buChar char="-"/>
            </a:pPr>
            <a:r>
              <a:rPr lang="en-US" altLang="en-US" sz="3600" dirty="0">
                <a:solidFill>
                  <a:schemeClr val="bg1"/>
                </a:solidFill>
                <a:latin typeface="Arial" panose="020B0604020202020204" pitchFamily="34" charset="0"/>
              </a:rPr>
              <a:t>Unable to discern satanic attacks or deception through the World system</a:t>
            </a:r>
          </a:p>
          <a:p>
            <a:pPr>
              <a:buClr>
                <a:srgbClr val="FFD717"/>
              </a:buClr>
            </a:pPr>
            <a:endParaRPr lang="en-US" altLang="en-US" sz="3600" dirty="0">
              <a:solidFill>
                <a:schemeClr val="bg1"/>
              </a:solidFill>
              <a:latin typeface="Arial" panose="020B0604020202020204" pitchFamily="34" charset="0"/>
            </a:endParaRPr>
          </a:p>
          <a:p>
            <a:pPr marL="457200" indent="-457200">
              <a:buClr>
                <a:srgbClr val="FFD717"/>
              </a:buClr>
              <a:buFontTx/>
              <a:buChar char="-"/>
            </a:pPr>
            <a:endParaRPr lang="en-US" altLang="en-US" sz="3600" dirty="0">
              <a:solidFill>
                <a:schemeClr val="bg1"/>
              </a:solidFill>
              <a:latin typeface="Arial" panose="020B0604020202020204" pitchFamily="34" charset="0"/>
            </a:endParaRPr>
          </a:p>
          <a:p>
            <a:endParaRPr lang="en-US" sz="3600" dirty="0">
              <a:solidFill>
                <a:schemeClr val="bg1"/>
              </a:solidFill>
              <a:latin typeface="Arial"/>
              <a:ea typeface="+mn-lt"/>
              <a:cs typeface="Calibri"/>
            </a:endParaRPr>
          </a:p>
          <a:p>
            <a:pPr lvl="1"/>
            <a:endParaRPr lang="en-US" sz="3200" dirty="0">
              <a:solidFill>
                <a:schemeClr val="bg1"/>
              </a:solidFill>
              <a:latin typeface="Arial"/>
              <a:ea typeface="+mn-lt"/>
              <a:cs typeface="+mn-lt"/>
            </a:endParaRPr>
          </a:p>
        </p:txBody>
      </p:sp>
      <p:sp>
        <p:nvSpPr>
          <p:cNvPr id="5" name="TextBox 4"/>
          <p:cNvSpPr txBox="1"/>
          <p:nvPr/>
        </p:nvSpPr>
        <p:spPr>
          <a:xfrm>
            <a:off x="332999" y="467711"/>
            <a:ext cx="9173973" cy="1200329"/>
          </a:xfrm>
          <a:prstGeom prst="rect">
            <a:avLst/>
          </a:prstGeom>
          <a:solidFill>
            <a:srgbClr val="72DB2B"/>
          </a:solidFill>
        </p:spPr>
        <p:style>
          <a:lnRef idx="3">
            <a:schemeClr val="lt1"/>
          </a:lnRef>
          <a:fillRef idx="1">
            <a:schemeClr val="dk1"/>
          </a:fillRef>
          <a:effectRef idx="1">
            <a:schemeClr val="dk1"/>
          </a:effectRef>
          <a:fontRef idx="minor">
            <a:schemeClr val="lt1"/>
          </a:fontRef>
        </p:style>
        <p:txBody>
          <a:bodyPr wrap="square" rtlCol="0">
            <a:spAutoFit/>
          </a:bodyPr>
          <a:lstStyle/>
          <a:p>
            <a:r>
              <a:rPr lang="en-US" sz="3600" b="1" dirty="0">
                <a:solidFill>
                  <a:schemeClr val="tx1"/>
                </a:solidFill>
                <a:latin typeface="Arial" panose="020B0604020202020204" pitchFamily="34" charset="0"/>
                <a:cs typeface="Arial" panose="020B0604020202020204" pitchFamily="34" charset="0"/>
              </a:rPr>
              <a:t>What would happen to your ministry if you failed to grow in this area over time? </a:t>
            </a:r>
          </a:p>
        </p:txBody>
      </p:sp>
    </p:spTree>
    <p:extLst>
      <p:ext uri="{BB962C8B-B14F-4D97-AF65-F5344CB8AC3E}">
        <p14:creationId xmlns:p14="http://schemas.microsoft.com/office/powerpoint/2010/main" val="3806319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Holding fast the faithful Word</a:t>
            </a:r>
          </a:p>
          <a:p>
            <a:pPr marL="571500" indent="-571500">
              <a:buClr>
                <a:srgbClr val="72DB2B"/>
              </a:buClr>
              <a:buFontTx/>
              <a:buChar char="-"/>
            </a:pPr>
            <a:r>
              <a:rPr lang="en-US" altLang="en-US" sz="3600" dirty="0">
                <a:solidFill>
                  <a:schemeClr val="bg1"/>
                </a:solidFill>
                <a:latin typeface="Arial" panose="020B0604020202020204" pitchFamily="34" charset="0"/>
              </a:rPr>
              <a:t>Commit to regular disciplined study</a:t>
            </a:r>
          </a:p>
          <a:p>
            <a:pPr marL="571500" indent="-571500">
              <a:buClr>
                <a:srgbClr val="72DB2B"/>
              </a:buClr>
              <a:buFontTx/>
              <a:buChar char="-"/>
            </a:pPr>
            <a:r>
              <a:rPr lang="en-US" altLang="en-US" sz="3600" dirty="0">
                <a:solidFill>
                  <a:schemeClr val="bg1"/>
                </a:solidFill>
                <a:latin typeface="Arial" panose="020B0604020202020204" pitchFamily="34" charset="0"/>
              </a:rPr>
              <a:t>Challenge yourself to go deeper </a:t>
            </a:r>
          </a:p>
          <a:p>
            <a:pPr marL="571500" indent="-571500">
              <a:buClr>
                <a:srgbClr val="72DB2B"/>
              </a:buClr>
              <a:buFontTx/>
              <a:buChar char="-"/>
            </a:pPr>
            <a:r>
              <a:rPr lang="en-US" altLang="en-US" sz="3600" dirty="0">
                <a:solidFill>
                  <a:schemeClr val="bg1"/>
                </a:solidFill>
                <a:latin typeface="Arial" panose="020B0604020202020204" pitchFamily="34" charset="0"/>
              </a:rPr>
              <a:t>Get around people who can help you</a:t>
            </a:r>
          </a:p>
          <a:p>
            <a:pPr marL="571500" indent="-571500">
              <a:buClr>
                <a:srgbClr val="72DB2B"/>
              </a:buClr>
              <a:buFontTx/>
              <a:buChar char="-"/>
            </a:pPr>
            <a:r>
              <a:rPr lang="en-US" altLang="en-US" sz="3600" dirty="0">
                <a:solidFill>
                  <a:schemeClr val="bg1"/>
                </a:solidFill>
                <a:latin typeface="Arial" panose="020B0604020202020204" pitchFamily="34" charset="0"/>
              </a:rPr>
              <a:t>Put adequate time into teachings</a:t>
            </a:r>
          </a:p>
          <a:p>
            <a:pPr marL="571500" indent="-571500">
              <a:buClr>
                <a:srgbClr val="72DB2B"/>
              </a:buClr>
              <a:buFontTx/>
              <a:buChar char="-"/>
            </a:pPr>
            <a:r>
              <a:rPr lang="en-US" altLang="en-US" sz="3600" dirty="0">
                <a:solidFill>
                  <a:schemeClr val="bg1"/>
                </a:solidFill>
                <a:latin typeface="Arial" panose="020B0604020202020204" pitchFamily="34" charset="0"/>
              </a:rPr>
              <a:t>Ask God for growth!</a:t>
            </a:r>
          </a:p>
          <a:p>
            <a:pPr>
              <a:buClr>
                <a:srgbClr val="72DB2B"/>
              </a:buClr>
            </a:pPr>
            <a:endParaRPr lang="en-US" altLang="en-US" sz="3600" dirty="0">
              <a:solidFill>
                <a:schemeClr val="bg1"/>
              </a:solidFill>
              <a:latin typeface="Arial" panose="020B0604020202020204" pitchFamily="34" charset="0"/>
            </a:endParaRPr>
          </a:p>
          <a:p>
            <a:pPr lvl="1"/>
            <a:endParaRPr lang="en-US" sz="3200" dirty="0">
              <a:solidFill>
                <a:schemeClr val="bg1"/>
              </a:solidFill>
              <a:latin typeface="Arial"/>
              <a:ea typeface="+mn-lt"/>
              <a:cs typeface="+mn-lt"/>
            </a:endParaRPr>
          </a:p>
        </p:txBody>
      </p:sp>
      <p:sp>
        <p:nvSpPr>
          <p:cNvPr id="5" name="TextBox 4"/>
          <p:cNvSpPr txBox="1"/>
          <p:nvPr/>
        </p:nvSpPr>
        <p:spPr>
          <a:xfrm>
            <a:off x="332999" y="467711"/>
            <a:ext cx="9173973" cy="1200329"/>
          </a:xfrm>
          <a:prstGeom prst="rect">
            <a:avLst/>
          </a:prstGeom>
          <a:solidFill>
            <a:srgbClr val="72DB2B"/>
          </a:solidFill>
        </p:spPr>
        <p:style>
          <a:lnRef idx="3">
            <a:schemeClr val="lt1"/>
          </a:lnRef>
          <a:fillRef idx="1">
            <a:schemeClr val="dk1"/>
          </a:fillRef>
          <a:effectRef idx="1">
            <a:schemeClr val="dk1"/>
          </a:effectRef>
          <a:fontRef idx="minor">
            <a:schemeClr val="lt1"/>
          </a:fontRef>
        </p:style>
        <p:txBody>
          <a:bodyPr wrap="square" rtlCol="0">
            <a:spAutoFit/>
          </a:bodyPr>
          <a:lstStyle/>
          <a:p>
            <a:r>
              <a:rPr lang="en-US" sz="3600" b="1" dirty="0">
                <a:solidFill>
                  <a:schemeClr val="tx1"/>
                </a:solidFill>
                <a:latin typeface="Arial" panose="020B0604020202020204" pitchFamily="34" charset="0"/>
                <a:cs typeface="Arial" panose="020B0604020202020204" pitchFamily="34" charset="0"/>
              </a:rPr>
              <a:t>How would a person go about pursuing growth in this area?</a:t>
            </a:r>
          </a:p>
        </p:txBody>
      </p:sp>
      <p:pic>
        <p:nvPicPr>
          <p:cNvPr id="2050" name="Picture 2" descr="Paul: Apostle of the Heart Set Free by Bruce, F. F. published by Wm. B.  Eerdmans Pub. Co. Hardcover: aa: Amazon.com: Books">
            <a:extLst>
              <a:ext uri="{FF2B5EF4-FFF2-40B4-BE49-F238E27FC236}">
                <a16:creationId xmlns="" xmlns:a16="http://schemas.microsoft.com/office/drawing/2014/main" id="{0FE51058-515A-4890-8035-7D13A272429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87201" y="1640411"/>
            <a:ext cx="2971800" cy="4524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7391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205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67403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Able to teach</a:t>
            </a:r>
          </a:p>
          <a:p>
            <a:pPr>
              <a:buClr>
                <a:srgbClr val="FFD717"/>
              </a:buClr>
            </a:pPr>
            <a:r>
              <a:rPr lang="en-US" altLang="en-US" sz="3600" b="1" dirty="0">
                <a:solidFill>
                  <a:schemeClr val="bg1"/>
                </a:solidFill>
                <a:latin typeface="Arial" panose="020B0604020202020204" pitchFamily="34" charset="0"/>
              </a:rPr>
              <a:t>(2 Timothy 2:24) </a:t>
            </a:r>
            <a:r>
              <a:rPr lang="en-US" altLang="en-US" sz="3600" dirty="0">
                <a:solidFill>
                  <a:schemeClr val="bg1"/>
                </a:solidFill>
                <a:latin typeface="Arial" panose="020B0604020202020204" pitchFamily="34" charset="0"/>
              </a:rPr>
              <a:t>And the Lord’s servant must not be quarrelsome…</a:t>
            </a:r>
            <a:r>
              <a:rPr lang="en-US" altLang="en-US" sz="3600" u="sng" dirty="0">
                <a:solidFill>
                  <a:schemeClr val="bg1"/>
                </a:solidFill>
                <a:latin typeface="Arial" panose="020B0604020202020204" pitchFamily="34" charset="0"/>
              </a:rPr>
              <a:t>able to teach</a:t>
            </a:r>
          </a:p>
          <a:p>
            <a:pPr marL="571500" indent="-571500">
              <a:buClr>
                <a:srgbClr val="72DB2B"/>
              </a:buClr>
              <a:buFontTx/>
              <a:buChar char="-"/>
            </a:pPr>
            <a:r>
              <a:rPr lang="en-US" altLang="en-US" sz="3600" dirty="0">
                <a:solidFill>
                  <a:schemeClr val="bg1"/>
                </a:solidFill>
                <a:latin typeface="Arial" panose="020B0604020202020204" pitchFamily="34" charset="0"/>
              </a:rPr>
              <a:t>Private understanding may be personally edifying but can be stagnant in regards to its influence on others. </a:t>
            </a:r>
          </a:p>
          <a:p>
            <a:pPr marL="571500" indent="-571500">
              <a:buClr>
                <a:srgbClr val="72DB2B"/>
              </a:buClr>
              <a:buFontTx/>
              <a:buChar char="-"/>
            </a:pPr>
            <a:r>
              <a:rPr lang="en-US" altLang="en-US" sz="3600" dirty="0">
                <a:solidFill>
                  <a:schemeClr val="bg1"/>
                </a:solidFill>
                <a:latin typeface="Arial" panose="020B0604020202020204" pitchFamily="34" charset="0"/>
              </a:rPr>
              <a:t>Knowledge that doesn’t build up others is deeply flawed</a:t>
            </a:r>
          </a:p>
          <a:p>
            <a:pPr>
              <a:buClr>
                <a:srgbClr val="FFD717"/>
              </a:buClr>
            </a:pPr>
            <a:endParaRPr lang="en-US" altLang="en-US" sz="3600" dirty="0">
              <a:solidFill>
                <a:schemeClr val="bg1"/>
              </a:solidFill>
              <a:latin typeface="Arial" panose="020B0604020202020204" pitchFamily="34" charset="0"/>
            </a:endParaRPr>
          </a:p>
          <a:p>
            <a:pPr marL="457200" indent="-457200">
              <a:buClr>
                <a:srgbClr val="FFD717"/>
              </a:buClr>
              <a:buFontTx/>
              <a:buChar char="-"/>
            </a:pPr>
            <a:endParaRPr lang="en-US" altLang="en-US" sz="3600" dirty="0">
              <a:solidFill>
                <a:schemeClr val="bg1"/>
              </a:solidFill>
              <a:latin typeface="Arial" panose="020B0604020202020204" pitchFamily="34" charset="0"/>
            </a:endParaRPr>
          </a:p>
          <a:p>
            <a:endParaRPr lang="en-US" sz="3600" dirty="0">
              <a:solidFill>
                <a:schemeClr val="bg1"/>
              </a:solidFill>
              <a:latin typeface="Arial"/>
              <a:ea typeface="+mn-lt"/>
              <a:cs typeface="Calibri"/>
            </a:endParaRPr>
          </a:p>
          <a:p>
            <a:pPr lvl="1"/>
            <a:endParaRPr lang="en-US" sz="3200" dirty="0">
              <a:solidFill>
                <a:schemeClr val="bg1"/>
              </a:solidFill>
              <a:latin typeface="Arial"/>
              <a:ea typeface="+mn-lt"/>
              <a:cs typeface="+mn-lt"/>
            </a:endParaRPr>
          </a:p>
        </p:txBody>
      </p:sp>
    </p:spTree>
    <p:extLst>
      <p:ext uri="{BB962C8B-B14F-4D97-AF65-F5344CB8AC3E}">
        <p14:creationId xmlns:p14="http://schemas.microsoft.com/office/powerpoint/2010/main" val="150155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67403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Able to teach</a:t>
            </a:r>
          </a:p>
          <a:p>
            <a:pPr>
              <a:buClr>
                <a:srgbClr val="FFD717"/>
              </a:buClr>
            </a:pPr>
            <a:r>
              <a:rPr lang="en-US" altLang="en-US" sz="3600" b="1" dirty="0">
                <a:solidFill>
                  <a:schemeClr val="bg1"/>
                </a:solidFill>
                <a:latin typeface="Arial" panose="020B0604020202020204" pitchFamily="34" charset="0"/>
              </a:rPr>
              <a:t>(2 Timothy 2:24) </a:t>
            </a:r>
            <a:r>
              <a:rPr lang="en-US" altLang="en-US" sz="3600" dirty="0">
                <a:solidFill>
                  <a:schemeClr val="bg1"/>
                </a:solidFill>
                <a:latin typeface="Arial" panose="020B0604020202020204" pitchFamily="34" charset="0"/>
              </a:rPr>
              <a:t>And the Lord’s servant must not be quarrelsome…</a:t>
            </a:r>
            <a:r>
              <a:rPr lang="en-US" altLang="en-US" sz="3600" u="sng" dirty="0">
                <a:solidFill>
                  <a:schemeClr val="bg1"/>
                </a:solidFill>
                <a:latin typeface="Arial" panose="020B0604020202020204" pitchFamily="34" charset="0"/>
              </a:rPr>
              <a:t>able to teach</a:t>
            </a:r>
          </a:p>
          <a:p>
            <a:pPr marL="571500" indent="-571500">
              <a:buClr>
                <a:srgbClr val="72DB2B"/>
              </a:buClr>
              <a:buFontTx/>
              <a:buChar char="-"/>
            </a:pPr>
            <a:r>
              <a:rPr lang="en-US" altLang="en-US" sz="3600" dirty="0">
                <a:solidFill>
                  <a:schemeClr val="bg1"/>
                </a:solidFill>
                <a:latin typeface="Arial" panose="020B0604020202020204" pitchFamily="34" charset="0"/>
              </a:rPr>
              <a:t>Private understanding may be personally edifying but can be stagnant in regards to its influence on others. </a:t>
            </a:r>
          </a:p>
          <a:p>
            <a:pPr marL="571500" indent="-571500">
              <a:buClr>
                <a:srgbClr val="72DB2B"/>
              </a:buClr>
              <a:buFontTx/>
              <a:buChar char="-"/>
            </a:pPr>
            <a:r>
              <a:rPr lang="en-US" altLang="en-US" sz="3600" dirty="0">
                <a:solidFill>
                  <a:schemeClr val="bg1"/>
                </a:solidFill>
                <a:latin typeface="Arial" panose="020B0604020202020204" pitchFamily="34" charset="0"/>
              </a:rPr>
              <a:t>Knowledge that doesn’t build up others is deeply flawed</a:t>
            </a:r>
          </a:p>
          <a:p>
            <a:pPr>
              <a:buClr>
                <a:srgbClr val="FFD717"/>
              </a:buClr>
            </a:pPr>
            <a:endParaRPr lang="en-US" altLang="en-US" sz="3600" dirty="0">
              <a:solidFill>
                <a:schemeClr val="bg1"/>
              </a:solidFill>
              <a:latin typeface="Arial" panose="020B0604020202020204" pitchFamily="34" charset="0"/>
            </a:endParaRPr>
          </a:p>
          <a:p>
            <a:pPr marL="457200" indent="-457200">
              <a:buClr>
                <a:srgbClr val="FFD717"/>
              </a:buClr>
              <a:buFontTx/>
              <a:buChar char="-"/>
            </a:pPr>
            <a:endParaRPr lang="en-US" altLang="en-US" sz="3600" dirty="0">
              <a:solidFill>
                <a:schemeClr val="bg1"/>
              </a:solidFill>
              <a:latin typeface="Arial" panose="020B0604020202020204" pitchFamily="34" charset="0"/>
            </a:endParaRPr>
          </a:p>
          <a:p>
            <a:endParaRPr lang="en-US" sz="3600" dirty="0">
              <a:solidFill>
                <a:schemeClr val="bg1"/>
              </a:solidFill>
              <a:latin typeface="Arial"/>
              <a:ea typeface="+mn-lt"/>
              <a:cs typeface="Calibri"/>
            </a:endParaRPr>
          </a:p>
          <a:p>
            <a:pPr lvl="1"/>
            <a:endParaRPr lang="en-US" sz="3200" dirty="0">
              <a:solidFill>
                <a:schemeClr val="bg1"/>
              </a:solidFill>
              <a:latin typeface="Arial"/>
              <a:ea typeface="+mn-lt"/>
              <a:cs typeface="+mn-lt"/>
            </a:endParaRPr>
          </a:p>
        </p:txBody>
      </p:sp>
      <p:sp>
        <p:nvSpPr>
          <p:cNvPr id="6" name="TextBox 5"/>
          <p:cNvSpPr txBox="1"/>
          <p:nvPr/>
        </p:nvSpPr>
        <p:spPr>
          <a:xfrm>
            <a:off x="1830273" y="478222"/>
            <a:ext cx="10146890" cy="2862322"/>
          </a:xfrm>
          <a:prstGeom prst="rect">
            <a:avLst/>
          </a:prstGeom>
          <a:solidFill>
            <a:srgbClr val="72DB2B"/>
          </a:solidFill>
        </p:spPr>
        <p:style>
          <a:lnRef idx="3">
            <a:schemeClr val="lt1"/>
          </a:lnRef>
          <a:fillRef idx="1">
            <a:schemeClr val="dk1"/>
          </a:fillRef>
          <a:effectRef idx="1">
            <a:schemeClr val="dk1"/>
          </a:effectRef>
          <a:fontRef idx="minor">
            <a:schemeClr val="lt1"/>
          </a:fontRef>
        </p:style>
        <p:txBody>
          <a:bodyPr wrap="square" rtlCol="0">
            <a:spAutoFit/>
          </a:bodyPr>
          <a:lstStyle/>
          <a:p>
            <a:r>
              <a:rPr lang="en-US" sz="3600" b="1" dirty="0">
                <a:solidFill>
                  <a:schemeClr val="tx1"/>
                </a:solidFill>
                <a:latin typeface="Arial" panose="020B0604020202020204" pitchFamily="34" charset="0"/>
                <a:cs typeface="Arial" panose="020B0604020202020204" pitchFamily="34" charset="0"/>
              </a:rPr>
              <a:t>(1 Corinthians 8:1)</a:t>
            </a:r>
            <a:r>
              <a:rPr lang="en-US" sz="3600" dirty="0">
                <a:solidFill>
                  <a:schemeClr val="tx1"/>
                </a:solidFill>
                <a:latin typeface="Arial" panose="020B0604020202020204" pitchFamily="34" charset="0"/>
                <a:cs typeface="Arial" panose="020B0604020202020204" pitchFamily="34" charset="0"/>
              </a:rPr>
              <a:t>…we know that we all have knowledge. Knowledge makes arrogant, but love edifies. Those who think they know something do not yet know as they ought to know. But whoever loves God is known by God.” </a:t>
            </a:r>
            <a:endParaRPr lang="en-US" sz="36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799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56323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Able to teach</a:t>
            </a:r>
          </a:p>
          <a:p>
            <a:pPr>
              <a:buClr>
                <a:srgbClr val="FFD717"/>
              </a:buClr>
            </a:pPr>
            <a:r>
              <a:rPr lang="en-US" altLang="en-US" sz="3600" b="1" dirty="0">
                <a:solidFill>
                  <a:schemeClr val="bg1"/>
                </a:solidFill>
                <a:latin typeface="Arial" panose="020B0604020202020204" pitchFamily="34" charset="0"/>
              </a:rPr>
              <a:t>(2 Timothy 2:24) </a:t>
            </a:r>
            <a:r>
              <a:rPr lang="en-US" altLang="en-US" sz="3600" dirty="0">
                <a:solidFill>
                  <a:schemeClr val="bg1"/>
                </a:solidFill>
                <a:latin typeface="Arial" panose="020B0604020202020204" pitchFamily="34" charset="0"/>
              </a:rPr>
              <a:t>And the Lord’s servant must not be quarrelsome…</a:t>
            </a:r>
            <a:r>
              <a:rPr lang="en-US" altLang="en-US" sz="3600" u="sng" dirty="0">
                <a:solidFill>
                  <a:schemeClr val="bg1"/>
                </a:solidFill>
                <a:latin typeface="Arial" panose="020B0604020202020204" pitchFamily="34" charset="0"/>
              </a:rPr>
              <a:t>able to teach</a:t>
            </a:r>
          </a:p>
          <a:p>
            <a:pPr marL="571500" indent="-571500">
              <a:buClr>
                <a:srgbClr val="72DB2B"/>
              </a:buClr>
              <a:buFontTx/>
              <a:buChar char="-"/>
            </a:pPr>
            <a:r>
              <a:rPr lang="en-US" altLang="en-US" sz="3600" dirty="0">
                <a:solidFill>
                  <a:schemeClr val="bg1"/>
                </a:solidFill>
                <a:latin typeface="Arial" panose="020B0604020202020204" pitchFamily="34" charset="0"/>
              </a:rPr>
              <a:t>There are a wide variety of venues and levels at which a person can teach</a:t>
            </a:r>
          </a:p>
          <a:p>
            <a:pPr marL="571500" indent="-571500">
              <a:buClr>
                <a:srgbClr val="72DB2B"/>
              </a:buClr>
              <a:buFontTx/>
              <a:buChar char="-"/>
            </a:pPr>
            <a:r>
              <a:rPr lang="en-US" altLang="en-US" sz="3600" dirty="0">
                <a:solidFill>
                  <a:schemeClr val="bg1"/>
                </a:solidFill>
                <a:latin typeface="Arial" panose="020B0604020202020204" pitchFamily="34" charset="0"/>
              </a:rPr>
              <a:t>Growing leaders constantly search for ways to make disciples more effectively</a:t>
            </a:r>
          </a:p>
          <a:p>
            <a:pPr marL="457200" indent="-457200">
              <a:buClr>
                <a:srgbClr val="FFD717"/>
              </a:buClr>
              <a:buFontTx/>
              <a:buChar char="-"/>
            </a:pPr>
            <a:endParaRPr lang="en-US" altLang="en-US" sz="3600" dirty="0">
              <a:solidFill>
                <a:schemeClr val="bg1"/>
              </a:solidFill>
              <a:latin typeface="Arial" panose="020B0604020202020204" pitchFamily="34" charset="0"/>
            </a:endParaRPr>
          </a:p>
          <a:p>
            <a:endParaRPr lang="en-US" sz="3600" dirty="0">
              <a:solidFill>
                <a:schemeClr val="bg1"/>
              </a:solidFill>
              <a:latin typeface="Arial"/>
              <a:ea typeface="+mn-lt"/>
              <a:cs typeface="Calibri"/>
            </a:endParaRPr>
          </a:p>
          <a:p>
            <a:pPr lvl="1"/>
            <a:endParaRPr lang="en-US" sz="3200" dirty="0">
              <a:solidFill>
                <a:schemeClr val="bg1"/>
              </a:solidFill>
              <a:latin typeface="Arial"/>
              <a:ea typeface="+mn-lt"/>
              <a:cs typeface="+mn-lt"/>
            </a:endParaRPr>
          </a:p>
        </p:txBody>
      </p:sp>
      <p:sp>
        <p:nvSpPr>
          <p:cNvPr id="5" name="TextBox 4"/>
          <p:cNvSpPr txBox="1"/>
          <p:nvPr/>
        </p:nvSpPr>
        <p:spPr>
          <a:xfrm>
            <a:off x="4467616" y="589732"/>
            <a:ext cx="6723089" cy="1200329"/>
          </a:xfrm>
          <a:prstGeom prst="rect">
            <a:avLst/>
          </a:prstGeom>
          <a:solidFill>
            <a:srgbClr val="72DB2B"/>
          </a:solidFill>
        </p:spPr>
        <p:style>
          <a:lnRef idx="3">
            <a:schemeClr val="lt1"/>
          </a:lnRef>
          <a:fillRef idx="1">
            <a:schemeClr val="dk1"/>
          </a:fillRef>
          <a:effectRef idx="1">
            <a:schemeClr val="dk1"/>
          </a:effectRef>
          <a:fontRef idx="minor">
            <a:schemeClr val="lt1"/>
          </a:fontRef>
        </p:style>
        <p:txBody>
          <a:bodyPr wrap="square" rtlCol="0">
            <a:spAutoFit/>
          </a:bodyPr>
          <a:lstStyle/>
          <a:p>
            <a:r>
              <a:rPr lang="en-US" sz="3600" dirty="0">
                <a:solidFill>
                  <a:schemeClr val="tx1"/>
                </a:solidFill>
                <a:latin typeface="Arial" panose="020B0604020202020204" pitchFamily="34" charset="0"/>
                <a:cs typeface="Arial" panose="020B0604020202020204" pitchFamily="34" charset="0"/>
              </a:rPr>
              <a:t>“refers to any type of instruction. Formal or informal.” </a:t>
            </a:r>
            <a:r>
              <a:rPr lang="en-US" sz="3600" b="1" dirty="0">
                <a:solidFill>
                  <a:schemeClr val="tx1"/>
                </a:solidFill>
                <a:latin typeface="Arial" panose="020B0604020202020204" pitchFamily="34" charset="0"/>
                <a:cs typeface="Arial" panose="020B0604020202020204" pitchFamily="34" charset="0"/>
              </a:rPr>
              <a:t>(BDAG)</a:t>
            </a:r>
          </a:p>
        </p:txBody>
      </p:sp>
    </p:spTree>
    <p:extLst>
      <p:ext uri="{BB962C8B-B14F-4D97-AF65-F5344CB8AC3E}">
        <p14:creationId xmlns:p14="http://schemas.microsoft.com/office/powerpoint/2010/main" val="1655189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56323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Able to teach</a:t>
            </a:r>
          </a:p>
          <a:p>
            <a:pPr>
              <a:buClr>
                <a:srgbClr val="FFD717"/>
              </a:buClr>
            </a:pPr>
            <a:r>
              <a:rPr lang="en-US" altLang="en-US" sz="3600" b="1" dirty="0">
                <a:solidFill>
                  <a:schemeClr val="bg1"/>
                </a:solidFill>
                <a:latin typeface="Arial" panose="020B0604020202020204" pitchFamily="34" charset="0"/>
              </a:rPr>
              <a:t>(2 Timothy 2:24) </a:t>
            </a:r>
            <a:r>
              <a:rPr lang="en-US" altLang="en-US" sz="3600" dirty="0">
                <a:solidFill>
                  <a:schemeClr val="bg1"/>
                </a:solidFill>
                <a:latin typeface="Arial" panose="020B0604020202020204" pitchFamily="34" charset="0"/>
              </a:rPr>
              <a:t>And the Lord’s servant must not be quarrelsome…</a:t>
            </a:r>
            <a:r>
              <a:rPr lang="en-US" altLang="en-US" sz="3600" u="sng" dirty="0">
                <a:solidFill>
                  <a:schemeClr val="bg1"/>
                </a:solidFill>
                <a:latin typeface="Arial" panose="020B0604020202020204" pitchFamily="34" charset="0"/>
              </a:rPr>
              <a:t>able to teach</a:t>
            </a:r>
          </a:p>
          <a:p>
            <a:pPr marL="571500" indent="-571500">
              <a:buClr>
                <a:srgbClr val="72DB2B"/>
              </a:buClr>
              <a:buFontTx/>
              <a:buChar char="-"/>
            </a:pPr>
            <a:r>
              <a:rPr lang="en-US" altLang="en-US" sz="3600" dirty="0">
                <a:solidFill>
                  <a:schemeClr val="bg1"/>
                </a:solidFill>
                <a:latin typeface="Arial" panose="020B0604020202020204" pitchFamily="34" charset="0"/>
              </a:rPr>
              <a:t>There are a wide variety of venues and levels at which a person can teach</a:t>
            </a:r>
          </a:p>
          <a:p>
            <a:pPr marL="571500" indent="-571500">
              <a:buClr>
                <a:srgbClr val="72DB2B"/>
              </a:buClr>
              <a:buFontTx/>
              <a:buChar char="-"/>
            </a:pPr>
            <a:r>
              <a:rPr lang="en-US" altLang="en-US" sz="3600" dirty="0">
                <a:solidFill>
                  <a:schemeClr val="bg1"/>
                </a:solidFill>
                <a:latin typeface="Arial" panose="020B0604020202020204" pitchFamily="34" charset="0"/>
              </a:rPr>
              <a:t>Growing leaders constantly search for ways to make disciples more effectively</a:t>
            </a:r>
          </a:p>
          <a:p>
            <a:pPr marL="457200" indent="-457200">
              <a:buClr>
                <a:srgbClr val="FFD717"/>
              </a:buClr>
              <a:buFontTx/>
              <a:buChar char="-"/>
            </a:pPr>
            <a:endParaRPr lang="en-US" altLang="en-US" sz="3600" dirty="0">
              <a:solidFill>
                <a:schemeClr val="bg1"/>
              </a:solidFill>
              <a:latin typeface="Arial" panose="020B0604020202020204" pitchFamily="34" charset="0"/>
            </a:endParaRPr>
          </a:p>
          <a:p>
            <a:endParaRPr lang="en-US" sz="3600" dirty="0">
              <a:solidFill>
                <a:schemeClr val="bg1"/>
              </a:solidFill>
              <a:latin typeface="Arial"/>
              <a:ea typeface="+mn-lt"/>
              <a:cs typeface="Calibri"/>
            </a:endParaRPr>
          </a:p>
          <a:p>
            <a:pPr lvl="1"/>
            <a:endParaRPr lang="en-US" sz="3200" dirty="0">
              <a:solidFill>
                <a:schemeClr val="bg1"/>
              </a:solidFill>
              <a:latin typeface="Arial"/>
              <a:ea typeface="+mn-lt"/>
              <a:cs typeface="+mn-lt"/>
            </a:endParaRPr>
          </a:p>
        </p:txBody>
      </p:sp>
      <p:pic>
        <p:nvPicPr>
          <p:cNvPr id="6" name="Picture 2" descr="Image result for Charles Spurge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4720" y="124190"/>
            <a:ext cx="9109745" cy="511447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016607" y="4925451"/>
            <a:ext cx="8688388" cy="1569660"/>
          </a:xfrm>
          <a:prstGeom prst="rect">
            <a:avLst/>
          </a:prstGeom>
          <a:solidFill>
            <a:schemeClr val="dk1">
              <a:alpha val="59000"/>
            </a:schemeClr>
          </a:solidFill>
        </p:spPr>
        <p:style>
          <a:lnRef idx="3">
            <a:schemeClr val="lt1"/>
          </a:lnRef>
          <a:fillRef idx="1">
            <a:schemeClr val="dk1"/>
          </a:fillRef>
          <a:effectRef idx="1">
            <a:schemeClr val="dk1"/>
          </a:effectRef>
          <a:fontRef idx="minor">
            <a:schemeClr val="lt1"/>
          </a:fontRef>
        </p:style>
        <p:txBody>
          <a:bodyPr>
            <a:spAutoFit/>
          </a:bodyPr>
          <a:lstStyle/>
          <a:p>
            <a:pPr fontAlgn="auto">
              <a:spcBef>
                <a:spcPts val="0"/>
              </a:spcBef>
              <a:spcAft>
                <a:spcPts val="0"/>
              </a:spcAft>
              <a:defRPr/>
            </a:pPr>
            <a:r>
              <a:rPr lang="en-US" sz="3200" dirty="0">
                <a:solidFill>
                  <a:schemeClr val="bg1"/>
                </a:solidFill>
                <a:latin typeface="Arial" pitchFamily="34" charset="0"/>
                <a:cs typeface="Arial" pitchFamily="34" charset="0"/>
              </a:rPr>
              <a:t>“When a man does not make me understand what he means, it is because he himself does not know what he means.”</a:t>
            </a:r>
          </a:p>
        </p:txBody>
      </p:sp>
    </p:spTree>
    <p:extLst>
      <p:ext uri="{BB962C8B-B14F-4D97-AF65-F5344CB8AC3E}">
        <p14:creationId xmlns:p14="http://schemas.microsoft.com/office/powerpoint/2010/main" val="15069950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522999" y="456825"/>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56323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Able to teach</a:t>
            </a:r>
          </a:p>
          <a:p>
            <a:pPr>
              <a:buClr>
                <a:srgbClr val="FFD717"/>
              </a:buClr>
            </a:pPr>
            <a:r>
              <a:rPr lang="en-US" altLang="en-US" sz="3600" b="1" dirty="0">
                <a:solidFill>
                  <a:schemeClr val="bg1"/>
                </a:solidFill>
                <a:latin typeface="Arial" panose="020B0604020202020204" pitchFamily="34" charset="0"/>
              </a:rPr>
              <a:t>(2 Timothy 2:24) </a:t>
            </a:r>
            <a:r>
              <a:rPr lang="en-US" altLang="en-US" sz="3600" dirty="0">
                <a:solidFill>
                  <a:schemeClr val="bg1"/>
                </a:solidFill>
                <a:latin typeface="Arial" panose="020B0604020202020204" pitchFamily="34" charset="0"/>
              </a:rPr>
              <a:t>And the Lord’s servant must not be quarrelsome…</a:t>
            </a:r>
            <a:r>
              <a:rPr lang="en-US" altLang="en-US" sz="3600" u="sng" dirty="0">
                <a:solidFill>
                  <a:schemeClr val="bg1"/>
                </a:solidFill>
                <a:latin typeface="Arial" panose="020B0604020202020204" pitchFamily="34" charset="0"/>
              </a:rPr>
              <a:t>able to teach</a:t>
            </a:r>
          </a:p>
          <a:p>
            <a:pPr marL="571500" indent="-571500">
              <a:buClr>
                <a:srgbClr val="72DB2B"/>
              </a:buClr>
              <a:buFontTx/>
              <a:buChar char="-"/>
            </a:pPr>
            <a:r>
              <a:rPr lang="en-US" altLang="en-US" sz="3600" dirty="0">
                <a:solidFill>
                  <a:schemeClr val="bg1"/>
                </a:solidFill>
                <a:latin typeface="Arial" panose="020B0604020202020204" pitchFamily="34" charset="0"/>
              </a:rPr>
              <a:t>There are a wide variety of venues and levels at which a person can teach</a:t>
            </a:r>
          </a:p>
          <a:p>
            <a:pPr marL="571500" indent="-571500">
              <a:buClr>
                <a:srgbClr val="72DB2B"/>
              </a:buClr>
              <a:buFontTx/>
              <a:buChar char="-"/>
            </a:pPr>
            <a:r>
              <a:rPr lang="en-US" altLang="en-US" sz="3600" dirty="0">
                <a:solidFill>
                  <a:schemeClr val="bg1"/>
                </a:solidFill>
                <a:latin typeface="Arial" panose="020B0604020202020204" pitchFamily="34" charset="0"/>
              </a:rPr>
              <a:t>Growing leaders constantly search for ways to make disciples more effectively</a:t>
            </a:r>
          </a:p>
          <a:p>
            <a:pPr marL="457200" indent="-457200">
              <a:buClr>
                <a:srgbClr val="FFD717"/>
              </a:buClr>
              <a:buFontTx/>
              <a:buChar char="-"/>
            </a:pPr>
            <a:endParaRPr lang="en-US" altLang="en-US" sz="3600" dirty="0">
              <a:solidFill>
                <a:schemeClr val="bg1"/>
              </a:solidFill>
              <a:latin typeface="Arial" panose="020B0604020202020204" pitchFamily="34" charset="0"/>
            </a:endParaRPr>
          </a:p>
          <a:p>
            <a:endParaRPr lang="en-US" sz="3600" dirty="0">
              <a:solidFill>
                <a:schemeClr val="bg1"/>
              </a:solidFill>
              <a:latin typeface="Arial"/>
              <a:ea typeface="+mn-lt"/>
              <a:cs typeface="Calibri"/>
            </a:endParaRPr>
          </a:p>
          <a:p>
            <a:pPr lvl="1"/>
            <a:endParaRPr lang="en-US" sz="3200" dirty="0">
              <a:solidFill>
                <a:schemeClr val="bg1"/>
              </a:solidFill>
              <a:latin typeface="Arial"/>
              <a:ea typeface="+mn-lt"/>
              <a:cs typeface="+mn-lt"/>
            </a:endParaRPr>
          </a:p>
        </p:txBody>
      </p:sp>
      <p:pic>
        <p:nvPicPr>
          <p:cNvPr id="4100" name="Picture 4" descr="Book Review: Three Books by J. Oswald Sanders : 9Mark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3962" y="197791"/>
            <a:ext cx="10728038" cy="447001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967865" y="4667807"/>
            <a:ext cx="10220632" cy="2062103"/>
          </a:xfrm>
          <a:prstGeom prst="rect">
            <a:avLst/>
          </a:prstGeom>
          <a:solidFill>
            <a:schemeClr val="dk1">
              <a:alpha val="59000"/>
            </a:schemeClr>
          </a:solidFill>
        </p:spPr>
        <p:style>
          <a:lnRef idx="3">
            <a:schemeClr val="lt1"/>
          </a:lnRef>
          <a:fillRef idx="1">
            <a:schemeClr val="dk1"/>
          </a:fillRef>
          <a:effectRef idx="1">
            <a:schemeClr val="dk1"/>
          </a:effectRef>
          <a:fontRef idx="minor">
            <a:schemeClr val="lt1"/>
          </a:fontRef>
        </p:style>
        <p:txBody>
          <a:bodyPr wrap="square">
            <a:spAutoFit/>
          </a:bodyPr>
          <a:lstStyle/>
          <a:p>
            <a:pPr fontAlgn="auto">
              <a:spcBef>
                <a:spcPts val="0"/>
              </a:spcBef>
              <a:spcAft>
                <a:spcPts val="0"/>
              </a:spcAft>
              <a:defRPr/>
            </a:pPr>
            <a:r>
              <a:rPr lang="en-US" sz="3200" dirty="0">
                <a:solidFill>
                  <a:schemeClr val="bg1"/>
                </a:solidFill>
                <a:latin typeface="Arial" pitchFamily="34" charset="0"/>
                <a:cs typeface="Arial" pitchFamily="34" charset="0"/>
              </a:rPr>
              <a:t>“These Hebrew Christians had lost that zest to teach and were content to receive all they could for their sluggish, overfed souls. They had become spiritually self-absorbed.”</a:t>
            </a:r>
          </a:p>
        </p:txBody>
      </p:sp>
    </p:spTree>
    <p:extLst>
      <p:ext uri="{BB962C8B-B14F-4D97-AF65-F5344CB8AC3E}">
        <p14:creationId xmlns:p14="http://schemas.microsoft.com/office/powerpoint/2010/main" val="1541690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Part 1 - XSI 2019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34778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742950" indent="-742950">
              <a:buAutoNum type="arabicPeriod"/>
            </a:pPr>
            <a:r>
              <a:rPr lang="en-US" sz="4400" b="1" dirty="0">
                <a:solidFill>
                  <a:srgbClr val="72DB2B"/>
                </a:solidFill>
                <a:latin typeface="Arial"/>
                <a:cs typeface="Arial"/>
              </a:rPr>
              <a:t>What is character?</a:t>
            </a:r>
          </a:p>
          <a:p>
            <a:pPr marL="742950" indent="-742950">
              <a:buAutoNum type="arabicPeriod"/>
            </a:pPr>
            <a:r>
              <a:rPr lang="en-US" sz="4400" b="1" dirty="0">
                <a:solidFill>
                  <a:srgbClr val="72DB2B"/>
                </a:solidFill>
                <a:latin typeface="Arial"/>
                <a:cs typeface="Arial"/>
              </a:rPr>
              <a:t>What is competence?</a:t>
            </a:r>
          </a:p>
          <a:p>
            <a:pPr marL="742950" indent="-742950">
              <a:buAutoNum type="arabicPeriod"/>
            </a:pPr>
            <a:r>
              <a:rPr lang="en-US" sz="4400" b="1" dirty="0">
                <a:solidFill>
                  <a:srgbClr val="72DB2B"/>
                </a:solidFill>
                <a:latin typeface="Arial"/>
                <a:cs typeface="Arial"/>
              </a:rPr>
              <a:t>How do character and competence relate to one another? </a:t>
            </a:r>
            <a:endParaRPr lang="en-US" sz="3200" b="1" dirty="0">
              <a:solidFill>
                <a:schemeClr val="bg1"/>
              </a:solidFill>
              <a:latin typeface="Arial"/>
              <a:ea typeface="+mn-lt"/>
              <a:cs typeface="+mn-lt"/>
            </a:endParaRPr>
          </a:p>
        </p:txBody>
      </p:sp>
      <p:sp>
        <p:nvSpPr>
          <p:cNvPr id="5" name="TextBox 4">
            <a:extLst>
              <a:ext uri="{FF2B5EF4-FFF2-40B4-BE49-F238E27FC236}">
                <a16:creationId xmlns="" xmlns:a16="http://schemas.microsoft.com/office/drawing/2014/main" id="{15F0E340-36EC-4C54-B95B-ED01D226FB7A}"/>
              </a:ext>
            </a:extLst>
          </p:cNvPr>
          <p:cNvSpPr txBox="1"/>
          <p:nvPr/>
        </p:nvSpPr>
        <p:spPr>
          <a:xfrm>
            <a:off x="930662" y="3934165"/>
            <a:ext cx="9413362" cy="2308324"/>
          </a:xfrm>
          <a:prstGeom prst="rect">
            <a:avLst/>
          </a:prstGeom>
          <a:solidFill>
            <a:srgbClr val="72DB2B"/>
          </a:solidFill>
        </p:spPr>
        <p:style>
          <a:lnRef idx="3">
            <a:schemeClr val="lt1"/>
          </a:lnRef>
          <a:fillRef idx="1">
            <a:schemeClr val="dk1"/>
          </a:fillRef>
          <a:effectRef idx="1">
            <a:schemeClr val="dk1"/>
          </a:effectRef>
          <a:fontRef idx="minor">
            <a:schemeClr val="lt1"/>
          </a:fontRef>
        </p:style>
        <p:txBody>
          <a:bodyPr wrap="square" rtlCol="0">
            <a:spAutoFit/>
          </a:bodyPr>
          <a:lstStyle/>
          <a:p>
            <a:r>
              <a:rPr lang="en-US" sz="3600" b="1" dirty="0">
                <a:solidFill>
                  <a:schemeClr val="tx1"/>
                </a:solidFill>
                <a:latin typeface="Arial" panose="020B0604020202020204" pitchFamily="34" charset="0"/>
                <a:cs typeface="Arial" panose="020B0604020202020204" pitchFamily="34" charset="0"/>
              </a:rPr>
              <a:t>Thesis: </a:t>
            </a:r>
            <a:r>
              <a:rPr lang="en-US" sz="3600" dirty="0">
                <a:solidFill>
                  <a:schemeClr val="tx1"/>
                </a:solidFill>
                <a:latin typeface="Arial" panose="020B0604020202020204" pitchFamily="34" charset="0"/>
                <a:cs typeface="Arial" panose="020B0604020202020204" pitchFamily="34" charset="0"/>
              </a:rPr>
              <a:t>Growth in character ought to drive development in competency as a leader. Expanding leadership influence must be sustained by continued growth in character.</a:t>
            </a:r>
            <a:endParaRPr lang="en-US" sz="3600" b="1" dirty="0">
              <a:solidFill>
                <a:schemeClr val="tx1"/>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 xmlns:a16="http://schemas.microsoft.com/office/drawing/2014/main" id="{7958301D-8E87-4A89-BDAB-C6A56D43257C}"/>
              </a:ext>
            </a:extLst>
          </p:cNvPr>
          <p:cNvSpPr txBox="1"/>
          <p:nvPr/>
        </p:nvSpPr>
        <p:spPr>
          <a:xfrm>
            <a:off x="384504" y="240162"/>
            <a:ext cx="11415985" cy="6370975"/>
          </a:xfrm>
          <a:prstGeom prst="rect">
            <a:avLst/>
          </a:prstGeom>
          <a:solidFill>
            <a:srgbClr val="72DB2B"/>
          </a:solidFill>
        </p:spPr>
        <p:style>
          <a:lnRef idx="3">
            <a:schemeClr val="lt1"/>
          </a:lnRef>
          <a:fillRef idx="1">
            <a:schemeClr val="dk1"/>
          </a:fillRef>
          <a:effectRef idx="1">
            <a:schemeClr val="dk1"/>
          </a:effectRef>
          <a:fontRef idx="minor">
            <a:schemeClr val="lt1"/>
          </a:fontRef>
        </p:style>
        <p:txBody>
          <a:bodyPr wrap="square" rtlCol="0">
            <a:spAutoFit/>
          </a:bodyPr>
          <a:lstStyle/>
          <a:p>
            <a:r>
              <a:rPr lang="en-US" sz="3400" b="1" dirty="0">
                <a:solidFill>
                  <a:schemeClr val="tx1"/>
                </a:solidFill>
                <a:latin typeface="Arial" panose="020B0604020202020204" pitchFamily="34" charset="0"/>
                <a:cs typeface="Arial" panose="020B0604020202020204" pitchFamily="34" charset="0"/>
              </a:rPr>
              <a:t>(1 Timothy 4) </a:t>
            </a:r>
            <a:r>
              <a:rPr lang="en-US" sz="3400" dirty="0">
                <a:solidFill>
                  <a:schemeClr val="tx1"/>
                </a:solidFill>
                <a:latin typeface="Arial" panose="020B0604020202020204" pitchFamily="34" charset="0"/>
                <a:cs typeface="Arial" panose="020B0604020202020204" pitchFamily="34" charset="0"/>
              </a:rPr>
              <a:t>“Command and teach these things. </a:t>
            </a:r>
            <a:r>
              <a:rPr lang="en-US" sz="3400" b="1" baseline="30000" dirty="0">
                <a:solidFill>
                  <a:schemeClr val="tx1"/>
                </a:solidFill>
                <a:latin typeface="Arial" panose="020B0604020202020204" pitchFamily="34" charset="0"/>
                <a:cs typeface="Arial" panose="020B0604020202020204" pitchFamily="34" charset="0"/>
              </a:rPr>
              <a:t>12 </a:t>
            </a:r>
            <a:r>
              <a:rPr lang="en-US" sz="3400" dirty="0">
                <a:solidFill>
                  <a:schemeClr val="tx1"/>
                </a:solidFill>
                <a:latin typeface="Arial" panose="020B0604020202020204" pitchFamily="34" charset="0"/>
                <a:cs typeface="Arial" panose="020B0604020202020204" pitchFamily="34" charset="0"/>
              </a:rPr>
              <a:t>Don’t let anyone look down on you because you are young, but </a:t>
            </a:r>
            <a:r>
              <a:rPr lang="en-US" sz="3400" u="sng" dirty="0">
                <a:solidFill>
                  <a:schemeClr val="tx1"/>
                </a:solidFill>
                <a:latin typeface="Arial" panose="020B0604020202020204" pitchFamily="34" charset="0"/>
                <a:cs typeface="Arial" panose="020B0604020202020204" pitchFamily="34" charset="0"/>
              </a:rPr>
              <a:t>set an example for the believers in speech, in conduct, in love, in faith and in purity</a:t>
            </a:r>
            <a:r>
              <a:rPr lang="en-US" sz="3400" dirty="0">
                <a:solidFill>
                  <a:schemeClr val="tx1"/>
                </a:solidFill>
                <a:latin typeface="Arial" panose="020B0604020202020204" pitchFamily="34" charset="0"/>
                <a:cs typeface="Arial" panose="020B0604020202020204" pitchFamily="34" charset="0"/>
              </a:rPr>
              <a:t>. </a:t>
            </a:r>
            <a:r>
              <a:rPr lang="en-US" sz="3400" b="1" baseline="30000" dirty="0">
                <a:solidFill>
                  <a:schemeClr val="tx1"/>
                </a:solidFill>
                <a:latin typeface="Arial" panose="020B0604020202020204" pitchFamily="34" charset="0"/>
                <a:cs typeface="Arial" panose="020B0604020202020204" pitchFamily="34" charset="0"/>
              </a:rPr>
              <a:t>13 </a:t>
            </a:r>
            <a:r>
              <a:rPr lang="en-US" sz="3400" dirty="0">
                <a:solidFill>
                  <a:schemeClr val="tx1"/>
                </a:solidFill>
                <a:latin typeface="Arial" panose="020B0604020202020204" pitchFamily="34" charset="0"/>
                <a:cs typeface="Arial" panose="020B0604020202020204" pitchFamily="34" charset="0"/>
              </a:rPr>
              <a:t>Until I come, </a:t>
            </a:r>
            <a:r>
              <a:rPr lang="en-US" sz="3400" u="sng" dirty="0">
                <a:solidFill>
                  <a:schemeClr val="tx1"/>
                </a:solidFill>
                <a:latin typeface="Arial" panose="020B0604020202020204" pitchFamily="34" charset="0"/>
                <a:cs typeface="Arial" panose="020B0604020202020204" pitchFamily="34" charset="0"/>
              </a:rPr>
              <a:t>devote yourself to the public reading of Scripture, to preaching and to teaching</a:t>
            </a:r>
            <a:r>
              <a:rPr lang="en-US" sz="3400" dirty="0">
                <a:solidFill>
                  <a:schemeClr val="tx1"/>
                </a:solidFill>
                <a:latin typeface="Arial" panose="020B0604020202020204" pitchFamily="34" charset="0"/>
                <a:cs typeface="Arial" panose="020B0604020202020204" pitchFamily="34" charset="0"/>
              </a:rPr>
              <a:t>. </a:t>
            </a:r>
            <a:r>
              <a:rPr lang="en-US" sz="3400" b="1" baseline="30000" dirty="0">
                <a:solidFill>
                  <a:schemeClr val="tx1"/>
                </a:solidFill>
                <a:latin typeface="Arial" panose="020B0604020202020204" pitchFamily="34" charset="0"/>
                <a:cs typeface="Arial" panose="020B0604020202020204" pitchFamily="34" charset="0"/>
              </a:rPr>
              <a:t>14 </a:t>
            </a:r>
            <a:r>
              <a:rPr lang="en-US" sz="3400" u="sng" dirty="0">
                <a:solidFill>
                  <a:schemeClr val="tx1"/>
                </a:solidFill>
                <a:latin typeface="Arial" panose="020B0604020202020204" pitchFamily="34" charset="0"/>
                <a:cs typeface="Arial" panose="020B0604020202020204" pitchFamily="34" charset="0"/>
              </a:rPr>
              <a:t>Do not neglect your gift</a:t>
            </a:r>
            <a:r>
              <a:rPr lang="en-US" sz="3400" dirty="0">
                <a:solidFill>
                  <a:schemeClr val="tx1"/>
                </a:solidFill>
                <a:latin typeface="Arial" panose="020B0604020202020204" pitchFamily="34" charset="0"/>
                <a:cs typeface="Arial" panose="020B0604020202020204" pitchFamily="34" charset="0"/>
              </a:rPr>
              <a:t>, which was given you through prophecy when the body of elders laid their hands on you. </a:t>
            </a:r>
            <a:r>
              <a:rPr lang="en-US" sz="3400" b="1" baseline="30000" dirty="0">
                <a:solidFill>
                  <a:schemeClr val="tx1"/>
                </a:solidFill>
                <a:latin typeface="Arial" panose="020B0604020202020204" pitchFamily="34" charset="0"/>
                <a:cs typeface="Arial" panose="020B0604020202020204" pitchFamily="34" charset="0"/>
              </a:rPr>
              <a:t>15 </a:t>
            </a:r>
            <a:r>
              <a:rPr lang="en-US" sz="3400" u="sng" dirty="0">
                <a:solidFill>
                  <a:schemeClr val="tx1"/>
                </a:solidFill>
                <a:latin typeface="Arial" panose="020B0604020202020204" pitchFamily="34" charset="0"/>
                <a:cs typeface="Arial" panose="020B0604020202020204" pitchFamily="34" charset="0"/>
              </a:rPr>
              <a:t>Be diligent in these matters; give yourself wholly to them, so that everyone may see your progress</a:t>
            </a:r>
            <a:r>
              <a:rPr lang="en-US" sz="3400" dirty="0">
                <a:solidFill>
                  <a:schemeClr val="tx1"/>
                </a:solidFill>
                <a:latin typeface="Arial" panose="020B0604020202020204" pitchFamily="34" charset="0"/>
                <a:cs typeface="Arial" panose="020B0604020202020204" pitchFamily="34" charset="0"/>
              </a:rPr>
              <a:t>. </a:t>
            </a:r>
            <a:r>
              <a:rPr lang="en-US" sz="3400" b="1" baseline="30000" dirty="0">
                <a:solidFill>
                  <a:schemeClr val="tx1"/>
                </a:solidFill>
                <a:latin typeface="Arial" panose="020B0604020202020204" pitchFamily="34" charset="0"/>
                <a:cs typeface="Arial" panose="020B0604020202020204" pitchFamily="34" charset="0"/>
              </a:rPr>
              <a:t>16 </a:t>
            </a:r>
            <a:r>
              <a:rPr lang="en-US" sz="3400" u="sng" dirty="0">
                <a:solidFill>
                  <a:schemeClr val="tx1"/>
                </a:solidFill>
                <a:latin typeface="Arial" panose="020B0604020202020204" pitchFamily="34" charset="0"/>
                <a:cs typeface="Arial" panose="020B0604020202020204" pitchFamily="34" charset="0"/>
              </a:rPr>
              <a:t>Watch your life and doctrine closely</a:t>
            </a:r>
            <a:r>
              <a:rPr lang="en-US" sz="3400" dirty="0">
                <a:solidFill>
                  <a:schemeClr val="tx1"/>
                </a:solidFill>
                <a:latin typeface="Arial" panose="020B0604020202020204" pitchFamily="34" charset="0"/>
                <a:cs typeface="Arial" panose="020B0604020202020204" pitchFamily="34" charset="0"/>
              </a:rPr>
              <a:t>. Persevere in them, because if you do, you will save both yourself and your hearers.”</a:t>
            </a:r>
          </a:p>
        </p:txBody>
      </p:sp>
    </p:spTree>
    <p:extLst>
      <p:ext uri="{BB962C8B-B14F-4D97-AF65-F5344CB8AC3E}">
        <p14:creationId xmlns:p14="http://schemas.microsoft.com/office/powerpoint/2010/main" val="7445531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323869" y="247192"/>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56323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Able to teach</a:t>
            </a:r>
          </a:p>
          <a:p>
            <a:pPr>
              <a:buClr>
                <a:srgbClr val="FFD717"/>
              </a:buClr>
            </a:pPr>
            <a:r>
              <a:rPr lang="en-US" altLang="en-US" sz="3600" b="1" dirty="0">
                <a:solidFill>
                  <a:schemeClr val="bg1"/>
                </a:solidFill>
                <a:latin typeface="Arial" panose="020B0604020202020204" pitchFamily="34" charset="0"/>
              </a:rPr>
              <a:t>(2 Timothy 2:24) </a:t>
            </a:r>
            <a:r>
              <a:rPr lang="en-US" altLang="en-US" sz="3600" dirty="0">
                <a:solidFill>
                  <a:schemeClr val="bg1"/>
                </a:solidFill>
                <a:latin typeface="Arial" panose="020B0604020202020204" pitchFamily="34" charset="0"/>
              </a:rPr>
              <a:t>And the Lord’s servant must not be quarrelsome…</a:t>
            </a:r>
            <a:r>
              <a:rPr lang="en-US" altLang="en-US" sz="3600" u="sng" dirty="0">
                <a:solidFill>
                  <a:schemeClr val="bg1"/>
                </a:solidFill>
                <a:latin typeface="Arial" panose="020B0604020202020204" pitchFamily="34" charset="0"/>
              </a:rPr>
              <a:t>able to teach</a:t>
            </a:r>
          </a:p>
          <a:p>
            <a:pPr marL="571500" indent="-571500">
              <a:buClr>
                <a:srgbClr val="72DB2B"/>
              </a:buClr>
              <a:buFontTx/>
              <a:buChar char="-"/>
            </a:pPr>
            <a:r>
              <a:rPr lang="en-US" altLang="en-US" sz="3600" dirty="0">
                <a:solidFill>
                  <a:schemeClr val="bg1"/>
                </a:solidFill>
                <a:latin typeface="Arial" panose="020B0604020202020204" pitchFamily="34" charset="0"/>
              </a:rPr>
              <a:t>There are a wide variety of venues and levels at which a person can teach</a:t>
            </a:r>
          </a:p>
          <a:p>
            <a:pPr marL="571500" indent="-571500">
              <a:buClr>
                <a:srgbClr val="72DB2B"/>
              </a:buClr>
              <a:buFontTx/>
              <a:buChar char="-"/>
            </a:pPr>
            <a:r>
              <a:rPr lang="en-US" altLang="en-US" sz="3600" dirty="0">
                <a:solidFill>
                  <a:schemeClr val="bg1"/>
                </a:solidFill>
                <a:latin typeface="Arial" panose="020B0604020202020204" pitchFamily="34" charset="0"/>
              </a:rPr>
              <a:t>Growing leaders constantly search for ways to make disciples more effectively</a:t>
            </a:r>
          </a:p>
          <a:p>
            <a:pPr marL="457200" indent="-457200">
              <a:buClr>
                <a:srgbClr val="FFD717"/>
              </a:buClr>
              <a:buFontTx/>
              <a:buChar char="-"/>
            </a:pPr>
            <a:endParaRPr lang="en-US" altLang="en-US" sz="3600" dirty="0">
              <a:solidFill>
                <a:schemeClr val="bg1"/>
              </a:solidFill>
              <a:latin typeface="Arial" panose="020B0604020202020204" pitchFamily="34" charset="0"/>
            </a:endParaRPr>
          </a:p>
          <a:p>
            <a:endParaRPr lang="en-US" sz="3600" dirty="0">
              <a:solidFill>
                <a:schemeClr val="bg1"/>
              </a:solidFill>
              <a:latin typeface="Arial"/>
              <a:ea typeface="+mn-lt"/>
              <a:cs typeface="Calibri"/>
            </a:endParaRPr>
          </a:p>
          <a:p>
            <a:pPr lvl="1"/>
            <a:endParaRPr lang="en-US" sz="3200" dirty="0">
              <a:solidFill>
                <a:schemeClr val="bg1"/>
              </a:solidFill>
              <a:latin typeface="Arial"/>
              <a:ea typeface="+mn-lt"/>
              <a:cs typeface="+mn-lt"/>
            </a:endParaRPr>
          </a:p>
        </p:txBody>
      </p:sp>
      <p:pic>
        <p:nvPicPr>
          <p:cNvPr id="4100" name="Picture 4" descr="Book Review: Three Books by J. Oswald Sanders : 9Mark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41456" y="0"/>
            <a:ext cx="10728038" cy="447001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2186275" y="4426992"/>
            <a:ext cx="8421329" cy="1569660"/>
          </a:xfrm>
          <a:prstGeom prst="rect">
            <a:avLst/>
          </a:prstGeom>
          <a:solidFill>
            <a:schemeClr val="dk1">
              <a:alpha val="59000"/>
            </a:schemeClr>
          </a:solidFill>
        </p:spPr>
        <p:style>
          <a:lnRef idx="3">
            <a:schemeClr val="lt1"/>
          </a:lnRef>
          <a:fillRef idx="1">
            <a:schemeClr val="dk1"/>
          </a:fillRef>
          <a:effectRef idx="1">
            <a:schemeClr val="dk1"/>
          </a:effectRef>
          <a:fontRef idx="minor">
            <a:schemeClr val="lt1"/>
          </a:fontRef>
        </p:style>
        <p:txBody>
          <a:bodyPr wrap="square">
            <a:spAutoFit/>
          </a:bodyPr>
          <a:lstStyle/>
          <a:p>
            <a:pPr fontAlgn="auto">
              <a:spcBef>
                <a:spcPts val="0"/>
              </a:spcBef>
              <a:spcAft>
                <a:spcPts val="0"/>
              </a:spcAft>
              <a:defRPr/>
            </a:pPr>
            <a:r>
              <a:rPr lang="en-US" sz="3200" dirty="0">
                <a:solidFill>
                  <a:schemeClr val="bg1"/>
                </a:solidFill>
                <a:latin typeface="Arial" pitchFamily="34" charset="0"/>
                <a:cs typeface="Arial" pitchFamily="34" charset="0"/>
              </a:rPr>
              <a:t>“Teaching others what we have learned is one of the best ways of stimulating our own appetite for the truth of God.”</a:t>
            </a:r>
          </a:p>
        </p:txBody>
      </p:sp>
    </p:spTree>
    <p:extLst>
      <p:ext uri="{BB962C8B-B14F-4D97-AF65-F5344CB8AC3E}">
        <p14:creationId xmlns:p14="http://schemas.microsoft.com/office/powerpoint/2010/main" val="5114092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507831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Able to teach</a:t>
            </a:r>
          </a:p>
          <a:p>
            <a:pPr marL="571500" indent="-571500">
              <a:buClr>
                <a:srgbClr val="72DB2B"/>
              </a:buClr>
              <a:buFontTx/>
              <a:buChar char="-"/>
            </a:pPr>
            <a:r>
              <a:rPr lang="en-US" altLang="en-US" sz="3600" dirty="0">
                <a:solidFill>
                  <a:schemeClr val="bg1"/>
                </a:solidFill>
                <a:latin typeface="Arial" panose="020B0604020202020204" pitchFamily="34" charset="0"/>
              </a:rPr>
              <a:t>Make few disciples</a:t>
            </a:r>
          </a:p>
          <a:p>
            <a:pPr marL="571500" indent="-571500">
              <a:buClr>
                <a:srgbClr val="72DB2B"/>
              </a:buClr>
              <a:buFontTx/>
              <a:buChar char="-"/>
            </a:pPr>
            <a:r>
              <a:rPr lang="en-US" altLang="en-US" sz="3600" dirty="0">
                <a:solidFill>
                  <a:schemeClr val="bg1"/>
                </a:solidFill>
                <a:latin typeface="Arial" panose="020B0604020202020204" pitchFamily="34" charset="0"/>
              </a:rPr>
              <a:t>Descend into self-centered spirituality</a:t>
            </a:r>
          </a:p>
          <a:p>
            <a:pPr marL="571500" indent="-571500">
              <a:buClr>
                <a:srgbClr val="72DB2B"/>
              </a:buClr>
              <a:buFontTx/>
              <a:buChar char="-"/>
            </a:pPr>
            <a:r>
              <a:rPr lang="en-US" altLang="en-US" sz="3600" dirty="0">
                <a:solidFill>
                  <a:schemeClr val="bg1"/>
                </a:solidFill>
                <a:latin typeface="Arial" panose="020B0604020202020204" pitchFamily="34" charset="0"/>
              </a:rPr>
              <a:t>Less understanding (Matthew 13:11-12)</a:t>
            </a:r>
          </a:p>
          <a:p>
            <a:pPr>
              <a:buClr>
                <a:srgbClr val="72DB2B"/>
              </a:buClr>
            </a:pPr>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FFD717"/>
              </a:buClr>
              <a:buFontTx/>
              <a:buChar char="-"/>
            </a:pPr>
            <a:endParaRPr lang="en-US" altLang="en-US" sz="3600" dirty="0">
              <a:solidFill>
                <a:schemeClr val="bg1"/>
              </a:solidFill>
              <a:latin typeface="Arial" panose="020B0604020202020204" pitchFamily="34" charset="0"/>
            </a:endParaRPr>
          </a:p>
          <a:p>
            <a:endParaRPr lang="en-US" sz="3600" dirty="0">
              <a:solidFill>
                <a:schemeClr val="bg1"/>
              </a:solidFill>
              <a:latin typeface="Arial"/>
              <a:ea typeface="+mn-lt"/>
              <a:cs typeface="Calibri"/>
            </a:endParaRPr>
          </a:p>
          <a:p>
            <a:pPr lvl="1"/>
            <a:endParaRPr lang="en-US" sz="3200" dirty="0">
              <a:solidFill>
                <a:schemeClr val="bg1"/>
              </a:solidFill>
              <a:latin typeface="Arial"/>
              <a:ea typeface="+mn-lt"/>
              <a:cs typeface="+mn-lt"/>
            </a:endParaRPr>
          </a:p>
        </p:txBody>
      </p:sp>
      <p:sp>
        <p:nvSpPr>
          <p:cNvPr id="5" name="TextBox 4"/>
          <p:cNvSpPr txBox="1"/>
          <p:nvPr/>
        </p:nvSpPr>
        <p:spPr>
          <a:xfrm>
            <a:off x="332999" y="467711"/>
            <a:ext cx="9173973" cy="1200329"/>
          </a:xfrm>
          <a:prstGeom prst="rect">
            <a:avLst/>
          </a:prstGeom>
          <a:solidFill>
            <a:srgbClr val="72DB2B"/>
          </a:solidFill>
        </p:spPr>
        <p:style>
          <a:lnRef idx="3">
            <a:schemeClr val="lt1"/>
          </a:lnRef>
          <a:fillRef idx="1">
            <a:schemeClr val="dk1"/>
          </a:fillRef>
          <a:effectRef idx="1">
            <a:schemeClr val="dk1"/>
          </a:effectRef>
          <a:fontRef idx="minor">
            <a:schemeClr val="lt1"/>
          </a:fontRef>
        </p:style>
        <p:txBody>
          <a:bodyPr wrap="square" rtlCol="0">
            <a:spAutoFit/>
          </a:bodyPr>
          <a:lstStyle/>
          <a:p>
            <a:r>
              <a:rPr lang="en-US" sz="3600" b="1" dirty="0">
                <a:solidFill>
                  <a:schemeClr val="tx1"/>
                </a:solidFill>
                <a:latin typeface="Arial" panose="020B0604020202020204" pitchFamily="34" charset="0"/>
                <a:cs typeface="Arial" panose="020B0604020202020204" pitchFamily="34" charset="0"/>
              </a:rPr>
              <a:t>What would happen to your ministry if you failed to grow in this area over time? </a:t>
            </a:r>
          </a:p>
        </p:txBody>
      </p:sp>
    </p:spTree>
    <p:extLst>
      <p:ext uri="{BB962C8B-B14F-4D97-AF65-F5344CB8AC3E}">
        <p14:creationId xmlns:p14="http://schemas.microsoft.com/office/powerpoint/2010/main" val="4291484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56323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Able to teach</a:t>
            </a:r>
          </a:p>
          <a:p>
            <a:pPr marL="571500" indent="-571500">
              <a:buClr>
                <a:srgbClr val="72DB2B"/>
              </a:buClr>
              <a:buFontTx/>
              <a:buChar char="-"/>
            </a:pPr>
            <a:r>
              <a:rPr lang="en-US" altLang="en-US" sz="3600" dirty="0">
                <a:solidFill>
                  <a:schemeClr val="bg1"/>
                </a:solidFill>
                <a:latin typeface="Arial" panose="020B0604020202020204" pitchFamily="34" charset="0"/>
              </a:rPr>
              <a:t>Take Gary’s homiletics course</a:t>
            </a:r>
          </a:p>
          <a:p>
            <a:pPr marL="571500" indent="-571500">
              <a:buClr>
                <a:srgbClr val="72DB2B"/>
              </a:buClr>
              <a:buFontTx/>
              <a:buChar char="-"/>
            </a:pPr>
            <a:r>
              <a:rPr lang="en-US" altLang="en-US" sz="3600" dirty="0">
                <a:solidFill>
                  <a:schemeClr val="bg1"/>
                </a:solidFill>
                <a:latin typeface="Arial" panose="020B0604020202020204" pitchFamily="34" charset="0"/>
              </a:rPr>
              <a:t>Find venues where you can excel</a:t>
            </a:r>
          </a:p>
          <a:p>
            <a:pPr marL="571500" indent="-571500">
              <a:buClr>
                <a:srgbClr val="72DB2B"/>
              </a:buClr>
              <a:buFontTx/>
              <a:buChar char="-"/>
            </a:pPr>
            <a:r>
              <a:rPr lang="en-US" altLang="en-US" sz="3600" dirty="0">
                <a:solidFill>
                  <a:schemeClr val="bg1"/>
                </a:solidFill>
                <a:latin typeface="Arial" panose="020B0604020202020204" pitchFamily="34" charset="0"/>
              </a:rPr>
              <a:t>Make a habit of sharing what you learn</a:t>
            </a:r>
          </a:p>
          <a:p>
            <a:pPr marL="571500" indent="-571500">
              <a:buClr>
                <a:srgbClr val="72DB2B"/>
              </a:buClr>
              <a:buFontTx/>
              <a:buChar char="-"/>
            </a:pPr>
            <a:r>
              <a:rPr lang="en-US" altLang="en-US" sz="3600" dirty="0">
                <a:solidFill>
                  <a:schemeClr val="bg1"/>
                </a:solidFill>
                <a:latin typeface="Arial" panose="020B0604020202020204" pitchFamily="34" charset="0"/>
              </a:rPr>
              <a:t>Try writing out thoughts and observations</a:t>
            </a:r>
          </a:p>
          <a:p>
            <a:pPr marL="571500" indent="-571500">
              <a:buClr>
                <a:srgbClr val="72DB2B"/>
              </a:buClr>
              <a:buFontTx/>
              <a:buChar char="-"/>
            </a:pPr>
            <a:r>
              <a:rPr lang="en-US" altLang="en-US" sz="3600" dirty="0">
                <a:solidFill>
                  <a:schemeClr val="bg1"/>
                </a:solidFill>
                <a:latin typeface="Arial" panose="020B0604020202020204" pitchFamily="34" charset="0"/>
              </a:rPr>
              <a:t>Ask God for growth!</a:t>
            </a:r>
          </a:p>
          <a:p>
            <a:pPr marL="571500" indent="-571500">
              <a:buClr>
                <a:srgbClr val="72DB2B"/>
              </a:buClr>
              <a:buFontTx/>
              <a:buChar char="-"/>
            </a:pPr>
            <a:endParaRPr lang="en-US" altLang="en-US" sz="3600" dirty="0">
              <a:solidFill>
                <a:schemeClr val="bg1"/>
              </a:solidFill>
              <a:latin typeface="Arial" panose="020B0604020202020204" pitchFamily="34" charset="0"/>
            </a:endParaRPr>
          </a:p>
          <a:p>
            <a:pPr>
              <a:buClr>
                <a:srgbClr val="72DB2B"/>
              </a:buClr>
            </a:pPr>
            <a:endParaRPr lang="en-US" altLang="en-US" sz="3600" dirty="0">
              <a:solidFill>
                <a:schemeClr val="bg1"/>
              </a:solidFill>
              <a:latin typeface="Arial" panose="020B0604020202020204" pitchFamily="34" charset="0"/>
            </a:endParaRPr>
          </a:p>
          <a:p>
            <a:pPr lvl="1"/>
            <a:endParaRPr lang="en-US" sz="3200" dirty="0">
              <a:solidFill>
                <a:schemeClr val="bg1"/>
              </a:solidFill>
              <a:latin typeface="Arial"/>
              <a:ea typeface="+mn-lt"/>
              <a:cs typeface="+mn-lt"/>
            </a:endParaRPr>
          </a:p>
        </p:txBody>
      </p:sp>
      <p:sp>
        <p:nvSpPr>
          <p:cNvPr id="5" name="TextBox 4"/>
          <p:cNvSpPr txBox="1"/>
          <p:nvPr/>
        </p:nvSpPr>
        <p:spPr>
          <a:xfrm>
            <a:off x="332999" y="467711"/>
            <a:ext cx="9173973" cy="1200329"/>
          </a:xfrm>
          <a:prstGeom prst="rect">
            <a:avLst/>
          </a:prstGeom>
          <a:solidFill>
            <a:srgbClr val="72DB2B"/>
          </a:solidFill>
        </p:spPr>
        <p:style>
          <a:lnRef idx="3">
            <a:schemeClr val="lt1"/>
          </a:lnRef>
          <a:fillRef idx="1">
            <a:schemeClr val="dk1"/>
          </a:fillRef>
          <a:effectRef idx="1">
            <a:schemeClr val="dk1"/>
          </a:effectRef>
          <a:fontRef idx="minor">
            <a:schemeClr val="lt1"/>
          </a:fontRef>
        </p:style>
        <p:txBody>
          <a:bodyPr wrap="square" rtlCol="0">
            <a:spAutoFit/>
          </a:bodyPr>
          <a:lstStyle/>
          <a:p>
            <a:r>
              <a:rPr lang="en-US" sz="3600" b="1" dirty="0">
                <a:solidFill>
                  <a:schemeClr val="tx1"/>
                </a:solidFill>
                <a:latin typeface="Arial" panose="020B0604020202020204" pitchFamily="34" charset="0"/>
                <a:cs typeface="Arial" panose="020B0604020202020204" pitchFamily="34" charset="0"/>
              </a:rPr>
              <a:t>How would a person go about pursuing growth in this area?</a:t>
            </a:r>
          </a:p>
        </p:txBody>
      </p:sp>
    </p:spTree>
    <p:extLst>
      <p:ext uri="{BB962C8B-B14F-4D97-AF65-F5344CB8AC3E}">
        <p14:creationId xmlns:p14="http://schemas.microsoft.com/office/powerpoint/2010/main" val="4016142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3272D"/>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 xmlns:a16="http://schemas.microsoft.com/office/drawing/2014/main" id="{FA3A1027-56C0-4587-967E-2C364C4E81AC}"/>
              </a:ext>
            </a:extLst>
          </p:cNvPr>
          <p:cNvSpPr txBox="1"/>
          <p:nvPr/>
        </p:nvSpPr>
        <p:spPr>
          <a:xfrm>
            <a:off x="467711" y="221073"/>
            <a:ext cx="9382232"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0" dirty="0">
                <a:solidFill>
                  <a:prstClr val="white"/>
                </a:solidFill>
                <a:latin typeface="Arial"/>
                <a:ea typeface="Tahoma"/>
                <a:cs typeface="Tahoma"/>
              </a:rPr>
              <a:t>Conclusion</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3000" y="1667301"/>
            <a:ext cx="11422258"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71500" indent="-571500">
              <a:buFont typeface="Arial"/>
              <a:buChar char="•"/>
            </a:pPr>
            <a:r>
              <a:rPr lang="en-US" sz="4200" dirty="0">
                <a:solidFill>
                  <a:prstClr val="white"/>
                </a:solidFill>
                <a:latin typeface="Arial"/>
                <a:cs typeface="Calibri"/>
              </a:rPr>
              <a:t> Do you aspire to grow in Christ-like character? </a:t>
            </a:r>
          </a:p>
          <a:p>
            <a:pPr marL="571500" indent="-571500">
              <a:buFont typeface="Arial"/>
              <a:buChar char="•"/>
            </a:pPr>
            <a:r>
              <a:rPr lang="en-US" sz="4200" dirty="0">
                <a:solidFill>
                  <a:prstClr val="white"/>
                </a:solidFill>
                <a:latin typeface="Arial"/>
                <a:cs typeface="Calibri"/>
              </a:rPr>
              <a:t> How might the Lord want to sharpen and equip you for ministry? </a:t>
            </a:r>
          </a:p>
          <a:p>
            <a:pPr marL="571500" indent="-571500">
              <a:buFont typeface="Arial"/>
              <a:buChar char="•"/>
            </a:pPr>
            <a:r>
              <a:rPr lang="en-US" sz="4200" dirty="0">
                <a:solidFill>
                  <a:prstClr val="white"/>
                </a:solidFill>
                <a:latin typeface="Arial"/>
                <a:cs typeface="Calibri"/>
              </a:rPr>
              <a:t> Is there an area where you sense God is drawing the line? </a:t>
            </a:r>
          </a:p>
        </p:txBody>
      </p:sp>
    </p:spTree>
    <p:extLst>
      <p:ext uri="{BB962C8B-B14F-4D97-AF65-F5344CB8AC3E}">
        <p14:creationId xmlns:p14="http://schemas.microsoft.com/office/powerpoint/2010/main" val="4771046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3272D"/>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 xmlns:a16="http://schemas.microsoft.com/office/drawing/2014/main" id="{FA3A1027-56C0-4587-967E-2C364C4E81AC}"/>
              </a:ext>
            </a:extLst>
          </p:cNvPr>
          <p:cNvSpPr txBox="1"/>
          <p:nvPr/>
        </p:nvSpPr>
        <p:spPr>
          <a:xfrm>
            <a:off x="467711" y="221073"/>
            <a:ext cx="9382232"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0" dirty="0">
                <a:solidFill>
                  <a:prstClr val="white"/>
                </a:solidFill>
                <a:latin typeface="Arial"/>
                <a:ea typeface="Tahoma"/>
                <a:cs typeface="Tahoma"/>
              </a:rPr>
              <a:t>Reading List</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3000" y="1667301"/>
            <a:ext cx="11422258" cy="50167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71500" indent="-571500">
              <a:buFont typeface="Arial"/>
              <a:buChar char="•"/>
            </a:pPr>
            <a:r>
              <a:rPr lang="en-US" sz="4000" dirty="0">
                <a:solidFill>
                  <a:prstClr val="white"/>
                </a:solidFill>
                <a:latin typeface="Arial"/>
                <a:cs typeface="Calibri"/>
              </a:rPr>
              <a:t>The Normal Christian Worker, Watchman Nee</a:t>
            </a:r>
          </a:p>
          <a:p>
            <a:pPr marL="571500" indent="-571500">
              <a:buFont typeface="Arial"/>
              <a:buChar char="•"/>
            </a:pPr>
            <a:r>
              <a:rPr lang="en-US" sz="4000" dirty="0">
                <a:solidFill>
                  <a:prstClr val="white"/>
                </a:solidFill>
                <a:latin typeface="Arial"/>
                <a:cs typeface="Calibri"/>
              </a:rPr>
              <a:t>Absolute Surrender by Andrew Murray</a:t>
            </a:r>
          </a:p>
          <a:p>
            <a:pPr marL="571500" indent="-571500">
              <a:buFont typeface="Arial"/>
              <a:buChar char="•"/>
            </a:pPr>
            <a:r>
              <a:rPr lang="en-US" sz="4000" dirty="0">
                <a:solidFill>
                  <a:prstClr val="white"/>
                </a:solidFill>
                <a:latin typeface="Arial"/>
                <a:cs typeface="Calibri"/>
              </a:rPr>
              <a:t>Spiritual Leadership by J. Oswald Sanders</a:t>
            </a:r>
          </a:p>
          <a:p>
            <a:pPr marL="571500" indent="-571500">
              <a:buFont typeface="Arial"/>
              <a:buChar char="•"/>
            </a:pPr>
            <a:r>
              <a:rPr lang="en-US" sz="4000" dirty="0">
                <a:solidFill>
                  <a:prstClr val="white"/>
                </a:solidFill>
                <a:latin typeface="Arial"/>
                <a:cs typeface="Calibri"/>
              </a:rPr>
              <a:t>Paul the Leader by J. Oswald Sanders</a:t>
            </a:r>
          </a:p>
          <a:p>
            <a:pPr marL="571500" indent="-571500">
              <a:buFont typeface="Arial"/>
              <a:buChar char="•"/>
            </a:pPr>
            <a:r>
              <a:rPr lang="en-US" sz="4000" dirty="0">
                <a:solidFill>
                  <a:prstClr val="white"/>
                </a:solidFill>
                <a:latin typeface="Arial"/>
                <a:cs typeface="Calibri"/>
              </a:rPr>
              <a:t>The Cultivation of Christian Character by J. Oswald Sanders</a:t>
            </a:r>
          </a:p>
          <a:p>
            <a:pPr marL="571500" indent="-571500">
              <a:buFont typeface="Arial"/>
              <a:buChar char="•"/>
            </a:pPr>
            <a:r>
              <a:rPr lang="en-US" sz="4000" dirty="0">
                <a:solidFill>
                  <a:prstClr val="white"/>
                </a:solidFill>
                <a:latin typeface="Arial"/>
                <a:cs typeface="Calibri"/>
              </a:rPr>
              <a:t>The Man God Uses, by Chuck Smith</a:t>
            </a:r>
          </a:p>
          <a:p>
            <a:endParaRPr lang="en-US" sz="4000" dirty="0">
              <a:solidFill>
                <a:prstClr val="white"/>
              </a:solidFill>
              <a:latin typeface="Arial"/>
              <a:cs typeface="Calibri"/>
            </a:endParaRPr>
          </a:p>
        </p:txBody>
      </p:sp>
    </p:spTree>
    <p:extLst>
      <p:ext uri="{BB962C8B-B14F-4D97-AF65-F5344CB8AC3E}">
        <p14:creationId xmlns:p14="http://schemas.microsoft.com/office/powerpoint/2010/main" val="462582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Part 1 - XSI 2019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68634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742950" indent="-742950">
              <a:buAutoNum type="arabicPeriod" startAt="4"/>
            </a:pPr>
            <a:r>
              <a:rPr lang="en-US" sz="4400" b="1" dirty="0">
                <a:solidFill>
                  <a:srgbClr val="72DB2B"/>
                </a:solidFill>
                <a:latin typeface="Arial"/>
                <a:cs typeface="Arial"/>
              </a:rPr>
              <a:t>Four case studies: </a:t>
            </a:r>
          </a:p>
          <a:p>
            <a:pPr marL="571500" indent="-571500">
              <a:buFontTx/>
              <a:buChar char="-"/>
            </a:pPr>
            <a:r>
              <a:rPr lang="en-US" sz="4400" dirty="0">
                <a:solidFill>
                  <a:srgbClr val="72DB2B"/>
                </a:solidFill>
                <a:latin typeface="Arial"/>
                <a:cs typeface="Arial"/>
              </a:rPr>
              <a:t>Hospitable</a:t>
            </a:r>
          </a:p>
          <a:p>
            <a:pPr marL="571500" indent="-571500">
              <a:buFontTx/>
              <a:buChar char="-"/>
            </a:pPr>
            <a:r>
              <a:rPr lang="en-US" sz="4400" dirty="0">
                <a:solidFill>
                  <a:srgbClr val="72DB2B"/>
                </a:solidFill>
                <a:latin typeface="Arial"/>
                <a:cs typeface="Arial"/>
              </a:rPr>
              <a:t>Not self-willed</a:t>
            </a:r>
          </a:p>
          <a:p>
            <a:pPr marL="571500" indent="-571500">
              <a:buFontTx/>
              <a:buChar char="-"/>
            </a:pPr>
            <a:r>
              <a:rPr lang="en-US" sz="4400" dirty="0">
                <a:solidFill>
                  <a:srgbClr val="72DB2B"/>
                </a:solidFill>
                <a:latin typeface="Arial"/>
                <a:cs typeface="Arial"/>
              </a:rPr>
              <a:t>Gentle</a:t>
            </a:r>
          </a:p>
          <a:p>
            <a:pPr marL="571500" indent="-571500">
              <a:buFontTx/>
              <a:buChar char="-"/>
            </a:pPr>
            <a:r>
              <a:rPr lang="en-US" sz="4400" dirty="0">
                <a:solidFill>
                  <a:srgbClr val="72DB2B"/>
                </a:solidFill>
                <a:latin typeface="Arial"/>
                <a:cs typeface="Arial"/>
              </a:rPr>
              <a:t>Eager to serve</a:t>
            </a:r>
          </a:p>
          <a:p>
            <a:pPr marL="742950" indent="-742950">
              <a:buAutoNum type="arabicPeriod" startAt="4"/>
            </a:pPr>
            <a:endParaRPr lang="en-US" sz="4400" dirty="0">
              <a:solidFill>
                <a:srgbClr val="72DB2B"/>
              </a:solidFill>
              <a:latin typeface="Arial"/>
              <a:cs typeface="Arial"/>
            </a:endParaRPr>
          </a:p>
          <a:p>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FFD717"/>
              </a:buClr>
              <a:buFontTx/>
              <a:buChar char="-"/>
            </a:pPr>
            <a:endParaRPr lang="en-US" altLang="en-US" sz="3600" dirty="0">
              <a:solidFill>
                <a:schemeClr val="bg1"/>
              </a:solidFill>
              <a:latin typeface="Arial" panose="020B0604020202020204" pitchFamily="34" charset="0"/>
            </a:endParaRPr>
          </a:p>
          <a:p>
            <a:endParaRPr lang="en-US" sz="3600" dirty="0">
              <a:solidFill>
                <a:schemeClr val="bg1"/>
              </a:solidFill>
              <a:latin typeface="Arial"/>
              <a:ea typeface="+mn-lt"/>
              <a:cs typeface="Calibri"/>
            </a:endParaRPr>
          </a:p>
          <a:p>
            <a:pPr lvl="1"/>
            <a:endParaRPr lang="en-US" sz="3200" dirty="0">
              <a:solidFill>
                <a:schemeClr val="bg1"/>
              </a:solidFill>
              <a:latin typeface="Arial"/>
              <a:ea typeface="+mn-lt"/>
              <a:cs typeface="+mn-lt"/>
            </a:endParaRPr>
          </a:p>
        </p:txBody>
      </p:sp>
      <p:sp>
        <p:nvSpPr>
          <p:cNvPr id="5" name="TextBox 4">
            <a:extLst>
              <a:ext uri="{FF2B5EF4-FFF2-40B4-BE49-F238E27FC236}">
                <a16:creationId xmlns="" xmlns:a16="http://schemas.microsoft.com/office/drawing/2014/main" id="{7C4955A8-4E45-4451-8E7B-228D9C006AD2}"/>
              </a:ext>
            </a:extLst>
          </p:cNvPr>
          <p:cNvSpPr txBox="1"/>
          <p:nvPr/>
        </p:nvSpPr>
        <p:spPr>
          <a:xfrm>
            <a:off x="2987535" y="5743958"/>
            <a:ext cx="6209924" cy="646331"/>
          </a:xfrm>
          <a:prstGeom prst="rect">
            <a:avLst/>
          </a:prstGeom>
          <a:solidFill>
            <a:srgbClr val="72DB2B"/>
          </a:solidFill>
        </p:spPr>
        <p:style>
          <a:lnRef idx="3">
            <a:schemeClr val="lt1"/>
          </a:lnRef>
          <a:fillRef idx="1">
            <a:schemeClr val="dk1"/>
          </a:fillRef>
          <a:effectRef idx="1">
            <a:schemeClr val="dk1"/>
          </a:effectRef>
          <a:fontRef idx="minor">
            <a:schemeClr val="lt1"/>
          </a:fontRef>
        </p:style>
        <p:txBody>
          <a:bodyPr wrap="square" rtlCol="0">
            <a:spAutoFit/>
          </a:bodyPr>
          <a:lstStyle/>
          <a:p>
            <a:r>
              <a:rPr lang="en-US" sz="3600" b="1" dirty="0">
                <a:solidFill>
                  <a:schemeClr val="tx1"/>
                </a:solidFill>
                <a:latin typeface="Arial" panose="020B0604020202020204" pitchFamily="34" charset="0"/>
                <a:cs typeface="Arial" panose="020B0604020202020204" pitchFamily="34" charset="0"/>
              </a:rPr>
              <a:t>Today: </a:t>
            </a:r>
            <a:r>
              <a:rPr lang="en-US" sz="3600" dirty="0">
                <a:solidFill>
                  <a:schemeClr val="tx1"/>
                </a:solidFill>
                <a:latin typeface="Arial" panose="020B0604020202020204" pitchFamily="34" charset="0"/>
                <a:cs typeface="Arial" panose="020B0604020202020204" pitchFamily="34" charset="0"/>
              </a:rPr>
              <a:t>let’s tackle 5-6 more! </a:t>
            </a:r>
            <a:endParaRPr lang="en-US" sz="36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5482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61863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Sensible</a:t>
            </a:r>
          </a:p>
          <a:p>
            <a:pPr>
              <a:buClr>
                <a:srgbClr val="FFD717"/>
              </a:buClr>
            </a:pPr>
            <a:r>
              <a:rPr lang="en-US" altLang="en-US" sz="3600" b="1" dirty="0">
                <a:solidFill>
                  <a:schemeClr val="bg1"/>
                </a:solidFill>
                <a:latin typeface="Arial" panose="020B0604020202020204" pitchFamily="34" charset="0"/>
              </a:rPr>
              <a:t>(Titus 1:8) </a:t>
            </a:r>
            <a:r>
              <a:rPr lang="en-US" altLang="en-US" sz="3600" dirty="0">
                <a:solidFill>
                  <a:schemeClr val="bg1"/>
                </a:solidFill>
                <a:latin typeface="Arial" panose="020B0604020202020204" pitchFamily="34" charset="0"/>
              </a:rPr>
              <a:t>loving what is good, </a:t>
            </a:r>
            <a:r>
              <a:rPr lang="en-US" altLang="en-US" sz="3600" u="sng" dirty="0">
                <a:solidFill>
                  <a:schemeClr val="bg1"/>
                </a:solidFill>
                <a:latin typeface="Arial" panose="020B0604020202020204" pitchFamily="34" charset="0"/>
              </a:rPr>
              <a:t>sensible</a:t>
            </a:r>
            <a:r>
              <a:rPr lang="en-US" altLang="en-US" sz="3600" dirty="0">
                <a:solidFill>
                  <a:schemeClr val="bg1"/>
                </a:solidFill>
                <a:latin typeface="Arial" panose="020B0604020202020204" pitchFamily="34" charset="0"/>
              </a:rPr>
              <a:t>, just, devout…</a:t>
            </a:r>
          </a:p>
          <a:p>
            <a:pPr>
              <a:buClr>
                <a:srgbClr val="72DB2B"/>
              </a:buClr>
            </a:pPr>
            <a:endParaRPr lang="en-US" altLang="en-US" sz="3600" dirty="0">
              <a:solidFill>
                <a:schemeClr val="bg1"/>
              </a:solidFill>
              <a:latin typeface="Arial" panose="020B0604020202020204" pitchFamily="34" charset="0"/>
            </a:endParaRPr>
          </a:p>
          <a:p>
            <a:pPr>
              <a:buClr>
                <a:srgbClr val="72DB2B"/>
              </a:buClr>
            </a:pPr>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72DB2B"/>
              </a:buClr>
              <a:buFontTx/>
              <a:buChar char="-"/>
            </a:pPr>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FFD717"/>
              </a:buClr>
              <a:buFontTx/>
              <a:buChar char="-"/>
            </a:pPr>
            <a:endParaRPr lang="en-US" altLang="en-US" sz="3600" dirty="0">
              <a:solidFill>
                <a:schemeClr val="bg1"/>
              </a:solidFill>
              <a:latin typeface="Arial" panose="020B0604020202020204" pitchFamily="34" charset="0"/>
            </a:endParaRPr>
          </a:p>
          <a:p>
            <a:endParaRPr lang="en-US" sz="3600" dirty="0">
              <a:solidFill>
                <a:schemeClr val="bg1"/>
              </a:solidFill>
              <a:latin typeface="Arial"/>
              <a:ea typeface="+mn-lt"/>
              <a:cs typeface="Calibri"/>
            </a:endParaRPr>
          </a:p>
          <a:p>
            <a:pPr lvl="1"/>
            <a:endParaRPr lang="en-US" sz="3200" dirty="0">
              <a:solidFill>
                <a:schemeClr val="bg1"/>
              </a:solidFill>
              <a:latin typeface="Arial"/>
              <a:ea typeface="+mn-lt"/>
              <a:cs typeface="+mn-lt"/>
            </a:endParaRPr>
          </a:p>
        </p:txBody>
      </p:sp>
      <p:sp>
        <p:nvSpPr>
          <p:cNvPr id="6" name="TextBox 5"/>
          <p:cNvSpPr txBox="1"/>
          <p:nvPr/>
        </p:nvSpPr>
        <p:spPr>
          <a:xfrm>
            <a:off x="3287357" y="3114086"/>
            <a:ext cx="8901140" cy="1754326"/>
          </a:xfrm>
          <a:prstGeom prst="rect">
            <a:avLst/>
          </a:prstGeom>
          <a:solidFill>
            <a:srgbClr val="72DB2B"/>
          </a:solidFill>
        </p:spPr>
        <p:style>
          <a:lnRef idx="3">
            <a:schemeClr val="lt1"/>
          </a:lnRef>
          <a:fillRef idx="1">
            <a:schemeClr val="dk1"/>
          </a:fillRef>
          <a:effectRef idx="1">
            <a:schemeClr val="dk1"/>
          </a:effectRef>
          <a:fontRef idx="minor">
            <a:schemeClr val="lt1"/>
          </a:fontRef>
        </p:style>
        <p:txBody>
          <a:bodyPr wrap="square" rtlCol="0">
            <a:spAutoFit/>
          </a:bodyPr>
          <a:lstStyle/>
          <a:p>
            <a:r>
              <a:rPr lang="en-US" sz="3600" b="1" dirty="0">
                <a:solidFill>
                  <a:schemeClr val="tx1"/>
                </a:solidFill>
                <a:latin typeface="Arial" panose="020B0604020202020204" pitchFamily="34" charset="0"/>
                <a:cs typeface="Arial" panose="020B0604020202020204" pitchFamily="34" charset="0"/>
              </a:rPr>
              <a:t>(1 Peter 4:7) </a:t>
            </a:r>
            <a:r>
              <a:rPr lang="en-US" sz="3600" dirty="0">
                <a:solidFill>
                  <a:schemeClr val="tx1"/>
                </a:solidFill>
                <a:latin typeface="Arial" panose="020B0604020202020204" pitchFamily="34" charset="0"/>
                <a:cs typeface="Arial" panose="020B0604020202020204" pitchFamily="34" charset="0"/>
              </a:rPr>
              <a:t>The end of all things is near; therefore, be of </a:t>
            </a:r>
            <a:r>
              <a:rPr lang="en-US" sz="3600" u="sng" dirty="0">
                <a:solidFill>
                  <a:schemeClr val="tx1"/>
                </a:solidFill>
                <a:latin typeface="Arial" panose="020B0604020202020204" pitchFamily="34" charset="0"/>
                <a:cs typeface="Arial" panose="020B0604020202020204" pitchFamily="34" charset="0"/>
              </a:rPr>
              <a:t>sound judgment and sober spirit</a:t>
            </a:r>
            <a:r>
              <a:rPr lang="en-US" sz="3600" dirty="0">
                <a:solidFill>
                  <a:schemeClr val="tx1"/>
                </a:solidFill>
                <a:latin typeface="Arial" panose="020B0604020202020204" pitchFamily="34" charset="0"/>
                <a:cs typeface="Arial" panose="020B0604020202020204" pitchFamily="34" charset="0"/>
              </a:rPr>
              <a:t> for the purpose of prayer.</a:t>
            </a:r>
          </a:p>
        </p:txBody>
      </p:sp>
      <p:sp>
        <p:nvSpPr>
          <p:cNvPr id="7" name="TextBox 6"/>
          <p:cNvSpPr txBox="1"/>
          <p:nvPr/>
        </p:nvSpPr>
        <p:spPr>
          <a:xfrm>
            <a:off x="3287357" y="5261646"/>
            <a:ext cx="7717644" cy="1200329"/>
          </a:xfrm>
          <a:prstGeom prst="rect">
            <a:avLst/>
          </a:prstGeom>
          <a:solidFill>
            <a:srgbClr val="72DB2B"/>
          </a:solidFill>
        </p:spPr>
        <p:style>
          <a:lnRef idx="3">
            <a:schemeClr val="lt1"/>
          </a:lnRef>
          <a:fillRef idx="1">
            <a:schemeClr val="dk1"/>
          </a:fillRef>
          <a:effectRef idx="1">
            <a:schemeClr val="dk1"/>
          </a:effectRef>
          <a:fontRef idx="minor">
            <a:schemeClr val="lt1"/>
          </a:fontRef>
        </p:style>
        <p:txBody>
          <a:bodyPr wrap="square" rtlCol="0">
            <a:spAutoFit/>
          </a:bodyPr>
          <a:lstStyle/>
          <a:p>
            <a:r>
              <a:rPr lang="en-US" sz="3600" dirty="0">
                <a:solidFill>
                  <a:schemeClr val="tx1"/>
                </a:solidFill>
                <a:latin typeface="Arial" panose="020B0604020202020204" pitchFamily="34" charset="0"/>
                <a:cs typeface="Arial" panose="020B0604020202020204" pitchFamily="34" charset="0"/>
              </a:rPr>
              <a:t>“Being in control of oneself, prudent, thoughtful, self-controlled.”(</a:t>
            </a:r>
            <a:r>
              <a:rPr lang="en-US" sz="3600" b="1" dirty="0">
                <a:solidFill>
                  <a:schemeClr val="tx1"/>
                </a:solidFill>
                <a:latin typeface="Arial" panose="020B0604020202020204" pitchFamily="34" charset="0"/>
                <a:cs typeface="Arial" panose="020B0604020202020204" pitchFamily="34" charset="0"/>
              </a:rPr>
              <a:t>BDAG)</a:t>
            </a:r>
          </a:p>
        </p:txBody>
      </p:sp>
    </p:spTree>
    <p:extLst>
      <p:ext uri="{BB962C8B-B14F-4D97-AF65-F5344CB8AC3E}">
        <p14:creationId xmlns:p14="http://schemas.microsoft.com/office/powerpoint/2010/main" val="1074075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61863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Sensible</a:t>
            </a:r>
          </a:p>
          <a:p>
            <a:pPr>
              <a:buClr>
                <a:srgbClr val="FFD717"/>
              </a:buClr>
            </a:pPr>
            <a:r>
              <a:rPr lang="en-US" altLang="en-US" sz="3600" b="1" dirty="0">
                <a:solidFill>
                  <a:schemeClr val="bg1"/>
                </a:solidFill>
                <a:latin typeface="Arial" panose="020B0604020202020204" pitchFamily="34" charset="0"/>
              </a:rPr>
              <a:t>(Titus 1:8) </a:t>
            </a:r>
            <a:r>
              <a:rPr lang="en-US" altLang="en-US" sz="3600" dirty="0">
                <a:solidFill>
                  <a:schemeClr val="bg1"/>
                </a:solidFill>
                <a:latin typeface="Arial" panose="020B0604020202020204" pitchFamily="34" charset="0"/>
              </a:rPr>
              <a:t>loving what is good, </a:t>
            </a:r>
            <a:r>
              <a:rPr lang="en-US" altLang="en-US" sz="3600" u="sng" dirty="0">
                <a:solidFill>
                  <a:schemeClr val="bg1"/>
                </a:solidFill>
                <a:latin typeface="Arial" panose="020B0604020202020204" pitchFamily="34" charset="0"/>
              </a:rPr>
              <a:t>sensible</a:t>
            </a:r>
            <a:r>
              <a:rPr lang="en-US" altLang="en-US" sz="3600" dirty="0">
                <a:solidFill>
                  <a:schemeClr val="bg1"/>
                </a:solidFill>
                <a:latin typeface="Arial" panose="020B0604020202020204" pitchFamily="34" charset="0"/>
              </a:rPr>
              <a:t>, just, devout…</a:t>
            </a:r>
          </a:p>
          <a:p>
            <a:pPr>
              <a:buClr>
                <a:srgbClr val="72DB2B"/>
              </a:buClr>
            </a:pPr>
            <a:endParaRPr lang="en-US" altLang="en-US" sz="3600" dirty="0">
              <a:solidFill>
                <a:schemeClr val="bg1"/>
              </a:solidFill>
              <a:latin typeface="Arial" panose="020B0604020202020204" pitchFamily="34" charset="0"/>
            </a:endParaRPr>
          </a:p>
          <a:p>
            <a:pPr>
              <a:buClr>
                <a:srgbClr val="72DB2B"/>
              </a:buClr>
            </a:pPr>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72DB2B"/>
              </a:buClr>
              <a:buFontTx/>
              <a:buChar char="-"/>
            </a:pPr>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FFD717"/>
              </a:buClr>
              <a:buFontTx/>
              <a:buChar char="-"/>
            </a:pPr>
            <a:endParaRPr lang="en-US" altLang="en-US" sz="3600" dirty="0">
              <a:solidFill>
                <a:schemeClr val="bg1"/>
              </a:solidFill>
              <a:latin typeface="Arial" panose="020B0604020202020204" pitchFamily="34" charset="0"/>
            </a:endParaRPr>
          </a:p>
          <a:p>
            <a:endParaRPr lang="en-US" sz="3600" dirty="0">
              <a:solidFill>
                <a:schemeClr val="bg1"/>
              </a:solidFill>
              <a:latin typeface="Arial"/>
              <a:ea typeface="+mn-lt"/>
              <a:cs typeface="Calibri"/>
            </a:endParaRPr>
          </a:p>
          <a:p>
            <a:pPr lvl="1"/>
            <a:endParaRPr lang="en-US" sz="3200" dirty="0">
              <a:solidFill>
                <a:schemeClr val="bg1"/>
              </a:solidFill>
              <a:latin typeface="Arial"/>
              <a:ea typeface="+mn-lt"/>
              <a:cs typeface="+mn-lt"/>
            </a:endParaRPr>
          </a:p>
        </p:txBody>
      </p:sp>
      <p:sp>
        <p:nvSpPr>
          <p:cNvPr id="8" name="TextBox 7"/>
          <p:cNvSpPr txBox="1"/>
          <p:nvPr/>
        </p:nvSpPr>
        <p:spPr>
          <a:xfrm>
            <a:off x="2650000" y="4915650"/>
            <a:ext cx="9413362" cy="1754326"/>
          </a:xfrm>
          <a:prstGeom prst="rect">
            <a:avLst/>
          </a:prstGeom>
          <a:solidFill>
            <a:srgbClr val="72DB2B"/>
          </a:solidFill>
        </p:spPr>
        <p:style>
          <a:lnRef idx="3">
            <a:schemeClr val="lt1"/>
          </a:lnRef>
          <a:fillRef idx="1">
            <a:schemeClr val="dk1"/>
          </a:fillRef>
          <a:effectRef idx="1">
            <a:schemeClr val="dk1"/>
          </a:effectRef>
          <a:fontRef idx="minor">
            <a:schemeClr val="lt1"/>
          </a:fontRef>
        </p:style>
        <p:txBody>
          <a:bodyPr wrap="square" rtlCol="0">
            <a:spAutoFit/>
          </a:bodyPr>
          <a:lstStyle/>
          <a:p>
            <a:r>
              <a:rPr lang="en-US" sz="3600" dirty="0">
                <a:solidFill>
                  <a:schemeClr val="tx1"/>
                </a:solidFill>
                <a:latin typeface="Arial" panose="020B0604020202020204" pitchFamily="34" charset="0"/>
                <a:cs typeface="Arial" panose="020B0604020202020204" pitchFamily="34" charset="0"/>
              </a:rPr>
              <a:t>“Careful consideration for responsible action…intent on the what, the how, and the when of doing what should be done” </a:t>
            </a:r>
            <a:r>
              <a:rPr lang="en-US" sz="3600" b="1" dirty="0">
                <a:solidFill>
                  <a:schemeClr val="tx1"/>
                </a:solidFill>
                <a:latin typeface="Arial" panose="020B0604020202020204" pitchFamily="34" charset="0"/>
                <a:cs typeface="Arial" panose="020B0604020202020204" pitchFamily="34" charset="0"/>
              </a:rPr>
              <a:t>(BDAG)</a:t>
            </a:r>
          </a:p>
        </p:txBody>
      </p:sp>
      <p:sp>
        <p:nvSpPr>
          <p:cNvPr id="9" name="TextBox 8"/>
          <p:cNvSpPr txBox="1"/>
          <p:nvPr/>
        </p:nvSpPr>
        <p:spPr>
          <a:xfrm>
            <a:off x="3162222" y="2976090"/>
            <a:ext cx="8901140" cy="1754326"/>
          </a:xfrm>
          <a:prstGeom prst="rect">
            <a:avLst/>
          </a:prstGeom>
          <a:solidFill>
            <a:srgbClr val="72DB2B"/>
          </a:solidFill>
        </p:spPr>
        <p:style>
          <a:lnRef idx="3">
            <a:schemeClr val="lt1"/>
          </a:lnRef>
          <a:fillRef idx="1">
            <a:schemeClr val="dk1"/>
          </a:fillRef>
          <a:effectRef idx="1">
            <a:schemeClr val="dk1"/>
          </a:effectRef>
          <a:fontRef idx="minor">
            <a:schemeClr val="lt1"/>
          </a:fontRef>
        </p:style>
        <p:txBody>
          <a:bodyPr wrap="square" rtlCol="0">
            <a:spAutoFit/>
          </a:bodyPr>
          <a:lstStyle/>
          <a:p>
            <a:r>
              <a:rPr lang="en-US" sz="3600" b="1" dirty="0">
                <a:solidFill>
                  <a:schemeClr val="tx1"/>
                </a:solidFill>
                <a:latin typeface="Arial" panose="020B0604020202020204" pitchFamily="34" charset="0"/>
                <a:cs typeface="Arial" panose="020B0604020202020204" pitchFamily="34" charset="0"/>
              </a:rPr>
              <a:t>(1 Peter 5:8) </a:t>
            </a:r>
            <a:r>
              <a:rPr lang="en-US" sz="3600" dirty="0">
                <a:solidFill>
                  <a:schemeClr val="tx1"/>
                </a:solidFill>
                <a:latin typeface="Arial" panose="020B0604020202020204" pitchFamily="34" charset="0"/>
                <a:cs typeface="Arial" panose="020B0604020202020204" pitchFamily="34" charset="0"/>
              </a:rPr>
              <a:t>Be </a:t>
            </a:r>
            <a:r>
              <a:rPr lang="en-US" sz="3600" u="sng" dirty="0">
                <a:solidFill>
                  <a:schemeClr val="tx1"/>
                </a:solidFill>
                <a:latin typeface="Arial" panose="020B0604020202020204" pitchFamily="34" charset="0"/>
                <a:cs typeface="Arial" panose="020B0604020202020204" pitchFamily="34" charset="0"/>
              </a:rPr>
              <a:t>alert and of sober</a:t>
            </a:r>
            <a:r>
              <a:rPr lang="en-US" sz="3600" dirty="0">
                <a:solidFill>
                  <a:schemeClr val="tx1"/>
                </a:solidFill>
                <a:latin typeface="Arial" panose="020B0604020202020204" pitchFamily="34" charset="0"/>
                <a:cs typeface="Arial" panose="020B0604020202020204" pitchFamily="34" charset="0"/>
              </a:rPr>
              <a:t> mind. Your enemy the devil prowls around like a roaring lion looking for someone to devour.</a:t>
            </a:r>
          </a:p>
        </p:txBody>
      </p:sp>
    </p:spTree>
    <p:extLst>
      <p:ext uri="{BB962C8B-B14F-4D97-AF65-F5344CB8AC3E}">
        <p14:creationId xmlns:p14="http://schemas.microsoft.com/office/powerpoint/2010/main" val="1702575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61863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Sensible</a:t>
            </a:r>
          </a:p>
          <a:p>
            <a:pPr>
              <a:buClr>
                <a:srgbClr val="FFD717"/>
              </a:buClr>
            </a:pPr>
            <a:r>
              <a:rPr lang="en-US" altLang="en-US" sz="3600" b="1" dirty="0">
                <a:solidFill>
                  <a:schemeClr val="bg1"/>
                </a:solidFill>
                <a:latin typeface="Arial" panose="020B0604020202020204" pitchFamily="34" charset="0"/>
              </a:rPr>
              <a:t>(Titus 1:8) </a:t>
            </a:r>
            <a:r>
              <a:rPr lang="en-US" altLang="en-US" sz="3600" dirty="0">
                <a:solidFill>
                  <a:schemeClr val="bg1"/>
                </a:solidFill>
                <a:latin typeface="Arial" panose="020B0604020202020204" pitchFamily="34" charset="0"/>
              </a:rPr>
              <a:t>loving what is good, </a:t>
            </a:r>
            <a:r>
              <a:rPr lang="en-US" altLang="en-US" sz="3600" u="sng" dirty="0">
                <a:solidFill>
                  <a:schemeClr val="bg1"/>
                </a:solidFill>
                <a:latin typeface="Arial" panose="020B0604020202020204" pitchFamily="34" charset="0"/>
              </a:rPr>
              <a:t>sensible</a:t>
            </a:r>
            <a:r>
              <a:rPr lang="en-US" altLang="en-US" sz="3600" dirty="0">
                <a:solidFill>
                  <a:schemeClr val="bg1"/>
                </a:solidFill>
                <a:latin typeface="Arial" panose="020B0604020202020204" pitchFamily="34" charset="0"/>
              </a:rPr>
              <a:t>, just, devout…</a:t>
            </a:r>
          </a:p>
          <a:p>
            <a:pPr>
              <a:buClr>
                <a:srgbClr val="72DB2B"/>
              </a:buClr>
            </a:pPr>
            <a:endParaRPr lang="en-US" altLang="en-US" sz="3600" dirty="0">
              <a:solidFill>
                <a:schemeClr val="bg1"/>
              </a:solidFill>
              <a:latin typeface="Arial" panose="020B0604020202020204" pitchFamily="34" charset="0"/>
            </a:endParaRPr>
          </a:p>
          <a:p>
            <a:pPr>
              <a:buClr>
                <a:srgbClr val="72DB2B"/>
              </a:buClr>
            </a:pPr>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72DB2B"/>
              </a:buClr>
              <a:buFontTx/>
              <a:buChar char="-"/>
            </a:pPr>
            <a:endParaRPr lang="en-US" altLang="en-US" sz="3600" dirty="0">
              <a:solidFill>
                <a:schemeClr val="bg1"/>
              </a:solidFill>
              <a:latin typeface="Arial" panose="020B0604020202020204" pitchFamily="34" charset="0"/>
            </a:endParaRPr>
          </a:p>
          <a:p>
            <a:pPr>
              <a:buClr>
                <a:srgbClr val="FFD717"/>
              </a:buClr>
            </a:pPr>
            <a:endParaRPr lang="en-US" altLang="en-US" sz="3600" dirty="0">
              <a:solidFill>
                <a:schemeClr val="bg1"/>
              </a:solidFill>
              <a:latin typeface="Arial" panose="020B0604020202020204" pitchFamily="34" charset="0"/>
            </a:endParaRPr>
          </a:p>
          <a:p>
            <a:pPr marL="457200" indent="-457200">
              <a:buClr>
                <a:srgbClr val="FFD717"/>
              </a:buClr>
              <a:buFontTx/>
              <a:buChar char="-"/>
            </a:pPr>
            <a:endParaRPr lang="en-US" altLang="en-US" sz="3600" dirty="0">
              <a:solidFill>
                <a:schemeClr val="bg1"/>
              </a:solidFill>
              <a:latin typeface="Arial" panose="020B0604020202020204" pitchFamily="34" charset="0"/>
            </a:endParaRPr>
          </a:p>
          <a:p>
            <a:endParaRPr lang="en-US" sz="3600" dirty="0">
              <a:solidFill>
                <a:schemeClr val="bg1"/>
              </a:solidFill>
              <a:latin typeface="Arial"/>
              <a:ea typeface="+mn-lt"/>
              <a:cs typeface="Calibri"/>
            </a:endParaRPr>
          </a:p>
          <a:p>
            <a:pPr lvl="1"/>
            <a:endParaRPr lang="en-US" sz="3200" dirty="0">
              <a:solidFill>
                <a:schemeClr val="bg1"/>
              </a:solidFill>
              <a:latin typeface="Arial"/>
              <a:ea typeface="+mn-lt"/>
              <a:cs typeface="+mn-lt"/>
            </a:endParaRPr>
          </a:p>
        </p:txBody>
      </p:sp>
      <p:sp>
        <p:nvSpPr>
          <p:cNvPr id="8" name="TextBox 7"/>
          <p:cNvSpPr txBox="1"/>
          <p:nvPr/>
        </p:nvSpPr>
        <p:spPr>
          <a:xfrm>
            <a:off x="2775135" y="5077451"/>
            <a:ext cx="9413362" cy="1754326"/>
          </a:xfrm>
          <a:prstGeom prst="rect">
            <a:avLst/>
          </a:prstGeom>
          <a:solidFill>
            <a:srgbClr val="72DB2B"/>
          </a:solidFill>
        </p:spPr>
        <p:style>
          <a:lnRef idx="3">
            <a:schemeClr val="lt1"/>
          </a:lnRef>
          <a:fillRef idx="1">
            <a:schemeClr val="dk1"/>
          </a:fillRef>
          <a:effectRef idx="1">
            <a:schemeClr val="dk1"/>
          </a:effectRef>
          <a:fontRef idx="minor">
            <a:schemeClr val="lt1"/>
          </a:fontRef>
        </p:style>
        <p:txBody>
          <a:bodyPr wrap="square" rtlCol="0">
            <a:spAutoFit/>
          </a:bodyPr>
          <a:lstStyle/>
          <a:p>
            <a:r>
              <a:rPr lang="en-US" sz="3600" dirty="0">
                <a:solidFill>
                  <a:schemeClr val="tx1"/>
                </a:solidFill>
                <a:latin typeface="Arial" panose="020B0604020202020204" pitchFamily="34" charset="0"/>
                <a:cs typeface="Arial" panose="020B0604020202020204" pitchFamily="34" charset="0"/>
              </a:rPr>
              <a:t>“Careful consideration for responsible action…intent on the what, the how, and the when of doing what should be done” </a:t>
            </a:r>
            <a:r>
              <a:rPr lang="en-US" sz="3600" b="1" dirty="0">
                <a:solidFill>
                  <a:schemeClr val="tx1"/>
                </a:solidFill>
                <a:latin typeface="Arial" panose="020B0604020202020204" pitchFamily="34" charset="0"/>
                <a:cs typeface="Arial" panose="020B0604020202020204" pitchFamily="34" charset="0"/>
              </a:rPr>
              <a:t>(BDAG)</a:t>
            </a:r>
          </a:p>
        </p:txBody>
      </p:sp>
      <p:sp>
        <p:nvSpPr>
          <p:cNvPr id="9" name="TextBox 8"/>
          <p:cNvSpPr txBox="1"/>
          <p:nvPr/>
        </p:nvSpPr>
        <p:spPr>
          <a:xfrm>
            <a:off x="3287357" y="3190520"/>
            <a:ext cx="8901140" cy="1754326"/>
          </a:xfrm>
          <a:prstGeom prst="rect">
            <a:avLst/>
          </a:prstGeom>
          <a:solidFill>
            <a:srgbClr val="72DB2B"/>
          </a:solidFill>
        </p:spPr>
        <p:style>
          <a:lnRef idx="3">
            <a:schemeClr val="lt1"/>
          </a:lnRef>
          <a:fillRef idx="1">
            <a:schemeClr val="dk1"/>
          </a:fillRef>
          <a:effectRef idx="1">
            <a:schemeClr val="dk1"/>
          </a:effectRef>
          <a:fontRef idx="minor">
            <a:schemeClr val="lt1"/>
          </a:fontRef>
        </p:style>
        <p:txBody>
          <a:bodyPr wrap="square" rtlCol="0">
            <a:spAutoFit/>
          </a:bodyPr>
          <a:lstStyle/>
          <a:p>
            <a:r>
              <a:rPr lang="en-US" sz="3600" b="1" dirty="0">
                <a:solidFill>
                  <a:schemeClr val="tx1"/>
                </a:solidFill>
                <a:latin typeface="Arial" panose="020B0604020202020204" pitchFamily="34" charset="0"/>
                <a:cs typeface="Arial" panose="020B0604020202020204" pitchFamily="34" charset="0"/>
              </a:rPr>
              <a:t>(1 Peter 5:8) </a:t>
            </a:r>
            <a:r>
              <a:rPr lang="en-US" sz="3600" dirty="0">
                <a:solidFill>
                  <a:schemeClr val="tx1"/>
                </a:solidFill>
                <a:latin typeface="Arial" panose="020B0604020202020204" pitchFamily="34" charset="0"/>
                <a:cs typeface="Arial" panose="020B0604020202020204" pitchFamily="34" charset="0"/>
              </a:rPr>
              <a:t>Be </a:t>
            </a:r>
            <a:r>
              <a:rPr lang="en-US" sz="3600" u="sng" dirty="0">
                <a:solidFill>
                  <a:schemeClr val="tx1"/>
                </a:solidFill>
                <a:latin typeface="Arial" panose="020B0604020202020204" pitchFamily="34" charset="0"/>
                <a:cs typeface="Arial" panose="020B0604020202020204" pitchFamily="34" charset="0"/>
              </a:rPr>
              <a:t>alert and of sober</a:t>
            </a:r>
            <a:r>
              <a:rPr lang="en-US" sz="3600" dirty="0">
                <a:solidFill>
                  <a:schemeClr val="tx1"/>
                </a:solidFill>
                <a:latin typeface="Arial" panose="020B0604020202020204" pitchFamily="34" charset="0"/>
                <a:cs typeface="Arial" panose="020B0604020202020204" pitchFamily="34" charset="0"/>
              </a:rPr>
              <a:t> mind. Your enemy the devil prowls around like a roaring lion looking for someone to devour.</a:t>
            </a:r>
          </a:p>
        </p:txBody>
      </p:sp>
      <p:pic>
        <p:nvPicPr>
          <p:cNvPr id="1026" name="Picture 2" descr="Biographical Profile of Greek Philosopher Aristotle">
            <a:extLst>
              <a:ext uri="{FF2B5EF4-FFF2-40B4-BE49-F238E27FC236}">
                <a16:creationId xmlns="" xmlns:a16="http://schemas.microsoft.com/office/drawing/2014/main" id="{459BA671-FA65-49C0-BAB8-6DDAD475E11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67116" y="106025"/>
            <a:ext cx="4827104" cy="4827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258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102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very high confidence">
            <a:extLst>
              <a:ext uri="{FF2B5EF4-FFF2-40B4-BE49-F238E27FC236}">
                <a16:creationId xmlns="" xmlns:a16="http://schemas.microsoft.com/office/drawing/2014/main" id="{24758264-3210-4333-B632-83805415281F}"/>
              </a:ext>
            </a:extLst>
          </p:cNvPr>
          <p:cNvPicPr>
            <a:picLocks noChangeAspect="1"/>
          </p:cNvPicPr>
          <p:nvPr/>
        </p:nvPicPr>
        <p:blipFill>
          <a:blip r:embed="rId3"/>
          <a:stretch>
            <a:fillRect/>
          </a:stretch>
        </p:blipFill>
        <p:spPr>
          <a:xfrm>
            <a:off x="-3502" y="-3909"/>
            <a:ext cx="12191999" cy="6859119"/>
          </a:xfrm>
          <a:prstGeom prst="rect">
            <a:avLst/>
          </a:prstGeom>
        </p:spPr>
      </p:pic>
      <p:sp>
        <p:nvSpPr>
          <p:cNvPr id="12" name="TextBox 11">
            <a:extLst>
              <a:ext uri="{FF2B5EF4-FFF2-40B4-BE49-F238E27FC236}">
                <a16:creationId xmlns="" xmlns:a16="http://schemas.microsoft.com/office/drawing/2014/main" id="{FA3A1027-56C0-4587-967E-2C364C4E81AC}"/>
              </a:ext>
            </a:extLst>
          </p:cNvPr>
          <p:cNvSpPr txBox="1"/>
          <p:nvPr/>
        </p:nvSpPr>
        <p:spPr>
          <a:xfrm>
            <a:off x="467711" y="467711"/>
            <a:ext cx="938223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800" dirty="0">
                <a:solidFill>
                  <a:schemeClr val="bg1"/>
                </a:solidFill>
                <a:latin typeface="Arial"/>
                <a:ea typeface="Tahoma"/>
                <a:cs typeface="Tahoma"/>
              </a:rPr>
              <a:t>Case Studies </a:t>
            </a:r>
          </a:p>
        </p:txBody>
      </p:sp>
      <p:sp>
        <p:nvSpPr>
          <p:cNvPr id="13" name="TextBox 12">
            <a:extLst>
              <a:ext uri="{FF2B5EF4-FFF2-40B4-BE49-F238E27FC236}">
                <a16:creationId xmlns="" xmlns:a16="http://schemas.microsoft.com/office/drawing/2014/main" id="{C180341E-F143-46B5-ABBC-722A17752878}"/>
              </a:ext>
            </a:extLst>
          </p:cNvPr>
          <p:cNvSpPr txBox="1"/>
          <p:nvPr/>
        </p:nvSpPr>
        <p:spPr>
          <a:xfrm>
            <a:off x="522999" y="1790061"/>
            <a:ext cx="8983973"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72DB2B"/>
                </a:solidFill>
                <a:latin typeface="Arial"/>
                <a:cs typeface="Arial"/>
              </a:rPr>
              <a:t>Sensible</a:t>
            </a:r>
          </a:p>
          <a:p>
            <a:pPr>
              <a:buClr>
                <a:srgbClr val="FFD717"/>
              </a:buClr>
            </a:pPr>
            <a:r>
              <a:rPr lang="en-US" altLang="en-US" sz="3600" b="1" dirty="0">
                <a:solidFill>
                  <a:schemeClr val="bg1"/>
                </a:solidFill>
                <a:latin typeface="Arial" panose="020B0604020202020204" pitchFamily="34" charset="0"/>
              </a:rPr>
              <a:t>(Titus 1:8) </a:t>
            </a:r>
            <a:r>
              <a:rPr lang="en-US" altLang="en-US" sz="3600" dirty="0">
                <a:solidFill>
                  <a:schemeClr val="bg1"/>
                </a:solidFill>
                <a:latin typeface="Arial" panose="020B0604020202020204" pitchFamily="34" charset="0"/>
              </a:rPr>
              <a:t>loving what is good, </a:t>
            </a:r>
            <a:r>
              <a:rPr lang="en-US" altLang="en-US" sz="3600" u="sng" dirty="0">
                <a:solidFill>
                  <a:schemeClr val="bg1"/>
                </a:solidFill>
                <a:latin typeface="Arial" panose="020B0604020202020204" pitchFamily="34" charset="0"/>
              </a:rPr>
              <a:t>sensible</a:t>
            </a:r>
            <a:r>
              <a:rPr lang="en-US" altLang="en-US" sz="3600" dirty="0">
                <a:solidFill>
                  <a:schemeClr val="bg1"/>
                </a:solidFill>
                <a:latin typeface="Arial" panose="020B0604020202020204" pitchFamily="34" charset="0"/>
              </a:rPr>
              <a:t>, just, devout…</a:t>
            </a:r>
          </a:p>
          <a:p>
            <a:pPr marL="571500" indent="-571500">
              <a:buClr>
                <a:srgbClr val="72DB2B"/>
              </a:buClr>
              <a:buFontTx/>
              <a:buChar char="-"/>
            </a:pPr>
            <a:r>
              <a:rPr lang="en-US" altLang="en-US" sz="3600" dirty="0">
                <a:solidFill>
                  <a:schemeClr val="bg1"/>
                </a:solidFill>
                <a:latin typeface="Arial" panose="020B0604020202020204" pitchFamily="34" charset="0"/>
              </a:rPr>
              <a:t>Workers need to think critically, be vigilant, and ready to act</a:t>
            </a:r>
          </a:p>
          <a:p>
            <a:pPr marL="571500" indent="-571500">
              <a:buClr>
                <a:srgbClr val="72DB2B"/>
              </a:buClr>
              <a:buFontTx/>
              <a:buChar char="-"/>
            </a:pPr>
            <a:r>
              <a:rPr lang="en-US" altLang="en-US" sz="3600" dirty="0">
                <a:solidFill>
                  <a:schemeClr val="bg1"/>
                </a:solidFill>
                <a:latin typeface="Arial" panose="020B0604020202020204" pitchFamily="34" charset="0"/>
              </a:rPr>
              <a:t>Not being dozy and distracted</a:t>
            </a:r>
          </a:p>
          <a:p>
            <a:pPr lvl="1"/>
            <a:endParaRPr lang="en-US" sz="3200" dirty="0">
              <a:solidFill>
                <a:schemeClr val="bg1"/>
              </a:solidFill>
              <a:latin typeface="Arial"/>
              <a:ea typeface="+mn-lt"/>
              <a:cs typeface="+mn-lt"/>
            </a:endParaRPr>
          </a:p>
        </p:txBody>
      </p:sp>
    </p:spTree>
    <p:extLst>
      <p:ext uri="{BB962C8B-B14F-4D97-AF65-F5344CB8AC3E}">
        <p14:creationId xmlns:p14="http://schemas.microsoft.com/office/powerpoint/2010/main" val="1125891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2544</Words>
  <Application>Microsoft Office PowerPoint</Application>
  <PresentationFormat>Widescreen</PresentationFormat>
  <Paragraphs>453</Paragraphs>
  <Slides>44</Slides>
  <Notes>44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Calibri Light</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2021-07-19T00:37:20Z</dcterms:created>
  <dcterms:modified xsi:type="dcterms:W3CDTF">2021-07-19T17:59:09Z</dcterms:modified>
</cp:coreProperties>
</file>