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</p:sldMasterIdLst>
  <p:notesMasterIdLst>
    <p:notesMasterId r:id="rId48"/>
  </p:notesMasterIdLst>
  <p:sldIdLst>
    <p:sldId id="1561" r:id="rId4"/>
    <p:sldId id="2220" r:id="rId5"/>
    <p:sldId id="2188" r:id="rId6"/>
    <p:sldId id="2812" r:id="rId7"/>
    <p:sldId id="2183" r:id="rId8"/>
    <p:sldId id="2253" r:id="rId9"/>
    <p:sldId id="2813" r:id="rId10"/>
    <p:sldId id="2282" r:id="rId11"/>
    <p:sldId id="1566" r:id="rId12"/>
    <p:sldId id="2269" r:id="rId13"/>
    <p:sldId id="2270" r:id="rId14"/>
    <p:sldId id="2273" r:id="rId15"/>
    <p:sldId id="2274" r:id="rId16"/>
    <p:sldId id="2286" r:id="rId17"/>
    <p:sldId id="2222" r:id="rId18"/>
    <p:sldId id="2287" r:id="rId19"/>
    <p:sldId id="2808" r:id="rId20"/>
    <p:sldId id="2258" r:id="rId21"/>
    <p:sldId id="2262" r:id="rId22"/>
    <p:sldId id="2263" r:id="rId23"/>
    <p:sldId id="2264" r:id="rId24"/>
    <p:sldId id="2265" r:id="rId25"/>
    <p:sldId id="2804" r:id="rId26"/>
    <p:sldId id="2814" r:id="rId27"/>
    <p:sldId id="2806" r:id="rId28"/>
    <p:sldId id="2267" r:id="rId29"/>
    <p:sldId id="2810" r:id="rId30"/>
    <p:sldId id="2224" r:id="rId31"/>
    <p:sldId id="2817" r:id="rId32"/>
    <p:sldId id="2818" r:id="rId33"/>
    <p:sldId id="2819" r:id="rId34"/>
    <p:sldId id="2820" r:id="rId35"/>
    <p:sldId id="2805" r:id="rId36"/>
    <p:sldId id="2225" r:id="rId37"/>
    <p:sldId id="2238" r:id="rId38"/>
    <p:sldId id="2235" r:id="rId39"/>
    <p:sldId id="2257" r:id="rId40"/>
    <p:sldId id="2240" r:id="rId41"/>
    <p:sldId id="2241" r:id="rId42"/>
    <p:sldId id="2247" r:id="rId43"/>
    <p:sldId id="1387" r:id="rId44"/>
    <p:sldId id="1523" r:id="rId45"/>
    <p:sldId id="1897" r:id="rId46"/>
    <p:sldId id="189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BA0"/>
    <a:srgbClr val="243A52"/>
    <a:srgbClr val="284166"/>
    <a:srgbClr val="254551"/>
    <a:srgbClr val="FFFFCC"/>
    <a:srgbClr val="FEF1CE"/>
    <a:srgbClr val="819DA3"/>
    <a:srgbClr val="6A959E"/>
    <a:srgbClr val="966636"/>
    <a:srgbClr val="957C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342" autoAdjust="0"/>
    <p:restoredTop sz="93378" autoAdjust="0"/>
  </p:normalViewPr>
  <p:slideViewPr>
    <p:cSldViewPr>
      <p:cViewPr varScale="1">
        <p:scale>
          <a:sx n="58" d="100"/>
          <a:sy n="58" d="100"/>
        </p:scale>
        <p:origin x="80" y="2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52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58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58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075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79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25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305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9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000" b="1" spc="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7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7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72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30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41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63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665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7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0903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62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7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754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224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323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34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654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63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51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70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775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3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090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311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1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1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1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833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1981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1368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40131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1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76867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5083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976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222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1922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8107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09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2CEFC-DD48-40EE-BF53-73B577991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BB501-EF6C-4160-A2FA-0FC424848077}"/>
              </a:ext>
            </a:extLst>
          </p:cNvPr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(Holocaust Survivor &amp; Founder of Logotherapy)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Frankl, </a:t>
            </a:r>
            <a:r>
              <a:rPr lang="en-GB" sz="2000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Man’s Search for Meaning: An Introduction to Logotherapy</a:t>
            </a: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4th ed. (Boston, MA: Beacon Press, 1992), 110-111.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34FB5-8B72-403E-8962-708299E429F4}"/>
              </a:ext>
            </a:extLst>
          </p:cNvPr>
          <p:cNvSpPr txBox="1"/>
          <p:nvPr/>
        </p:nvSpPr>
        <p:spPr>
          <a:xfrm>
            <a:off x="83820" y="2263140"/>
            <a:ext cx="77708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in the world… that would so effectively help one to survive even the </a:t>
            </a:r>
            <a:r>
              <a:rPr lang="en-GB" sz="4000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worst conditions</a:t>
            </a:r>
          </a:p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 knowledge that there is a</a:t>
            </a:r>
          </a:p>
          <a:p>
            <a:pPr lvl="0" algn="ctr">
              <a:defRPr/>
            </a:pPr>
            <a:r>
              <a:rPr lang="en-GB" sz="4000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 in one’s life</a:t>
            </a: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4000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461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2CEFC-DD48-40EE-BF53-73B577991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BB501-EF6C-4160-A2FA-0FC424848077}"/>
              </a:ext>
            </a:extLst>
          </p:cNvPr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(Holocaust Survivor &amp; Founder of Logotherapy)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Frankl, </a:t>
            </a:r>
            <a:r>
              <a:rPr lang="en-GB" sz="2000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Man’s Search for Meaning: An Introduction to Logotherapy</a:t>
            </a: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4th ed. (Boston, MA: Beacon Press, 1992), 110-111.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34FB5-8B72-403E-8962-708299E429F4}"/>
              </a:ext>
            </a:extLst>
          </p:cNvPr>
          <p:cNvSpPr txBox="1"/>
          <p:nvPr/>
        </p:nvSpPr>
        <p:spPr>
          <a:xfrm>
            <a:off x="83820" y="2263140"/>
            <a:ext cx="7770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Nazi concentration camps,</a:t>
            </a:r>
          </a:p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…those who knew that there was a task waiting for them to fulfill</a:t>
            </a:r>
          </a:p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most apt to survive.</a:t>
            </a:r>
            <a:endParaRPr kumimoji="0" lang="en-US" sz="4000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402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2CEFC-DD48-40EE-BF53-73B577991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BB501-EF6C-4160-A2FA-0FC424848077}"/>
              </a:ext>
            </a:extLst>
          </p:cNvPr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(Holocaust Survivor &amp; Founder of Logotherapy)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Frankl, </a:t>
            </a:r>
            <a:r>
              <a:rPr lang="en-GB" sz="2000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Man’s Search for Meaning: An Introduction to Logotherapy</a:t>
            </a: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4th ed. (Boston, MA: Beacon Press, 1992), 142.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34FB5-8B72-403E-8962-708299E429F4}"/>
              </a:ext>
            </a:extLst>
          </p:cNvPr>
          <p:cNvSpPr txBox="1"/>
          <p:nvPr/>
        </p:nvSpPr>
        <p:spPr>
          <a:xfrm>
            <a:off x="83820" y="2263140"/>
            <a:ext cx="7770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People have enough to live </a:t>
            </a:r>
            <a:r>
              <a:rPr lang="en-GB" sz="4000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nothing to live </a:t>
            </a:r>
            <a:r>
              <a:rPr lang="en-GB" sz="4000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the </a:t>
            </a:r>
            <a:r>
              <a:rPr lang="en-GB" sz="4000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no </a:t>
            </a:r>
            <a:r>
              <a:rPr lang="en-GB" sz="4000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021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2CEFC-DD48-40EE-BF53-73B577991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BB501-EF6C-4160-A2FA-0FC424848077}"/>
              </a:ext>
            </a:extLst>
          </p:cNvPr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(Holocaust Survivor &amp; Founder of Logotherapy)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Frankl, </a:t>
            </a:r>
            <a:r>
              <a:rPr lang="en-GB" sz="2000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Man’s Search for Meaning: An Introduction to Logotherapy</a:t>
            </a: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4th ed. (Boston, MA: Beacon Press, 1992), 143.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34FB5-8B72-403E-8962-708299E429F4}"/>
              </a:ext>
            </a:extLst>
          </p:cNvPr>
          <p:cNvSpPr txBox="1"/>
          <p:nvPr/>
        </p:nvSpPr>
        <p:spPr>
          <a:xfrm>
            <a:off x="83820" y="2263140"/>
            <a:ext cx="777080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Depression, aggression, addiction are due to what is called in logotherapy</a:t>
            </a:r>
          </a:p>
          <a:p>
            <a:pPr lvl="0" algn="ctr">
              <a:defRPr/>
            </a:pPr>
            <a:r>
              <a:rPr lang="en-GB" sz="5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‘the existential vacuum,’</a:t>
            </a:r>
          </a:p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feeling of emptiness and meaninglessness.</a:t>
            </a:r>
            <a:endParaRPr kumimoji="0" lang="en-US" sz="2800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743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53047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188640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C4A553D-F110-4A06-8A9C-21BD4B0530AB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1:25)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this church I was made a minister according to the stewardship from God bestowed on me for your benefit.</a:t>
            </a:r>
          </a:p>
        </p:txBody>
      </p:sp>
    </p:spTree>
    <p:extLst>
      <p:ext uri="{BB962C8B-B14F-4D97-AF65-F5344CB8AC3E}">
        <p14:creationId xmlns:p14="http://schemas.microsoft.com/office/powerpoint/2010/main" val="5778890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1:25)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this church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was made a minister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according to the stewardship from God bestowed on me for your benefit.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909DD-0F9C-4809-8B12-E4D46936DF1F}"/>
              </a:ext>
            </a:extLst>
          </p:cNvPr>
          <p:cNvSpPr/>
          <p:nvPr/>
        </p:nvSpPr>
        <p:spPr>
          <a:xfrm>
            <a:off x="6366075" y="153573"/>
            <a:ext cx="1371600" cy="599198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04CF98A-AD51-4F87-81BB-923A942E5E32}"/>
              </a:ext>
            </a:extLst>
          </p:cNvPr>
          <p:cNvSpPr/>
          <p:nvPr/>
        </p:nvSpPr>
        <p:spPr>
          <a:xfrm>
            <a:off x="5543291" y="685800"/>
            <a:ext cx="6542183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if God didn’t place us in our roles?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Blame others?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Compare</a:t>
            </a:r>
            <a:r>
              <a:rPr kumimoji="0" lang="en-GB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yourself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others?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Campaign for yourself?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D8EE6BD-0BBC-4A5E-9ED9-FA66DB874268}"/>
              </a:ext>
            </a:extLst>
          </p:cNvPr>
          <p:cNvSpPr/>
          <p:nvPr/>
        </p:nvSpPr>
        <p:spPr>
          <a:xfrm>
            <a:off x="106526" y="4081910"/>
            <a:ext cx="9783772" cy="2776090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Cor. 12:18) God has placed the members, each one of them, in the body, just as He desired.</a:t>
            </a:r>
          </a:p>
        </p:txBody>
      </p:sp>
    </p:spTree>
    <p:extLst>
      <p:ext uri="{BB962C8B-B14F-4D97-AF65-F5344CB8AC3E}">
        <p14:creationId xmlns:p14="http://schemas.microsoft.com/office/powerpoint/2010/main" val="26131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1:25)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this church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was made a minister according to the stewardship from God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bestowed on me for your benefit.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84AFD-B3CD-4C27-BD49-0FAFF48EE025}"/>
              </a:ext>
            </a:extLst>
          </p:cNvPr>
          <p:cNvSpPr/>
          <p:nvPr/>
        </p:nvSpPr>
        <p:spPr>
          <a:xfrm>
            <a:off x="5116975" y="715700"/>
            <a:ext cx="2652922" cy="668648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6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1660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41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6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7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1:25)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Of this church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was made a minister according to the stewardship from God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bestowed on me for your benefit.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84AFD-B3CD-4C27-BD49-0FAFF48EE025}"/>
              </a:ext>
            </a:extLst>
          </p:cNvPr>
          <p:cNvSpPr/>
          <p:nvPr/>
        </p:nvSpPr>
        <p:spPr>
          <a:xfrm>
            <a:off x="5116975" y="715700"/>
            <a:ext cx="2652922" cy="668648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250262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05942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9B49C0-64F7-41A4-A472-B4B68997F138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1:25) [God did this] so that I might</a:t>
            </a:r>
          </a:p>
          <a:p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carry out the preaching of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5142392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26) That is, the mystery which has been hidden from the past ages and generations, but now has been manifested to His saints.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willed to make known what is the riches of the glory of this mystery among the Gentiles,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is Christ in you, the hope of glory.</a:t>
            </a:r>
          </a:p>
        </p:txBody>
      </p:sp>
    </p:spTree>
    <p:extLst>
      <p:ext uri="{BB962C8B-B14F-4D97-AF65-F5344CB8AC3E}">
        <p14:creationId xmlns:p14="http://schemas.microsoft.com/office/powerpoint/2010/main" val="136825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26) That is, the mystery which has been hidden from the past ages and generations, but now has been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manifested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His saints.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willed to make known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what is the riches of the glory of this mystery among the Gentiles,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is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 in you, the hope of glory.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7D08E6E-3D03-4464-A49F-FEE20D54CAAA}"/>
              </a:ext>
            </a:extLst>
          </p:cNvPr>
          <p:cNvSpPr/>
          <p:nvPr/>
        </p:nvSpPr>
        <p:spPr>
          <a:xfrm>
            <a:off x="3862450" y="125919"/>
            <a:ext cx="8245058" cy="42936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Should we share our beliefs?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Some areas of my life are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trivial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they don’t need to be shared.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Free A refreshing close-up of Nivea Men Cool Kick deodorant with water droplets. Stock Photo">
            <a:extLst>
              <a:ext uri="{FF2B5EF4-FFF2-40B4-BE49-F238E27FC236}">
                <a16:creationId xmlns:a16="http://schemas.microsoft.com/office/drawing/2014/main" id="{738322E8-7FB0-4CEA-930F-F730EC932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144" y="1600200"/>
            <a:ext cx="4347858" cy="5016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799300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26) That is, the mystery which has been hidden from the past ages and generations, but now has been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manifested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His saints.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willed to make known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what is the riches of the glory of this mystery among the Gentiles,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is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 in you, the hope of glory.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53E606BC-C096-4FE2-9F26-8CB10FBB9162}"/>
              </a:ext>
            </a:extLst>
          </p:cNvPr>
          <p:cNvSpPr/>
          <p:nvPr/>
        </p:nvSpPr>
        <p:spPr>
          <a:xfrm>
            <a:off x="3862450" y="125919"/>
            <a:ext cx="8245058" cy="42936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Should we share our beliefs?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Some areas of my life are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trivial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they don’t need to be shared.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Other areas are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important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they must be shared.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DA34D-CC8E-4F81-9B95-5467BA0478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14" y="2750095"/>
            <a:ext cx="6011508" cy="400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823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Background Context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Last time, Paul gave one of the most robust and profound descriptions of the person and work of Christ.</a:t>
            </a:r>
          </a:p>
          <a:p>
            <a:pPr lvl="0" algn="ctr"/>
            <a:r>
              <a:rPr lang="en-GB" sz="2400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 1:13-23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But, so what?</a:t>
            </a:r>
          </a:p>
          <a:p>
            <a:pPr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does this have to do with my everyday life?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26) That is, the mystery which has been hidden from the past ages and generations, but now has been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manifested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His saints.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willed to make known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what is the riches of the glory of this mystery among the Gentiles,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is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 in you, the hope of glory.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15A38AF-E996-4161-856D-6B625C2CD3A7}"/>
              </a:ext>
            </a:extLst>
          </p:cNvPr>
          <p:cNvSpPr/>
          <p:nvPr/>
        </p:nvSpPr>
        <p:spPr>
          <a:xfrm>
            <a:off x="3862450" y="125919"/>
            <a:ext cx="8245058" cy="42936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Should we share our beliefs?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Some areas of my life are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trivial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they don’t need to be shared.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Other areas are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important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they must be shared.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Some truths are </a:t>
            </a:r>
            <a:r>
              <a:rPr kumimoji="0" lang="en-GB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helpful</a:t>
            </a:r>
            <a:r>
              <a:rPr kumimoji="0" lang="en-GB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others that I feel compelled to share.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54980-9A43-4F89-A3B9-BB1C4E94D8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25919"/>
            <a:ext cx="4496935" cy="299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A3834-76D5-452C-A25A-423EA92012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937009"/>
            <a:ext cx="4496935" cy="11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26) That is, the mystery which has been hidden from the past ages and generations, but now has been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manifested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His saints.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3000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God willed to make known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what is the riches of the glory of this mystery among the Gentiles,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which is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Christ in you, the hope of glory.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15A38AF-E996-4161-856D-6B625C2CD3A7}"/>
              </a:ext>
            </a:extLst>
          </p:cNvPr>
          <p:cNvSpPr/>
          <p:nvPr/>
        </p:nvSpPr>
        <p:spPr>
          <a:xfrm>
            <a:off x="3862450" y="125919"/>
            <a:ext cx="8245058" cy="42936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type of belief is this?</a:t>
            </a:r>
            <a:endParaRPr kumimoji="0" lang="en-GB" sz="8000" b="1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3AA510-BDBF-4085-BB1E-38D62B7851E8}"/>
              </a:ext>
            </a:extLst>
          </p:cNvPr>
          <p:cNvSpPr/>
          <p:nvPr/>
        </p:nvSpPr>
        <p:spPr>
          <a:xfrm>
            <a:off x="1752600" y="4408716"/>
            <a:ext cx="6477000" cy="668648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66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384195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1:28)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proclaim Him,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admonishing every man and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 every man with all wisdom,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present every man complete in Christ.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purpose also I labor,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striving according to His power,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mightily works within me.</a:t>
            </a:r>
          </a:p>
        </p:txBody>
      </p:sp>
    </p:spTree>
    <p:extLst>
      <p:ext uri="{BB962C8B-B14F-4D97-AF65-F5344CB8AC3E}">
        <p14:creationId xmlns:p14="http://schemas.microsoft.com/office/powerpoint/2010/main" val="12572215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1:28)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proclaim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admonishing every man and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 every man with all wisdom,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present every man complete in Christ.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purpose also I labor,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striving according to His power,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mightily works within me.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88047A6-767F-45BE-842A-116FAD068E17}"/>
              </a:ext>
            </a:extLst>
          </p:cNvPr>
          <p:cNvSpPr/>
          <p:nvPr/>
        </p:nvSpPr>
        <p:spPr>
          <a:xfrm>
            <a:off x="2743200" y="838201"/>
            <a:ext cx="7772400" cy="1143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Christianity isn’t a social club.</a:t>
            </a:r>
          </a:p>
        </p:txBody>
      </p:sp>
    </p:spTree>
    <p:extLst>
      <p:ext uri="{BB962C8B-B14F-4D97-AF65-F5344CB8AC3E}">
        <p14:creationId xmlns:p14="http://schemas.microsoft.com/office/powerpoint/2010/main" val="10219813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1:28)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proclaim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admonishing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 man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 man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all wisdom,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present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 man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 in Christ.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purpose also I labor,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striving according to His power,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mightily works within me.</a:t>
            </a:r>
          </a:p>
        </p:txBody>
      </p:sp>
    </p:spTree>
    <p:extLst>
      <p:ext uri="{BB962C8B-B14F-4D97-AF65-F5344CB8AC3E}">
        <p14:creationId xmlns:p14="http://schemas.microsoft.com/office/powerpoint/2010/main" val="3258295520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1:28)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proclaim Him,</a:t>
            </a:r>
          </a:p>
          <a:p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admonishing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every man and</a:t>
            </a:r>
          </a:p>
          <a:p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every man with all wisdom,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present every man complete in Christ.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purpose also I labor,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striving according to His power,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mightily works within me.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C2FD694-4198-471C-88F8-A6DE9607A1CF}"/>
              </a:ext>
            </a:extLst>
          </p:cNvPr>
          <p:cNvSpPr/>
          <p:nvPr/>
        </p:nvSpPr>
        <p:spPr>
          <a:xfrm>
            <a:off x="84492" y="2057401"/>
            <a:ext cx="7459308" cy="303084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“Admonishing” (</a:t>
            </a:r>
            <a:r>
              <a:rPr lang="en-US" sz="4000" b="1" i="1" spc="-150" dirty="0" err="1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noutheteō</a:t>
            </a:r>
            <a:r>
              <a:rPr lang="en-US" sz="40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“Mind” (</a:t>
            </a:r>
            <a:r>
              <a:rPr lang="en-US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and “to place” (</a:t>
            </a:r>
            <a:r>
              <a:rPr lang="en-US" sz="36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tithēmi</a:t>
            </a: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“Counsel, warn, instruct.”</a:t>
            </a:r>
            <a:endParaRPr lang="en-GB" sz="3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Arndt et al., </a:t>
            </a:r>
            <a:r>
              <a:rPr lang="en-GB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(Chicago: University of Chicago Press, 2000), 679.</a:t>
            </a:r>
          </a:p>
        </p:txBody>
      </p:sp>
    </p:spTree>
    <p:extLst>
      <p:ext uri="{BB962C8B-B14F-4D97-AF65-F5344CB8AC3E}">
        <p14:creationId xmlns:p14="http://schemas.microsoft.com/office/powerpoint/2010/main" val="181366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1:28)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proclaim Him,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admonishing every man and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 every man with all wisdom,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present every man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 in Christ.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purpose also I labor,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striving according to His power,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mightily works within me.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B212785A-6056-4203-942A-3E5EA356B98A}"/>
              </a:ext>
            </a:extLst>
          </p:cNvPr>
          <p:cNvSpPr/>
          <p:nvPr/>
        </p:nvSpPr>
        <p:spPr>
          <a:xfrm>
            <a:off x="4108050" y="2639673"/>
            <a:ext cx="6240108" cy="33180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“Complete” (</a:t>
            </a:r>
            <a:r>
              <a:rPr lang="en-US" sz="4000" b="1" i="1" spc="-150" dirty="0" err="1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teleios</a:t>
            </a:r>
            <a:r>
              <a:rPr lang="en-US" sz="40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Expert, mature, full-grown, fully developed.”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NET; 1 Corinthians 2:6; 14:20; William Arndt et al., </a:t>
            </a:r>
            <a:r>
              <a:rPr lang="en-GB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(Chicago: University of Chicago Press, 2000), 995-996.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4DB5FC5-E608-4B4F-A467-677505CDE7EC}"/>
              </a:ext>
            </a:extLst>
          </p:cNvPr>
          <p:cNvSpPr/>
          <p:nvPr/>
        </p:nvSpPr>
        <p:spPr>
          <a:xfrm>
            <a:off x="4648200" y="143832"/>
            <a:ext cx="7391400" cy="1837368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“Dedicating myself to others like this sounds ________.”</a:t>
            </a:r>
          </a:p>
        </p:txBody>
      </p:sp>
    </p:spTree>
    <p:extLst>
      <p:ext uri="{BB962C8B-B14F-4D97-AF65-F5344CB8AC3E}">
        <p14:creationId xmlns:p14="http://schemas.microsoft.com/office/powerpoint/2010/main" val="1282539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1:28)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proclaim Him,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admonishing every man and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 every man with all wisdom,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present every man complete in Christ.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purpose also I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labor,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striving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according to His power,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mightily works within me.</a:t>
            </a:r>
          </a:p>
        </p:txBody>
      </p:sp>
    </p:spTree>
    <p:extLst>
      <p:ext uri="{BB962C8B-B14F-4D97-AF65-F5344CB8AC3E}">
        <p14:creationId xmlns:p14="http://schemas.microsoft.com/office/powerpoint/2010/main" val="265444230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9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1:28)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proclaim Him,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admonishing every man and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teaching every man with all wisdom,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we may present every man complete in Christ.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this purpose also I labor,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striving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according to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power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mightily works within me.</a:t>
            </a:r>
          </a:p>
        </p:txBody>
      </p:sp>
    </p:spTree>
    <p:extLst>
      <p:ext uri="{BB962C8B-B14F-4D97-AF65-F5344CB8AC3E}">
        <p14:creationId xmlns:p14="http://schemas.microsoft.com/office/powerpoint/2010/main" val="3663874839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656" y="1509033"/>
            <a:ext cx="11353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66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wants to change your life.</a:t>
            </a:r>
          </a:p>
          <a:p>
            <a:pPr lvl="0" algn="ctr">
              <a:defRPr/>
            </a:pPr>
            <a:r>
              <a:rPr lang="en-GB" sz="2400" b="1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Suffering, (2) gifts, (3) sharing your faith, and (4) dedicating your life.</a:t>
            </a:r>
          </a:p>
          <a:p>
            <a:pPr lvl="0" algn="ctr">
              <a:defRPr/>
            </a:pPr>
            <a:endParaRPr lang="en-GB" sz="2000" b="1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66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GB" sz="6600" b="1" i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area</a:t>
            </a:r>
            <a:r>
              <a:rPr lang="en-GB" sz="6600" b="1" kern="0" spc="-15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you’d like to see him change?</a:t>
            </a:r>
          </a:p>
          <a:p>
            <a:pPr lvl="0" algn="ctr">
              <a:defRPr/>
            </a:pPr>
            <a:r>
              <a:rPr lang="en-GB" sz="2400" b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find encouraging from our passage?</a:t>
            </a:r>
          </a:p>
          <a:p>
            <a:pPr lvl="0" algn="ctr">
              <a:defRPr/>
            </a:pPr>
            <a:r>
              <a:rPr lang="en-GB" sz="2400" b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need reminded of?</a:t>
            </a:r>
          </a:p>
          <a:p>
            <a:pPr lvl="0" algn="ctr">
              <a:defRPr/>
            </a:pPr>
            <a:r>
              <a:rPr lang="en-GB" sz="2400" b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 small step of faith? What is a big step?</a:t>
            </a:r>
          </a:p>
          <a:p>
            <a:pPr lvl="0" algn="ctr">
              <a:defRPr/>
            </a:pPr>
            <a:r>
              <a:rPr lang="en-GB" sz="2400" b="1" kern="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do you want to take?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F3C9D3-EC76-4983-B15F-62D6A255BB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437251"/>
            <a:ext cx="6675232" cy="598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1:24)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I rejoice in my sufferings for your sake, and in my flesh I do my share on behalf of His body,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is the church, in filling up what is lacking in Christ’s afflictions.</a:t>
            </a:r>
          </a:p>
        </p:txBody>
      </p:sp>
    </p:spTree>
    <p:extLst>
      <p:ext uri="{BB962C8B-B14F-4D97-AF65-F5344CB8AC3E}">
        <p14:creationId xmlns:p14="http://schemas.microsoft.com/office/powerpoint/2010/main" val="89868614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1:24)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Now I rejoice in my sufferings for your sake, and in my flesh I do my share on behalf of His body, which is the church,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filling up what is lacking in Christ’s afflictions.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84A6062D-C74A-4256-B0AB-F9383652CBE3}"/>
              </a:ext>
            </a:extLst>
          </p:cNvPr>
          <p:cNvSpPr/>
          <p:nvPr/>
        </p:nvSpPr>
        <p:spPr>
          <a:xfrm>
            <a:off x="152400" y="3235125"/>
            <a:ext cx="10462550" cy="34918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Was the work of Christ insufficient?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redemptive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suffering on the Cross is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finished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“Complete,” “once for all,” “accomplished,” and “finished.”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Colossians 2:10; Hebrews 9:12; 10:10-14; John 17:4; 19:30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“Afflictions” (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thlipseōn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never refers to the atonement (Wright, p.93).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0DAA5D1-D82A-4A52-98C3-407FA6BD7AF1}"/>
              </a:ext>
            </a:extLst>
          </p:cNvPr>
          <p:cNvSpPr/>
          <p:nvPr/>
        </p:nvSpPr>
        <p:spPr>
          <a:xfrm>
            <a:off x="5284572" y="153604"/>
            <a:ext cx="6775050" cy="1800824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(Col. 2:10) In Christ you have been made </a:t>
            </a:r>
            <a:r>
              <a:rPr lang="en-GB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GB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95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1:24)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Now I rejoice in my sufferings for your sake, and in my flesh I do my share on behalf of His body, which is the church,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filling up what is lacking in Christ’s afflictions.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84A6062D-C74A-4256-B0AB-F9383652CBE3}"/>
              </a:ext>
            </a:extLst>
          </p:cNvPr>
          <p:cNvSpPr/>
          <p:nvPr/>
        </p:nvSpPr>
        <p:spPr>
          <a:xfrm>
            <a:off x="152400" y="3235125"/>
            <a:ext cx="10462550" cy="34918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Was the work of Christ insufficient?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redemptive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suffering on the Cross is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finished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“Complete,” “once for all,” “accomplished,” and “finished.”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Colossians 2:10; Hebrews 9:12; 10:10-14; John 17:4; 19:30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“Afflictions” (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thlipseōn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never refers to the atonement (Wright, p.93).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Jesus’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vicarious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suffering through us is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ongoing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Acts 9:4-5; 2 Corinthians 1:5; Philippians 3:10; Revelation 6:11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AB873EC-BC0E-449F-BCD5-E1BA8D59FEC6}"/>
              </a:ext>
            </a:extLst>
          </p:cNvPr>
          <p:cNvSpPr/>
          <p:nvPr/>
        </p:nvSpPr>
        <p:spPr>
          <a:xfrm>
            <a:off x="3581400" y="4340482"/>
            <a:ext cx="6683387" cy="1162614"/>
          </a:xfrm>
          <a:prstGeom prst="roundRect">
            <a:avLst/>
          </a:prstGeom>
          <a:gradFill flip="none" rotWithShape="1">
            <a:gsLst>
              <a:gs pos="0">
                <a:srgbClr val="243A52">
                  <a:shade val="30000"/>
                  <a:satMod val="115000"/>
                </a:srgbClr>
              </a:gs>
              <a:gs pos="50000">
                <a:srgbClr val="243A52">
                  <a:shade val="67500"/>
                  <a:satMod val="115000"/>
                </a:srgbClr>
              </a:gs>
              <a:gs pos="100000">
                <a:srgbClr val="243A52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suffers with us. </a:t>
            </a:r>
          </a:p>
        </p:txBody>
      </p:sp>
    </p:spTree>
    <p:extLst>
      <p:ext uri="{BB962C8B-B14F-4D97-AF65-F5344CB8AC3E}">
        <p14:creationId xmlns:p14="http://schemas.microsoft.com/office/powerpoint/2010/main" val="34819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1:24)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rejoice in my sufferings for your sake,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in my flesh I do my share on behalf of His body, which is the church, in filling up what is lacking in Christ’s afflictions.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A60143-DE71-4823-90E9-2614112E38A6}"/>
              </a:ext>
            </a:extLst>
          </p:cNvPr>
          <p:cNvSpPr/>
          <p:nvPr/>
        </p:nvSpPr>
        <p:spPr>
          <a:xfrm>
            <a:off x="2145175" y="739719"/>
            <a:ext cx="2819400" cy="696505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2509A495-181F-45D2-A8C1-28053192FFE2}"/>
              </a:ext>
            </a:extLst>
          </p:cNvPr>
          <p:cNvSpPr/>
          <p:nvPr/>
        </p:nvSpPr>
        <p:spPr>
          <a:xfrm>
            <a:off x="3733800" y="1458197"/>
            <a:ext cx="6400800" cy="17178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 directly affects our ability to suffer</a:t>
            </a:r>
          </a:p>
        </p:txBody>
      </p:sp>
    </p:spTree>
    <p:extLst>
      <p:ext uri="{BB962C8B-B14F-4D97-AF65-F5344CB8AC3E}">
        <p14:creationId xmlns:p14="http://schemas.microsoft.com/office/powerpoint/2010/main" val="13937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52CEFC-DD48-40EE-BF53-73B5779915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DBB501-EF6C-4160-A2FA-0FC424848077}"/>
              </a:ext>
            </a:extLst>
          </p:cNvPr>
          <p:cNvSpPr txBox="1"/>
          <p:nvPr/>
        </p:nvSpPr>
        <p:spPr>
          <a:xfrm>
            <a:off x="76200" y="70009"/>
            <a:ext cx="77723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(Holocaust Survivor &amp; Founder of Logotherapy)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Viktor Frankl, </a:t>
            </a:r>
            <a:r>
              <a:rPr lang="en-GB" sz="2000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Man’s Search for Meaning: An Introduction to Logotherapy</a:t>
            </a:r>
            <a:r>
              <a:rPr lang="en-GB" sz="20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4th ed. (Boston, MA: Beacon Press, 1992), 110-111.</a:t>
            </a:r>
            <a:endParaRPr lang="en-US" sz="2000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34FB5-8B72-403E-8962-708299E429F4}"/>
              </a:ext>
            </a:extLst>
          </p:cNvPr>
          <p:cNvSpPr txBox="1"/>
          <p:nvPr/>
        </p:nvSpPr>
        <p:spPr>
          <a:xfrm>
            <a:off x="83820" y="2263140"/>
            <a:ext cx="777080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Man’s search for </a:t>
            </a:r>
            <a:r>
              <a:rPr lang="en-GB" sz="4000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GB" sz="4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is an indispensable prerequisite of</a:t>
            </a:r>
          </a:p>
          <a:p>
            <a:pPr lvl="0" algn="ctr">
              <a:defRPr/>
            </a:pPr>
            <a:r>
              <a:rPr lang="en-GB" sz="5400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health. </a:t>
            </a:r>
            <a:endParaRPr kumimoji="0" lang="en-US" sz="4000" i="0" u="sng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20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1910</Words>
  <Application>Microsoft Office PowerPoint</Application>
  <PresentationFormat>Widescreen</PresentationFormat>
  <Paragraphs>205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2025-05-08T14:17:31Z</dcterms:created>
  <dcterms:modified xsi:type="dcterms:W3CDTF">2025-05-08T14:17:37Z</dcterms:modified>
</cp:coreProperties>
</file>